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5"/>
  </p:notesMasterIdLst>
  <p:handoutMasterIdLst>
    <p:handoutMasterId r:id="rId36"/>
  </p:handoutMasterIdLst>
  <p:sldIdLst>
    <p:sldId id="256" r:id="rId5"/>
    <p:sldId id="291" r:id="rId6"/>
    <p:sldId id="458" r:id="rId7"/>
    <p:sldId id="472" r:id="rId8"/>
    <p:sldId id="459" r:id="rId9"/>
    <p:sldId id="460" r:id="rId10"/>
    <p:sldId id="461" r:id="rId11"/>
    <p:sldId id="462" r:id="rId12"/>
    <p:sldId id="457" r:id="rId13"/>
    <p:sldId id="475" r:id="rId14"/>
    <p:sldId id="474" r:id="rId15"/>
    <p:sldId id="479" r:id="rId16"/>
    <p:sldId id="463" r:id="rId17"/>
    <p:sldId id="477" r:id="rId18"/>
    <p:sldId id="478" r:id="rId19"/>
    <p:sldId id="480" r:id="rId20"/>
    <p:sldId id="481" r:id="rId21"/>
    <p:sldId id="476" r:id="rId22"/>
    <p:sldId id="473" r:id="rId23"/>
    <p:sldId id="455" r:id="rId24"/>
    <p:sldId id="456" r:id="rId25"/>
    <p:sldId id="465" r:id="rId26"/>
    <p:sldId id="482" r:id="rId27"/>
    <p:sldId id="483" r:id="rId28"/>
    <p:sldId id="484" r:id="rId29"/>
    <p:sldId id="485" r:id="rId30"/>
    <p:sldId id="486" r:id="rId31"/>
    <p:sldId id="487" r:id="rId32"/>
    <p:sldId id="488" r:id="rId33"/>
    <p:sldId id="489"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89" autoAdjust="0"/>
    <p:restoredTop sz="96754" autoAdjust="0"/>
  </p:normalViewPr>
  <p:slideViewPr>
    <p:cSldViewPr snapToGrid="0">
      <p:cViewPr varScale="1">
        <p:scale>
          <a:sx n="67" d="100"/>
          <a:sy n="67" d="100"/>
        </p:scale>
        <p:origin x="560" y="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A2FE091E-5AF3-436F-859D-19CF457489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C523D3-B79F-4E9B-8603-F3A2008A9DC3}" type="slidenum">
              <a:rPr lang="en-US" altLang="cs-CZ" smtClean="0"/>
              <a:pPr>
                <a:spcBef>
                  <a:spcPct val="0"/>
                </a:spcBef>
              </a:pPr>
              <a:t>2</a:t>
            </a:fld>
            <a:endParaRPr lang="en-US" altLang="cs-CZ"/>
          </a:p>
        </p:txBody>
      </p:sp>
      <p:sp>
        <p:nvSpPr>
          <p:cNvPr id="30723" name="Rectangle 2">
            <a:extLst>
              <a:ext uri="{FF2B5EF4-FFF2-40B4-BE49-F238E27FC236}">
                <a16:creationId xmlns:a16="http://schemas.microsoft.com/office/drawing/2014/main" id="{784416A7-B0F3-4D46-ACF8-0E1EB8EBC1A8}"/>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512B4B67-915D-4F40-973B-F8A82253E96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682529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6BFFDDD-4BDF-4FF5-95F5-B598BDF3A9E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EB3404-FE0E-4F25-B6CC-63D3B504C588}" type="slidenum">
              <a:rPr lang="en-US" altLang="cs-CZ" smtClean="0"/>
              <a:pPr>
                <a:spcBef>
                  <a:spcPct val="0"/>
                </a:spcBef>
              </a:pPr>
              <a:t>11</a:t>
            </a:fld>
            <a:endParaRPr lang="en-US" altLang="cs-CZ"/>
          </a:p>
        </p:txBody>
      </p:sp>
      <p:sp>
        <p:nvSpPr>
          <p:cNvPr id="22531" name="Rectangle 2">
            <a:extLst>
              <a:ext uri="{FF2B5EF4-FFF2-40B4-BE49-F238E27FC236}">
                <a16:creationId xmlns:a16="http://schemas.microsoft.com/office/drawing/2014/main" id="{5E60BAD0-D121-4A18-BC72-F73D2886F27C}"/>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AED78DCC-7EDA-466D-BFAA-B9F6EBE765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864772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6BFFDDD-4BDF-4FF5-95F5-B598BDF3A9E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EB3404-FE0E-4F25-B6CC-63D3B504C588}" type="slidenum">
              <a:rPr lang="en-US" altLang="cs-CZ" smtClean="0"/>
              <a:pPr>
                <a:spcBef>
                  <a:spcPct val="0"/>
                </a:spcBef>
              </a:pPr>
              <a:t>12</a:t>
            </a:fld>
            <a:endParaRPr lang="en-US" altLang="cs-CZ"/>
          </a:p>
        </p:txBody>
      </p:sp>
      <p:sp>
        <p:nvSpPr>
          <p:cNvPr id="22531" name="Rectangle 2">
            <a:extLst>
              <a:ext uri="{FF2B5EF4-FFF2-40B4-BE49-F238E27FC236}">
                <a16:creationId xmlns:a16="http://schemas.microsoft.com/office/drawing/2014/main" id="{5E60BAD0-D121-4A18-BC72-F73D2886F27C}"/>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AED78DCC-7EDA-466D-BFAA-B9F6EBE765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579816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9AD71500-8CDE-476A-98CE-56577C41E2E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E6AA302-9D3D-4C9C-85FE-1C5331A61B29}" type="slidenum">
              <a:rPr lang="en-US" altLang="cs-CZ" smtClean="0"/>
              <a:pPr>
                <a:spcBef>
                  <a:spcPct val="0"/>
                </a:spcBef>
              </a:pPr>
              <a:t>15</a:t>
            </a:fld>
            <a:endParaRPr lang="en-US" altLang="cs-CZ"/>
          </a:p>
        </p:txBody>
      </p:sp>
      <p:sp>
        <p:nvSpPr>
          <p:cNvPr id="38915" name="Rectangle 2">
            <a:extLst>
              <a:ext uri="{FF2B5EF4-FFF2-40B4-BE49-F238E27FC236}">
                <a16:creationId xmlns:a16="http://schemas.microsoft.com/office/drawing/2014/main" id="{C4F42785-B10B-4307-AC74-E4F432D7E949}"/>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C0756AF4-1F49-487D-AAB0-12FE1456033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43891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1E38D422-4D69-4031-93E0-CFF511A3D70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C2F25D-1156-4880-8DE1-31CD598F6BDF}" type="slidenum">
              <a:rPr lang="en-US" altLang="cs-CZ" smtClean="0"/>
              <a:pPr>
                <a:spcBef>
                  <a:spcPct val="0"/>
                </a:spcBef>
              </a:pPr>
              <a:t>16</a:t>
            </a:fld>
            <a:endParaRPr lang="en-US" altLang="cs-CZ"/>
          </a:p>
        </p:txBody>
      </p:sp>
      <p:sp>
        <p:nvSpPr>
          <p:cNvPr id="118787" name="Rectangle 2">
            <a:extLst>
              <a:ext uri="{FF2B5EF4-FFF2-40B4-BE49-F238E27FC236}">
                <a16:creationId xmlns:a16="http://schemas.microsoft.com/office/drawing/2014/main" id="{B04074E9-1911-4381-9789-66C4B3335AB4}"/>
              </a:ext>
            </a:extLst>
          </p:cNvPr>
          <p:cNvSpPr>
            <a:spLocks noGrp="1" noRot="1" noChangeAspect="1" noChangeArrowheads="1" noTextEdit="1"/>
          </p:cNvSpPr>
          <p:nvPr>
            <p:ph type="sldImg"/>
          </p:nvPr>
        </p:nvSpPr>
        <p:spPr>
          <a:ln/>
        </p:spPr>
      </p:sp>
      <p:sp>
        <p:nvSpPr>
          <p:cNvPr id="118788" name="Rectangle 3">
            <a:extLst>
              <a:ext uri="{FF2B5EF4-FFF2-40B4-BE49-F238E27FC236}">
                <a16:creationId xmlns:a16="http://schemas.microsoft.com/office/drawing/2014/main" id="{450A3FC6-8B17-46F2-AE62-523F33B8C59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367869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9FE6260E-F41A-4DB6-ACB4-59986005708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DCB54D-4DC2-4208-B652-1869A4B9E2AF}" type="slidenum">
              <a:rPr lang="en-US" altLang="cs-CZ" smtClean="0"/>
              <a:pPr>
                <a:spcBef>
                  <a:spcPct val="0"/>
                </a:spcBef>
              </a:pPr>
              <a:t>17</a:t>
            </a:fld>
            <a:endParaRPr lang="en-US" altLang="cs-CZ"/>
          </a:p>
        </p:txBody>
      </p:sp>
      <p:sp>
        <p:nvSpPr>
          <p:cNvPr id="120835" name="Rectangle 2">
            <a:extLst>
              <a:ext uri="{FF2B5EF4-FFF2-40B4-BE49-F238E27FC236}">
                <a16:creationId xmlns:a16="http://schemas.microsoft.com/office/drawing/2014/main" id="{9D0B81E8-A49F-47A0-B643-4E42527615E4}"/>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E0979E70-1631-43C6-A20D-F6E402CB513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62643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F6BFFDDD-4BDF-4FF5-95F5-B598BDF3A9E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EB3404-FE0E-4F25-B6CC-63D3B504C588}" type="slidenum">
              <a:rPr lang="en-US" altLang="cs-CZ" smtClean="0"/>
              <a:pPr>
                <a:spcBef>
                  <a:spcPct val="0"/>
                </a:spcBef>
              </a:pPr>
              <a:t>19</a:t>
            </a:fld>
            <a:endParaRPr lang="en-US" altLang="cs-CZ"/>
          </a:p>
        </p:txBody>
      </p:sp>
      <p:sp>
        <p:nvSpPr>
          <p:cNvPr id="22531" name="Rectangle 2">
            <a:extLst>
              <a:ext uri="{FF2B5EF4-FFF2-40B4-BE49-F238E27FC236}">
                <a16:creationId xmlns:a16="http://schemas.microsoft.com/office/drawing/2014/main" id="{5E60BAD0-D121-4A18-BC72-F73D2886F27C}"/>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AED78DCC-7EDA-466D-BFAA-B9F6EBE765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669426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E6A3EC31-DB0C-4170-A624-061712C1AB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6EE990-4D07-4F42-97D9-D807A8924828}" type="slidenum">
              <a:rPr lang="en-US" altLang="cs-CZ" smtClean="0"/>
              <a:pPr>
                <a:spcBef>
                  <a:spcPct val="0"/>
                </a:spcBef>
              </a:pPr>
              <a:t>20</a:t>
            </a:fld>
            <a:endParaRPr lang="en-US" altLang="cs-CZ"/>
          </a:p>
        </p:txBody>
      </p:sp>
      <p:sp>
        <p:nvSpPr>
          <p:cNvPr id="124931" name="Rectangle 2">
            <a:extLst>
              <a:ext uri="{FF2B5EF4-FFF2-40B4-BE49-F238E27FC236}">
                <a16:creationId xmlns:a16="http://schemas.microsoft.com/office/drawing/2014/main" id="{5184F03E-4F76-4CE0-9FE5-FB0EA2393562}"/>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03570BCA-74E0-472B-AADE-12A38DDB3E0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8548693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E6A3EC31-DB0C-4170-A624-061712C1AB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6EE990-4D07-4F42-97D9-D807A8924828}" type="slidenum">
              <a:rPr lang="en-US" altLang="cs-CZ" smtClean="0"/>
              <a:pPr>
                <a:spcBef>
                  <a:spcPct val="0"/>
                </a:spcBef>
              </a:pPr>
              <a:t>21</a:t>
            </a:fld>
            <a:endParaRPr lang="en-US" altLang="cs-CZ"/>
          </a:p>
        </p:txBody>
      </p:sp>
      <p:sp>
        <p:nvSpPr>
          <p:cNvPr id="124931" name="Rectangle 2">
            <a:extLst>
              <a:ext uri="{FF2B5EF4-FFF2-40B4-BE49-F238E27FC236}">
                <a16:creationId xmlns:a16="http://schemas.microsoft.com/office/drawing/2014/main" id="{5184F03E-4F76-4CE0-9FE5-FB0EA2393562}"/>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03570BCA-74E0-472B-AADE-12A38DDB3E0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12013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23</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214873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24</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575862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A2FE091E-5AF3-436F-859D-19CF457489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C523D3-B79F-4E9B-8603-F3A2008A9DC3}" type="slidenum">
              <a:rPr lang="en-US" altLang="cs-CZ" smtClean="0"/>
              <a:pPr>
                <a:spcBef>
                  <a:spcPct val="0"/>
                </a:spcBef>
              </a:pPr>
              <a:t>3</a:t>
            </a:fld>
            <a:endParaRPr lang="en-US" altLang="cs-CZ"/>
          </a:p>
        </p:txBody>
      </p:sp>
      <p:sp>
        <p:nvSpPr>
          <p:cNvPr id="30723" name="Rectangle 2">
            <a:extLst>
              <a:ext uri="{FF2B5EF4-FFF2-40B4-BE49-F238E27FC236}">
                <a16:creationId xmlns:a16="http://schemas.microsoft.com/office/drawing/2014/main" id="{784416A7-B0F3-4D46-ACF8-0E1EB8EBC1A8}"/>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512B4B67-915D-4F40-973B-F8A82253E96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81375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25</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186253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26</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954615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27</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993554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28</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2461660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29</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986887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B13FFE51-21B8-4FC1-A380-5E0F454E6A3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46A00AF-2260-4383-8210-CBC441F49846}" type="slidenum">
              <a:rPr lang="en-US" altLang="cs-CZ" smtClean="0"/>
              <a:pPr>
                <a:spcBef>
                  <a:spcPct val="0"/>
                </a:spcBef>
              </a:pPr>
              <a:t>30</a:t>
            </a:fld>
            <a:endParaRPr lang="en-US" altLang="cs-CZ"/>
          </a:p>
        </p:txBody>
      </p:sp>
      <p:sp>
        <p:nvSpPr>
          <p:cNvPr id="122883" name="Rectangle 2">
            <a:extLst>
              <a:ext uri="{FF2B5EF4-FFF2-40B4-BE49-F238E27FC236}">
                <a16:creationId xmlns:a16="http://schemas.microsoft.com/office/drawing/2014/main" id="{2508B50B-3B3E-4F8C-80E5-591A909B03E1}"/>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EE2E447A-A467-4647-BB81-AC2824B75B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48725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477FD3A-9B41-489F-A498-E6C634C248C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EACE19-943C-4698-BCF5-775A8942BC7E}" type="slidenum">
              <a:rPr lang="en-US" altLang="cs-CZ" smtClean="0"/>
              <a:pPr>
                <a:spcBef>
                  <a:spcPct val="0"/>
                </a:spcBef>
              </a:pPr>
              <a:t>4</a:t>
            </a:fld>
            <a:endParaRPr lang="en-US" altLang="cs-CZ"/>
          </a:p>
        </p:txBody>
      </p:sp>
      <p:sp>
        <p:nvSpPr>
          <p:cNvPr id="26627" name="Rectangle 2">
            <a:extLst>
              <a:ext uri="{FF2B5EF4-FFF2-40B4-BE49-F238E27FC236}">
                <a16:creationId xmlns:a16="http://schemas.microsoft.com/office/drawing/2014/main" id="{40933204-4B64-488B-B01B-76C60BE18F81}"/>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58B2C283-DE6A-4A29-8EB1-5E8A48DB395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21722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241778D8-133C-47AC-8433-8C13360EE39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B77054-319B-4AF8-AD4C-36762A3AD37B}" type="slidenum">
              <a:rPr lang="en-US" altLang="cs-CZ" smtClean="0"/>
              <a:pPr>
                <a:spcBef>
                  <a:spcPct val="0"/>
                </a:spcBef>
              </a:pPr>
              <a:t>5</a:t>
            </a:fld>
            <a:endParaRPr lang="en-US" altLang="cs-CZ"/>
          </a:p>
        </p:txBody>
      </p:sp>
      <p:sp>
        <p:nvSpPr>
          <p:cNvPr id="51203" name="Rectangle 2">
            <a:extLst>
              <a:ext uri="{FF2B5EF4-FFF2-40B4-BE49-F238E27FC236}">
                <a16:creationId xmlns:a16="http://schemas.microsoft.com/office/drawing/2014/main" id="{473D75ED-639B-480B-B5BC-6C14B4406EA3}"/>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BC7480BB-8C47-4B70-B968-F5F8F72B832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579469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78054BCD-CD90-406B-A24A-6DDDFAC8E5B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8233DA-D4C7-4A26-B84B-FB087D8F95B1}" type="slidenum">
              <a:rPr lang="en-US" altLang="cs-CZ" smtClean="0"/>
              <a:pPr>
                <a:spcBef>
                  <a:spcPct val="0"/>
                </a:spcBef>
              </a:pPr>
              <a:t>6</a:t>
            </a:fld>
            <a:endParaRPr lang="en-US" altLang="cs-CZ"/>
          </a:p>
        </p:txBody>
      </p:sp>
      <p:sp>
        <p:nvSpPr>
          <p:cNvPr id="53251" name="Rectangle 2">
            <a:extLst>
              <a:ext uri="{FF2B5EF4-FFF2-40B4-BE49-F238E27FC236}">
                <a16:creationId xmlns:a16="http://schemas.microsoft.com/office/drawing/2014/main" id="{6D62915A-38D3-4175-A4B0-7492C5421900}"/>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A5B80E23-489C-4205-9516-F9C34A9F5E0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108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78054BCD-CD90-406B-A24A-6DDDFAC8E5B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8233DA-D4C7-4A26-B84B-FB087D8F95B1}" type="slidenum">
              <a:rPr lang="en-US" altLang="cs-CZ" smtClean="0"/>
              <a:pPr>
                <a:spcBef>
                  <a:spcPct val="0"/>
                </a:spcBef>
              </a:pPr>
              <a:t>7</a:t>
            </a:fld>
            <a:endParaRPr lang="en-US" altLang="cs-CZ"/>
          </a:p>
        </p:txBody>
      </p:sp>
      <p:sp>
        <p:nvSpPr>
          <p:cNvPr id="53251" name="Rectangle 2">
            <a:extLst>
              <a:ext uri="{FF2B5EF4-FFF2-40B4-BE49-F238E27FC236}">
                <a16:creationId xmlns:a16="http://schemas.microsoft.com/office/drawing/2014/main" id="{6D62915A-38D3-4175-A4B0-7492C5421900}"/>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A5B80E23-489C-4205-9516-F9C34A9F5E0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480905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78054BCD-CD90-406B-A24A-6DDDFAC8E5B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8233DA-D4C7-4A26-B84B-FB087D8F95B1}" type="slidenum">
              <a:rPr lang="en-US" altLang="cs-CZ" smtClean="0"/>
              <a:pPr>
                <a:spcBef>
                  <a:spcPct val="0"/>
                </a:spcBef>
              </a:pPr>
              <a:t>8</a:t>
            </a:fld>
            <a:endParaRPr lang="en-US" altLang="cs-CZ"/>
          </a:p>
        </p:txBody>
      </p:sp>
      <p:sp>
        <p:nvSpPr>
          <p:cNvPr id="53251" name="Rectangle 2">
            <a:extLst>
              <a:ext uri="{FF2B5EF4-FFF2-40B4-BE49-F238E27FC236}">
                <a16:creationId xmlns:a16="http://schemas.microsoft.com/office/drawing/2014/main" id="{6D62915A-38D3-4175-A4B0-7492C5421900}"/>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A5B80E23-489C-4205-9516-F9C34A9F5E0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380964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A2FE091E-5AF3-436F-859D-19CF457489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C523D3-B79F-4E9B-8603-F3A2008A9DC3}" type="slidenum">
              <a:rPr lang="en-US" altLang="cs-CZ" smtClean="0"/>
              <a:pPr>
                <a:spcBef>
                  <a:spcPct val="0"/>
                </a:spcBef>
              </a:pPr>
              <a:t>9</a:t>
            </a:fld>
            <a:endParaRPr lang="en-US" altLang="cs-CZ"/>
          </a:p>
        </p:txBody>
      </p:sp>
      <p:sp>
        <p:nvSpPr>
          <p:cNvPr id="30723" name="Rectangle 2">
            <a:extLst>
              <a:ext uri="{FF2B5EF4-FFF2-40B4-BE49-F238E27FC236}">
                <a16:creationId xmlns:a16="http://schemas.microsoft.com/office/drawing/2014/main" id="{784416A7-B0F3-4D46-ACF8-0E1EB8EBC1A8}"/>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512B4B67-915D-4F40-973B-F8A82253E96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82836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A2FE091E-5AF3-436F-859D-19CF457489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C523D3-B79F-4E9B-8603-F3A2008A9DC3}" type="slidenum">
              <a:rPr lang="en-US" altLang="cs-CZ" smtClean="0"/>
              <a:pPr>
                <a:spcBef>
                  <a:spcPct val="0"/>
                </a:spcBef>
              </a:pPr>
              <a:t>10</a:t>
            </a:fld>
            <a:endParaRPr lang="en-US" altLang="cs-CZ"/>
          </a:p>
        </p:txBody>
      </p:sp>
      <p:sp>
        <p:nvSpPr>
          <p:cNvPr id="30723" name="Rectangle 2">
            <a:extLst>
              <a:ext uri="{FF2B5EF4-FFF2-40B4-BE49-F238E27FC236}">
                <a16:creationId xmlns:a16="http://schemas.microsoft.com/office/drawing/2014/main" id="{784416A7-B0F3-4D46-ACF8-0E1EB8EBC1A8}"/>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512B4B67-915D-4F40-973B-F8A82253E96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72112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obchodního práva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br>
              <a:rPr lang="cs-CZ" dirty="0"/>
            </a:br>
            <a:br>
              <a:rPr lang="cs-CZ" dirty="0"/>
            </a:br>
            <a:br>
              <a:rPr lang="cs-CZ" dirty="0"/>
            </a:br>
            <a:r>
              <a:rPr lang="cs-CZ" sz="4400" b="1" dirty="0">
                <a:effectLst/>
              </a:rPr>
              <a:t>Sekuritizace v </a:t>
            </a:r>
            <a:r>
              <a:rPr lang="cs-CZ" sz="4400" b="1">
                <a:effectLst/>
              </a:rPr>
              <a:t>závazkových vztazích</a:t>
            </a:r>
            <a:br>
              <a:rPr lang="cs-CZ" dirty="0"/>
            </a:br>
            <a:br>
              <a:rPr lang="cs-CZ"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endParaRPr lang="cs-CZ" dirty="0"/>
          </a:p>
          <a:p>
            <a:r>
              <a:rPr lang="cs-CZ" dirty="0"/>
              <a:t>Josef Kotásek</a:t>
            </a:r>
          </a:p>
          <a:p>
            <a:endParaRPr lang="cs-CZ" i="1" dirty="0"/>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246B45F-F655-4482-A075-E8BF5C13069A}"/>
              </a:ext>
            </a:extLst>
          </p:cNvPr>
          <p:cNvSpPr>
            <a:spLocks noGrp="1"/>
          </p:cNvSpPr>
          <p:nvPr>
            <p:ph type="title"/>
          </p:nvPr>
        </p:nvSpPr>
        <p:spPr>
          <a:xfrm>
            <a:off x="495300" y="377072"/>
            <a:ext cx="10977900" cy="794504"/>
          </a:xfrm>
        </p:spPr>
        <p:txBody>
          <a:bodyPr/>
          <a:lstStyle/>
          <a:p>
            <a:pPr eaLnBrk="1" hangingPunct="1"/>
            <a:r>
              <a:rPr lang="cs-CZ" altLang="cs-CZ" dirty="0">
                <a:solidFill>
                  <a:schemeClr val="tx2">
                    <a:lumMod val="60000"/>
                    <a:lumOff val="40000"/>
                  </a:schemeClr>
                </a:solidFill>
              </a:rPr>
              <a:t>Důsledky sekuritizace a inkorporace</a:t>
            </a:r>
            <a:endParaRPr lang="en-US" altLang="cs-CZ" dirty="0">
              <a:solidFill>
                <a:schemeClr val="tx2">
                  <a:lumMod val="60000"/>
                  <a:lumOff val="40000"/>
                </a:schemeClr>
              </a:solidFill>
            </a:endParaRPr>
          </a:p>
        </p:txBody>
      </p:sp>
      <p:sp>
        <p:nvSpPr>
          <p:cNvPr id="13315" name="Rectangle 3">
            <a:extLst>
              <a:ext uri="{FF2B5EF4-FFF2-40B4-BE49-F238E27FC236}">
                <a16:creationId xmlns:a16="http://schemas.microsoft.com/office/drawing/2014/main" id="{8DA34280-5324-4DE3-9571-9451388A8364}"/>
              </a:ext>
            </a:extLst>
          </p:cNvPr>
          <p:cNvSpPr>
            <a:spLocks noGrp="1" noChangeArrowheads="1"/>
          </p:cNvSpPr>
          <p:nvPr>
            <p:ph sz="quarter" idx="1"/>
          </p:nvPr>
        </p:nvSpPr>
        <p:spPr>
          <a:xfrm>
            <a:off x="301659" y="1310326"/>
            <a:ext cx="11321590" cy="5547673"/>
          </a:xfrm>
        </p:spPr>
        <p:txBody>
          <a:bodyPr>
            <a:normAutofit/>
          </a:bodyPr>
          <a:lstStyle/>
          <a:p>
            <a:pPr marL="514350" indent="-514350" fontAlgn="auto">
              <a:lnSpc>
                <a:spcPct val="90000"/>
              </a:lnSpc>
              <a:spcAft>
                <a:spcPts val="0"/>
              </a:spcAft>
              <a:buFont typeface="+mj-lt"/>
              <a:buAutoNum type="arabicPeriod"/>
              <a:defRPr/>
            </a:pPr>
            <a:r>
              <a:rPr lang="cs-CZ" altLang="cs-CZ" sz="3300" dirty="0">
                <a:highlight>
                  <a:srgbClr val="5AC8AF"/>
                </a:highlight>
              </a:rPr>
              <a:t>Vazba na listinu (cenné papíry) či evidenci (zaknihované cenné papíry)</a:t>
            </a:r>
          </a:p>
          <a:p>
            <a:pPr marL="514350" indent="-514350" fontAlgn="auto">
              <a:lnSpc>
                <a:spcPct val="90000"/>
              </a:lnSpc>
              <a:spcAft>
                <a:spcPts val="0"/>
              </a:spcAft>
              <a:buFont typeface="+mj-lt"/>
              <a:buAutoNum type="arabicPeriod"/>
              <a:defRPr/>
            </a:pPr>
            <a:r>
              <a:rPr lang="cs-CZ" altLang="cs-CZ" sz="3300" dirty="0">
                <a:highlight>
                  <a:srgbClr val="5AC8AF"/>
                </a:highlight>
              </a:rPr>
              <a:t>Splnění dluhu cennými papíry</a:t>
            </a:r>
          </a:p>
          <a:p>
            <a:pPr marL="514350" indent="-514350" fontAlgn="auto">
              <a:lnSpc>
                <a:spcPct val="90000"/>
              </a:lnSpc>
              <a:spcAft>
                <a:spcPts val="0"/>
              </a:spcAft>
              <a:buFont typeface="+mj-lt"/>
              <a:buAutoNum type="arabicPeriod"/>
              <a:defRPr/>
            </a:pPr>
            <a:r>
              <a:rPr lang="cs-CZ" altLang="cs-CZ" sz="3300" dirty="0">
                <a:highlight>
                  <a:srgbClr val="5AC8AF"/>
                </a:highlight>
              </a:rPr>
              <a:t>Modifikace převodu</a:t>
            </a:r>
          </a:p>
          <a:p>
            <a:pPr marL="514350" indent="-514350" fontAlgn="auto">
              <a:lnSpc>
                <a:spcPct val="90000"/>
              </a:lnSpc>
              <a:spcAft>
                <a:spcPts val="0"/>
              </a:spcAft>
              <a:buFont typeface="+mj-lt"/>
              <a:buAutoNum type="arabicPeriod"/>
              <a:defRPr/>
            </a:pPr>
            <a:r>
              <a:rPr lang="cs-CZ" altLang="cs-CZ" sz="3300" dirty="0">
                <a:highlight>
                  <a:srgbClr val="5AC8AF"/>
                </a:highlight>
              </a:rPr>
              <a:t>Snazší legitimace oprávněného</a:t>
            </a:r>
          </a:p>
          <a:p>
            <a:pPr marL="514350" indent="-514350" fontAlgn="auto">
              <a:lnSpc>
                <a:spcPct val="90000"/>
              </a:lnSpc>
              <a:spcAft>
                <a:spcPts val="0"/>
              </a:spcAft>
              <a:buFont typeface="+mj-lt"/>
              <a:buAutoNum type="arabicPeriod"/>
              <a:defRPr/>
            </a:pPr>
            <a:r>
              <a:rPr lang="cs-CZ" altLang="cs-CZ" sz="3300" dirty="0">
                <a:highlight>
                  <a:srgbClr val="5AC8AF"/>
                </a:highlight>
              </a:rPr>
              <a:t>Anonymita oprávněného díky CP?</a:t>
            </a:r>
          </a:p>
          <a:p>
            <a:pPr marL="514350" indent="-514350" fontAlgn="auto">
              <a:lnSpc>
                <a:spcPct val="90000"/>
              </a:lnSpc>
              <a:spcAft>
                <a:spcPts val="0"/>
              </a:spcAft>
              <a:buFont typeface="+mj-lt"/>
              <a:buAutoNum type="arabicPeriod"/>
              <a:defRPr/>
            </a:pPr>
            <a:r>
              <a:rPr lang="cs-CZ" altLang="cs-CZ" sz="3300" dirty="0">
                <a:highlight>
                  <a:srgbClr val="5AC8AF"/>
                </a:highlight>
              </a:rPr>
              <a:t>Legitimace oprávněného</a:t>
            </a:r>
          </a:p>
          <a:p>
            <a:pPr marL="514350" indent="-514350" fontAlgn="auto">
              <a:lnSpc>
                <a:spcPct val="90000"/>
              </a:lnSpc>
              <a:spcAft>
                <a:spcPts val="0"/>
              </a:spcAft>
              <a:buFont typeface="+mj-lt"/>
              <a:buAutoNum type="arabicPeriod"/>
              <a:defRPr/>
            </a:pPr>
            <a:r>
              <a:rPr lang="cs-CZ" altLang="cs-CZ" sz="3300" dirty="0">
                <a:highlight>
                  <a:srgbClr val="5AC8AF"/>
                </a:highlight>
              </a:rPr>
              <a:t>Úvěrovaný jako směnečný dlužník</a:t>
            </a:r>
          </a:p>
          <a:p>
            <a:pPr marL="514350" indent="-514350" fontAlgn="auto">
              <a:lnSpc>
                <a:spcPct val="90000"/>
              </a:lnSpc>
              <a:spcAft>
                <a:spcPts val="0"/>
              </a:spcAft>
              <a:buFont typeface="+mj-lt"/>
              <a:buAutoNum type="arabicPeriod"/>
              <a:defRPr/>
            </a:pPr>
            <a:r>
              <a:rPr lang="cs-CZ" altLang="cs-CZ" sz="3300" dirty="0">
                <a:highlight>
                  <a:srgbClr val="5AC8AF"/>
                </a:highlight>
              </a:rPr>
              <a:t>Úvěr nebo emise dluhopisů</a:t>
            </a:r>
          </a:p>
          <a:p>
            <a:pPr marL="514350" indent="-514350" fontAlgn="auto">
              <a:lnSpc>
                <a:spcPct val="90000"/>
              </a:lnSpc>
              <a:spcAft>
                <a:spcPts val="0"/>
              </a:spcAft>
              <a:buFont typeface="+mj-lt"/>
              <a:buAutoNum type="arabicPeriod"/>
              <a:defRPr/>
            </a:pPr>
            <a:r>
              <a:rPr lang="cs-CZ" altLang="cs-CZ" sz="3300" dirty="0">
                <a:highlight>
                  <a:srgbClr val="5AC8AF"/>
                </a:highlight>
              </a:rPr>
              <a:t>Úvěr nebo certifikát</a:t>
            </a:r>
          </a:p>
          <a:p>
            <a:pPr marL="514350" indent="-514350" fontAlgn="auto">
              <a:lnSpc>
                <a:spcPct val="90000"/>
              </a:lnSpc>
              <a:spcAft>
                <a:spcPts val="0"/>
              </a:spcAft>
              <a:buFont typeface="+mj-lt"/>
              <a:buAutoNum type="arabicPeriod"/>
              <a:defRPr/>
            </a:pPr>
            <a:endParaRPr lang="cs-CZ" altLang="cs-CZ" sz="3300" dirty="0"/>
          </a:p>
          <a:p>
            <a:pPr marL="0" indent="0" fontAlgn="auto">
              <a:lnSpc>
                <a:spcPct val="90000"/>
              </a:lnSpc>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fontAlgn="auto">
              <a:spcAft>
                <a:spcPts val="0"/>
              </a:spcAft>
              <a:buNone/>
              <a:defRPr/>
            </a:pPr>
            <a:endParaRPr lang="en-US" i="1" dirty="0"/>
          </a:p>
        </p:txBody>
      </p:sp>
    </p:spTree>
    <p:extLst>
      <p:ext uri="{BB962C8B-B14F-4D97-AF65-F5344CB8AC3E}">
        <p14:creationId xmlns:p14="http://schemas.microsoft.com/office/powerpoint/2010/main" val="2738489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378071E-BFFB-42AE-9A19-58A4C079C317}"/>
              </a:ext>
            </a:extLst>
          </p:cNvPr>
          <p:cNvSpPr>
            <a:spLocks noGrp="1"/>
          </p:cNvSpPr>
          <p:nvPr>
            <p:ph type="title"/>
          </p:nvPr>
        </p:nvSpPr>
        <p:spPr>
          <a:xfrm>
            <a:off x="720000" y="361950"/>
            <a:ext cx="10753200" cy="561976"/>
          </a:xfrm>
        </p:spPr>
        <p:txBody>
          <a:bodyPr/>
          <a:lstStyle/>
          <a:p>
            <a:pPr eaLnBrk="1" hangingPunct="1"/>
            <a:r>
              <a:rPr lang="cs-CZ" altLang="cs-CZ" dirty="0">
                <a:solidFill>
                  <a:schemeClr val="tx2">
                    <a:lumMod val="60000"/>
                    <a:lumOff val="40000"/>
                  </a:schemeClr>
                </a:solidFill>
                <a:highlight>
                  <a:srgbClr val="5AC8AF"/>
                </a:highlight>
              </a:rPr>
              <a:t>1. Vazba na listinu či evidenci</a:t>
            </a:r>
            <a:endParaRPr lang="en-US" altLang="cs-CZ" dirty="0">
              <a:solidFill>
                <a:schemeClr val="tx2">
                  <a:lumMod val="60000"/>
                  <a:lumOff val="40000"/>
                </a:schemeClr>
              </a:solidFill>
              <a:highlight>
                <a:srgbClr val="5AC8AF"/>
              </a:highlight>
            </a:endParaRPr>
          </a:p>
        </p:txBody>
      </p:sp>
      <p:sp>
        <p:nvSpPr>
          <p:cNvPr id="23555" name="Rectangle 3">
            <a:extLst>
              <a:ext uri="{FF2B5EF4-FFF2-40B4-BE49-F238E27FC236}">
                <a16:creationId xmlns:a16="http://schemas.microsoft.com/office/drawing/2014/main" id="{F286E005-054B-479F-9765-20467F9D0ED1}"/>
              </a:ext>
            </a:extLst>
          </p:cNvPr>
          <p:cNvSpPr>
            <a:spLocks noGrp="1" noChangeArrowheads="1"/>
          </p:cNvSpPr>
          <p:nvPr>
            <p:ph sz="quarter" idx="1"/>
          </p:nvPr>
        </p:nvSpPr>
        <p:spPr>
          <a:xfrm>
            <a:off x="720000" y="1085850"/>
            <a:ext cx="10479043" cy="5772151"/>
          </a:xfrm>
        </p:spPr>
        <p:txBody>
          <a:bodyPr>
            <a:normAutofit/>
          </a:bodyPr>
          <a:lstStyle/>
          <a:p>
            <a:pPr marL="457200" indent="-457200" fontAlgn="auto">
              <a:spcAft>
                <a:spcPts val="0"/>
              </a:spcAft>
              <a:buFont typeface="Wingdings" panose="05000000000000000000" pitchFamily="2" charset="2"/>
              <a:buChar char="§"/>
              <a:defRPr/>
            </a:pPr>
            <a:r>
              <a:rPr lang="cs-CZ" altLang="cs-CZ" dirty="0"/>
              <a:t>Předmětem vlastnictví není (nehmotné) subjektivní právo, nýbrž listina, jejíž právní osud inkorporované právo následuje</a:t>
            </a:r>
          </a:p>
          <a:p>
            <a:pPr marL="457200" indent="-457200" fontAlgn="auto">
              <a:spcAft>
                <a:spcPts val="0"/>
              </a:spcAft>
              <a:buFont typeface="Wingdings" panose="05000000000000000000" pitchFamily="2" charset="2"/>
              <a:buChar char="§"/>
              <a:defRPr/>
            </a:pPr>
            <a:r>
              <a:rPr lang="cs-CZ" altLang="cs-CZ" dirty="0"/>
              <a:t>Vazba není absolutní: umoření, u akcie výměna na žádost akcionáře (§ 543 ZOK):</a:t>
            </a:r>
          </a:p>
          <a:p>
            <a:pPr lvl="1">
              <a:buFont typeface="Wingdings" panose="05000000000000000000" pitchFamily="2" charset="2"/>
              <a:buChar char="§"/>
              <a:defRPr/>
            </a:pPr>
            <a:r>
              <a:rPr lang="cs-CZ" dirty="0"/>
              <a:t>Akcionář může požádat společnost o výměnu akcie, je-li poškozena tak, že některé údaje na ní uvedené nejsou čitelné, a o pravosti této akcie není pochyb.</a:t>
            </a:r>
          </a:p>
          <a:p>
            <a:pPr lvl="1">
              <a:buFont typeface="Wingdings" panose="05000000000000000000" pitchFamily="2" charset="2"/>
              <a:buChar char="§"/>
              <a:defRPr/>
            </a:pPr>
            <a:r>
              <a:rPr lang="cs-CZ" dirty="0"/>
              <a:t>Společnost vymění akcii bez zbytečného odkladu po jejím předložení. Vrácenou akcii společnost zničí a na nové akcii uvede, že jde o stejnopis zničené akcie.</a:t>
            </a:r>
          </a:p>
          <a:p>
            <a:pPr marL="457200" indent="-457200" fontAlgn="auto">
              <a:spcAft>
                <a:spcPts val="0"/>
              </a:spcAft>
              <a:buFont typeface="Wingdings" panose="05000000000000000000" pitchFamily="2" charset="2"/>
              <a:buChar char="§"/>
              <a:defRPr/>
            </a:pPr>
            <a:r>
              <a:rPr lang="cs-CZ" altLang="cs-CZ" dirty="0"/>
              <a:t>Umoření, </a:t>
            </a:r>
            <a:r>
              <a:rPr lang="cs-CZ" dirty="0"/>
              <a:t>§ 303–315 zákona o zvláštních řízeních soudních (do 1. ledna 2014 v § 185i–185s OSŘ)</a:t>
            </a:r>
          </a:p>
          <a:p>
            <a:pPr marL="457200" indent="-457200" fontAlgn="auto">
              <a:spcAft>
                <a:spcPts val="0"/>
              </a:spcAft>
              <a:buFont typeface="Wingdings" panose="05000000000000000000" pitchFamily="2" charset="2"/>
              <a:buChar char="§"/>
              <a:defRPr/>
            </a:pPr>
            <a:r>
              <a:rPr lang="cs-CZ" altLang="cs-CZ" dirty="0"/>
              <a:t>„Neviditelná směnka“</a:t>
            </a:r>
          </a:p>
          <a:p>
            <a:pPr marL="274320" indent="-274320" fontAlgn="auto">
              <a:spcAft>
                <a:spcPts val="0"/>
              </a:spcAft>
              <a:buNone/>
              <a:defRPr/>
            </a:pPr>
            <a:endParaRPr lang="cs-CZ" altLang="cs-CZ" dirty="0">
              <a:solidFill>
                <a:schemeClr val="bg1"/>
              </a:solidFill>
            </a:endParaRPr>
          </a:p>
          <a:p>
            <a:pPr marL="274320" indent="-274320" fontAlgn="auto">
              <a:spcAft>
                <a:spcPts val="0"/>
              </a:spcAft>
              <a:buNone/>
              <a:defRPr/>
            </a:pPr>
            <a:endParaRPr lang="en-US" altLang="cs-CZ" i="1" dirty="0"/>
          </a:p>
        </p:txBody>
      </p:sp>
    </p:spTree>
    <p:extLst>
      <p:ext uri="{BB962C8B-B14F-4D97-AF65-F5344CB8AC3E}">
        <p14:creationId xmlns:p14="http://schemas.microsoft.com/office/powerpoint/2010/main" val="4081869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378071E-BFFB-42AE-9A19-58A4C079C317}"/>
              </a:ext>
            </a:extLst>
          </p:cNvPr>
          <p:cNvSpPr>
            <a:spLocks noGrp="1"/>
          </p:cNvSpPr>
          <p:nvPr>
            <p:ph type="title"/>
          </p:nvPr>
        </p:nvSpPr>
        <p:spPr>
          <a:xfrm>
            <a:off x="720000" y="361950"/>
            <a:ext cx="10753200" cy="561976"/>
          </a:xfrm>
        </p:spPr>
        <p:txBody>
          <a:bodyPr/>
          <a:lstStyle/>
          <a:p>
            <a:pPr eaLnBrk="1" hangingPunct="1"/>
            <a:r>
              <a:rPr lang="cs-CZ" altLang="cs-CZ" dirty="0">
                <a:solidFill>
                  <a:schemeClr val="tx2">
                    <a:lumMod val="60000"/>
                    <a:lumOff val="40000"/>
                  </a:schemeClr>
                </a:solidFill>
              </a:rPr>
              <a:t>Evidence elektronických cenných papírů</a:t>
            </a:r>
            <a:endParaRPr lang="en-US" altLang="cs-CZ" dirty="0">
              <a:solidFill>
                <a:schemeClr val="tx2">
                  <a:lumMod val="60000"/>
                  <a:lumOff val="40000"/>
                </a:schemeClr>
              </a:solidFill>
            </a:endParaRPr>
          </a:p>
        </p:txBody>
      </p:sp>
      <p:sp>
        <p:nvSpPr>
          <p:cNvPr id="23555" name="Rectangle 3">
            <a:extLst>
              <a:ext uri="{FF2B5EF4-FFF2-40B4-BE49-F238E27FC236}">
                <a16:creationId xmlns:a16="http://schemas.microsoft.com/office/drawing/2014/main" id="{F286E005-054B-479F-9765-20467F9D0ED1}"/>
              </a:ext>
            </a:extLst>
          </p:cNvPr>
          <p:cNvSpPr>
            <a:spLocks noGrp="1" noChangeArrowheads="1"/>
          </p:cNvSpPr>
          <p:nvPr>
            <p:ph sz="quarter" idx="1"/>
          </p:nvPr>
        </p:nvSpPr>
        <p:spPr>
          <a:xfrm>
            <a:off x="720000" y="1104900"/>
            <a:ext cx="10479043" cy="5753101"/>
          </a:xfrm>
        </p:spPr>
        <p:txBody>
          <a:bodyPr>
            <a:normAutofit/>
          </a:bodyPr>
          <a:lstStyle/>
          <a:p>
            <a:pPr marL="457200" indent="-457200" fontAlgn="auto">
              <a:spcAft>
                <a:spcPts val="0"/>
              </a:spcAft>
              <a:buFont typeface="Wingdings" panose="05000000000000000000" pitchFamily="2" charset="2"/>
              <a:buChar char="§"/>
              <a:defRPr/>
            </a:pPr>
            <a:r>
              <a:rPr lang="cs-CZ" altLang="cs-CZ" dirty="0"/>
              <a:t>Imobilizace (§ 2413 OZ, schovatel OCP)</a:t>
            </a:r>
          </a:p>
          <a:p>
            <a:pPr marL="457200" indent="-457200" fontAlgn="auto">
              <a:spcAft>
                <a:spcPts val="0"/>
              </a:spcAft>
              <a:buFont typeface="Wingdings" panose="05000000000000000000" pitchFamily="2" charset="2"/>
              <a:buChar char="§"/>
              <a:defRPr/>
            </a:pPr>
            <a:r>
              <a:rPr lang="cs-CZ" altLang="cs-CZ" dirty="0"/>
              <a:t>Zaknihování</a:t>
            </a:r>
          </a:p>
          <a:p>
            <a:pPr marL="709200" lvl="1" indent="-457200" fontAlgn="auto">
              <a:spcAft>
                <a:spcPts val="0"/>
              </a:spcAft>
              <a:buFont typeface="Wingdings" panose="05000000000000000000" pitchFamily="2" charset="2"/>
              <a:buChar char="§"/>
              <a:defRPr/>
            </a:pPr>
            <a:r>
              <a:rPr lang="cs-CZ" sz="2600" dirty="0"/>
              <a:t>Centrální evidencí zaknihovaných cenných papírů je evidence zaknihovaných cenných papírů, kterou vede podle českého práva centrální depozitář nebo zahraniční centrální depozitář.</a:t>
            </a:r>
          </a:p>
          <a:p>
            <a:pPr marL="709200" lvl="1" indent="-457200" fontAlgn="auto">
              <a:spcAft>
                <a:spcPts val="0"/>
              </a:spcAft>
              <a:buFont typeface="Wingdings" panose="05000000000000000000" pitchFamily="2" charset="2"/>
              <a:buChar char="§"/>
              <a:defRPr/>
            </a:pPr>
            <a:r>
              <a:rPr lang="cs-CZ" sz="2600" dirty="0"/>
              <a:t>Zaknihované cenné papíry </a:t>
            </a:r>
            <a:r>
              <a:rPr lang="cs-CZ" sz="2600" b="1" dirty="0"/>
              <a:t>mimo</a:t>
            </a:r>
            <a:r>
              <a:rPr lang="cs-CZ" sz="2600" dirty="0"/>
              <a:t> centrální evidenci:</a:t>
            </a:r>
          </a:p>
          <a:p>
            <a:pPr marL="1119600" lvl="2" indent="-457200" fontAlgn="auto">
              <a:spcAft>
                <a:spcPts val="0"/>
              </a:spcAft>
              <a:buFont typeface="Wingdings" panose="05000000000000000000" pitchFamily="2" charset="2"/>
              <a:buChar char="§"/>
              <a:defRPr/>
            </a:pPr>
            <a:r>
              <a:rPr lang="cs-CZ" sz="2600" dirty="0"/>
              <a:t>zaknihované cenné papíry kolektivního investování (podílové listy, investiční akcie)</a:t>
            </a:r>
          </a:p>
          <a:p>
            <a:pPr marL="1119600" lvl="2" indent="-457200" fontAlgn="auto">
              <a:spcAft>
                <a:spcPts val="0"/>
              </a:spcAft>
              <a:buFont typeface="Wingdings" panose="05000000000000000000" pitchFamily="2" charset="2"/>
              <a:buChar char="§"/>
              <a:defRPr/>
            </a:pPr>
            <a:r>
              <a:rPr lang="cs-CZ" sz="2600" dirty="0"/>
              <a:t>zaknihované cenné papíry vedené v evidenci České národní banky (krátkodobé dluhopisy)</a:t>
            </a:r>
          </a:p>
          <a:p>
            <a:pPr marL="1119600" lvl="2" indent="-457200" fontAlgn="auto">
              <a:spcAft>
                <a:spcPts val="0"/>
              </a:spcAft>
              <a:buFont typeface="Wingdings" panose="05000000000000000000" pitchFamily="2" charset="2"/>
              <a:buChar char="§"/>
              <a:defRPr/>
            </a:pPr>
            <a:r>
              <a:rPr lang="cs-CZ" sz="2600" dirty="0"/>
              <a:t>zaknihované státní dluhopisy vedené v evidenci Ministerstva financí České republiky.</a:t>
            </a:r>
          </a:p>
          <a:p>
            <a:pPr marL="1119600" lvl="2" indent="-457200" fontAlgn="auto">
              <a:spcAft>
                <a:spcPts val="0"/>
              </a:spcAft>
              <a:buFont typeface="Wingdings" panose="05000000000000000000" pitchFamily="2" charset="2"/>
              <a:buChar char="§"/>
              <a:defRPr/>
            </a:pPr>
            <a:r>
              <a:rPr lang="cs-CZ" altLang="cs-CZ" sz="2600" dirty="0"/>
              <a:t>evidence imobilizovaných u CD, </a:t>
            </a:r>
            <a:r>
              <a:rPr lang="cs-CZ" altLang="cs-CZ" sz="2600" dirty="0" err="1"/>
              <a:t>zCD</a:t>
            </a:r>
            <a:r>
              <a:rPr lang="cs-CZ" altLang="cs-CZ" sz="2600" dirty="0"/>
              <a:t> a ČNB</a:t>
            </a:r>
          </a:p>
          <a:p>
            <a:pPr marL="457200" indent="-457200" fontAlgn="auto">
              <a:spcAft>
                <a:spcPts val="0"/>
              </a:spcAft>
              <a:buFont typeface="Wingdings" panose="05000000000000000000" pitchFamily="2" charset="2"/>
              <a:buChar char="§"/>
              <a:defRPr/>
            </a:pPr>
            <a:endParaRPr lang="cs-CZ" altLang="cs-CZ" dirty="0"/>
          </a:p>
          <a:p>
            <a:pPr marL="457200" indent="-457200" fontAlgn="auto">
              <a:spcAft>
                <a:spcPts val="0"/>
              </a:spcAft>
              <a:buFont typeface="Wingdings" panose="05000000000000000000" pitchFamily="2" charset="2"/>
              <a:buChar char="§"/>
              <a:defRPr/>
            </a:pPr>
            <a:endParaRPr lang="cs-CZ" altLang="cs-CZ" dirty="0"/>
          </a:p>
          <a:p>
            <a:pPr marL="274320" indent="-274320" fontAlgn="auto">
              <a:spcAft>
                <a:spcPts val="0"/>
              </a:spcAft>
              <a:buNone/>
              <a:defRPr/>
            </a:pPr>
            <a:endParaRPr lang="cs-CZ" altLang="cs-CZ" dirty="0">
              <a:solidFill>
                <a:schemeClr val="bg1"/>
              </a:solidFill>
            </a:endParaRPr>
          </a:p>
          <a:p>
            <a:pPr marL="274320" indent="-274320" fontAlgn="auto">
              <a:spcAft>
                <a:spcPts val="0"/>
              </a:spcAft>
              <a:buNone/>
              <a:defRPr/>
            </a:pPr>
            <a:endParaRPr lang="en-US" altLang="cs-CZ" i="1" dirty="0"/>
          </a:p>
        </p:txBody>
      </p:sp>
    </p:spTree>
    <p:extLst>
      <p:ext uri="{BB962C8B-B14F-4D97-AF65-F5344CB8AC3E}">
        <p14:creationId xmlns:p14="http://schemas.microsoft.com/office/powerpoint/2010/main" val="2627969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9402CBC9-29F9-4247-8FA6-329BEE5983E6}"/>
              </a:ext>
            </a:extLst>
          </p:cNvPr>
          <p:cNvSpPr>
            <a:spLocks noGrp="1"/>
          </p:cNvSpPr>
          <p:nvPr>
            <p:ph idx="1"/>
          </p:nvPr>
        </p:nvSpPr>
        <p:spPr>
          <a:xfrm>
            <a:off x="413999" y="1479374"/>
            <a:ext cx="11435493" cy="5029201"/>
          </a:xfrm>
        </p:spPr>
        <p:txBody>
          <a:bodyPr/>
          <a:lstStyle/>
          <a:p>
            <a:pPr>
              <a:lnSpc>
                <a:spcPct val="100000"/>
              </a:lnSpc>
              <a:buFont typeface="Wingdings" panose="05000000000000000000" pitchFamily="2" charset="2"/>
              <a:buChar char="§"/>
            </a:pPr>
            <a:r>
              <a:rPr lang="cs-CZ" i="1" dirty="0"/>
              <a:t>Příklad: Úvěrovaný splácí úvěr směnkami </a:t>
            </a:r>
          </a:p>
          <a:p>
            <a:pPr>
              <a:lnSpc>
                <a:spcPct val="100000"/>
              </a:lnSpc>
              <a:buFont typeface="Wingdings" panose="05000000000000000000" pitchFamily="2" charset="2"/>
              <a:buChar char="§"/>
            </a:pPr>
            <a:r>
              <a:rPr lang="cs-CZ" dirty="0"/>
              <a:t>Formulář směnky vlastní společnosti SEVT</a:t>
            </a:r>
          </a:p>
          <a:p>
            <a:pPr>
              <a:lnSpc>
                <a:spcPct val="100000"/>
              </a:lnSpc>
              <a:buFont typeface="Wingdings" panose="05000000000000000000" pitchFamily="2" charset="2"/>
              <a:buChar char="§"/>
            </a:pPr>
            <a:endParaRPr lang="cs-CZ" i="1" dirty="0"/>
          </a:p>
          <a:p>
            <a:pPr>
              <a:lnSpc>
                <a:spcPct val="100000"/>
              </a:lnSpc>
            </a:pPr>
            <a:endParaRPr lang="cs-CZ" i="1" dirty="0"/>
          </a:p>
          <a:p>
            <a:pPr marL="72000" indent="0">
              <a:buNone/>
            </a:pPr>
            <a:endParaRPr lang="cs-CZ" dirty="0"/>
          </a:p>
        </p:txBody>
      </p:sp>
      <p:sp>
        <p:nvSpPr>
          <p:cNvPr id="3" name="Zástupný symbol pro zápatí 2">
            <a:extLst>
              <a:ext uri="{FF2B5EF4-FFF2-40B4-BE49-F238E27FC236}">
                <a16:creationId xmlns:a16="http://schemas.microsoft.com/office/drawing/2014/main" id="{4DFE1296-3C4E-4B25-A531-422F74B068A4}"/>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5D3ACBDB-1D9D-4D3E-9197-17E299F7EE6F}"/>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text 4">
            <a:extLst>
              <a:ext uri="{FF2B5EF4-FFF2-40B4-BE49-F238E27FC236}">
                <a16:creationId xmlns:a16="http://schemas.microsoft.com/office/drawing/2014/main" id="{05A0BEE0-9B7D-4404-B4E3-9F2B11CA9642}"/>
              </a:ext>
            </a:extLst>
          </p:cNvPr>
          <p:cNvSpPr>
            <a:spLocks noGrp="1"/>
          </p:cNvSpPr>
          <p:nvPr>
            <p:ph type="body" sz="quarter" idx="13"/>
          </p:nvPr>
        </p:nvSpPr>
        <p:spPr>
          <a:xfrm>
            <a:off x="720725" y="914400"/>
            <a:ext cx="10752138" cy="386499"/>
          </a:xfrm>
        </p:spPr>
        <p:txBody>
          <a:bodyPr/>
          <a:lstStyle/>
          <a:p>
            <a:endParaRPr lang="cs-CZ" dirty="0"/>
          </a:p>
        </p:txBody>
      </p:sp>
      <p:sp>
        <p:nvSpPr>
          <p:cNvPr id="6" name="Nadpis 5">
            <a:extLst>
              <a:ext uri="{FF2B5EF4-FFF2-40B4-BE49-F238E27FC236}">
                <a16:creationId xmlns:a16="http://schemas.microsoft.com/office/drawing/2014/main" id="{C1461FC6-4D4E-4B78-BCDE-55056F0E6FFA}"/>
              </a:ext>
            </a:extLst>
          </p:cNvPr>
          <p:cNvSpPr>
            <a:spLocks noGrp="1"/>
          </p:cNvSpPr>
          <p:nvPr>
            <p:ph type="title"/>
          </p:nvPr>
        </p:nvSpPr>
        <p:spPr>
          <a:xfrm>
            <a:off x="720000" y="378000"/>
            <a:ext cx="10753200" cy="536400"/>
          </a:xfrm>
        </p:spPr>
        <p:txBody>
          <a:bodyPr/>
          <a:lstStyle/>
          <a:p>
            <a:r>
              <a:rPr lang="cs-CZ" dirty="0">
                <a:highlight>
                  <a:srgbClr val="5AC8AF"/>
                </a:highlight>
              </a:rPr>
              <a:t>2. Splnění dluhu cennými papíry</a:t>
            </a:r>
          </a:p>
        </p:txBody>
      </p:sp>
      <p:pic>
        <p:nvPicPr>
          <p:cNvPr id="7" name="Picture 2" descr="Směnka vlastní - SEVT.cz">
            <a:extLst>
              <a:ext uri="{FF2B5EF4-FFF2-40B4-BE49-F238E27FC236}">
                <a16:creationId xmlns:a16="http://schemas.microsoft.com/office/drawing/2014/main" id="{57A4CE9C-CB11-4A6F-83EA-31E4DB569B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443" y="2777014"/>
            <a:ext cx="9847231" cy="3301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949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9402CBC9-29F9-4247-8FA6-329BEE5983E6}"/>
              </a:ext>
            </a:extLst>
          </p:cNvPr>
          <p:cNvSpPr>
            <a:spLocks noGrp="1"/>
          </p:cNvSpPr>
          <p:nvPr>
            <p:ph idx="1"/>
          </p:nvPr>
        </p:nvSpPr>
        <p:spPr>
          <a:xfrm>
            <a:off x="413999" y="1200151"/>
            <a:ext cx="11435493" cy="5279850"/>
          </a:xfrm>
        </p:spPr>
        <p:txBody>
          <a:bodyPr/>
          <a:lstStyle/>
          <a:p>
            <a:pPr>
              <a:lnSpc>
                <a:spcPct val="100000"/>
              </a:lnSpc>
              <a:buFont typeface="Wingdings" panose="05000000000000000000" pitchFamily="2" charset="2"/>
              <a:buChar char="§"/>
            </a:pPr>
            <a:r>
              <a:rPr lang="cs-CZ" b="0" i="0" dirty="0">
                <a:solidFill>
                  <a:srgbClr val="000000"/>
                </a:solidFill>
                <a:effectLst/>
                <a:latin typeface="arial" panose="020B0604020202020204" pitchFamily="34" charset="0"/>
              </a:rPr>
              <a:t>§ 1909 OZ: Použil-li dlužník ve shodě se smlouvou jako </a:t>
            </a:r>
            <a:r>
              <a:rPr lang="cs-CZ" b="1" i="0" dirty="0">
                <a:solidFill>
                  <a:srgbClr val="000000"/>
                </a:solidFill>
                <a:effectLst/>
                <a:latin typeface="arial" panose="020B0604020202020204" pitchFamily="34" charset="0"/>
              </a:rPr>
              <a:t>prostředek placení směnku</a:t>
            </a:r>
            <a:r>
              <a:rPr lang="cs-CZ" b="0" i="0" dirty="0">
                <a:solidFill>
                  <a:srgbClr val="000000"/>
                </a:solidFill>
                <a:effectLst/>
                <a:latin typeface="arial" panose="020B0604020202020204" pitchFamily="34" charset="0"/>
              </a:rPr>
              <a:t>, nemá vystavení směnky vliv na trvání peněžitého dluhu, ale věřitel může na dlužníku požadovat plnění dluhu, jen nemohl-li dosáhnout splnění ze směnky; pokud však věřitel splnění dosáhl, považuje se dluh za splněný již vystavením směnky. To platí i tehdy, byl-li otevřen akreditiv, vystaven šek nebo v jiných obdobných případech.</a:t>
            </a:r>
          </a:p>
          <a:p>
            <a:pPr>
              <a:lnSpc>
                <a:spcPct val="100000"/>
              </a:lnSpc>
              <a:buFont typeface="Wingdings" panose="05000000000000000000" pitchFamily="2" charset="2"/>
              <a:buChar char="§"/>
            </a:pPr>
            <a:r>
              <a:rPr lang="cs-CZ" dirty="0">
                <a:solidFill>
                  <a:srgbClr val="000000"/>
                </a:solidFill>
                <a:latin typeface="arial" panose="020B0604020202020204" pitchFamily="34" charset="0"/>
              </a:rPr>
              <a:t>Placení</a:t>
            </a:r>
          </a:p>
          <a:p>
            <a:pPr lvl="1">
              <a:buFont typeface="Wingdings" panose="05000000000000000000" pitchFamily="2" charset="2"/>
              <a:buChar char="§"/>
            </a:pPr>
            <a:r>
              <a:rPr lang="cs-CZ" dirty="0">
                <a:solidFill>
                  <a:srgbClr val="000000"/>
                </a:solidFill>
                <a:latin typeface="arial" panose="020B0604020202020204" pitchFamily="34" charset="0"/>
              </a:rPr>
              <a:t>Zaplacení směnkou (pro </a:t>
            </a:r>
            <a:r>
              <a:rPr lang="cs-CZ" dirty="0" err="1">
                <a:solidFill>
                  <a:srgbClr val="000000"/>
                </a:solidFill>
                <a:latin typeface="arial" panose="020B0604020202020204" pitchFamily="34" charset="0"/>
              </a:rPr>
              <a:t>soluto</a:t>
            </a:r>
            <a:r>
              <a:rPr lang="cs-CZ" dirty="0">
                <a:solidFill>
                  <a:srgbClr val="000000"/>
                </a:solidFill>
                <a:latin typeface="arial" panose="020B0604020202020204" pitchFamily="34" charset="0"/>
              </a:rPr>
              <a:t>)</a:t>
            </a:r>
          </a:p>
          <a:p>
            <a:pPr lvl="1">
              <a:buFont typeface="Wingdings" panose="05000000000000000000" pitchFamily="2" charset="2"/>
              <a:buChar char="§"/>
            </a:pPr>
            <a:r>
              <a:rPr lang="cs-CZ" b="0" i="0" dirty="0">
                <a:solidFill>
                  <a:srgbClr val="000000"/>
                </a:solidFill>
                <a:effectLst/>
                <a:latin typeface="arial" panose="020B0604020202020204" pitchFamily="34" charset="0"/>
              </a:rPr>
              <a:t>Placení prostřednictvím směnky (pro </a:t>
            </a:r>
            <a:r>
              <a:rPr lang="cs-CZ" b="0" i="0" dirty="0" err="1">
                <a:solidFill>
                  <a:srgbClr val="000000"/>
                </a:solidFill>
                <a:effectLst/>
                <a:latin typeface="arial" panose="020B0604020202020204" pitchFamily="34" charset="0"/>
              </a:rPr>
              <a:t>solvendo</a:t>
            </a:r>
            <a:r>
              <a:rPr lang="cs-CZ" b="0" i="0" dirty="0">
                <a:solidFill>
                  <a:srgbClr val="000000"/>
                </a:solidFill>
                <a:effectLst/>
                <a:latin typeface="arial" panose="020B0604020202020204" pitchFamily="34" charset="0"/>
              </a:rPr>
              <a:t>), preference koexistence analog. § 1902 I OZ</a:t>
            </a:r>
          </a:p>
          <a:p>
            <a:pPr>
              <a:lnSpc>
                <a:spcPct val="100000"/>
              </a:lnSpc>
              <a:buFont typeface="Wingdings" panose="05000000000000000000" pitchFamily="2" charset="2"/>
              <a:buChar char="§"/>
            </a:pPr>
            <a:r>
              <a:rPr lang="cs-CZ" dirty="0">
                <a:solidFill>
                  <a:srgbClr val="000000"/>
                </a:solidFill>
                <a:latin typeface="arial" panose="020B0604020202020204" pitchFamily="34" charset="0"/>
              </a:rPr>
              <a:t>Zajištění dluhu/utvrzení dluhu směnkou</a:t>
            </a:r>
          </a:p>
          <a:p>
            <a:pPr>
              <a:lnSpc>
                <a:spcPct val="100000"/>
              </a:lnSpc>
              <a:buFont typeface="Wingdings" panose="05000000000000000000" pitchFamily="2" charset="2"/>
              <a:buChar char="§"/>
            </a:pPr>
            <a:r>
              <a:rPr lang="cs-CZ" b="0" i="0" dirty="0">
                <a:solidFill>
                  <a:srgbClr val="000000"/>
                </a:solidFill>
                <a:effectLst/>
                <a:latin typeface="arial" panose="020B0604020202020204" pitchFamily="34" charset="0"/>
              </a:rPr>
              <a:t>Sankce směnkou (§ 2048 OZ)</a:t>
            </a:r>
          </a:p>
          <a:p>
            <a:pPr>
              <a:lnSpc>
                <a:spcPct val="100000"/>
              </a:lnSpc>
              <a:buFont typeface="Wingdings" panose="05000000000000000000" pitchFamily="2" charset="2"/>
              <a:buChar char="§"/>
            </a:pPr>
            <a:endParaRPr lang="cs-CZ" i="1" dirty="0"/>
          </a:p>
          <a:p>
            <a:pPr>
              <a:lnSpc>
                <a:spcPct val="100000"/>
              </a:lnSpc>
            </a:pPr>
            <a:endParaRPr lang="cs-CZ" i="1" dirty="0"/>
          </a:p>
          <a:p>
            <a:pPr marL="72000" indent="0">
              <a:buNone/>
            </a:pPr>
            <a:endParaRPr lang="cs-CZ" dirty="0"/>
          </a:p>
        </p:txBody>
      </p:sp>
      <p:sp>
        <p:nvSpPr>
          <p:cNvPr id="3" name="Zástupný symbol pro zápatí 2">
            <a:extLst>
              <a:ext uri="{FF2B5EF4-FFF2-40B4-BE49-F238E27FC236}">
                <a16:creationId xmlns:a16="http://schemas.microsoft.com/office/drawing/2014/main" id="{4DFE1296-3C4E-4B25-A531-422F74B068A4}"/>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5D3ACBDB-1D9D-4D3E-9197-17E299F7EE6F}"/>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text 4">
            <a:extLst>
              <a:ext uri="{FF2B5EF4-FFF2-40B4-BE49-F238E27FC236}">
                <a16:creationId xmlns:a16="http://schemas.microsoft.com/office/drawing/2014/main" id="{05A0BEE0-9B7D-4404-B4E3-9F2B11CA9642}"/>
              </a:ext>
            </a:extLst>
          </p:cNvPr>
          <p:cNvSpPr>
            <a:spLocks noGrp="1"/>
          </p:cNvSpPr>
          <p:nvPr>
            <p:ph type="body" sz="quarter" idx="13"/>
          </p:nvPr>
        </p:nvSpPr>
        <p:spPr>
          <a:xfrm>
            <a:off x="720725" y="914400"/>
            <a:ext cx="10752138" cy="386499"/>
          </a:xfrm>
        </p:spPr>
        <p:txBody>
          <a:bodyPr/>
          <a:lstStyle/>
          <a:p>
            <a:endParaRPr lang="cs-CZ" dirty="0"/>
          </a:p>
        </p:txBody>
      </p:sp>
      <p:sp>
        <p:nvSpPr>
          <p:cNvPr id="6" name="Nadpis 5">
            <a:extLst>
              <a:ext uri="{FF2B5EF4-FFF2-40B4-BE49-F238E27FC236}">
                <a16:creationId xmlns:a16="http://schemas.microsoft.com/office/drawing/2014/main" id="{C1461FC6-4D4E-4B78-BCDE-55056F0E6FFA}"/>
              </a:ext>
            </a:extLst>
          </p:cNvPr>
          <p:cNvSpPr>
            <a:spLocks noGrp="1"/>
          </p:cNvSpPr>
          <p:nvPr>
            <p:ph type="title"/>
          </p:nvPr>
        </p:nvSpPr>
        <p:spPr>
          <a:xfrm>
            <a:off x="720000" y="378000"/>
            <a:ext cx="10753200" cy="536400"/>
          </a:xfrm>
        </p:spPr>
        <p:txBody>
          <a:bodyPr/>
          <a:lstStyle/>
          <a:p>
            <a:r>
              <a:rPr lang="cs-CZ" dirty="0"/>
              <a:t>Efekty emise směnky</a:t>
            </a:r>
          </a:p>
        </p:txBody>
      </p:sp>
    </p:spTree>
    <p:extLst>
      <p:ext uri="{BB962C8B-B14F-4D97-AF65-F5344CB8AC3E}">
        <p14:creationId xmlns:p14="http://schemas.microsoft.com/office/powerpoint/2010/main" val="3588745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9729BF69-55A5-4309-8355-01762682E551}"/>
              </a:ext>
            </a:extLst>
          </p:cNvPr>
          <p:cNvSpPr>
            <a:spLocks noGrp="1"/>
          </p:cNvSpPr>
          <p:nvPr>
            <p:ph type="title"/>
          </p:nvPr>
        </p:nvSpPr>
        <p:spPr>
          <a:xfrm>
            <a:off x="476250" y="219076"/>
            <a:ext cx="10996950" cy="400050"/>
          </a:xfrm>
        </p:spPr>
        <p:txBody>
          <a:bodyPr/>
          <a:lstStyle/>
          <a:p>
            <a:pPr eaLnBrk="1" hangingPunct="1"/>
            <a:r>
              <a:rPr lang="cs-CZ" altLang="cs-CZ" dirty="0">
                <a:solidFill>
                  <a:schemeClr val="tx2">
                    <a:lumMod val="60000"/>
                    <a:lumOff val="40000"/>
                  </a:schemeClr>
                </a:solidFill>
                <a:highlight>
                  <a:srgbClr val="5AC8AF"/>
                </a:highlight>
              </a:rPr>
              <a:t>3. Modifikace převodu práv</a:t>
            </a:r>
            <a:endParaRPr lang="en-US" altLang="cs-CZ" dirty="0">
              <a:solidFill>
                <a:schemeClr val="tx2">
                  <a:lumMod val="60000"/>
                  <a:lumOff val="40000"/>
                </a:schemeClr>
              </a:solidFill>
              <a:highlight>
                <a:srgbClr val="5AC8AF"/>
              </a:highlight>
            </a:endParaRPr>
          </a:p>
        </p:txBody>
      </p:sp>
      <p:sp>
        <p:nvSpPr>
          <p:cNvPr id="37891" name="Rectangle 3">
            <a:extLst>
              <a:ext uri="{FF2B5EF4-FFF2-40B4-BE49-F238E27FC236}">
                <a16:creationId xmlns:a16="http://schemas.microsoft.com/office/drawing/2014/main" id="{B020E5E5-1009-4A1C-A3E8-BDD8E9AFBB46}"/>
              </a:ext>
            </a:extLst>
          </p:cNvPr>
          <p:cNvSpPr>
            <a:spLocks noGrp="1"/>
          </p:cNvSpPr>
          <p:nvPr>
            <p:ph sz="quarter" idx="1"/>
          </p:nvPr>
        </p:nvSpPr>
        <p:spPr>
          <a:xfrm>
            <a:off x="371476" y="923925"/>
            <a:ext cx="11372850" cy="5934075"/>
          </a:xfrm>
        </p:spPr>
        <p:txBody>
          <a:bodyPr/>
          <a:lstStyle/>
          <a:p>
            <a:pPr algn="just" eaLnBrk="1" hangingPunct="1">
              <a:lnSpc>
                <a:spcPct val="80000"/>
              </a:lnSpc>
              <a:buFont typeface="Wingdings" panose="05000000000000000000" pitchFamily="2" charset="2"/>
              <a:buChar char="§"/>
            </a:pPr>
            <a:r>
              <a:rPr lang="cs-CZ" altLang="cs-CZ" dirty="0"/>
              <a:t>Postupitel                        Postupník</a:t>
            </a:r>
          </a:p>
          <a:p>
            <a:pPr algn="just" eaLnBrk="1" hangingPunct="1">
              <a:lnSpc>
                <a:spcPct val="80000"/>
              </a:lnSpc>
              <a:buFont typeface="Wingdings" panose="05000000000000000000" pitchFamily="2" charset="2"/>
              <a:buChar char="§"/>
            </a:pPr>
            <a:endParaRPr lang="cs-CZ" altLang="cs-CZ" dirty="0"/>
          </a:p>
          <a:p>
            <a:pPr algn="just" eaLnBrk="1" hangingPunct="1">
              <a:lnSpc>
                <a:spcPct val="80000"/>
              </a:lnSpc>
              <a:buFont typeface="Wingdings" panose="05000000000000000000" pitchFamily="2" charset="2"/>
              <a:buChar char="§"/>
            </a:pPr>
            <a:r>
              <a:rPr lang="cs-CZ" altLang="cs-CZ" dirty="0"/>
              <a:t>§ 518 (1) Cenný papír může mít formu cenného papíru </a:t>
            </a:r>
            <a:r>
              <a:rPr lang="cs-CZ" altLang="cs-CZ" b="1" dirty="0"/>
              <a:t>na doručitele</a:t>
            </a:r>
            <a:r>
              <a:rPr lang="cs-CZ" altLang="cs-CZ" dirty="0"/>
              <a:t>, </a:t>
            </a:r>
            <a:r>
              <a:rPr lang="cs-CZ" altLang="cs-CZ" b="1" dirty="0"/>
              <a:t>na řad</a:t>
            </a:r>
            <a:r>
              <a:rPr lang="cs-CZ" altLang="cs-CZ" dirty="0"/>
              <a:t>, nebo </a:t>
            </a:r>
            <a:r>
              <a:rPr lang="cs-CZ" altLang="cs-CZ" b="1" dirty="0"/>
              <a:t>na jméno</a:t>
            </a:r>
            <a:r>
              <a:rPr lang="cs-CZ" altLang="cs-CZ" dirty="0"/>
              <a:t>. (2) Obsahuje-li cenný papír jméno oprávněné osoby, má se za to, že se jedná o cenný papír na řad. Neobsahuje-li cenný papír jméno oprávněné osoby, platí, že se jedná o cenný papír na doručitele.</a:t>
            </a:r>
          </a:p>
          <a:p>
            <a:pPr marL="72000" indent="0" algn="just" eaLnBrk="1" hangingPunct="1">
              <a:lnSpc>
                <a:spcPct val="80000"/>
              </a:lnSpc>
              <a:buNone/>
            </a:pPr>
            <a:endParaRPr lang="cs-CZ" altLang="cs-CZ" dirty="0"/>
          </a:p>
          <a:p>
            <a:pPr algn="just" eaLnBrk="1" hangingPunct="1">
              <a:lnSpc>
                <a:spcPct val="80000"/>
              </a:lnSpc>
              <a:buFont typeface="Wingdings" panose="05000000000000000000" pitchFamily="2" charset="2"/>
              <a:buChar char="§"/>
            </a:pPr>
            <a:r>
              <a:rPr lang="cs-CZ" altLang="cs-CZ" dirty="0"/>
              <a:t>§ 1103 (1) Vlastnické právo k cennému papíru na doručitele se převádí </a:t>
            </a:r>
            <a:r>
              <a:rPr lang="cs-CZ" altLang="cs-CZ" b="1" dirty="0"/>
              <a:t>smlouvou k okamžiku jeho předání</a:t>
            </a:r>
            <a:r>
              <a:rPr lang="cs-CZ" altLang="cs-CZ" dirty="0"/>
              <a:t>. (2) Vlastnické právo k cennému papíru na řad se převádí </a:t>
            </a:r>
            <a:r>
              <a:rPr lang="cs-CZ" altLang="cs-CZ" b="1" dirty="0"/>
              <a:t>rubopisem a smlouvou k okamžiku jeho předání</a:t>
            </a:r>
            <a:r>
              <a:rPr lang="cs-CZ" altLang="cs-CZ" dirty="0"/>
              <a:t>. O náležitostech rubopisu a jeho přijetí, jakož i o tom, kdo je z rubopisu oprávněn a jak toto oprávnění prokazuje, platí ustanovení právního předpisu upravujícího směnky; převodce cenného papíru však ručí za uspokojení práv z cenného papíru, jen je-li k tomu zvlášť zavázán. (3) Vlastnické právo k cennému papíru na jméno se převádí už </a:t>
            </a:r>
            <a:r>
              <a:rPr lang="cs-CZ" altLang="cs-CZ" b="1" dirty="0"/>
              <a:t>samotnou smlouvou</a:t>
            </a:r>
            <a:r>
              <a:rPr lang="cs-CZ" altLang="cs-CZ" dirty="0"/>
              <a:t> k okamžiku její účinnosti.</a:t>
            </a:r>
          </a:p>
        </p:txBody>
      </p:sp>
      <p:sp>
        <p:nvSpPr>
          <p:cNvPr id="3" name="Šipka: doprava 2">
            <a:extLst>
              <a:ext uri="{FF2B5EF4-FFF2-40B4-BE49-F238E27FC236}">
                <a16:creationId xmlns:a16="http://schemas.microsoft.com/office/drawing/2014/main" id="{C257D720-9598-4ED7-AC80-FF0D9A6CE616}"/>
              </a:ext>
            </a:extLst>
          </p:cNvPr>
          <p:cNvSpPr/>
          <p:nvPr/>
        </p:nvSpPr>
        <p:spPr bwMode="auto">
          <a:xfrm>
            <a:off x="2971801" y="833437"/>
            <a:ext cx="742950" cy="61912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666249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F5D3D617-CE6D-404D-8884-AB0D19386ED1}"/>
              </a:ext>
            </a:extLst>
          </p:cNvPr>
          <p:cNvSpPr>
            <a:spLocks noGrp="1" noChangeArrowheads="1"/>
          </p:cNvSpPr>
          <p:nvPr>
            <p:ph type="title"/>
          </p:nvPr>
        </p:nvSpPr>
        <p:spPr>
          <a:xfrm>
            <a:off x="720000" y="371475"/>
            <a:ext cx="10753200" cy="581025"/>
          </a:xfrm>
        </p:spPr>
        <p:txBody>
          <a:bodyPr>
            <a:normAutofit/>
          </a:bodyPr>
          <a:lstStyle/>
          <a:p>
            <a:pPr fontAlgn="auto">
              <a:spcAft>
                <a:spcPts val="0"/>
              </a:spcAft>
              <a:defRPr/>
            </a:pPr>
            <a:r>
              <a:rPr lang="cs-CZ" altLang="cs-CZ" dirty="0">
                <a:solidFill>
                  <a:schemeClr val="tx2">
                    <a:lumMod val="60000"/>
                    <a:lumOff val="40000"/>
                  </a:schemeClr>
                </a:solidFill>
              </a:rPr>
              <a:t>Určení formy skladištního listu - § 2417 OZ</a:t>
            </a:r>
            <a:endParaRPr lang="en-US" altLang="cs-CZ" dirty="0">
              <a:solidFill>
                <a:schemeClr val="tx2">
                  <a:lumMod val="60000"/>
                  <a:lumOff val="40000"/>
                </a:schemeClr>
              </a:solidFill>
            </a:endParaRPr>
          </a:p>
        </p:txBody>
      </p:sp>
      <p:sp>
        <p:nvSpPr>
          <p:cNvPr id="99331" name="Rectangle 3">
            <a:extLst>
              <a:ext uri="{FF2B5EF4-FFF2-40B4-BE49-F238E27FC236}">
                <a16:creationId xmlns:a16="http://schemas.microsoft.com/office/drawing/2014/main" id="{73EF373F-0C0E-4F37-AE34-D43A796574CE}"/>
              </a:ext>
            </a:extLst>
          </p:cNvPr>
          <p:cNvSpPr>
            <a:spLocks noGrp="1" noChangeArrowheads="1"/>
          </p:cNvSpPr>
          <p:nvPr>
            <p:ph sz="quarter" idx="1"/>
          </p:nvPr>
        </p:nvSpPr>
        <p:spPr>
          <a:xfrm>
            <a:off x="400051" y="952500"/>
            <a:ext cx="10925174" cy="5791199"/>
          </a:xfrm>
        </p:spPr>
        <p:txBody>
          <a:bodyPr>
            <a:normAutofit fontScale="92500" lnSpcReduction="10000"/>
          </a:bodyPr>
          <a:lstStyle/>
          <a:p>
            <a:pPr marL="274320" indent="-274320" fontAlgn="auto">
              <a:lnSpc>
                <a:spcPct val="80000"/>
              </a:lnSpc>
              <a:spcAft>
                <a:spcPts val="0"/>
              </a:spcAft>
              <a:buFont typeface="Wingdings 3"/>
              <a:buChar char=""/>
              <a:defRPr/>
            </a:pPr>
            <a:endParaRPr lang="cs-CZ" altLang="cs-CZ" sz="2400" dirty="0"/>
          </a:p>
          <a:p>
            <a:pPr marL="274320" indent="-274320" fontAlgn="auto">
              <a:lnSpc>
                <a:spcPct val="80000"/>
              </a:lnSpc>
              <a:spcAft>
                <a:spcPts val="0"/>
              </a:spcAft>
              <a:buNone/>
              <a:defRPr/>
            </a:pPr>
            <a:r>
              <a:rPr lang="cs-CZ" altLang="cs-CZ" dirty="0"/>
              <a:t>(3) Skladištní list může znít na doručitele nebo na jméno. Zní-li na doručitele, je skladovatel povinen vydat zboží osobě, která skladištní list předloží. Zní-li na jméno, je povinen věc vydat osobě v skladištním listu uvedené. </a:t>
            </a:r>
            <a:r>
              <a:rPr lang="cs-CZ" altLang="cs-CZ" b="1" dirty="0"/>
              <a:t>Skladištní list na jméno může oprávněná osoba převádět rubopisem </a:t>
            </a:r>
            <a:r>
              <a:rPr lang="cs-CZ" altLang="cs-CZ" dirty="0"/>
              <a:t>na jiné osoby, pokud v něm není převod vyloučen. O rubopisu platí obdobně předpisy upravující směnky.</a:t>
            </a:r>
          </a:p>
          <a:p>
            <a:pPr marL="274320" indent="-274320" fontAlgn="auto">
              <a:lnSpc>
                <a:spcPct val="80000"/>
              </a:lnSpc>
              <a:spcAft>
                <a:spcPts val="0"/>
              </a:spcAft>
              <a:buNone/>
              <a:defRPr/>
            </a:pPr>
            <a:r>
              <a:rPr lang="cs-CZ" altLang="cs-CZ" dirty="0"/>
              <a:t>(5) Skladištní list musí obsahovat alespoň</a:t>
            </a:r>
            <a:br>
              <a:rPr lang="cs-CZ" altLang="cs-CZ" dirty="0"/>
            </a:br>
            <a:r>
              <a:rPr lang="cs-CZ" altLang="cs-CZ" dirty="0"/>
              <a:t>a) firmu nebo název a sídlo právnické osoby nebo jméno a místo podnikání, popřípadě bydliště skladovatele,</a:t>
            </a:r>
            <a:br>
              <a:rPr lang="cs-CZ" altLang="cs-CZ" dirty="0"/>
            </a:br>
            <a:r>
              <a:rPr lang="cs-CZ" altLang="cs-CZ" dirty="0"/>
              <a:t>b) firmu nebo název a sídlo právnické osoby nebo jméno a místo podnikání, popřípadě bydliště ukladatele,</a:t>
            </a:r>
            <a:br>
              <a:rPr lang="cs-CZ" altLang="cs-CZ" dirty="0"/>
            </a:br>
            <a:r>
              <a:rPr lang="cs-CZ" altLang="cs-CZ" dirty="0"/>
              <a:t>c) označení a množství, váhu nebo objem uskladněného zboží,</a:t>
            </a:r>
            <a:br>
              <a:rPr lang="cs-CZ" altLang="cs-CZ" dirty="0"/>
            </a:br>
            <a:r>
              <a:rPr lang="cs-CZ" altLang="cs-CZ" dirty="0"/>
              <a:t>d) údaj, zda skladištní list </a:t>
            </a:r>
            <a:r>
              <a:rPr lang="cs-CZ" altLang="cs-CZ" b="1" dirty="0"/>
              <a:t>byl vydán na doručitele nebo na řad </a:t>
            </a:r>
            <a:r>
              <a:rPr lang="cs-CZ" altLang="cs-CZ" dirty="0"/>
              <a:t>s uvedením jména nebo firmy či názvu osoby, na jejíž řad byl vydán,</a:t>
            </a:r>
            <a:br>
              <a:rPr lang="cs-CZ" altLang="cs-CZ" dirty="0"/>
            </a:br>
            <a:r>
              <a:rPr lang="cs-CZ" altLang="cs-CZ" dirty="0"/>
              <a:t>e) označení místa, kde je zboží uskladněno,</a:t>
            </a:r>
            <a:br>
              <a:rPr lang="cs-CZ" altLang="cs-CZ" dirty="0"/>
            </a:br>
            <a:r>
              <a:rPr lang="cs-CZ" altLang="cs-CZ" dirty="0"/>
              <a:t>f) dobu, na niž je zboží uskladněno, </a:t>
            </a:r>
            <a:br>
              <a:rPr lang="cs-CZ" altLang="cs-CZ" dirty="0"/>
            </a:br>
            <a:r>
              <a:rPr lang="cs-CZ" altLang="cs-CZ" dirty="0"/>
              <a:t>g) místo a den vydání skladištního listu a podpis skladovatele.</a:t>
            </a:r>
          </a:p>
          <a:p>
            <a:pPr marL="274320" indent="-274320" fontAlgn="auto">
              <a:lnSpc>
                <a:spcPct val="80000"/>
              </a:lnSpc>
              <a:spcAft>
                <a:spcPts val="0"/>
              </a:spcAft>
              <a:buNone/>
              <a:defRPr/>
            </a:pPr>
            <a:r>
              <a:rPr lang="cs-CZ" altLang="cs-CZ" dirty="0"/>
              <a:t>(6) Jestliže skladištní list neobsahuje jméno osoby, na jejíž řad je vydán, považuje se za vystavený na řad ukladatele. </a:t>
            </a:r>
            <a:endParaRPr lang="en-US" altLang="cs-CZ" dirty="0"/>
          </a:p>
          <a:p>
            <a:pPr marL="274320" indent="-274320" fontAlgn="auto">
              <a:lnSpc>
                <a:spcPct val="80000"/>
              </a:lnSpc>
              <a:spcAft>
                <a:spcPts val="0"/>
              </a:spcAft>
              <a:buNone/>
              <a:defRPr/>
            </a:pPr>
            <a:endParaRPr lang="cs-CZ" altLang="cs-CZ" sz="2400" dirty="0"/>
          </a:p>
        </p:txBody>
      </p:sp>
    </p:spTree>
    <p:extLst>
      <p:ext uri="{BB962C8B-B14F-4D97-AF65-F5344CB8AC3E}">
        <p14:creationId xmlns:p14="http://schemas.microsoft.com/office/powerpoint/2010/main" val="2289328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3BD78BFB-BB64-4510-8D04-E6592807E09E}"/>
              </a:ext>
            </a:extLst>
          </p:cNvPr>
          <p:cNvSpPr>
            <a:spLocks noGrp="1"/>
          </p:cNvSpPr>
          <p:nvPr>
            <p:ph type="title"/>
          </p:nvPr>
        </p:nvSpPr>
        <p:spPr>
          <a:xfrm>
            <a:off x="552450" y="628650"/>
            <a:ext cx="11296650" cy="542926"/>
          </a:xfrm>
        </p:spPr>
        <p:txBody>
          <a:bodyPr/>
          <a:lstStyle/>
          <a:p>
            <a:pPr eaLnBrk="1" hangingPunct="1"/>
            <a:r>
              <a:rPr lang="cs-CZ" altLang="cs-CZ" dirty="0">
                <a:solidFill>
                  <a:schemeClr val="tx2">
                    <a:lumMod val="60000"/>
                    <a:lumOff val="40000"/>
                  </a:schemeClr>
                </a:solidFill>
              </a:rPr>
              <a:t>Určení formy (způsobu převodu) u </a:t>
            </a:r>
            <a:r>
              <a:rPr lang="cs-CZ" altLang="cs-CZ" dirty="0" err="1">
                <a:solidFill>
                  <a:schemeClr val="tx2">
                    <a:lumMod val="60000"/>
                    <a:lumOff val="40000"/>
                  </a:schemeClr>
                </a:solidFill>
              </a:rPr>
              <a:t>inominátu</a:t>
            </a:r>
            <a:endParaRPr lang="en-US" altLang="cs-CZ" dirty="0">
              <a:solidFill>
                <a:schemeClr val="tx2">
                  <a:lumMod val="60000"/>
                  <a:lumOff val="40000"/>
                </a:schemeClr>
              </a:solidFill>
            </a:endParaRPr>
          </a:p>
        </p:txBody>
      </p:sp>
      <p:sp>
        <p:nvSpPr>
          <p:cNvPr id="99331" name="Rectangle 3">
            <a:extLst>
              <a:ext uri="{FF2B5EF4-FFF2-40B4-BE49-F238E27FC236}">
                <a16:creationId xmlns:a16="http://schemas.microsoft.com/office/drawing/2014/main" id="{9ADEC25E-471B-40D4-AFE9-60DEAFFF9739}"/>
              </a:ext>
            </a:extLst>
          </p:cNvPr>
          <p:cNvSpPr>
            <a:spLocks noGrp="1" noChangeArrowheads="1"/>
          </p:cNvSpPr>
          <p:nvPr>
            <p:ph sz="quarter" idx="1"/>
          </p:nvPr>
        </p:nvSpPr>
        <p:spPr>
          <a:xfrm>
            <a:off x="720000" y="1338606"/>
            <a:ext cx="10157550" cy="5293970"/>
          </a:xfrm>
        </p:spPr>
        <p:txBody>
          <a:bodyPr>
            <a:normAutofit/>
          </a:bodyPr>
          <a:lstStyle/>
          <a:p>
            <a:pPr marL="274320" indent="-274320" fontAlgn="auto">
              <a:lnSpc>
                <a:spcPct val="80000"/>
              </a:lnSpc>
              <a:spcAft>
                <a:spcPts val="0"/>
              </a:spcAft>
              <a:buNone/>
              <a:defRPr/>
            </a:pPr>
            <a:endParaRPr lang="cs-CZ" sz="2400" dirty="0"/>
          </a:p>
          <a:p>
            <a:pPr marL="274320" indent="-274320" fontAlgn="auto">
              <a:spcAft>
                <a:spcPts val="0"/>
              </a:spcAft>
              <a:buNone/>
              <a:defRPr/>
            </a:pPr>
            <a:r>
              <a:rPr lang="cs-CZ" b="1" dirty="0"/>
              <a:t>§ 518 II OZ</a:t>
            </a:r>
          </a:p>
          <a:p>
            <a:pPr marL="274320" indent="-274320" fontAlgn="auto">
              <a:spcAft>
                <a:spcPts val="0"/>
              </a:spcAft>
              <a:buNone/>
              <a:defRPr/>
            </a:pPr>
            <a:endParaRPr lang="cs-CZ" dirty="0"/>
          </a:p>
          <a:p>
            <a:pPr marL="274320" indent="-274320" fontAlgn="auto">
              <a:spcAft>
                <a:spcPts val="0"/>
              </a:spcAft>
              <a:buNone/>
              <a:defRPr/>
            </a:pPr>
            <a:r>
              <a:rPr lang="cs-CZ" dirty="0"/>
              <a:t> Obsahuje-li cenný papír jméno oprávněné osoby, má se za to, že se jedná o cenný papír na řad. Neobsahuje-li cenný papír jméno oprávněné osoby, platí, že se jedná o cenný papír na doručitele.</a:t>
            </a:r>
            <a:endParaRPr lang="cs-CZ" altLang="cs-CZ" dirty="0"/>
          </a:p>
        </p:txBody>
      </p:sp>
    </p:spTree>
    <p:extLst>
      <p:ext uri="{BB962C8B-B14F-4D97-AF65-F5344CB8AC3E}">
        <p14:creationId xmlns:p14="http://schemas.microsoft.com/office/powerpoint/2010/main" val="304518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9402CBC9-29F9-4247-8FA6-329BEE5983E6}"/>
              </a:ext>
            </a:extLst>
          </p:cNvPr>
          <p:cNvSpPr>
            <a:spLocks noGrp="1"/>
          </p:cNvSpPr>
          <p:nvPr>
            <p:ph idx="1"/>
          </p:nvPr>
        </p:nvSpPr>
        <p:spPr>
          <a:xfrm>
            <a:off x="413999" y="1300899"/>
            <a:ext cx="11435493" cy="5179101"/>
          </a:xfrm>
        </p:spPr>
        <p:txBody>
          <a:bodyPr/>
          <a:lstStyle/>
          <a:p>
            <a:pPr>
              <a:lnSpc>
                <a:spcPct val="100000"/>
              </a:lnSpc>
            </a:pPr>
            <a:r>
              <a:rPr lang="cs-CZ" i="1" dirty="0"/>
              <a:t>OZ: § 1103 odst. (2)</a:t>
            </a:r>
            <a:r>
              <a:rPr lang="cs-CZ" dirty="0"/>
              <a:t> Vlastnické právo k cennému papíru na řad se převádí rubopisem a smlouvou k okamžiku jeho předání. O náležitostech rubopisu a jeho přijetí, jakož i o tom, kdo je z rubopisu oprávněn a jak toto oprávnění prokazuje, platí ustanovení právního předpisu upravujícího směnky</a:t>
            </a:r>
          </a:p>
          <a:p>
            <a:pPr>
              <a:lnSpc>
                <a:spcPct val="100000"/>
              </a:lnSpc>
            </a:pPr>
            <a:r>
              <a:rPr lang="cs-CZ" dirty="0"/>
              <a:t>SŠZ: § 16. </a:t>
            </a:r>
            <a:r>
              <a:rPr lang="cs-CZ" i="1" dirty="0"/>
              <a:t>(1)</a:t>
            </a:r>
            <a:r>
              <a:rPr lang="cs-CZ" dirty="0"/>
              <a:t> O tom, kdo má směnku v rukou, platí, že je řádným majitelem, prokáže-li své právo nepřetržitou řadou indosamentů, a to i tehdy, je-li poslední z nich blankoindosamentem. (…). </a:t>
            </a:r>
            <a:r>
              <a:rPr lang="cs-CZ" i="1" dirty="0"/>
              <a:t>(2)</a:t>
            </a:r>
            <a:r>
              <a:rPr lang="cs-CZ" dirty="0"/>
              <a:t> </a:t>
            </a:r>
            <a:r>
              <a:rPr lang="cs-CZ" b="1" dirty="0"/>
              <a:t>Pozbude-li někdo směnky jakýmkoliv způsobem</a:t>
            </a:r>
            <a:r>
              <a:rPr lang="cs-CZ" dirty="0"/>
              <a:t>, není nový majitel, který prokáže své právo způsobem uvedeným v odstavci 1, povinen směnku vydat, ledaže jí nabyl ve zlé víře anebo se při nabývání směnky provinil hrubou nedbalostí.</a:t>
            </a:r>
            <a:endParaRPr lang="cs-CZ" sz="4400" dirty="0">
              <a:ea typeface="Times New Roman" panose="02020603050405020304" pitchFamily="18" charset="0"/>
            </a:endParaRPr>
          </a:p>
          <a:p>
            <a:pPr marL="72000" indent="0">
              <a:buNone/>
            </a:pPr>
            <a:endParaRPr lang="cs-CZ" dirty="0"/>
          </a:p>
        </p:txBody>
      </p:sp>
      <p:sp>
        <p:nvSpPr>
          <p:cNvPr id="3" name="Zástupný symbol pro zápatí 2">
            <a:extLst>
              <a:ext uri="{FF2B5EF4-FFF2-40B4-BE49-F238E27FC236}">
                <a16:creationId xmlns:a16="http://schemas.microsoft.com/office/drawing/2014/main" id="{4DFE1296-3C4E-4B25-A531-422F74B068A4}"/>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5D3ACBDB-1D9D-4D3E-9197-17E299F7EE6F}"/>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Zástupný symbol pro text 4">
            <a:extLst>
              <a:ext uri="{FF2B5EF4-FFF2-40B4-BE49-F238E27FC236}">
                <a16:creationId xmlns:a16="http://schemas.microsoft.com/office/drawing/2014/main" id="{05A0BEE0-9B7D-4404-B4E3-9F2B11CA9642}"/>
              </a:ext>
            </a:extLst>
          </p:cNvPr>
          <p:cNvSpPr>
            <a:spLocks noGrp="1"/>
          </p:cNvSpPr>
          <p:nvPr>
            <p:ph type="body" sz="quarter" idx="13"/>
          </p:nvPr>
        </p:nvSpPr>
        <p:spPr>
          <a:xfrm>
            <a:off x="720725" y="914400"/>
            <a:ext cx="10752138" cy="386499"/>
          </a:xfrm>
        </p:spPr>
        <p:txBody>
          <a:bodyPr/>
          <a:lstStyle/>
          <a:p>
            <a:endParaRPr lang="cs-CZ" dirty="0"/>
          </a:p>
        </p:txBody>
      </p:sp>
      <p:sp>
        <p:nvSpPr>
          <p:cNvPr id="6" name="Nadpis 5">
            <a:extLst>
              <a:ext uri="{FF2B5EF4-FFF2-40B4-BE49-F238E27FC236}">
                <a16:creationId xmlns:a16="http://schemas.microsoft.com/office/drawing/2014/main" id="{C1461FC6-4D4E-4B78-BCDE-55056F0E6FFA}"/>
              </a:ext>
            </a:extLst>
          </p:cNvPr>
          <p:cNvSpPr>
            <a:spLocks noGrp="1"/>
          </p:cNvSpPr>
          <p:nvPr>
            <p:ph type="title"/>
          </p:nvPr>
        </p:nvSpPr>
        <p:spPr>
          <a:xfrm>
            <a:off x="720000" y="378000"/>
            <a:ext cx="10753200" cy="536400"/>
          </a:xfrm>
        </p:spPr>
        <p:txBody>
          <a:bodyPr/>
          <a:lstStyle/>
          <a:p>
            <a:r>
              <a:rPr lang="cs-CZ" dirty="0">
                <a:highlight>
                  <a:srgbClr val="5AC8AF"/>
                </a:highlight>
              </a:rPr>
              <a:t>4. Snazší legitimace oprávněného</a:t>
            </a:r>
          </a:p>
        </p:txBody>
      </p:sp>
    </p:spTree>
    <p:extLst>
      <p:ext uri="{BB962C8B-B14F-4D97-AF65-F5344CB8AC3E}">
        <p14:creationId xmlns:p14="http://schemas.microsoft.com/office/powerpoint/2010/main" val="2565311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378071E-BFFB-42AE-9A19-58A4C079C317}"/>
              </a:ext>
            </a:extLst>
          </p:cNvPr>
          <p:cNvSpPr>
            <a:spLocks noGrp="1"/>
          </p:cNvSpPr>
          <p:nvPr>
            <p:ph type="title"/>
          </p:nvPr>
        </p:nvSpPr>
        <p:spPr>
          <a:xfrm>
            <a:off x="720000" y="226243"/>
            <a:ext cx="10753200" cy="945333"/>
          </a:xfrm>
        </p:spPr>
        <p:txBody>
          <a:bodyPr/>
          <a:lstStyle/>
          <a:p>
            <a:pPr eaLnBrk="1" hangingPunct="1"/>
            <a:r>
              <a:rPr lang="cs-CZ" altLang="cs-CZ" dirty="0">
                <a:solidFill>
                  <a:schemeClr val="tx2">
                    <a:lumMod val="60000"/>
                    <a:lumOff val="40000"/>
                  </a:schemeClr>
                </a:solidFill>
                <a:highlight>
                  <a:srgbClr val="5AC8AF"/>
                </a:highlight>
              </a:rPr>
              <a:t>5. Anonymita oprávněného díky CP?</a:t>
            </a:r>
            <a:endParaRPr lang="en-US" altLang="cs-CZ" dirty="0">
              <a:solidFill>
                <a:schemeClr val="tx2">
                  <a:lumMod val="60000"/>
                  <a:lumOff val="40000"/>
                </a:schemeClr>
              </a:solidFill>
              <a:highlight>
                <a:srgbClr val="5AC8AF"/>
              </a:highlight>
            </a:endParaRPr>
          </a:p>
        </p:txBody>
      </p:sp>
      <p:sp>
        <p:nvSpPr>
          <p:cNvPr id="23555" name="Rectangle 3">
            <a:extLst>
              <a:ext uri="{FF2B5EF4-FFF2-40B4-BE49-F238E27FC236}">
                <a16:creationId xmlns:a16="http://schemas.microsoft.com/office/drawing/2014/main" id="{F286E005-054B-479F-9765-20467F9D0ED1}"/>
              </a:ext>
            </a:extLst>
          </p:cNvPr>
          <p:cNvSpPr>
            <a:spLocks noGrp="1" noChangeArrowheads="1"/>
          </p:cNvSpPr>
          <p:nvPr>
            <p:ph sz="quarter" idx="1"/>
          </p:nvPr>
        </p:nvSpPr>
        <p:spPr>
          <a:xfrm>
            <a:off x="720000" y="981076"/>
            <a:ext cx="10479043" cy="5876926"/>
          </a:xfrm>
        </p:spPr>
        <p:txBody>
          <a:bodyPr>
            <a:normAutofit/>
          </a:bodyPr>
          <a:lstStyle/>
          <a:p>
            <a:pPr marL="457200" indent="-457200" fontAlgn="auto">
              <a:spcAft>
                <a:spcPts val="0"/>
              </a:spcAft>
              <a:buFont typeface="Wingdings" panose="05000000000000000000" pitchFamily="2" charset="2"/>
              <a:buChar char="§"/>
              <a:defRPr/>
            </a:pPr>
            <a:r>
              <a:rPr lang="cs-CZ" altLang="cs-CZ" dirty="0"/>
              <a:t>Úvěrující – identifikace, u vybraných subjektů transparentnost</a:t>
            </a:r>
          </a:p>
          <a:p>
            <a:pPr marL="457200" indent="-457200" fontAlgn="auto">
              <a:spcAft>
                <a:spcPts val="0"/>
              </a:spcAft>
              <a:buFont typeface="Wingdings" panose="05000000000000000000" pitchFamily="2" charset="2"/>
              <a:buChar char="§"/>
              <a:defRPr/>
            </a:pPr>
            <a:r>
              <a:rPr lang="cs-CZ" altLang="cs-CZ" dirty="0"/>
              <a:t>U CP: předmětem vlastnictví není (nehmotné) subjektivní právo, nýbrž listina</a:t>
            </a:r>
          </a:p>
          <a:p>
            <a:pPr marL="457200" indent="-457200" fontAlgn="auto">
              <a:spcAft>
                <a:spcPts val="0"/>
              </a:spcAft>
              <a:buFont typeface="Wingdings" panose="05000000000000000000" pitchFamily="2" charset="2"/>
              <a:buChar char="§"/>
              <a:defRPr/>
            </a:pPr>
            <a:r>
              <a:rPr lang="cs-CZ" i="0" dirty="0" err="1">
                <a:effectLst/>
                <a:latin typeface="Arial" panose="020B0604020202020204" pitchFamily="34" charset="0"/>
              </a:rPr>
              <a:t>Ust</a:t>
            </a:r>
            <a:r>
              <a:rPr lang="cs-CZ" i="0" dirty="0">
                <a:effectLst/>
                <a:latin typeface="Arial" panose="020B0604020202020204" pitchFamily="34" charset="0"/>
              </a:rPr>
              <a:t>. § 1103 OZ – anonymita u cenného papíru na doručitele</a:t>
            </a:r>
          </a:p>
          <a:p>
            <a:pPr marL="457200" indent="-457200" fontAlgn="auto">
              <a:spcAft>
                <a:spcPts val="0"/>
              </a:spcAft>
              <a:buFont typeface="Wingdings" panose="05000000000000000000" pitchFamily="2" charset="2"/>
              <a:buChar char="§"/>
              <a:defRPr/>
            </a:pPr>
            <a:r>
              <a:rPr lang="cs-CZ" dirty="0">
                <a:solidFill>
                  <a:srgbClr val="000000"/>
                </a:solidFill>
                <a:latin typeface="Arial" panose="020B0604020202020204" pitchFamily="34" charset="0"/>
              </a:rPr>
              <a:t>U formy na řad jen za určitých specifických podmínek</a:t>
            </a:r>
          </a:p>
          <a:p>
            <a:pPr marL="457200" indent="-457200" fontAlgn="auto">
              <a:spcAft>
                <a:spcPts val="0"/>
              </a:spcAft>
              <a:buFont typeface="Wingdings" panose="05000000000000000000" pitchFamily="2" charset="2"/>
              <a:buChar char="§"/>
              <a:defRPr/>
            </a:pPr>
            <a:r>
              <a:rPr lang="cs-CZ" dirty="0">
                <a:solidFill>
                  <a:srgbClr val="000000"/>
                </a:solidFill>
                <a:latin typeface="Arial" panose="020B0604020202020204" pitchFamily="34" charset="0"/>
              </a:rPr>
              <a:t>U formy na jméno nutná smlouva</a:t>
            </a:r>
          </a:p>
          <a:p>
            <a:pPr marL="274320" indent="-274320" fontAlgn="auto">
              <a:spcAft>
                <a:spcPts val="0"/>
              </a:spcAft>
              <a:buNone/>
              <a:defRPr/>
            </a:pPr>
            <a:endParaRPr lang="en-US" altLang="cs-CZ" i="1" dirty="0"/>
          </a:p>
        </p:txBody>
      </p:sp>
    </p:spTree>
    <p:extLst>
      <p:ext uri="{BB962C8B-B14F-4D97-AF65-F5344CB8AC3E}">
        <p14:creationId xmlns:p14="http://schemas.microsoft.com/office/powerpoint/2010/main" val="271084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246B45F-F655-4482-A075-E8BF5C13069A}"/>
              </a:ext>
            </a:extLst>
          </p:cNvPr>
          <p:cNvSpPr>
            <a:spLocks noGrp="1"/>
          </p:cNvSpPr>
          <p:nvPr>
            <p:ph type="title"/>
          </p:nvPr>
        </p:nvSpPr>
        <p:spPr>
          <a:xfrm>
            <a:off x="495299" y="377072"/>
            <a:ext cx="11127949" cy="794504"/>
          </a:xfrm>
        </p:spPr>
        <p:txBody>
          <a:bodyPr/>
          <a:lstStyle/>
          <a:p>
            <a:pPr eaLnBrk="1" hangingPunct="1"/>
            <a:r>
              <a:rPr lang="cs-CZ" altLang="cs-CZ" dirty="0">
                <a:solidFill>
                  <a:schemeClr val="tx2">
                    <a:lumMod val="60000"/>
                    <a:lumOff val="40000"/>
                  </a:schemeClr>
                </a:solidFill>
              </a:rPr>
              <a:t>Podstata sekuritizace: užší pojetí</a:t>
            </a:r>
            <a:endParaRPr lang="en-US" altLang="cs-CZ" dirty="0">
              <a:solidFill>
                <a:schemeClr val="tx2">
                  <a:lumMod val="60000"/>
                  <a:lumOff val="40000"/>
                </a:schemeClr>
              </a:solidFill>
            </a:endParaRPr>
          </a:p>
        </p:txBody>
      </p:sp>
      <p:sp>
        <p:nvSpPr>
          <p:cNvPr id="13315" name="Rectangle 3">
            <a:extLst>
              <a:ext uri="{FF2B5EF4-FFF2-40B4-BE49-F238E27FC236}">
                <a16:creationId xmlns:a16="http://schemas.microsoft.com/office/drawing/2014/main" id="{8DA34280-5324-4DE3-9571-9451388A8364}"/>
              </a:ext>
            </a:extLst>
          </p:cNvPr>
          <p:cNvSpPr>
            <a:spLocks noGrp="1" noChangeArrowheads="1"/>
          </p:cNvSpPr>
          <p:nvPr>
            <p:ph sz="quarter" idx="1"/>
          </p:nvPr>
        </p:nvSpPr>
        <p:spPr>
          <a:xfrm>
            <a:off x="495299" y="1171576"/>
            <a:ext cx="11127950" cy="5686423"/>
          </a:xfrm>
        </p:spPr>
        <p:txBody>
          <a:bodyPr>
            <a:normAutofit/>
          </a:bodyPr>
          <a:lstStyle/>
          <a:p>
            <a:pPr marL="0" indent="0" algn="just">
              <a:spcAft>
                <a:spcPts val="0"/>
              </a:spcAft>
              <a:buNone/>
              <a:defRPr/>
            </a:pPr>
            <a:r>
              <a:rPr lang="cs-CZ" sz="2400" b="0" i="0" dirty="0">
                <a:solidFill>
                  <a:srgbClr val="333333"/>
                </a:solidFill>
                <a:effectLst/>
                <a:latin typeface="+mj-lt"/>
              </a:rPr>
              <a:t>Sekuritizace zahrnuje transakce, které umožňují věřiteli – obvykle úvěrové instituci nebo korporaci – refinancovat soubor půjček, expozic nebo pohledávek, jako jsou půjčky na obytné nemovitosti, půjčky a leasingy na automobily, spotřebitelské půjčky, kreditní karty nebo pohledávky z obchodního styku, tím, že </a:t>
            </a:r>
            <a:r>
              <a:rPr lang="cs-CZ" sz="2400" b="1" i="0" dirty="0">
                <a:solidFill>
                  <a:srgbClr val="333333"/>
                </a:solidFill>
                <a:effectLst/>
                <a:latin typeface="+mj-lt"/>
              </a:rPr>
              <a:t>je přemění na obchodovatelné cenné papíry</a:t>
            </a:r>
            <a:r>
              <a:rPr lang="cs-CZ" sz="2400" b="0" i="0" dirty="0">
                <a:solidFill>
                  <a:srgbClr val="333333"/>
                </a:solidFill>
                <a:effectLst/>
                <a:latin typeface="+mj-lt"/>
              </a:rPr>
              <a:t>. Věřitel seskupí a přebalí portfolio svých půjček a přeorganizuje je do různých kategorií rizika pro různé investory, čímž investorům poskytne přístup k investicím do půjček a jiných expozic, k nimž by obvykle neměli přímý přístup. Výnosy pro investory jsou z peněžních toků z podkladových půjček.</a:t>
            </a:r>
          </a:p>
          <a:p>
            <a:pPr marL="0" indent="0" algn="just">
              <a:spcAft>
                <a:spcPts val="0"/>
              </a:spcAft>
              <a:buNone/>
              <a:defRPr/>
            </a:pPr>
            <a:r>
              <a:rPr lang="cs-CZ" sz="2400" b="1" i="0" dirty="0">
                <a:solidFill>
                  <a:srgbClr val="333333"/>
                </a:solidFill>
                <a:effectLst/>
                <a:latin typeface="+mj-lt"/>
              </a:rPr>
              <a:t>	</a:t>
            </a:r>
            <a:r>
              <a:rPr lang="cs-CZ" sz="2400" b="1" i="1" dirty="0">
                <a:solidFill>
                  <a:srgbClr val="333333"/>
                </a:solidFill>
                <a:effectLst/>
                <a:latin typeface="+mj-lt"/>
              </a:rPr>
              <a:t>NAŘÍZENÍ EVROPSKÉHO PARLAMENTU A RADY (EU) 2017/2402</a:t>
            </a:r>
            <a:endParaRPr lang="en-US" sz="2400" i="1" dirty="0">
              <a:latin typeface="+mj-lt"/>
            </a:endParaRPr>
          </a:p>
        </p:txBody>
      </p:sp>
    </p:spTree>
    <p:extLst>
      <p:ext uri="{BB962C8B-B14F-4D97-AF65-F5344CB8AC3E}">
        <p14:creationId xmlns:p14="http://schemas.microsoft.com/office/powerpoint/2010/main" val="3004357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DE8A1137-EB00-44A8-A16C-4F5041B1CC6E}"/>
              </a:ext>
            </a:extLst>
          </p:cNvPr>
          <p:cNvSpPr>
            <a:spLocks noGrp="1"/>
          </p:cNvSpPr>
          <p:nvPr>
            <p:ph type="title"/>
          </p:nvPr>
        </p:nvSpPr>
        <p:spPr>
          <a:xfrm>
            <a:off x="720000" y="361950"/>
            <a:ext cx="10753200" cy="647700"/>
          </a:xfrm>
        </p:spPr>
        <p:txBody>
          <a:bodyPr/>
          <a:lstStyle/>
          <a:p>
            <a:pPr eaLnBrk="1" hangingPunct="1"/>
            <a:r>
              <a:rPr lang="cs-CZ" altLang="cs-CZ" dirty="0">
                <a:solidFill>
                  <a:schemeClr val="tx2">
                    <a:lumMod val="60000"/>
                    <a:lumOff val="40000"/>
                  </a:schemeClr>
                </a:solidFill>
              </a:rPr>
              <a:t>Anonymita skrze rubopis?</a:t>
            </a:r>
            <a:endParaRPr lang="en-US" altLang="cs-CZ" dirty="0">
              <a:solidFill>
                <a:schemeClr val="tx2">
                  <a:lumMod val="60000"/>
                  <a:lumOff val="40000"/>
                </a:schemeClr>
              </a:solidFill>
            </a:endParaRPr>
          </a:p>
        </p:txBody>
      </p:sp>
      <p:sp>
        <p:nvSpPr>
          <p:cNvPr id="123907" name="Rectangle 3">
            <a:extLst>
              <a:ext uri="{FF2B5EF4-FFF2-40B4-BE49-F238E27FC236}">
                <a16:creationId xmlns:a16="http://schemas.microsoft.com/office/drawing/2014/main" id="{91B07C0D-6CA2-4A96-8005-FA2BBE8BA7BF}"/>
              </a:ext>
            </a:extLst>
          </p:cNvPr>
          <p:cNvSpPr>
            <a:spLocks noGrp="1"/>
          </p:cNvSpPr>
          <p:nvPr>
            <p:ph sz="quarter" idx="1"/>
          </p:nvPr>
        </p:nvSpPr>
        <p:spPr>
          <a:xfrm>
            <a:off x="556181" y="923925"/>
            <a:ext cx="10689335" cy="5781675"/>
          </a:xfrm>
        </p:spPr>
        <p:txBody>
          <a:bodyPr/>
          <a:lstStyle/>
          <a:p>
            <a:pPr algn="just" eaLnBrk="1" hangingPunct="1">
              <a:lnSpc>
                <a:spcPct val="80000"/>
              </a:lnSpc>
              <a:buFontTx/>
              <a:buNone/>
            </a:pPr>
            <a:r>
              <a:rPr lang="cs-CZ" altLang="cs-CZ" sz="2400" dirty="0"/>
              <a:t>	</a:t>
            </a:r>
          </a:p>
          <a:p>
            <a:r>
              <a:rPr lang="cs-CZ" sz="2400" dirty="0"/>
              <a:t>§ 13 SŠZ V indosamentu nemusí být udán indosatář (na koho se směnka rubopisem převádí); indosament může záležet i v pouhém podpisu indosantově </a:t>
            </a:r>
            <a:r>
              <a:rPr lang="cs-CZ" sz="2400" b="1" dirty="0"/>
              <a:t>(nevyplněný indosament, blankoindosament). </a:t>
            </a:r>
            <a:r>
              <a:rPr lang="cs-CZ" sz="2400" dirty="0"/>
              <a:t>V posledním případě musí být indosament, aby byl platný, napsán na rub směnky nebo na přívěsek.</a:t>
            </a:r>
          </a:p>
          <a:p>
            <a:r>
              <a:rPr lang="cs-CZ" sz="2400" dirty="0"/>
              <a:t>§ 14. </a:t>
            </a:r>
            <a:r>
              <a:rPr lang="cs-CZ" sz="2400" i="1" dirty="0"/>
              <a:t>(2)</a:t>
            </a:r>
            <a:r>
              <a:rPr lang="cs-CZ" sz="2400" dirty="0"/>
              <a:t> Jde-li o blankoindosament, může majitel: </a:t>
            </a:r>
            <a:r>
              <a:rPr lang="cs-CZ" sz="2400" i="1" dirty="0"/>
              <a:t>a)</a:t>
            </a:r>
            <a:r>
              <a:rPr lang="cs-CZ" sz="2400" dirty="0"/>
              <a:t> vyplnit indosament svým jménem nebo jménem někoho jiného; </a:t>
            </a:r>
            <a:r>
              <a:rPr lang="cs-CZ" sz="2400" i="1" dirty="0"/>
              <a:t>b)</a:t>
            </a:r>
            <a:r>
              <a:rPr lang="cs-CZ" sz="2400" dirty="0"/>
              <a:t> dále indosovat směnku blankoindosamentem nebo na určitou osobu; </a:t>
            </a:r>
            <a:r>
              <a:rPr lang="cs-CZ" sz="2400" i="1" dirty="0"/>
              <a:t>c)</a:t>
            </a:r>
            <a:r>
              <a:rPr lang="cs-CZ" sz="2400" dirty="0"/>
              <a:t> odevzdat směnku osobě třetí, aniž blankoindosament vyplní a aniž směnku indosuje.</a:t>
            </a:r>
          </a:p>
          <a:p>
            <a:pPr algn="just" eaLnBrk="1" hangingPunct="1">
              <a:lnSpc>
                <a:spcPct val="80000"/>
              </a:lnSpc>
              <a:buFontTx/>
              <a:buNone/>
            </a:pPr>
            <a:endParaRPr lang="cs-CZ" altLang="cs-CZ" sz="2400" dirty="0">
              <a:solidFill>
                <a:schemeClr val="bg1"/>
              </a:solidFill>
            </a:endParaRPr>
          </a:p>
          <a:p>
            <a:pPr algn="just" eaLnBrk="1" hangingPunct="1">
              <a:lnSpc>
                <a:spcPct val="80000"/>
              </a:lnSpc>
              <a:buFontTx/>
              <a:buNone/>
            </a:pPr>
            <a:r>
              <a:rPr lang="cs-CZ" altLang="cs-CZ" sz="2400" dirty="0">
                <a:solidFill>
                  <a:schemeClr val="bg1"/>
                </a:solidFill>
              </a:rPr>
              <a:t>	</a:t>
            </a:r>
          </a:p>
        </p:txBody>
      </p:sp>
    </p:spTree>
    <p:extLst>
      <p:ext uri="{BB962C8B-B14F-4D97-AF65-F5344CB8AC3E}">
        <p14:creationId xmlns:p14="http://schemas.microsoft.com/office/powerpoint/2010/main" val="2625451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DE8A1137-EB00-44A8-A16C-4F5041B1CC6E}"/>
              </a:ext>
            </a:extLst>
          </p:cNvPr>
          <p:cNvSpPr>
            <a:spLocks noGrp="1"/>
          </p:cNvSpPr>
          <p:nvPr>
            <p:ph type="title"/>
          </p:nvPr>
        </p:nvSpPr>
        <p:spPr>
          <a:xfrm>
            <a:off x="720000" y="224589"/>
            <a:ext cx="10753200" cy="778043"/>
          </a:xfrm>
        </p:spPr>
        <p:txBody>
          <a:bodyPr/>
          <a:lstStyle/>
          <a:p>
            <a:pPr eaLnBrk="1" hangingPunct="1"/>
            <a:r>
              <a:rPr lang="cs-CZ" altLang="cs-CZ" dirty="0">
                <a:solidFill>
                  <a:schemeClr val="tx2">
                    <a:lumMod val="60000"/>
                    <a:lumOff val="40000"/>
                  </a:schemeClr>
                </a:solidFill>
              </a:rPr>
              <a:t>Zákazy </a:t>
            </a:r>
            <a:r>
              <a:rPr lang="cs-CZ" altLang="cs-CZ" dirty="0" err="1">
                <a:solidFill>
                  <a:schemeClr val="tx2">
                    <a:lumMod val="60000"/>
                    <a:lumOff val="40000"/>
                  </a:schemeClr>
                </a:solidFill>
              </a:rPr>
              <a:t>blankorubopisu</a:t>
            </a:r>
            <a:endParaRPr lang="en-US" altLang="cs-CZ" dirty="0">
              <a:solidFill>
                <a:schemeClr val="tx2">
                  <a:lumMod val="60000"/>
                  <a:lumOff val="40000"/>
                </a:schemeClr>
              </a:solidFill>
            </a:endParaRPr>
          </a:p>
        </p:txBody>
      </p:sp>
      <p:sp>
        <p:nvSpPr>
          <p:cNvPr id="123907" name="Rectangle 3">
            <a:extLst>
              <a:ext uri="{FF2B5EF4-FFF2-40B4-BE49-F238E27FC236}">
                <a16:creationId xmlns:a16="http://schemas.microsoft.com/office/drawing/2014/main" id="{91B07C0D-6CA2-4A96-8005-FA2BBE8BA7BF}"/>
              </a:ext>
            </a:extLst>
          </p:cNvPr>
          <p:cNvSpPr>
            <a:spLocks noGrp="1"/>
          </p:cNvSpPr>
          <p:nvPr>
            <p:ph sz="quarter" idx="1"/>
          </p:nvPr>
        </p:nvSpPr>
        <p:spPr>
          <a:xfrm>
            <a:off x="323850" y="1076324"/>
            <a:ext cx="11306175" cy="5438775"/>
          </a:xfrm>
        </p:spPr>
        <p:txBody>
          <a:bodyPr/>
          <a:lstStyle/>
          <a:p>
            <a:pPr algn="just">
              <a:buFont typeface="Wingdings" panose="05000000000000000000" pitchFamily="2" charset="2"/>
              <a:buChar char="§"/>
            </a:pPr>
            <a:r>
              <a:rPr lang="cs-CZ" sz="2400" dirty="0"/>
              <a:t> </a:t>
            </a:r>
            <a:r>
              <a:rPr lang="cs-CZ" dirty="0"/>
              <a:t>Je-li podíl společníka představován kmenovým listem, uvede se v rubopise </a:t>
            </a:r>
            <a:r>
              <a:rPr lang="cs-CZ" b="1" dirty="0"/>
              <a:t>jednoznačná identifikace nabyvatele</a:t>
            </a:r>
            <a:r>
              <a:rPr lang="cs-CZ" dirty="0"/>
              <a:t>.</a:t>
            </a:r>
          </a:p>
          <a:p>
            <a:pPr>
              <a:buFont typeface="Wingdings" panose="05000000000000000000" pitchFamily="2" charset="2"/>
              <a:buChar char="§"/>
            </a:pPr>
            <a:r>
              <a:rPr lang="cs-CZ" dirty="0"/>
              <a:t> Akcie na jméno se převádí rubopisem, v němž se uvede</a:t>
            </a:r>
            <a:r>
              <a:rPr lang="cs-CZ" b="1" dirty="0"/>
              <a:t> jednoznačná identifikace nabyvatele</a:t>
            </a:r>
            <a:r>
              <a:rPr lang="cs-CZ" dirty="0"/>
              <a:t>.</a:t>
            </a:r>
          </a:p>
          <a:p>
            <a:pPr>
              <a:buFont typeface="Wingdings" panose="05000000000000000000" pitchFamily="2" charset="2"/>
              <a:buChar char="§"/>
            </a:pPr>
            <a:r>
              <a:rPr lang="cs-CZ" dirty="0"/>
              <a:t> Dluhopis, který není zaknihovaným cenným papírem ani imobilizovaným cenným papírem (dále jen „listinný dluhopis“), je cenným papírem na řad. V rubopisu listinného dluhopisu se </a:t>
            </a:r>
            <a:r>
              <a:rPr lang="cs-CZ" b="1" dirty="0"/>
              <a:t>uvede identifikace nabyvatele.</a:t>
            </a:r>
          </a:p>
          <a:p>
            <a:pPr marL="72000" indent="0">
              <a:buNone/>
            </a:pPr>
            <a:endParaRPr lang="cs-CZ" altLang="cs-CZ" sz="2400" dirty="0">
              <a:solidFill>
                <a:schemeClr val="bg1"/>
              </a:solidFill>
            </a:endParaRPr>
          </a:p>
          <a:p>
            <a:pPr algn="just" eaLnBrk="1" hangingPunct="1">
              <a:buFontTx/>
              <a:buNone/>
            </a:pPr>
            <a:r>
              <a:rPr lang="cs-CZ" altLang="cs-CZ" sz="2400" dirty="0">
                <a:solidFill>
                  <a:schemeClr val="bg1"/>
                </a:solidFill>
              </a:rPr>
              <a:t>	--</a:t>
            </a:r>
          </a:p>
        </p:txBody>
      </p:sp>
    </p:spTree>
    <p:extLst>
      <p:ext uri="{BB962C8B-B14F-4D97-AF65-F5344CB8AC3E}">
        <p14:creationId xmlns:p14="http://schemas.microsoft.com/office/powerpoint/2010/main" val="1238278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id="{9402CBC9-29F9-4247-8FA6-329BEE5983E6}"/>
              </a:ext>
            </a:extLst>
          </p:cNvPr>
          <p:cNvSpPr>
            <a:spLocks noGrp="1"/>
          </p:cNvSpPr>
          <p:nvPr>
            <p:ph idx="1"/>
          </p:nvPr>
        </p:nvSpPr>
        <p:spPr>
          <a:xfrm>
            <a:off x="720000" y="1692002"/>
            <a:ext cx="10753200" cy="4787998"/>
          </a:xfrm>
        </p:spPr>
        <p:txBody>
          <a:bodyPr/>
          <a:lstStyle/>
          <a:p>
            <a:pPr marL="0" indent="0" algn="just">
              <a:buNone/>
            </a:pPr>
            <a:r>
              <a:rPr lang="cs-CZ" dirty="0"/>
              <a:t>Plnění </a:t>
            </a:r>
            <a:r>
              <a:rPr lang="cs-CZ" dirty="0" err="1"/>
              <a:t>dobrověrného</a:t>
            </a:r>
            <a:r>
              <a:rPr lang="cs-CZ" dirty="0"/>
              <a:t> dlužníka z cenného papíru poskytnuté vlastníkovi této listiny = plnění dluhu z cenného papíru.</a:t>
            </a:r>
          </a:p>
          <a:p>
            <a:pPr marL="0" indent="0" algn="just">
              <a:buNone/>
            </a:pPr>
            <a:endParaRPr lang="cs-CZ" dirty="0"/>
          </a:p>
          <a:p>
            <a:pPr marL="0" indent="0" algn="just">
              <a:buNone/>
            </a:pPr>
            <a:r>
              <a:rPr lang="cs-CZ" dirty="0"/>
              <a:t>Ochrana dlužníka dle čl. I § 40 odst. 3 SŠZ: Kdo platí při splatnosti, zprošťuje se svého závazku, nejedná-li podvodně nebo nelze-li mu přičíst hrubou nedbalost. Je povinen zkoumat správnost řady indosamentů, nikoli však podpisy indosantů.</a:t>
            </a:r>
          </a:p>
          <a:p>
            <a:pPr marL="72000" indent="0">
              <a:buNone/>
            </a:pPr>
            <a:endParaRPr lang="cs-CZ" dirty="0"/>
          </a:p>
        </p:txBody>
      </p:sp>
      <p:sp>
        <p:nvSpPr>
          <p:cNvPr id="3" name="Zástupný symbol pro zápatí 2">
            <a:extLst>
              <a:ext uri="{FF2B5EF4-FFF2-40B4-BE49-F238E27FC236}">
                <a16:creationId xmlns:a16="http://schemas.microsoft.com/office/drawing/2014/main" id="{4DFE1296-3C4E-4B25-A531-422F74B068A4}"/>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5D3ACBDB-1D9D-4D3E-9197-17E299F7EE6F}"/>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5" name="Zástupný symbol pro text 4">
            <a:extLst>
              <a:ext uri="{FF2B5EF4-FFF2-40B4-BE49-F238E27FC236}">
                <a16:creationId xmlns:a16="http://schemas.microsoft.com/office/drawing/2014/main" id="{05A0BEE0-9B7D-4404-B4E3-9F2B11CA9642}"/>
              </a:ext>
            </a:extLst>
          </p:cNvPr>
          <p:cNvSpPr>
            <a:spLocks noGrp="1"/>
          </p:cNvSpPr>
          <p:nvPr>
            <p:ph type="body" sz="quarter" idx="13"/>
          </p:nvPr>
        </p:nvSpPr>
        <p:spPr/>
        <p:txBody>
          <a:bodyPr/>
          <a:lstStyle/>
          <a:p>
            <a:endParaRPr lang="cs-CZ" dirty="0"/>
          </a:p>
        </p:txBody>
      </p:sp>
      <p:sp>
        <p:nvSpPr>
          <p:cNvPr id="6" name="Nadpis 5">
            <a:extLst>
              <a:ext uri="{FF2B5EF4-FFF2-40B4-BE49-F238E27FC236}">
                <a16:creationId xmlns:a16="http://schemas.microsoft.com/office/drawing/2014/main" id="{C1461FC6-4D4E-4B78-BCDE-55056F0E6FFA}"/>
              </a:ext>
            </a:extLst>
          </p:cNvPr>
          <p:cNvSpPr>
            <a:spLocks noGrp="1"/>
          </p:cNvSpPr>
          <p:nvPr>
            <p:ph type="title"/>
          </p:nvPr>
        </p:nvSpPr>
        <p:spPr>
          <a:xfrm>
            <a:off x="720000" y="378000"/>
            <a:ext cx="10753200" cy="669750"/>
          </a:xfrm>
        </p:spPr>
        <p:txBody>
          <a:bodyPr/>
          <a:lstStyle/>
          <a:p>
            <a:r>
              <a:rPr lang="cs-CZ" dirty="0">
                <a:highlight>
                  <a:srgbClr val="5AC8AF"/>
                </a:highlight>
              </a:rPr>
              <a:t>6. Liberační efekty</a:t>
            </a:r>
          </a:p>
        </p:txBody>
      </p:sp>
    </p:spTree>
    <p:extLst>
      <p:ext uri="{BB962C8B-B14F-4D97-AF65-F5344CB8AC3E}">
        <p14:creationId xmlns:p14="http://schemas.microsoft.com/office/powerpoint/2010/main" val="38092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1391900" cy="666749"/>
          </a:xfrm>
        </p:spPr>
        <p:txBody>
          <a:bodyPr>
            <a:normAutofit/>
          </a:bodyPr>
          <a:lstStyle/>
          <a:p>
            <a:pPr fontAlgn="auto">
              <a:spcAft>
                <a:spcPts val="0"/>
              </a:spcAft>
              <a:defRPr/>
            </a:pPr>
            <a:r>
              <a:rPr lang="cs-CZ" dirty="0">
                <a:highlight>
                  <a:srgbClr val="5AC8AF"/>
                </a:highlight>
              </a:rPr>
              <a:t>7. Úvěrovaný jako směnečný dlužník</a:t>
            </a:r>
            <a:endParaRPr lang="en-US" dirty="0">
              <a:highlight>
                <a:srgbClr val="5AC8AF"/>
              </a:highlight>
            </a:endParaRPr>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1133475"/>
            <a:ext cx="11528981" cy="5283200"/>
          </a:xfrm>
        </p:spPr>
        <p:txBody>
          <a:bodyPr/>
          <a:lstStyle/>
          <a:p>
            <a:pPr algn="just" eaLnBrk="1" hangingPunct="1">
              <a:lnSpc>
                <a:spcPct val="80000"/>
              </a:lnSpc>
              <a:buFont typeface="Wingdings" panose="05000000000000000000" pitchFamily="2" charset="2"/>
              <a:buChar char="§"/>
            </a:pPr>
            <a:r>
              <a:rPr lang="cs-CZ" altLang="cs-CZ" dirty="0"/>
              <a:t>§ 17 ZSŠ Kdo je žalován ze směnky, nemůže činit majiteli námitky, které se zakládají na jeho vlastních vztazích k výstavci nebo k dřívějším majitelům, ledaže majitel při nabývání směnky jednal vědomě na škodu dlužníka. </a:t>
            </a:r>
          </a:p>
          <a:p>
            <a:pPr>
              <a:lnSpc>
                <a:spcPct val="80000"/>
              </a:lnSpc>
              <a:buFont typeface="Wingdings" panose="05000000000000000000" pitchFamily="2" charset="2"/>
              <a:buChar char="§"/>
            </a:pPr>
            <a:endParaRPr lang="cs-CZ" dirty="0"/>
          </a:p>
          <a:p>
            <a:pPr algn="just" eaLnBrk="1" hangingPunct="1">
              <a:lnSpc>
                <a:spcPct val="80000"/>
              </a:lnSpc>
              <a:buFont typeface="Wingdings" panose="05000000000000000000" pitchFamily="2" charset="2"/>
              <a:buChar char="§"/>
            </a:pPr>
            <a:r>
              <a:rPr lang="cs-CZ" altLang="cs-CZ" dirty="0"/>
              <a:t>Indosament: § 11 ZSŠ (1) Každou směnku, i když nebyla vystavena na řad, lze převést indosamentem (rubopisem). (2) Pojal-li výstavce do směnky slova "nikoli na řad" nebo jinou doložku stejného významu, lze převést směnku jen ve formě a s účinky obyčejného postupu (</a:t>
            </a:r>
            <a:r>
              <a:rPr lang="cs-CZ" altLang="cs-CZ" dirty="0" err="1"/>
              <a:t>cesse</a:t>
            </a:r>
            <a:r>
              <a:rPr lang="cs-CZ" altLang="cs-CZ" dirty="0"/>
              <a:t>).</a:t>
            </a:r>
          </a:p>
          <a:p>
            <a:pPr algn="just">
              <a:lnSpc>
                <a:spcPct val="80000"/>
              </a:lnSpc>
              <a:buFont typeface="Wingdings" panose="05000000000000000000" pitchFamily="2" charset="2"/>
              <a:buChar char="§"/>
            </a:pPr>
            <a:endParaRPr lang="cs-CZ" dirty="0"/>
          </a:p>
          <a:p>
            <a:pPr algn="just">
              <a:lnSpc>
                <a:spcPct val="100000"/>
              </a:lnSpc>
              <a:buFont typeface="Wingdings" panose="05000000000000000000" pitchFamily="2" charset="2"/>
              <a:buChar char="§"/>
            </a:pPr>
            <a:r>
              <a:rPr lang="cs-CZ" dirty="0" err="1"/>
              <a:t>Cesse</a:t>
            </a:r>
            <a:r>
              <a:rPr lang="cs-CZ" dirty="0"/>
              <a:t>: Věřitel může celou pohledávku/její část postoupit smlouvou jako postupitel i bez souhlasu dlužníka jiné osobě (postupníkovi). § 1884</a:t>
            </a:r>
            <a:r>
              <a:rPr lang="cs-CZ" i="1" dirty="0"/>
              <a:t>(1)</a:t>
            </a:r>
            <a:r>
              <a:rPr lang="cs-CZ" dirty="0"/>
              <a:t> Dlužníku zůstávají i po postoupení zachovány námitky proti pohledávce, které měl v době postoupení.</a:t>
            </a:r>
          </a:p>
          <a:p>
            <a:pPr>
              <a:lnSpc>
                <a:spcPct val="80000"/>
              </a:lnSpc>
              <a:buNone/>
            </a:pPr>
            <a:endParaRPr lang="cs-CZ" altLang="cs-CZ" dirty="0"/>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3467821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666749"/>
          </a:xfrm>
        </p:spPr>
        <p:txBody>
          <a:bodyPr>
            <a:normAutofit/>
          </a:bodyPr>
          <a:lstStyle/>
          <a:p>
            <a:pPr fontAlgn="auto">
              <a:spcAft>
                <a:spcPts val="0"/>
              </a:spcAft>
              <a:defRPr/>
            </a:pPr>
            <a:r>
              <a:rPr lang="cs-CZ" dirty="0"/>
              <a:t>Příklady</a:t>
            </a:r>
            <a:endParaRPr lang="en-US" dirty="0"/>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895350"/>
            <a:ext cx="11727337" cy="5810250"/>
          </a:xfrm>
        </p:spPr>
        <p:txBody>
          <a:bodyPr/>
          <a:lstStyle/>
          <a:p>
            <a:pPr eaLnBrk="1" hangingPunct="1">
              <a:lnSpc>
                <a:spcPct val="80000"/>
              </a:lnSpc>
              <a:buFont typeface="Wingdings" panose="05000000000000000000" pitchFamily="2" charset="2"/>
              <a:buChar char="§"/>
            </a:pPr>
            <a:r>
              <a:rPr lang="cs-CZ" sz="3200" b="0" i="0" dirty="0">
                <a:solidFill>
                  <a:srgbClr val="000000"/>
                </a:solidFill>
                <a:effectLst/>
                <a:latin typeface="Arial" panose="020B0604020202020204" pitchFamily="34" charset="0"/>
              </a:rPr>
              <a:t>Zajištění u úvěrové smlouvy, zajišťovací směnkou na 1 mil. Kč (jistina s úroky)</a:t>
            </a:r>
          </a:p>
          <a:p>
            <a:pPr eaLnBrk="1" hangingPunct="1">
              <a:lnSpc>
                <a:spcPct val="80000"/>
              </a:lnSpc>
              <a:buFont typeface="Wingdings" panose="05000000000000000000" pitchFamily="2" charset="2"/>
              <a:buChar char="§"/>
            </a:pPr>
            <a:r>
              <a:rPr lang="cs-CZ" sz="3200" dirty="0">
                <a:solidFill>
                  <a:srgbClr val="000000"/>
                </a:solidFill>
                <a:latin typeface="Arial" panose="020B0604020202020204" pitchFamily="34" charset="0"/>
              </a:rPr>
              <a:t>Věřitel použije směnku, „</a:t>
            </a:r>
            <a:r>
              <a:rPr lang="cs-CZ" sz="3200" b="0" i="0" dirty="0">
                <a:solidFill>
                  <a:srgbClr val="000000"/>
                </a:solidFill>
                <a:effectLst/>
                <a:latin typeface="Arial" panose="020B0604020202020204" pitchFamily="34" charset="0"/>
              </a:rPr>
              <a:t>nesplní-li dlužník dluh řádně a včas“</a:t>
            </a:r>
          </a:p>
          <a:p>
            <a:pPr eaLnBrk="1" hangingPunct="1">
              <a:lnSpc>
                <a:spcPct val="80000"/>
              </a:lnSpc>
              <a:buFont typeface="Wingdings" panose="05000000000000000000" pitchFamily="2" charset="2"/>
              <a:buChar char="§"/>
            </a:pPr>
            <a:r>
              <a:rPr lang="cs-CZ" sz="3200" dirty="0">
                <a:solidFill>
                  <a:srgbClr val="000000"/>
                </a:solidFill>
                <a:latin typeface="Arial" panose="020B0604020202020204" pitchFamily="34" charset="0"/>
              </a:rPr>
              <a:t>Dlužník uhradil celkem 900 tis. Kč</a:t>
            </a:r>
          </a:p>
          <a:p>
            <a:pPr eaLnBrk="1" hangingPunct="1">
              <a:lnSpc>
                <a:spcPct val="80000"/>
              </a:lnSpc>
              <a:buFont typeface="Wingdings" panose="05000000000000000000" pitchFamily="2" charset="2"/>
              <a:buChar char="§"/>
            </a:pPr>
            <a:r>
              <a:rPr lang="cs-CZ" sz="3200" dirty="0">
                <a:solidFill>
                  <a:srgbClr val="000000"/>
                </a:solidFill>
                <a:latin typeface="Arial" panose="020B0604020202020204" pitchFamily="34" charset="0"/>
              </a:rPr>
              <a:t>Věřitel žaluje směnku a požaduje úhradu částky 1 mil. Kč</a:t>
            </a:r>
          </a:p>
          <a:p>
            <a:pPr algn="just" eaLnBrk="1" hangingPunct="1">
              <a:lnSpc>
                <a:spcPct val="80000"/>
              </a:lnSpc>
              <a:buFont typeface="Wingdings" panose="05000000000000000000" pitchFamily="2" charset="2"/>
              <a:buChar char="§"/>
            </a:pPr>
            <a:r>
              <a:rPr lang="cs-CZ" altLang="cs-CZ" sz="3200" i="1" dirty="0"/>
              <a:t>a contrario</a:t>
            </a:r>
            <a:r>
              <a:rPr lang="cs-CZ" altLang="cs-CZ" sz="3200" dirty="0"/>
              <a:t> k § 17 ZSŠ: Kdo je žalován ze směnky, nemůže činit majiteli námitky, které se zakládají na jeho vlastních vztazích k výstavci nebo k dřívějším majitelům, ledaže majitel při nabývání směnky jednal vědomě na škodu dlužníka. </a:t>
            </a:r>
          </a:p>
          <a:p>
            <a:pPr eaLnBrk="1" hangingPunct="1">
              <a:lnSpc>
                <a:spcPct val="80000"/>
              </a:lnSpc>
              <a:buFont typeface="Wingdings" panose="05000000000000000000" pitchFamily="2" charset="2"/>
              <a:buChar char="§"/>
            </a:pPr>
            <a:endParaRPr lang="cs-CZ" sz="3200" dirty="0"/>
          </a:p>
          <a:p>
            <a:pPr eaLnBrk="1" hangingPunct="1">
              <a:lnSpc>
                <a:spcPct val="80000"/>
              </a:lnSpc>
              <a:buFont typeface="Wingdings" panose="05000000000000000000" pitchFamily="2" charset="2"/>
              <a:buChar char="§"/>
            </a:pPr>
            <a:r>
              <a:rPr lang="cs-CZ" sz="3200" dirty="0"/>
              <a:t>Stejná výchozí situace</a:t>
            </a:r>
          </a:p>
          <a:p>
            <a:pPr eaLnBrk="1" hangingPunct="1">
              <a:lnSpc>
                <a:spcPct val="80000"/>
              </a:lnSpc>
              <a:buFont typeface="Wingdings" panose="05000000000000000000" pitchFamily="2" charset="2"/>
              <a:buChar char="§"/>
            </a:pPr>
            <a:r>
              <a:rPr lang="cs-CZ" sz="3200" dirty="0"/>
              <a:t>Věřitel převedl směnku na </a:t>
            </a:r>
            <a:r>
              <a:rPr lang="cs-CZ" sz="3200" dirty="0" err="1"/>
              <a:t>dobrověrnou</a:t>
            </a:r>
            <a:r>
              <a:rPr lang="cs-CZ" sz="3200" dirty="0"/>
              <a:t> třetí osobu – indosatáře / postupníka (cesionáře)</a:t>
            </a:r>
          </a:p>
          <a:p>
            <a:pPr eaLnBrk="1" hangingPunct="1">
              <a:lnSpc>
                <a:spcPct val="80000"/>
              </a:lnSpc>
              <a:buFont typeface="Wingdings" panose="05000000000000000000" pitchFamily="2" charset="2"/>
              <a:buChar char="§"/>
            </a:pPr>
            <a:r>
              <a:rPr lang="cs-CZ" sz="3200" dirty="0"/>
              <a:t>§ 17 ZSŠ, resp. § 1884 OZ</a:t>
            </a:r>
          </a:p>
          <a:p>
            <a:pPr marL="72000" indent="0">
              <a:lnSpc>
                <a:spcPct val="80000"/>
              </a:lnSpc>
              <a:buNone/>
            </a:pPr>
            <a:r>
              <a:rPr lang="cs-CZ" altLang="cs-CZ" dirty="0"/>
              <a:t> </a:t>
            </a:r>
          </a:p>
          <a:p>
            <a:pPr eaLnBrk="1" hangingPunct="1">
              <a:lnSpc>
                <a:spcPct val="80000"/>
              </a:lnSpc>
              <a:buFont typeface="Wingdings" panose="05000000000000000000" pitchFamily="2" charset="2"/>
              <a:buChar char="§"/>
            </a:pPr>
            <a:endParaRPr lang="cs-CZ" dirty="0"/>
          </a:p>
          <a:p>
            <a:pPr>
              <a:lnSpc>
                <a:spcPct val="80000"/>
              </a:lnSpc>
              <a:buNone/>
            </a:pPr>
            <a:endParaRPr lang="cs-CZ" altLang="cs-CZ" dirty="0"/>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3818153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914399"/>
          </a:xfrm>
        </p:spPr>
        <p:txBody>
          <a:bodyPr>
            <a:normAutofit/>
          </a:bodyPr>
          <a:lstStyle/>
          <a:p>
            <a:pPr fontAlgn="auto">
              <a:spcAft>
                <a:spcPts val="0"/>
              </a:spcAft>
              <a:defRPr/>
            </a:pPr>
            <a:r>
              <a:rPr lang="cs-CZ" dirty="0"/>
              <a:t>Ostřejší příklad I</a:t>
            </a:r>
            <a:endParaRPr lang="en-US" dirty="0"/>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1143000"/>
            <a:ext cx="11528981" cy="5562600"/>
          </a:xfrm>
        </p:spPr>
        <p:txBody>
          <a:bodyPr/>
          <a:lstStyle/>
          <a:p>
            <a:pPr eaLnBrk="1" hangingPunct="1">
              <a:lnSpc>
                <a:spcPct val="80000"/>
              </a:lnSpc>
              <a:buFont typeface="Wingdings" panose="05000000000000000000" pitchFamily="2" charset="2"/>
              <a:buChar char="§"/>
            </a:pPr>
            <a:r>
              <a:rPr lang="cs-CZ" sz="3200" dirty="0">
                <a:solidFill>
                  <a:srgbClr val="000000"/>
                </a:solidFill>
                <a:latin typeface="+mj-lt"/>
              </a:rPr>
              <a:t>z</a:t>
            </a:r>
            <a:r>
              <a:rPr lang="cs-CZ" sz="3200" b="0" i="0" dirty="0">
                <a:solidFill>
                  <a:srgbClr val="000000"/>
                </a:solidFill>
                <a:effectLst/>
                <a:latin typeface="+mj-lt"/>
              </a:rPr>
              <a:t>ajištění dluhu z úvěrové smlouvy zajišťovací směnkou na 1 mil. Kč (jistina s úroky), dlužníkem je s.r.o., avalem FO - většinový společník </a:t>
            </a:r>
          </a:p>
          <a:p>
            <a:pPr eaLnBrk="1" hangingPunct="1">
              <a:lnSpc>
                <a:spcPct val="80000"/>
              </a:lnSpc>
              <a:buFont typeface="Wingdings" panose="05000000000000000000" pitchFamily="2" charset="2"/>
              <a:buChar char="§"/>
            </a:pPr>
            <a:r>
              <a:rPr lang="cs-CZ" sz="3200" dirty="0">
                <a:solidFill>
                  <a:srgbClr val="000000"/>
                </a:solidFill>
                <a:latin typeface="+mj-lt"/>
              </a:rPr>
              <a:t>úvěrující oprávněn použít směnku, </a:t>
            </a:r>
            <a:r>
              <a:rPr lang="cs-CZ" sz="3200" b="0" i="0" dirty="0">
                <a:solidFill>
                  <a:srgbClr val="000000"/>
                </a:solidFill>
                <a:effectLst/>
                <a:latin typeface="+mj-lt"/>
              </a:rPr>
              <a:t>nesplní-li dlužník dluh řádně a včas</a:t>
            </a:r>
          </a:p>
          <a:p>
            <a:pPr eaLnBrk="1" hangingPunct="1">
              <a:lnSpc>
                <a:spcPct val="80000"/>
              </a:lnSpc>
              <a:buFont typeface="Wingdings" panose="05000000000000000000" pitchFamily="2" charset="2"/>
              <a:buChar char="§"/>
            </a:pPr>
            <a:r>
              <a:rPr lang="cs-CZ" sz="3200" dirty="0">
                <a:solidFill>
                  <a:srgbClr val="000000"/>
                </a:solidFill>
                <a:latin typeface="+mj-lt"/>
              </a:rPr>
              <a:t>úvěrovaná (s.r.o.) uhradila 900 tis. Kč, dluží jen 100tis. Kč.</a:t>
            </a:r>
          </a:p>
          <a:p>
            <a:pPr eaLnBrk="1" hangingPunct="1">
              <a:lnSpc>
                <a:spcPct val="80000"/>
              </a:lnSpc>
              <a:buFont typeface="Wingdings" panose="05000000000000000000" pitchFamily="2" charset="2"/>
              <a:buChar char="§"/>
            </a:pPr>
            <a:r>
              <a:rPr lang="cs-CZ" sz="3200" dirty="0">
                <a:solidFill>
                  <a:srgbClr val="000000"/>
                </a:solidFill>
                <a:latin typeface="+mj-lt"/>
              </a:rPr>
              <a:t>věřitel žaluje požaduje </a:t>
            </a:r>
            <a:r>
              <a:rPr lang="cs-CZ" sz="3200" b="1" dirty="0">
                <a:solidFill>
                  <a:srgbClr val="000000"/>
                </a:solidFill>
                <a:latin typeface="+mj-lt"/>
              </a:rPr>
              <a:t>po avalovi</a:t>
            </a:r>
            <a:r>
              <a:rPr lang="cs-CZ" sz="3200" dirty="0">
                <a:solidFill>
                  <a:srgbClr val="000000"/>
                </a:solidFill>
                <a:latin typeface="+mj-lt"/>
              </a:rPr>
              <a:t> úhradu částky 1 mil. Kč</a:t>
            </a:r>
          </a:p>
          <a:p>
            <a:pPr eaLnBrk="1" hangingPunct="1">
              <a:lnSpc>
                <a:spcPct val="80000"/>
              </a:lnSpc>
              <a:buFont typeface="Wingdings" panose="05000000000000000000" pitchFamily="2" charset="2"/>
              <a:buChar char="§"/>
            </a:pPr>
            <a:r>
              <a:rPr lang="cs-CZ" altLang="cs-CZ" sz="3200" i="1" dirty="0">
                <a:latin typeface="+mj-lt"/>
              </a:rPr>
              <a:t>aval může uplatnit pouze ty námitky, které se zakládají na jeho vlastních vztazích k majiteli směnky, nikoliv ale na vztazích avaláta k majiteli směnky. Nemůže tedy bez dalšího namítat cokoliv z kauzálních vztahů avaláta k věřiteli (</a:t>
            </a:r>
            <a:r>
              <a:rPr lang="cs-CZ" altLang="cs-CZ" sz="3200" dirty="0">
                <a:latin typeface="+mj-lt"/>
              </a:rPr>
              <a:t>VS v Praze 9 </a:t>
            </a:r>
            <a:r>
              <a:rPr lang="cs-CZ" altLang="cs-CZ" sz="3200" dirty="0" err="1">
                <a:latin typeface="+mj-lt"/>
              </a:rPr>
              <a:t>Cmo</a:t>
            </a:r>
            <a:r>
              <a:rPr lang="cs-CZ" altLang="cs-CZ" sz="3200" dirty="0">
                <a:latin typeface="+mj-lt"/>
              </a:rPr>
              <a:t> 3/1998; NS </a:t>
            </a:r>
            <a:r>
              <a:rPr lang="cs-CZ" altLang="cs-CZ" sz="3200" dirty="0" err="1">
                <a:latin typeface="+mj-lt"/>
              </a:rPr>
              <a:t>Rc</a:t>
            </a:r>
            <a:r>
              <a:rPr lang="cs-CZ" altLang="cs-CZ" sz="3200" dirty="0">
                <a:latin typeface="+mj-lt"/>
              </a:rPr>
              <a:t> 32 </a:t>
            </a:r>
            <a:r>
              <a:rPr lang="cs-CZ" altLang="cs-CZ" sz="3200" dirty="0" err="1">
                <a:latin typeface="+mj-lt"/>
              </a:rPr>
              <a:t>Cdo</a:t>
            </a:r>
            <a:r>
              <a:rPr lang="cs-CZ" altLang="cs-CZ" sz="3200" dirty="0">
                <a:latin typeface="+mj-lt"/>
              </a:rPr>
              <a:t> 519/1998)</a:t>
            </a:r>
          </a:p>
          <a:p>
            <a:pPr eaLnBrk="1" hangingPunct="1">
              <a:lnSpc>
                <a:spcPct val="80000"/>
              </a:lnSpc>
              <a:buFont typeface="Wingdings" panose="05000000000000000000" pitchFamily="2" charset="2"/>
              <a:buChar char="§"/>
            </a:pPr>
            <a:endParaRPr lang="cs-CZ" dirty="0">
              <a:solidFill>
                <a:srgbClr val="000000"/>
              </a:solidFill>
              <a:latin typeface="Arial" panose="020B0604020202020204" pitchFamily="34" charset="0"/>
            </a:endParaRPr>
          </a:p>
          <a:p>
            <a:pPr marL="72000" indent="0">
              <a:lnSpc>
                <a:spcPct val="80000"/>
              </a:lnSpc>
              <a:buNone/>
            </a:pPr>
            <a:r>
              <a:rPr lang="cs-CZ" altLang="cs-CZ" dirty="0"/>
              <a:t> </a:t>
            </a:r>
          </a:p>
          <a:p>
            <a:pPr eaLnBrk="1" hangingPunct="1">
              <a:lnSpc>
                <a:spcPct val="80000"/>
              </a:lnSpc>
              <a:buFont typeface="Wingdings" panose="05000000000000000000" pitchFamily="2" charset="2"/>
              <a:buChar char="§"/>
            </a:pPr>
            <a:endParaRPr lang="cs-CZ" dirty="0"/>
          </a:p>
          <a:p>
            <a:pPr>
              <a:lnSpc>
                <a:spcPct val="80000"/>
              </a:lnSpc>
              <a:buNone/>
            </a:pPr>
            <a:endParaRPr lang="cs-CZ" altLang="cs-CZ" dirty="0"/>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2822057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666749"/>
          </a:xfrm>
        </p:spPr>
        <p:txBody>
          <a:bodyPr>
            <a:normAutofit/>
          </a:bodyPr>
          <a:lstStyle/>
          <a:p>
            <a:pPr fontAlgn="auto">
              <a:spcAft>
                <a:spcPts val="0"/>
              </a:spcAft>
              <a:defRPr/>
            </a:pPr>
            <a:r>
              <a:rPr lang="cs-CZ" dirty="0"/>
              <a:t>Ostřejší příklad II</a:t>
            </a:r>
            <a:endParaRPr lang="en-US" dirty="0"/>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895350"/>
            <a:ext cx="11528981" cy="5810250"/>
          </a:xfrm>
        </p:spPr>
        <p:txBody>
          <a:bodyPr/>
          <a:lstStyle/>
          <a:p>
            <a:pPr eaLnBrk="1" hangingPunct="1">
              <a:lnSpc>
                <a:spcPct val="80000"/>
              </a:lnSpc>
              <a:buFont typeface="Wingdings" panose="05000000000000000000" pitchFamily="2" charset="2"/>
              <a:buChar char="§"/>
            </a:pPr>
            <a:r>
              <a:rPr lang="cs-CZ" sz="3200" b="0" i="0" dirty="0">
                <a:effectLst/>
                <a:latin typeface="Tahoma" panose="020B0604030504040204" pitchFamily="34" charset="0"/>
              </a:rPr>
              <a:t>„</a:t>
            </a:r>
            <a:r>
              <a:rPr lang="cs-CZ" sz="3200" i="1" dirty="0">
                <a:latin typeface="Tahoma" panose="020B0604030504040204" pitchFamily="34" charset="0"/>
              </a:rPr>
              <a:t>A</a:t>
            </a:r>
            <a:r>
              <a:rPr lang="cs-CZ" sz="3200" b="0" i="1" dirty="0">
                <a:effectLst/>
                <a:latin typeface="Tahoma" panose="020B0604030504040204" pitchFamily="34" charset="0"/>
              </a:rPr>
              <a:t>by mohl směnečný rukojmí (žalovaný) vznést námitku z vlastního vztahu k majiteli směnky, musí mít s majitelem uzavřenou směnečnou dohodu, v níž jsou specifikovány podmínky, za nichž převzal </a:t>
            </a:r>
            <a:r>
              <a:rPr lang="cs-CZ" sz="3200" b="0" i="1" dirty="0" err="1">
                <a:effectLst/>
                <a:latin typeface="Tahoma" panose="020B0604030504040204" pitchFamily="34" charset="0"/>
              </a:rPr>
              <a:t>rukojemský</a:t>
            </a:r>
            <a:r>
              <a:rPr lang="cs-CZ" sz="3200" b="0" i="1" dirty="0">
                <a:effectLst/>
                <a:latin typeface="Tahoma" panose="020B0604030504040204" pitchFamily="34" charset="0"/>
              </a:rPr>
              <a:t> závazek. Má-li rukojmí uzavřenu směnečnou dohodu s osobou odlišnou od majitele směnky […], nemůže vůči majiteli směnky uplatňovat námitky vyplývající z této dohody</a:t>
            </a:r>
            <a:r>
              <a:rPr lang="cs-CZ" sz="3200" b="0" i="0" dirty="0">
                <a:effectLst/>
                <a:latin typeface="Tahoma" panose="020B0604030504040204" pitchFamily="34" charset="0"/>
              </a:rPr>
              <a:t>.“ (VS </a:t>
            </a:r>
            <a:r>
              <a:rPr lang="cs-CZ" sz="3200" b="0" i="0" dirty="0" err="1">
                <a:effectLst/>
                <a:latin typeface="Tahoma" panose="020B0604030504040204" pitchFamily="34" charset="0"/>
              </a:rPr>
              <a:t>Pha</a:t>
            </a:r>
            <a:r>
              <a:rPr lang="cs-CZ" sz="3200" b="0" i="0" dirty="0">
                <a:effectLst/>
                <a:latin typeface="Tahoma" panose="020B0604030504040204" pitchFamily="34" charset="0"/>
              </a:rPr>
              <a:t> 9 </a:t>
            </a:r>
            <a:r>
              <a:rPr lang="cs-CZ" sz="3200" b="0" i="0" dirty="0" err="1">
                <a:effectLst/>
                <a:latin typeface="Tahoma" panose="020B0604030504040204" pitchFamily="34" charset="0"/>
              </a:rPr>
              <a:t>Cmo</a:t>
            </a:r>
            <a:r>
              <a:rPr lang="cs-CZ" sz="3200" b="0" i="0" dirty="0">
                <a:effectLst/>
                <a:latin typeface="Tahoma" panose="020B0604030504040204" pitchFamily="34" charset="0"/>
              </a:rPr>
              <a:t> 44/2001)</a:t>
            </a:r>
          </a:p>
          <a:p>
            <a:pPr eaLnBrk="1" hangingPunct="1">
              <a:lnSpc>
                <a:spcPct val="80000"/>
              </a:lnSpc>
              <a:buFont typeface="Wingdings" panose="05000000000000000000" pitchFamily="2" charset="2"/>
              <a:buChar char="§"/>
            </a:pPr>
            <a:endParaRPr lang="cs-CZ" altLang="cs-CZ" sz="3200" dirty="0">
              <a:latin typeface="+mj-lt"/>
            </a:endParaRPr>
          </a:p>
          <a:p>
            <a:pPr eaLnBrk="1" hangingPunct="1">
              <a:lnSpc>
                <a:spcPct val="80000"/>
              </a:lnSpc>
              <a:buFont typeface="Wingdings" panose="05000000000000000000" pitchFamily="2" charset="2"/>
              <a:buChar char="§"/>
            </a:pPr>
            <a:r>
              <a:rPr lang="cs-CZ" sz="3200" b="0" i="0" dirty="0">
                <a:effectLst/>
                <a:latin typeface="+mj-lt"/>
              </a:rPr>
              <a:t>„</a:t>
            </a:r>
            <a:r>
              <a:rPr lang="cs-CZ" sz="3200" b="0" i="1" dirty="0">
                <a:effectLst/>
                <a:latin typeface="+mj-lt"/>
              </a:rPr>
              <a:t>Avalista nemůže činit vůči majiteli směnky námitky příslušející výstavci směnky vlastní vůči jejímu prvnímu majiteli ani tehdy, nabyl-li tento majitel směnku nepoctivě, tj. jednal-li vědomě ke škodě dlužníka</a:t>
            </a:r>
            <a:r>
              <a:rPr lang="cs-CZ" sz="3200" b="0" i="0" dirty="0">
                <a:effectLst/>
                <a:latin typeface="+mj-lt"/>
              </a:rPr>
              <a:t>.“ (</a:t>
            </a:r>
            <a:r>
              <a:rPr lang="cs-CZ" sz="3200" dirty="0">
                <a:latin typeface="+mj-lt"/>
              </a:rPr>
              <a:t>NS</a:t>
            </a:r>
            <a:r>
              <a:rPr lang="cs-CZ" sz="3200" b="0" i="0" dirty="0">
                <a:effectLst/>
                <a:latin typeface="+mj-lt"/>
              </a:rPr>
              <a:t> 29 Odo 810/2003)</a:t>
            </a:r>
          </a:p>
          <a:p>
            <a:pPr eaLnBrk="1" hangingPunct="1">
              <a:lnSpc>
                <a:spcPct val="80000"/>
              </a:lnSpc>
              <a:buFont typeface="Wingdings" panose="05000000000000000000" pitchFamily="2" charset="2"/>
              <a:buChar char="§"/>
            </a:pPr>
            <a:endParaRPr lang="cs-CZ" sz="3200" b="0" i="0" dirty="0">
              <a:effectLst/>
              <a:latin typeface="+mj-lt"/>
            </a:endParaRPr>
          </a:p>
          <a:p>
            <a:pPr eaLnBrk="1" hangingPunct="1">
              <a:lnSpc>
                <a:spcPct val="80000"/>
              </a:lnSpc>
              <a:buFont typeface="Wingdings" panose="05000000000000000000" pitchFamily="2" charset="2"/>
              <a:buChar char="§"/>
            </a:pPr>
            <a:r>
              <a:rPr lang="cs-CZ" altLang="cs-CZ" sz="3200" dirty="0">
                <a:latin typeface="+mj-lt"/>
              </a:rPr>
              <a:t>Korektiv: </a:t>
            </a:r>
            <a:r>
              <a:rPr lang="cs-CZ" sz="3200" b="1" i="0" dirty="0">
                <a:effectLst/>
                <a:latin typeface="+mj-lt"/>
              </a:rPr>
              <a:t>III. ÚS 1293/16</a:t>
            </a:r>
          </a:p>
          <a:p>
            <a:pPr>
              <a:lnSpc>
                <a:spcPct val="90000"/>
              </a:lnSpc>
            </a:pPr>
            <a:endParaRPr lang="cs-CZ" altLang="cs-CZ" sz="3200" dirty="0"/>
          </a:p>
          <a:p>
            <a:pPr eaLnBrk="1" hangingPunct="1">
              <a:lnSpc>
                <a:spcPct val="80000"/>
              </a:lnSpc>
              <a:buFont typeface="Wingdings" panose="05000000000000000000" pitchFamily="2" charset="2"/>
              <a:buChar char="§"/>
            </a:pPr>
            <a:endParaRPr lang="cs-CZ" dirty="0">
              <a:solidFill>
                <a:srgbClr val="000000"/>
              </a:solidFill>
              <a:latin typeface="Arial" panose="020B0604020202020204" pitchFamily="34" charset="0"/>
            </a:endParaRPr>
          </a:p>
          <a:p>
            <a:pPr marL="72000" indent="0">
              <a:lnSpc>
                <a:spcPct val="80000"/>
              </a:lnSpc>
              <a:buNone/>
            </a:pPr>
            <a:r>
              <a:rPr lang="cs-CZ" altLang="cs-CZ" dirty="0"/>
              <a:t> </a:t>
            </a:r>
          </a:p>
          <a:p>
            <a:pPr eaLnBrk="1" hangingPunct="1">
              <a:lnSpc>
                <a:spcPct val="80000"/>
              </a:lnSpc>
              <a:buFont typeface="Wingdings" panose="05000000000000000000" pitchFamily="2" charset="2"/>
              <a:buChar char="§"/>
            </a:pPr>
            <a:endParaRPr lang="cs-CZ" dirty="0"/>
          </a:p>
          <a:p>
            <a:pPr>
              <a:lnSpc>
                <a:spcPct val="80000"/>
              </a:lnSpc>
              <a:buNone/>
            </a:pPr>
            <a:endParaRPr lang="cs-CZ" altLang="cs-CZ" dirty="0"/>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1615758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666749"/>
          </a:xfrm>
        </p:spPr>
        <p:txBody>
          <a:bodyPr>
            <a:normAutofit/>
          </a:bodyPr>
          <a:lstStyle/>
          <a:p>
            <a:pPr fontAlgn="auto">
              <a:spcAft>
                <a:spcPts val="0"/>
              </a:spcAft>
              <a:defRPr/>
            </a:pPr>
            <a:r>
              <a:rPr lang="cs-CZ" dirty="0"/>
              <a:t>Korektivy ve vztazích B2C</a:t>
            </a:r>
            <a:endParaRPr lang="en-US" dirty="0"/>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895350"/>
            <a:ext cx="11528981" cy="5810250"/>
          </a:xfrm>
        </p:spPr>
        <p:txBody>
          <a:bodyPr/>
          <a:lstStyle/>
          <a:p>
            <a:pPr algn="just" eaLnBrk="1" hangingPunct="1">
              <a:lnSpc>
                <a:spcPct val="80000"/>
              </a:lnSpc>
              <a:buFont typeface="Wingdings" panose="05000000000000000000" pitchFamily="2" charset="2"/>
              <a:buChar char="§"/>
            </a:pPr>
            <a:r>
              <a:rPr lang="cs-CZ" sz="3000" dirty="0">
                <a:latin typeface="+mj-lt"/>
                <a:ea typeface="Calibri" panose="020F0502020204030204" pitchFamily="34" charset="0"/>
              </a:rPr>
              <a:t>„Z</a:t>
            </a:r>
            <a:r>
              <a:rPr lang="cs-CZ" sz="3000" dirty="0">
                <a:solidFill>
                  <a:srgbClr val="000000"/>
                </a:solidFill>
                <a:effectLst/>
                <a:latin typeface="+mj-lt"/>
                <a:ea typeface="Calibri" panose="020F0502020204030204" pitchFamily="34" charset="0"/>
              </a:rPr>
              <a:t>ajišťuje-li indosovaná směnka pohledávku remitenta za výstavcem (vlastní) směnky ze spotřebitelské smlouvy, náleží výstavci námitky vůči nabyvateli směnky zakládající se na jeho vztazích k remitentovi bez zřetele k tomu, zda nový majitel při nabývání směnky jednal vědomě na škodu výstavce“ (NS </a:t>
            </a:r>
            <a:r>
              <a:rPr lang="cs-CZ" sz="3000" dirty="0">
                <a:effectLst/>
                <a:latin typeface="+mj-lt"/>
                <a:ea typeface="Calibri" panose="020F0502020204030204" pitchFamily="34" charset="0"/>
              </a:rPr>
              <a:t>29 </a:t>
            </a:r>
            <a:r>
              <a:rPr lang="cs-CZ" sz="3000" dirty="0" err="1">
                <a:effectLst/>
                <a:latin typeface="+mj-lt"/>
                <a:ea typeface="Calibri" panose="020F0502020204030204" pitchFamily="34" charset="0"/>
              </a:rPr>
              <a:t>Cdo</a:t>
            </a:r>
            <a:r>
              <a:rPr lang="cs-CZ" sz="3000" dirty="0">
                <a:effectLst/>
                <a:latin typeface="+mj-lt"/>
                <a:ea typeface="Calibri" panose="020F0502020204030204" pitchFamily="34" charset="0"/>
              </a:rPr>
              <a:t> 1155/2014)</a:t>
            </a:r>
            <a:endParaRPr lang="cs-CZ" sz="3000" dirty="0">
              <a:solidFill>
                <a:srgbClr val="000000"/>
              </a:solidFill>
              <a:effectLst/>
              <a:latin typeface="+mj-lt"/>
              <a:ea typeface="Calibri" panose="020F0502020204030204" pitchFamily="34" charset="0"/>
            </a:endParaRPr>
          </a:p>
          <a:p>
            <a:pPr algn="just" eaLnBrk="1" hangingPunct="1">
              <a:lnSpc>
                <a:spcPct val="80000"/>
              </a:lnSpc>
              <a:buFont typeface="Wingdings" panose="05000000000000000000" pitchFamily="2" charset="2"/>
              <a:buChar char="§"/>
            </a:pPr>
            <a:endParaRPr lang="cs-CZ" sz="3000" dirty="0">
              <a:solidFill>
                <a:srgbClr val="000000"/>
              </a:solidFill>
              <a:latin typeface="+mj-lt"/>
              <a:ea typeface="Calibri" panose="020F0502020204030204" pitchFamily="34" charset="0"/>
            </a:endParaRPr>
          </a:p>
          <a:p>
            <a:pPr algn="just" eaLnBrk="1" hangingPunct="1">
              <a:lnSpc>
                <a:spcPct val="80000"/>
              </a:lnSpc>
              <a:buFont typeface="Wingdings" panose="05000000000000000000" pitchFamily="2" charset="2"/>
              <a:buChar char="§"/>
            </a:pPr>
            <a:r>
              <a:rPr lang="cs-CZ" sz="3000" dirty="0">
                <a:effectLst/>
                <a:latin typeface="+mj-lt"/>
                <a:ea typeface="Calibri" panose="020F0502020204030204" pitchFamily="34" charset="0"/>
              </a:rPr>
              <a:t> „Je nutno upřednostnit zájem na ochranu spotřebitele a jeho specifických zájmů před dovolením směnečného zákona obsaženým v čl. I § 17 ZSŠ, resp. č. I § 10 ZSŠ“ (IV. ÚS 457/10 a III. ÚS 980/13)</a:t>
            </a:r>
            <a:endParaRPr lang="cs-CZ" altLang="cs-CZ" sz="3000" dirty="0">
              <a:latin typeface="+mj-lt"/>
            </a:endParaRPr>
          </a:p>
          <a:p>
            <a:pPr eaLnBrk="1" hangingPunct="1">
              <a:lnSpc>
                <a:spcPct val="80000"/>
              </a:lnSpc>
              <a:buFont typeface="Wingdings" panose="05000000000000000000" pitchFamily="2" charset="2"/>
              <a:buChar char="§"/>
            </a:pPr>
            <a:endParaRPr lang="cs-CZ" sz="3000" dirty="0">
              <a:solidFill>
                <a:srgbClr val="000000"/>
              </a:solidFill>
              <a:latin typeface="+mj-lt"/>
            </a:endParaRPr>
          </a:p>
          <a:p>
            <a:pPr marL="72000" indent="0">
              <a:lnSpc>
                <a:spcPct val="80000"/>
              </a:lnSpc>
              <a:buNone/>
            </a:pPr>
            <a:r>
              <a:rPr lang="cs-CZ" altLang="cs-CZ" sz="3000" dirty="0">
                <a:latin typeface="+mj-lt"/>
              </a:rPr>
              <a:t> </a:t>
            </a:r>
          </a:p>
          <a:p>
            <a:pPr eaLnBrk="1" hangingPunct="1">
              <a:lnSpc>
                <a:spcPct val="80000"/>
              </a:lnSpc>
              <a:buFont typeface="Wingdings" panose="05000000000000000000" pitchFamily="2" charset="2"/>
              <a:buChar char="§"/>
            </a:pPr>
            <a:endParaRPr lang="cs-CZ" sz="3000" dirty="0">
              <a:latin typeface="+mj-lt"/>
            </a:endParaRPr>
          </a:p>
          <a:p>
            <a:pPr>
              <a:lnSpc>
                <a:spcPct val="80000"/>
              </a:lnSpc>
              <a:buNone/>
            </a:pPr>
            <a:endParaRPr lang="cs-CZ" altLang="cs-CZ" sz="3000" dirty="0">
              <a:latin typeface="+mj-lt"/>
            </a:endParaRPr>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2233294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666749"/>
          </a:xfrm>
        </p:spPr>
        <p:txBody>
          <a:bodyPr>
            <a:normAutofit/>
          </a:bodyPr>
          <a:lstStyle/>
          <a:p>
            <a:pPr fontAlgn="auto">
              <a:spcAft>
                <a:spcPts val="0"/>
              </a:spcAft>
              <a:defRPr/>
            </a:pPr>
            <a:r>
              <a:rPr lang="cs-CZ" dirty="0"/>
              <a:t>Nejostřejší příklad</a:t>
            </a:r>
            <a:endParaRPr lang="en-US" dirty="0"/>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895350"/>
            <a:ext cx="11528981" cy="5810250"/>
          </a:xfrm>
        </p:spPr>
        <p:txBody>
          <a:bodyPr/>
          <a:lstStyle/>
          <a:p>
            <a:pPr algn="just" eaLnBrk="1" hangingPunct="1">
              <a:lnSpc>
                <a:spcPct val="80000"/>
              </a:lnSpc>
              <a:buFont typeface="Wingdings" panose="05000000000000000000" pitchFamily="2" charset="2"/>
              <a:buChar char="§"/>
            </a:pPr>
            <a:r>
              <a:rPr lang="cs-CZ" sz="3000" dirty="0">
                <a:latin typeface="+mj-lt"/>
                <a:ea typeface="Calibri" panose="020F0502020204030204" pitchFamily="34" charset="0"/>
              </a:rPr>
              <a:t>Směnka emitovaná v rozporu se </a:t>
            </a:r>
            <a:r>
              <a:rPr lang="cs-CZ" sz="3000" dirty="0" err="1">
                <a:latin typeface="+mj-lt"/>
                <a:ea typeface="Calibri" panose="020F0502020204030204" pitchFamily="34" charset="0"/>
              </a:rPr>
              <a:t>ZSpotřÚv</a:t>
            </a:r>
            <a:endParaRPr lang="cs-CZ" sz="3000" dirty="0">
              <a:latin typeface="+mj-lt"/>
              <a:ea typeface="Calibri" panose="020F0502020204030204" pitchFamily="34" charset="0"/>
            </a:endParaRPr>
          </a:p>
          <a:p>
            <a:pPr algn="just" eaLnBrk="1" hangingPunct="1">
              <a:lnSpc>
                <a:spcPct val="80000"/>
              </a:lnSpc>
              <a:buFont typeface="Wingdings" panose="05000000000000000000" pitchFamily="2" charset="2"/>
              <a:buChar char="§"/>
            </a:pPr>
            <a:r>
              <a:rPr lang="cs-CZ" sz="3000" b="0" i="0" dirty="0">
                <a:solidFill>
                  <a:srgbClr val="000000"/>
                </a:solidFill>
                <a:effectLst/>
                <a:latin typeface="PT Sans" panose="020B0503020203020204" pitchFamily="34" charset="-18"/>
              </a:rPr>
              <a:t>Spotřebitelským úvěrem je odložená platba, peněžitá zápůjčka, úvěr nebo obdobná finanční služba poskytovaná nebo zprostředkovaná spotřebiteli (§ 2)</a:t>
            </a:r>
            <a:endParaRPr lang="cs-CZ" sz="3000" dirty="0">
              <a:latin typeface="+mj-lt"/>
              <a:ea typeface="Calibri" panose="020F0502020204030204" pitchFamily="34" charset="0"/>
            </a:endParaRPr>
          </a:p>
          <a:p>
            <a:pPr algn="just" eaLnBrk="1" hangingPunct="1">
              <a:lnSpc>
                <a:spcPct val="80000"/>
              </a:lnSpc>
              <a:buFont typeface="Wingdings" panose="05000000000000000000" pitchFamily="2" charset="2"/>
              <a:buChar char="§"/>
            </a:pPr>
            <a:r>
              <a:rPr lang="cs-CZ" sz="3000" b="1" i="0" dirty="0">
                <a:effectLst/>
                <a:latin typeface="+mj-lt"/>
              </a:rPr>
              <a:t>§ 112 Vyloučení použití směnky nebo šeku</a:t>
            </a:r>
          </a:p>
          <a:p>
            <a:pPr algn="just" eaLnBrk="1" hangingPunct="1">
              <a:lnSpc>
                <a:spcPct val="80000"/>
              </a:lnSpc>
              <a:buFont typeface="Wingdings" panose="05000000000000000000" pitchFamily="2" charset="2"/>
              <a:buChar char="§"/>
            </a:pPr>
            <a:r>
              <a:rPr lang="cs-CZ" sz="3000" b="1" i="0" dirty="0">
                <a:effectLst/>
                <a:latin typeface="+mj-lt"/>
              </a:rPr>
              <a:t>(1)</a:t>
            </a:r>
            <a:r>
              <a:rPr lang="cs-CZ" sz="3000" b="0" i="0" dirty="0">
                <a:effectLst/>
                <a:latin typeface="+mj-lt"/>
              </a:rPr>
              <a:t> Ke splacení nebo zajištění spotřebitelského úvěru </a:t>
            </a:r>
            <a:r>
              <a:rPr lang="cs-CZ" sz="3000" b="1" i="0" dirty="0">
                <a:effectLst/>
                <a:latin typeface="+mj-lt"/>
              </a:rPr>
              <a:t>nelze použít směnku nebo šek</a:t>
            </a:r>
            <a:r>
              <a:rPr lang="cs-CZ" sz="3000" b="0" i="0" dirty="0">
                <a:effectLst/>
                <a:latin typeface="+mj-lt"/>
              </a:rPr>
              <a:t>. </a:t>
            </a:r>
            <a:r>
              <a:rPr lang="cs-CZ" sz="3000" b="1" i="0" dirty="0">
                <a:effectLst/>
                <a:latin typeface="+mj-lt"/>
              </a:rPr>
              <a:t>(2)</a:t>
            </a:r>
            <a:r>
              <a:rPr lang="cs-CZ" sz="3000" b="0" i="0" dirty="0">
                <a:effectLst/>
                <a:latin typeface="+mj-lt"/>
              </a:rPr>
              <a:t> Odstavec 1 se nepoužije pro spotřebitelský úvěr na bydlení podle § 2 odst. 2 písm. b), který po přechodnou dobu nelze dostatečně zajistit zástavním právem podle § 113 odst. 2. Takový spotřebitelský úvěr na bydlení je možné zajistit směnkou nikoli na řad, kterou je věřitel povinen vrátit spotřebiteli neprodleně po zajištění spotřebitelského úvěru na bydlení zástavním právem podle § 113 odst. 2. </a:t>
            </a:r>
            <a:r>
              <a:rPr lang="cs-CZ" sz="3000" b="1" i="0" dirty="0">
                <a:effectLst/>
                <a:latin typeface="+mj-lt"/>
              </a:rPr>
              <a:t>(3)</a:t>
            </a:r>
            <a:r>
              <a:rPr lang="cs-CZ" sz="3000" b="0" i="0" dirty="0">
                <a:effectLst/>
                <a:latin typeface="+mj-lt"/>
              </a:rPr>
              <a:t> Poskytovatel a zprostředkovatel společně a nerozdílně nahradí spotřebiteli </a:t>
            </a:r>
            <a:r>
              <a:rPr lang="cs-CZ" sz="3000" b="1" i="0" dirty="0">
                <a:effectLst/>
                <a:latin typeface="+mj-lt"/>
              </a:rPr>
              <a:t>škodu</a:t>
            </a:r>
            <a:r>
              <a:rPr lang="cs-CZ" sz="3000" b="0" i="0" dirty="0">
                <a:effectLst/>
                <a:latin typeface="+mj-lt"/>
              </a:rPr>
              <a:t> způsobenou porušením zákazu stanoveného v odstavci 1.</a:t>
            </a:r>
          </a:p>
          <a:p>
            <a:pPr eaLnBrk="1" hangingPunct="1">
              <a:lnSpc>
                <a:spcPct val="80000"/>
              </a:lnSpc>
              <a:buFont typeface="Wingdings" panose="05000000000000000000" pitchFamily="2" charset="2"/>
              <a:buChar char="§"/>
            </a:pPr>
            <a:endParaRPr lang="cs-CZ" sz="3000" dirty="0">
              <a:solidFill>
                <a:srgbClr val="000000"/>
              </a:solidFill>
              <a:latin typeface="+mj-lt"/>
            </a:endParaRPr>
          </a:p>
          <a:p>
            <a:pPr marL="72000" indent="0">
              <a:lnSpc>
                <a:spcPct val="80000"/>
              </a:lnSpc>
              <a:buNone/>
            </a:pPr>
            <a:r>
              <a:rPr lang="cs-CZ" altLang="cs-CZ" sz="3000" dirty="0">
                <a:latin typeface="+mj-lt"/>
              </a:rPr>
              <a:t> </a:t>
            </a:r>
          </a:p>
          <a:p>
            <a:pPr eaLnBrk="1" hangingPunct="1">
              <a:lnSpc>
                <a:spcPct val="80000"/>
              </a:lnSpc>
              <a:buFont typeface="Wingdings" panose="05000000000000000000" pitchFamily="2" charset="2"/>
              <a:buChar char="§"/>
            </a:pPr>
            <a:endParaRPr lang="cs-CZ" sz="3000" dirty="0">
              <a:latin typeface="+mj-lt"/>
            </a:endParaRPr>
          </a:p>
          <a:p>
            <a:pPr>
              <a:lnSpc>
                <a:spcPct val="80000"/>
              </a:lnSpc>
              <a:buNone/>
            </a:pPr>
            <a:endParaRPr lang="cs-CZ" altLang="cs-CZ" sz="3000" dirty="0">
              <a:latin typeface="+mj-lt"/>
            </a:endParaRPr>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540075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666749"/>
          </a:xfrm>
        </p:spPr>
        <p:txBody>
          <a:bodyPr>
            <a:normAutofit/>
          </a:bodyPr>
          <a:lstStyle/>
          <a:p>
            <a:pPr fontAlgn="auto">
              <a:spcAft>
                <a:spcPts val="0"/>
              </a:spcAft>
              <a:defRPr/>
            </a:pPr>
            <a:r>
              <a:rPr lang="cs-CZ" dirty="0">
                <a:highlight>
                  <a:srgbClr val="5AC8AF"/>
                </a:highlight>
              </a:rPr>
              <a:t>8. Úvěr nebo emise dluhopisů</a:t>
            </a:r>
            <a:endParaRPr lang="en-US" dirty="0">
              <a:highlight>
                <a:srgbClr val="5AC8AF"/>
              </a:highlight>
            </a:endParaRPr>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895350"/>
            <a:ext cx="11528981" cy="5810250"/>
          </a:xfrm>
        </p:spPr>
        <p:txBody>
          <a:bodyPr/>
          <a:lstStyle/>
          <a:p>
            <a:pPr>
              <a:lnSpc>
                <a:spcPct val="80000"/>
              </a:lnSpc>
              <a:buFont typeface="Wingdings" panose="05000000000000000000" pitchFamily="2" charset="2"/>
              <a:buChar char="§"/>
            </a:pPr>
            <a:r>
              <a:rPr lang="cs-CZ" altLang="cs-CZ" dirty="0">
                <a:latin typeface="+mj-lt"/>
              </a:rPr>
              <a:t> Smluvní řešení v úvěrové smlouvě v. úprava dle </a:t>
            </a:r>
            <a:r>
              <a:rPr lang="cs-CZ" altLang="cs-CZ" dirty="0" err="1">
                <a:latin typeface="+mj-lt"/>
              </a:rPr>
              <a:t>DluhZ</a:t>
            </a:r>
            <a:endParaRPr lang="cs-CZ" altLang="cs-CZ" dirty="0">
              <a:latin typeface="+mj-lt"/>
            </a:endParaRPr>
          </a:p>
          <a:p>
            <a:pPr>
              <a:lnSpc>
                <a:spcPct val="80000"/>
              </a:lnSpc>
              <a:buFont typeface="Wingdings" panose="05000000000000000000" pitchFamily="2" charset="2"/>
              <a:buChar char="§"/>
            </a:pPr>
            <a:endParaRPr lang="cs-CZ" altLang="cs-CZ" dirty="0">
              <a:latin typeface="+mj-lt"/>
            </a:endParaRPr>
          </a:p>
          <a:p>
            <a:pPr>
              <a:lnSpc>
                <a:spcPct val="80000"/>
              </a:lnSpc>
              <a:buFont typeface="Wingdings" panose="05000000000000000000" pitchFamily="2" charset="2"/>
              <a:buChar char="§"/>
            </a:pPr>
            <a:r>
              <a:rPr lang="cs-CZ" altLang="cs-CZ" dirty="0">
                <a:latin typeface="+mj-lt"/>
              </a:rPr>
              <a:t>Vliv na dlužníka – u úvěru smluvní úprava, informační povinnosti, akcelerace splatnosti</a:t>
            </a:r>
          </a:p>
          <a:p>
            <a:pPr>
              <a:lnSpc>
                <a:spcPct val="80000"/>
              </a:lnSpc>
              <a:buFont typeface="Wingdings" panose="05000000000000000000" pitchFamily="2" charset="2"/>
              <a:buChar char="§"/>
            </a:pPr>
            <a:endParaRPr lang="cs-CZ" altLang="cs-CZ" dirty="0">
              <a:latin typeface="+mj-lt"/>
            </a:endParaRPr>
          </a:p>
          <a:p>
            <a:pPr>
              <a:lnSpc>
                <a:spcPct val="80000"/>
              </a:lnSpc>
              <a:buFont typeface="Wingdings" panose="05000000000000000000" pitchFamily="2" charset="2"/>
              <a:buChar char="§"/>
            </a:pPr>
            <a:r>
              <a:rPr lang="cs-CZ" altLang="cs-CZ" dirty="0">
                <a:latin typeface="+mj-lt"/>
              </a:rPr>
              <a:t> U dluhopisů: regulatorní aspekty (veřejné nabízení u nadlimitních emisí – Nařízení o prospektu), povinnost zpřístupnění emisních podmínek (obvykle internetové stránky emitenta)</a:t>
            </a:r>
          </a:p>
          <a:p>
            <a:pPr>
              <a:lnSpc>
                <a:spcPct val="80000"/>
              </a:lnSpc>
              <a:buFont typeface="Wingdings" panose="05000000000000000000" pitchFamily="2" charset="2"/>
              <a:buChar char="§"/>
            </a:pPr>
            <a:r>
              <a:rPr lang="cs-CZ" altLang="cs-CZ" dirty="0">
                <a:latin typeface="+mj-lt"/>
              </a:rPr>
              <a:t>Vliv na tvorbu emisních podmínek?</a:t>
            </a:r>
          </a:p>
          <a:p>
            <a:pPr>
              <a:lnSpc>
                <a:spcPct val="80000"/>
              </a:lnSpc>
              <a:buFont typeface="Wingdings" panose="05000000000000000000" pitchFamily="2" charset="2"/>
              <a:buChar char="§"/>
            </a:pPr>
            <a:r>
              <a:rPr lang="cs-CZ" altLang="cs-CZ" dirty="0">
                <a:latin typeface="+mj-lt"/>
              </a:rPr>
              <a:t>Institut schůze vlastníků (§ 21), koncept „změn zásadní povahy“</a:t>
            </a:r>
          </a:p>
          <a:p>
            <a:pPr lvl="1">
              <a:lnSpc>
                <a:spcPct val="80000"/>
              </a:lnSpc>
              <a:buFont typeface="Wingdings" panose="05000000000000000000" pitchFamily="2" charset="2"/>
              <a:buChar char="§"/>
            </a:pPr>
            <a:r>
              <a:rPr lang="cs-CZ" altLang="cs-CZ" sz="2800" dirty="0">
                <a:latin typeface="+mj-lt"/>
              </a:rPr>
              <a:t>Změna emisních podmínek (nejde-li o dopad právní úpravy)</a:t>
            </a:r>
          </a:p>
          <a:p>
            <a:pPr lvl="1">
              <a:lnSpc>
                <a:spcPct val="80000"/>
              </a:lnSpc>
              <a:buFont typeface="Wingdings" panose="05000000000000000000" pitchFamily="2" charset="2"/>
              <a:buChar char="§"/>
            </a:pPr>
            <a:r>
              <a:rPr lang="cs-CZ" altLang="cs-CZ" sz="2800" dirty="0">
                <a:latin typeface="+mj-lt"/>
              </a:rPr>
              <a:t>Ukončení činnosti agenta pro zajištění či změna agenta iniciovaná alespoň 5%</a:t>
            </a:r>
          </a:p>
          <a:p>
            <a:pPr lvl="1">
              <a:lnSpc>
                <a:spcPct val="80000"/>
              </a:lnSpc>
              <a:buFont typeface="Wingdings" panose="05000000000000000000" pitchFamily="2" charset="2"/>
              <a:buChar char="§"/>
            </a:pPr>
            <a:r>
              <a:rPr lang="cs-CZ" sz="2800" b="0" i="0" dirty="0">
                <a:solidFill>
                  <a:srgbClr val="000000"/>
                </a:solidFill>
                <a:effectLst/>
                <a:latin typeface="PT Sans" panose="020B0503020203020204" pitchFamily="34" charset="-18"/>
              </a:rPr>
              <a:t>další situace vymezené v emisních podmínkách</a:t>
            </a:r>
          </a:p>
          <a:p>
            <a:pPr>
              <a:lnSpc>
                <a:spcPct val="80000"/>
              </a:lnSpc>
              <a:buFont typeface="Wingdings" panose="05000000000000000000" pitchFamily="2" charset="2"/>
              <a:buChar char="§"/>
            </a:pPr>
            <a:r>
              <a:rPr lang="cs-CZ" altLang="cs-CZ" dirty="0">
                <a:solidFill>
                  <a:srgbClr val="000000"/>
                </a:solidFill>
                <a:latin typeface="PT Sans" panose="020B0503020203020204" pitchFamily="34" charset="-18"/>
              </a:rPr>
              <a:t>Nesouhlas či absence na schůzi – předčasné splacení dluhopisů § 23 V a VI </a:t>
            </a:r>
            <a:r>
              <a:rPr lang="cs-CZ" altLang="cs-CZ" dirty="0" err="1">
                <a:solidFill>
                  <a:srgbClr val="000000"/>
                </a:solidFill>
                <a:latin typeface="PT Sans" panose="020B0503020203020204" pitchFamily="34" charset="-18"/>
              </a:rPr>
              <a:t>DluhZ</a:t>
            </a:r>
            <a:endParaRPr lang="cs-CZ" altLang="cs-CZ" dirty="0">
              <a:latin typeface="+mj-lt"/>
            </a:endParaRPr>
          </a:p>
          <a:p>
            <a:pPr>
              <a:lnSpc>
                <a:spcPct val="80000"/>
              </a:lnSpc>
              <a:buFont typeface="Wingdings" panose="05000000000000000000" pitchFamily="2" charset="2"/>
              <a:buChar char="§"/>
            </a:pPr>
            <a:endParaRPr lang="cs-CZ" altLang="cs-CZ" sz="3000" dirty="0">
              <a:latin typeface="+mj-lt"/>
            </a:endParaRPr>
          </a:p>
          <a:p>
            <a:pPr marL="72000" indent="0">
              <a:lnSpc>
                <a:spcPct val="80000"/>
              </a:lnSpc>
              <a:buNone/>
            </a:pPr>
            <a:endParaRPr lang="cs-CZ" altLang="cs-CZ" sz="3000" dirty="0">
              <a:latin typeface="+mj-lt"/>
            </a:endParaRPr>
          </a:p>
          <a:p>
            <a:pPr eaLnBrk="1" hangingPunct="1">
              <a:lnSpc>
                <a:spcPct val="80000"/>
              </a:lnSpc>
              <a:buFont typeface="Wingdings" panose="05000000000000000000" pitchFamily="2" charset="2"/>
              <a:buChar char="§"/>
            </a:pPr>
            <a:endParaRPr lang="cs-CZ" sz="3000" dirty="0">
              <a:latin typeface="+mj-lt"/>
            </a:endParaRPr>
          </a:p>
          <a:p>
            <a:pPr>
              <a:lnSpc>
                <a:spcPct val="80000"/>
              </a:lnSpc>
              <a:buNone/>
            </a:pPr>
            <a:endParaRPr lang="cs-CZ" altLang="cs-CZ" sz="3000" dirty="0">
              <a:latin typeface="+mj-lt"/>
            </a:endParaRPr>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3086416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246B45F-F655-4482-A075-E8BF5C13069A}"/>
              </a:ext>
            </a:extLst>
          </p:cNvPr>
          <p:cNvSpPr>
            <a:spLocks noGrp="1"/>
          </p:cNvSpPr>
          <p:nvPr>
            <p:ph type="title"/>
          </p:nvPr>
        </p:nvSpPr>
        <p:spPr>
          <a:xfrm>
            <a:off x="495299" y="377072"/>
            <a:ext cx="11127949" cy="794504"/>
          </a:xfrm>
        </p:spPr>
        <p:txBody>
          <a:bodyPr/>
          <a:lstStyle/>
          <a:p>
            <a:pPr eaLnBrk="1" hangingPunct="1"/>
            <a:r>
              <a:rPr lang="cs-CZ" altLang="cs-CZ" dirty="0">
                <a:solidFill>
                  <a:schemeClr val="tx2">
                    <a:lumMod val="60000"/>
                    <a:lumOff val="40000"/>
                  </a:schemeClr>
                </a:solidFill>
              </a:rPr>
              <a:t>Sekuritizace v širším pojetí</a:t>
            </a:r>
            <a:endParaRPr lang="en-US" altLang="cs-CZ" dirty="0">
              <a:solidFill>
                <a:schemeClr val="tx2">
                  <a:lumMod val="60000"/>
                  <a:lumOff val="40000"/>
                </a:schemeClr>
              </a:solidFill>
            </a:endParaRPr>
          </a:p>
        </p:txBody>
      </p:sp>
      <p:sp>
        <p:nvSpPr>
          <p:cNvPr id="13315" name="Rectangle 3">
            <a:extLst>
              <a:ext uri="{FF2B5EF4-FFF2-40B4-BE49-F238E27FC236}">
                <a16:creationId xmlns:a16="http://schemas.microsoft.com/office/drawing/2014/main" id="{8DA34280-5324-4DE3-9571-9451388A8364}"/>
              </a:ext>
            </a:extLst>
          </p:cNvPr>
          <p:cNvSpPr>
            <a:spLocks noGrp="1" noChangeArrowheads="1"/>
          </p:cNvSpPr>
          <p:nvPr>
            <p:ph sz="quarter" idx="1"/>
          </p:nvPr>
        </p:nvSpPr>
        <p:spPr>
          <a:xfrm>
            <a:off x="301659" y="1171576"/>
            <a:ext cx="11321590" cy="5686423"/>
          </a:xfrm>
        </p:spPr>
        <p:txBody>
          <a:bodyPr>
            <a:normAutofit/>
          </a:bodyPr>
          <a:lstStyle/>
          <a:p>
            <a:pPr marL="742950" indent="-742950" algn="just">
              <a:spcAft>
                <a:spcPts val="0"/>
              </a:spcAft>
              <a:buFont typeface="Wingdings" panose="05000000000000000000" pitchFamily="2" charset="2"/>
              <a:buChar char="§"/>
              <a:defRPr/>
            </a:pPr>
            <a:r>
              <a:rPr lang="cs-CZ" dirty="0">
                <a:solidFill>
                  <a:srgbClr val="202122"/>
                </a:solidFill>
                <a:latin typeface="Arial" panose="020B0604020202020204" pitchFamily="34" charset="0"/>
              </a:rPr>
              <a:t>„Oddělení práv“ od osoby a jejich i</a:t>
            </a:r>
            <a:r>
              <a:rPr lang="cs-CZ" b="0" i="0" dirty="0">
                <a:solidFill>
                  <a:srgbClr val="202122"/>
                </a:solidFill>
                <a:effectLst/>
                <a:latin typeface="Arial" panose="020B0604020202020204" pitchFamily="34" charset="0"/>
              </a:rPr>
              <a:t>nkorporace do listiny (cenného papíru) či evidence (zaknihované a jiné elektronické cenné papíry)</a:t>
            </a:r>
          </a:p>
          <a:p>
            <a:pPr marL="742950" indent="-742950" algn="just">
              <a:spcAft>
                <a:spcPts val="0"/>
              </a:spcAft>
              <a:buFont typeface="Wingdings" panose="05000000000000000000" pitchFamily="2" charset="2"/>
              <a:buChar char="§"/>
              <a:defRPr/>
            </a:pPr>
            <a:r>
              <a:rPr lang="cs-CZ" b="0" i="0" dirty="0">
                <a:solidFill>
                  <a:srgbClr val="202122"/>
                </a:solidFill>
                <a:effectLst/>
                <a:latin typeface="Arial" panose="020B0604020202020204" pitchFamily="34" charset="0"/>
              </a:rPr>
              <a:t>Jak se vtělením práva do cenného papíru modifikuje právo na plnění (pohledávka) a povinnost plnit (dluh)?</a:t>
            </a:r>
          </a:p>
          <a:p>
            <a:pPr marL="742950" indent="-742950" algn="just">
              <a:spcAft>
                <a:spcPts val="0"/>
              </a:spcAft>
              <a:buFont typeface="Wingdings" panose="05000000000000000000" pitchFamily="2" charset="2"/>
              <a:buChar char="§"/>
              <a:defRPr/>
            </a:pPr>
            <a:r>
              <a:rPr lang="cs-CZ" dirty="0">
                <a:solidFill>
                  <a:srgbClr val="202122"/>
                </a:solidFill>
                <a:latin typeface="Arial" panose="020B0604020202020204" pitchFamily="34" charset="0"/>
              </a:rPr>
              <a:t>Srovnání: o</a:t>
            </a:r>
            <a:r>
              <a:rPr lang="cs-CZ" b="0" i="0" dirty="0">
                <a:solidFill>
                  <a:srgbClr val="202122"/>
                </a:solidFill>
                <a:effectLst/>
                <a:latin typeface="Arial" panose="020B0604020202020204" pitchFamily="34" charset="0"/>
              </a:rPr>
              <a:t>bligace obecná a obligace z cenného papíru</a:t>
            </a:r>
          </a:p>
          <a:p>
            <a:pPr marL="742950" indent="-742950" algn="just">
              <a:spcAft>
                <a:spcPts val="0"/>
              </a:spcAft>
              <a:buFont typeface="Wingdings" panose="05000000000000000000" pitchFamily="2" charset="2"/>
              <a:buChar char="§"/>
              <a:defRPr/>
            </a:pPr>
            <a:r>
              <a:rPr lang="cs-CZ" dirty="0">
                <a:solidFill>
                  <a:srgbClr val="202122"/>
                </a:solidFill>
                <a:latin typeface="Arial" panose="020B0604020202020204" pitchFamily="34" charset="0"/>
              </a:rPr>
              <a:t>Příklad: postavení úvěrujícího / úvěrovaného v. vlastník / dlužník z cenného papíru (směnka, dluhopis)</a:t>
            </a:r>
            <a:endParaRPr lang="cs-CZ" dirty="0">
              <a:solidFill>
                <a:schemeClr val="bg1"/>
              </a:solidFill>
            </a:endParaRPr>
          </a:p>
          <a:p>
            <a:pPr marL="274320" indent="-274320" fontAlgn="auto">
              <a:spcAft>
                <a:spcPts val="0"/>
              </a:spcAft>
              <a:buNone/>
              <a:defRPr/>
            </a:pPr>
            <a:endParaRPr lang="en-US" i="1" dirty="0"/>
          </a:p>
        </p:txBody>
      </p:sp>
    </p:spTree>
    <p:extLst>
      <p:ext uri="{BB962C8B-B14F-4D97-AF65-F5344CB8AC3E}">
        <p14:creationId xmlns:p14="http://schemas.microsoft.com/office/powerpoint/2010/main" val="3057081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BCC43-99E7-4050-AB33-4B3EACFDD5E7}"/>
              </a:ext>
            </a:extLst>
          </p:cNvPr>
          <p:cNvSpPr>
            <a:spLocks noGrp="1" noChangeArrowheads="1"/>
          </p:cNvSpPr>
          <p:nvPr>
            <p:ph type="title"/>
          </p:nvPr>
        </p:nvSpPr>
        <p:spPr>
          <a:xfrm>
            <a:off x="514350" y="228601"/>
            <a:ext cx="10725150" cy="666749"/>
          </a:xfrm>
        </p:spPr>
        <p:txBody>
          <a:bodyPr>
            <a:normAutofit/>
          </a:bodyPr>
          <a:lstStyle/>
          <a:p>
            <a:pPr fontAlgn="auto">
              <a:spcAft>
                <a:spcPts val="0"/>
              </a:spcAft>
              <a:defRPr/>
            </a:pPr>
            <a:r>
              <a:rPr lang="cs-CZ" dirty="0">
                <a:highlight>
                  <a:srgbClr val="5AC8AF"/>
                </a:highlight>
              </a:rPr>
              <a:t>9. Úvěr nebo certifikát</a:t>
            </a:r>
            <a:endParaRPr lang="en-US" dirty="0">
              <a:highlight>
                <a:srgbClr val="5AC8AF"/>
              </a:highlight>
            </a:endParaRPr>
          </a:p>
        </p:txBody>
      </p:sp>
      <p:sp>
        <p:nvSpPr>
          <p:cNvPr id="121859" name="Rectangle 3">
            <a:extLst>
              <a:ext uri="{FF2B5EF4-FFF2-40B4-BE49-F238E27FC236}">
                <a16:creationId xmlns:a16="http://schemas.microsoft.com/office/drawing/2014/main" id="{4FF87A6A-58E1-44F2-B4F8-64530E15961B}"/>
              </a:ext>
            </a:extLst>
          </p:cNvPr>
          <p:cNvSpPr>
            <a:spLocks noGrp="1"/>
          </p:cNvSpPr>
          <p:nvPr>
            <p:ph sz="quarter" idx="1"/>
          </p:nvPr>
        </p:nvSpPr>
        <p:spPr>
          <a:xfrm>
            <a:off x="197963" y="895350"/>
            <a:ext cx="11528981" cy="5810250"/>
          </a:xfrm>
        </p:spPr>
        <p:txBody>
          <a:bodyPr/>
          <a:lstStyle/>
          <a:p>
            <a:pPr>
              <a:lnSpc>
                <a:spcPct val="80000"/>
              </a:lnSpc>
              <a:buFont typeface="Wingdings" panose="05000000000000000000" pitchFamily="2" charset="2"/>
              <a:buChar char="§"/>
            </a:pPr>
            <a:r>
              <a:rPr lang="cs-CZ" dirty="0"/>
              <a:t>Úzká definice dluhopisu: cenný papír nebo zaknihovaný cenný papír, s nímž je spojeno právo na splacení </a:t>
            </a:r>
            <a:r>
              <a:rPr lang="cs-CZ" b="1" dirty="0"/>
              <a:t>určité dlužné částky odpovídající jmenovité hodnotě jeho emitentem, a to najednou nebo postupně k určitému okamžiku</a:t>
            </a:r>
            <a:r>
              <a:rPr lang="cs-CZ" dirty="0"/>
              <a:t>, a popřípadě i další práva plynoucí ze zákona nebo z emisních podmínek dluhopisu.</a:t>
            </a:r>
          </a:p>
          <a:p>
            <a:pPr>
              <a:lnSpc>
                <a:spcPct val="80000"/>
              </a:lnSpc>
              <a:buFont typeface="Wingdings" panose="05000000000000000000" pitchFamily="2" charset="2"/>
              <a:buChar char="§"/>
            </a:pPr>
            <a:r>
              <a:rPr lang="cs-CZ" dirty="0"/>
              <a:t>§ 43 </a:t>
            </a:r>
            <a:r>
              <a:rPr lang="cs-CZ" dirty="0" err="1"/>
              <a:t>DluhZ</a:t>
            </a:r>
            <a:r>
              <a:rPr lang="cs-CZ" dirty="0"/>
              <a:t> </a:t>
            </a:r>
            <a:r>
              <a:rPr lang="cs-CZ" i="1" dirty="0"/>
              <a:t>(1)</a:t>
            </a:r>
            <a:r>
              <a:rPr lang="cs-CZ" dirty="0"/>
              <a:t> CP nebo ZCP, který není vyměnitelným dluhopisem a s nímž je spojeno právo na splacení určité dlužné částky, které je byť jen částečně závislé na tom, zda určitá okolnost nastane nebo nenastane, se nepovažuje za dluhopis.</a:t>
            </a:r>
            <a:r>
              <a:rPr lang="cs-CZ" i="1" dirty="0"/>
              <a:t>(2)</a:t>
            </a:r>
            <a:r>
              <a:rPr lang="cs-CZ" dirty="0"/>
              <a:t> Pro CP nebo ZCP, s nímž je spojeno právo na splacení určité dlužné částky a který není dluhopisem, lze tento zákon nebo jeho jednotlivé ustanovení </a:t>
            </a:r>
            <a:r>
              <a:rPr lang="cs-CZ" b="1" dirty="0"/>
              <a:t>použít jen tehdy, dovolávají-li se toho emisní podmínky</a:t>
            </a:r>
            <a:r>
              <a:rPr lang="cs-CZ" dirty="0"/>
              <a:t> těchto cenných papírů nebo zaknihovaných cenných papírů; takový cenný papír nebo zaknihovaný cenný papír však nesmí obsahovat označení „dluhopis“.</a:t>
            </a:r>
          </a:p>
          <a:p>
            <a:pPr>
              <a:lnSpc>
                <a:spcPct val="80000"/>
              </a:lnSpc>
              <a:buFont typeface="Wingdings" panose="05000000000000000000" pitchFamily="2" charset="2"/>
              <a:buChar char="§"/>
            </a:pPr>
            <a:r>
              <a:rPr lang="cs-CZ" altLang="cs-CZ" dirty="0"/>
              <a:t>Potenciální (předem aprobovaná) ztráta jistiny či její části – k čí tíži jde případná ztráta?</a:t>
            </a:r>
            <a:endParaRPr lang="cs-CZ" altLang="cs-CZ" sz="3200" dirty="0"/>
          </a:p>
          <a:p>
            <a:pPr>
              <a:lnSpc>
                <a:spcPct val="80000"/>
              </a:lnSpc>
              <a:buFont typeface="Wingdings" panose="05000000000000000000" pitchFamily="2" charset="2"/>
              <a:buChar char="§"/>
            </a:pPr>
            <a:endParaRPr lang="cs-CZ" altLang="cs-CZ" sz="3000" dirty="0">
              <a:latin typeface="+mj-lt"/>
            </a:endParaRPr>
          </a:p>
          <a:p>
            <a:pPr marL="72000" indent="0">
              <a:lnSpc>
                <a:spcPct val="80000"/>
              </a:lnSpc>
              <a:buNone/>
            </a:pPr>
            <a:endParaRPr lang="cs-CZ" altLang="cs-CZ" sz="3000" dirty="0">
              <a:latin typeface="+mj-lt"/>
            </a:endParaRPr>
          </a:p>
          <a:p>
            <a:pPr eaLnBrk="1" hangingPunct="1">
              <a:lnSpc>
                <a:spcPct val="80000"/>
              </a:lnSpc>
              <a:buFont typeface="Wingdings" panose="05000000000000000000" pitchFamily="2" charset="2"/>
              <a:buChar char="§"/>
            </a:pPr>
            <a:endParaRPr lang="cs-CZ" sz="3000" dirty="0">
              <a:latin typeface="+mj-lt"/>
            </a:endParaRPr>
          </a:p>
          <a:p>
            <a:pPr>
              <a:lnSpc>
                <a:spcPct val="80000"/>
              </a:lnSpc>
              <a:buNone/>
            </a:pPr>
            <a:endParaRPr lang="cs-CZ" altLang="cs-CZ" sz="3000" dirty="0">
              <a:latin typeface="+mj-lt"/>
            </a:endParaRPr>
          </a:p>
          <a:p>
            <a:pPr eaLnBrk="1" hangingPunct="1">
              <a:lnSpc>
                <a:spcPct val="80000"/>
              </a:lnSpc>
              <a:buFontTx/>
              <a:buNone/>
            </a:pPr>
            <a:endParaRPr lang="cs-CZ" altLang="cs-CZ" sz="2000" dirty="0"/>
          </a:p>
        </p:txBody>
      </p:sp>
    </p:spTree>
    <p:extLst>
      <p:ext uri="{BB962C8B-B14F-4D97-AF65-F5344CB8AC3E}">
        <p14:creationId xmlns:p14="http://schemas.microsoft.com/office/powerpoint/2010/main" val="389257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99DC02D-035B-43C4-8DD6-0822A396B05B}"/>
              </a:ext>
            </a:extLst>
          </p:cNvPr>
          <p:cNvSpPr>
            <a:spLocks noGrp="1"/>
          </p:cNvSpPr>
          <p:nvPr>
            <p:ph type="title"/>
          </p:nvPr>
        </p:nvSpPr>
        <p:spPr>
          <a:xfrm>
            <a:off x="720000" y="395926"/>
            <a:ext cx="10997518" cy="603315"/>
          </a:xfrm>
        </p:spPr>
        <p:txBody>
          <a:bodyPr/>
          <a:lstStyle/>
          <a:p>
            <a:pPr eaLnBrk="1" hangingPunct="1"/>
            <a:r>
              <a:rPr lang="cs-CZ" altLang="cs-CZ" dirty="0">
                <a:solidFill>
                  <a:schemeClr val="tx2">
                    <a:lumMod val="60000"/>
                    <a:lumOff val="40000"/>
                  </a:schemeClr>
                </a:solidFill>
              </a:rPr>
              <a:t>Funkce cenných papírů z pohledu práva</a:t>
            </a:r>
            <a:endParaRPr lang="en-US" altLang="cs-CZ" dirty="0">
              <a:solidFill>
                <a:schemeClr val="tx2">
                  <a:lumMod val="60000"/>
                  <a:lumOff val="40000"/>
                </a:schemeClr>
              </a:solidFill>
            </a:endParaRPr>
          </a:p>
        </p:txBody>
      </p:sp>
      <p:sp>
        <p:nvSpPr>
          <p:cNvPr id="25603" name="Rectangle 3">
            <a:extLst>
              <a:ext uri="{FF2B5EF4-FFF2-40B4-BE49-F238E27FC236}">
                <a16:creationId xmlns:a16="http://schemas.microsoft.com/office/drawing/2014/main" id="{C945088C-9B4E-4603-90AE-2219ECA341DA}"/>
              </a:ext>
            </a:extLst>
          </p:cNvPr>
          <p:cNvSpPr>
            <a:spLocks noGrp="1"/>
          </p:cNvSpPr>
          <p:nvPr>
            <p:ph sz="quarter" idx="1"/>
          </p:nvPr>
        </p:nvSpPr>
        <p:spPr>
          <a:xfrm>
            <a:off x="718799" y="1123950"/>
            <a:ext cx="10753199" cy="5734050"/>
          </a:xfrm>
        </p:spPr>
        <p:txBody>
          <a:bodyPr/>
          <a:lstStyle/>
          <a:p>
            <a:pPr eaLnBrk="1" hangingPunct="1">
              <a:buFont typeface="Wingdings" panose="05000000000000000000" pitchFamily="2" charset="2"/>
              <a:buChar char="§"/>
            </a:pPr>
            <a:r>
              <a:rPr lang="cs-CZ" altLang="cs-CZ" sz="3600" b="1" dirty="0"/>
              <a:t>Aktivní </a:t>
            </a:r>
          </a:p>
          <a:p>
            <a:pPr lvl="1" eaLnBrk="1" hangingPunct="1">
              <a:buFont typeface="Wingdings" panose="05000000000000000000" pitchFamily="2" charset="2"/>
              <a:buChar char="§"/>
            </a:pPr>
            <a:r>
              <a:rPr lang="cs-CZ" altLang="cs-CZ" sz="2800" dirty="0"/>
              <a:t>Zajištění/utvrzení (kumulace)</a:t>
            </a:r>
          </a:p>
          <a:p>
            <a:pPr lvl="1" eaLnBrk="1" hangingPunct="1">
              <a:buFont typeface="Wingdings" panose="05000000000000000000" pitchFamily="2" charset="2"/>
              <a:buChar char="§"/>
            </a:pPr>
            <a:r>
              <a:rPr lang="cs-CZ" altLang="cs-CZ" sz="2800" dirty="0"/>
              <a:t>Platební funkce</a:t>
            </a:r>
          </a:p>
          <a:p>
            <a:pPr lvl="1" eaLnBrk="1" hangingPunct="1">
              <a:buFont typeface="Wingdings" panose="05000000000000000000" pitchFamily="2" charset="2"/>
              <a:buChar char="§"/>
            </a:pPr>
            <a:r>
              <a:rPr lang="cs-CZ" altLang="cs-CZ" sz="2800" dirty="0"/>
              <a:t>Sankce</a:t>
            </a:r>
          </a:p>
          <a:p>
            <a:pPr eaLnBrk="1" hangingPunct="1">
              <a:buFont typeface="Wingdings" panose="05000000000000000000" pitchFamily="2" charset="2"/>
              <a:buChar char="§"/>
            </a:pPr>
            <a:r>
              <a:rPr lang="cs-CZ" altLang="cs-CZ" sz="3600" b="1" dirty="0"/>
              <a:t>Pasivní</a:t>
            </a:r>
          </a:p>
          <a:p>
            <a:pPr lvl="1" eaLnBrk="1" hangingPunct="1">
              <a:buFont typeface="Wingdings" panose="05000000000000000000" pitchFamily="2" charset="2"/>
              <a:buChar char="§"/>
            </a:pPr>
            <a:r>
              <a:rPr lang="cs-CZ" altLang="cs-CZ" sz="2800" dirty="0"/>
              <a:t>Předmět obchodu</a:t>
            </a:r>
          </a:p>
          <a:p>
            <a:pPr lvl="1" eaLnBrk="1" hangingPunct="1">
              <a:buFont typeface="Wingdings" panose="05000000000000000000" pitchFamily="2" charset="2"/>
              <a:buChar char="§"/>
            </a:pPr>
            <a:r>
              <a:rPr lang="cs-CZ" altLang="cs-CZ" sz="2800" dirty="0"/>
              <a:t>Předmět investice</a:t>
            </a:r>
            <a:endParaRPr lang="en-US" altLang="cs-CZ" sz="2400" i="1" dirty="0"/>
          </a:p>
        </p:txBody>
      </p:sp>
    </p:spTree>
    <p:extLst>
      <p:ext uri="{BB962C8B-B14F-4D97-AF65-F5344CB8AC3E}">
        <p14:creationId xmlns:p14="http://schemas.microsoft.com/office/powerpoint/2010/main" val="333337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E4198E6-0F84-4659-9C22-47E6156C8997}"/>
              </a:ext>
            </a:extLst>
          </p:cNvPr>
          <p:cNvSpPr>
            <a:spLocks noGrp="1"/>
          </p:cNvSpPr>
          <p:nvPr>
            <p:ph type="title"/>
          </p:nvPr>
        </p:nvSpPr>
        <p:spPr>
          <a:xfrm>
            <a:off x="720000" y="381000"/>
            <a:ext cx="10753200" cy="609600"/>
          </a:xfrm>
        </p:spPr>
        <p:txBody>
          <a:bodyPr/>
          <a:lstStyle/>
          <a:p>
            <a:pPr eaLnBrk="1" hangingPunct="1"/>
            <a:r>
              <a:rPr lang="cs-CZ" altLang="cs-CZ" dirty="0">
                <a:solidFill>
                  <a:schemeClr val="tx2">
                    <a:lumMod val="60000"/>
                    <a:lumOff val="40000"/>
                  </a:schemeClr>
                </a:solidFill>
              </a:rPr>
              <a:t>Typy cenných papírů</a:t>
            </a:r>
            <a:endParaRPr lang="en-US" altLang="cs-CZ" dirty="0">
              <a:solidFill>
                <a:schemeClr val="tx2">
                  <a:lumMod val="60000"/>
                  <a:lumOff val="40000"/>
                </a:schemeClr>
              </a:solidFill>
            </a:endParaRPr>
          </a:p>
        </p:txBody>
      </p:sp>
      <p:sp>
        <p:nvSpPr>
          <p:cNvPr id="23555" name="Rectangle 3">
            <a:extLst>
              <a:ext uri="{FF2B5EF4-FFF2-40B4-BE49-F238E27FC236}">
                <a16:creationId xmlns:a16="http://schemas.microsoft.com/office/drawing/2014/main" id="{3453841B-1A4F-4E5B-8EE2-91CC322AE424}"/>
              </a:ext>
            </a:extLst>
          </p:cNvPr>
          <p:cNvSpPr>
            <a:spLocks noGrp="1" noChangeArrowheads="1"/>
          </p:cNvSpPr>
          <p:nvPr>
            <p:ph sz="quarter" idx="1"/>
          </p:nvPr>
        </p:nvSpPr>
        <p:spPr>
          <a:xfrm>
            <a:off x="612741" y="1171575"/>
            <a:ext cx="10312433" cy="5686426"/>
          </a:xfrm>
        </p:spPr>
        <p:txBody>
          <a:bodyPr>
            <a:normAutofit/>
          </a:bodyPr>
          <a:lstStyle/>
          <a:p>
            <a:pPr marL="457200" indent="-457200" fontAlgn="auto">
              <a:spcAft>
                <a:spcPts val="0"/>
              </a:spcAft>
              <a:buFont typeface="Wingdings" panose="05000000000000000000" pitchFamily="2" charset="2"/>
              <a:buChar char="§"/>
              <a:defRPr/>
            </a:pPr>
            <a:r>
              <a:rPr lang="cs-CZ" dirty="0"/>
              <a:t>Kupón (§ 523 OZ), skladištní list (§ 2417 OZ), náložný list (§ 2572 OZ)</a:t>
            </a:r>
          </a:p>
          <a:p>
            <a:pPr marL="457200" indent="-457200" fontAlgn="auto">
              <a:spcAft>
                <a:spcPts val="0"/>
              </a:spcAft>
              <a:buFont typeface="Wingdings" panose="05000000000000000000" pitchFamily="2" charset="2"/>
              <a:buChar char="§"/>
              <a:defRPr/>
            </a:pPr>
            <a:r>
              <a:rPr lang="cs-CZ" dirty="0"/>
              <a:t>Kmenové listy (§ 137 ZOK), akcie (§ 256 </a:t>
            </a:r>
            <a:r>
              <a:rPr lang="cs-CZ" dirty="0" err="1"/>
              <a:t>an</a:t>
            </a:r>
            <a:r>
              <a:rPr lang="cs-CZ" dirty="0"/>
              <a:t>. ZOK), zatímní listy (§ 285 ZOK), opční listy (§ 295 </a:t>
            </a:r>
            <a:r>
              <a:rPr lang="cs-CZ" dirty="0" err="1"/>
              <a:t>an</a:t>
            </a:r>
            <a:r>
              <a:rPr lang="cs-CZ" dirty="0"/>
              <a:t>. ZOK)</a:t>
            </a:r>
          </a:p>
          <a:p>
            <a:pPr marL="457200" indent="-457200" fontAlgn="auto">
              <a:spcAft>
                <a:spcPts val="0"/>
              </a:spcAft>
              <a:buFont typeface="Wingdings" panose="05000000000000000000" pitchFamily="2" charset="2"/>
              <a:buChar char="§"/>
              <a:defRPr/>
            </a:pPr>
            <a:r>
              <a:rPr lang="cs-CZ" dirty="0"/>
              <a:t>Směnky a šeky (SŠZ)</a:t>
            </a:r>
          </a:p>
          <a:p>
            <a:pPr marL="457200" indent="-457200" fontAlgn="auto">
              <a:spcAft>
                <a:spcPts val="0"/>
              </a:spcAft>
              <a:buFont typeface="Wingdings" panose="05000000000000000000" pitchFamily="2" charset="2"/>
              <a:buChar char="§"/>
              <a:defRPr/>
            </a:pPr>
            <a:r>
              <a:rPr lang="cs-CZ" dirty="0"/>
              <a:t>Dluhopisy (</a:t>
            </a:r>
            <a:r>
              <a:rPr lang="cs-CZ" dirty="0" err="1"/>
              <a:t>DluhZ</a:t>
            </a:r>
            <a:r>
              <a:rPr lang="cs-CZ" dirty="0"/>
              <a:t>)</a:t>
            </a:r>
          </a:p>
          <a:p>
            <a:pPr marL="457200" indent="-457200" fontAlgn="auto">
              <a:spcAft>
                <a:spcPts val="0"/>
              </a:spcAft>
              <a:buFont typeface="Wingdings" panose="05000000000000000000" pitchFamily="2" charset="2"/>
              <a:buChar char="§"/>
              <a:defRPr/>
            </a:pPr>
            <a:r>
              <a:rPr lang="cs-CZ" dirty="0"/>
              <a:t>Zemědělské skladní listy (</a:t>
            </a:r>
            <a:r>
              <a:rPr lang="cs-CZ" dirty="0" err="1"/>
              <a:t>ZemSkl</a:t>
            </a:r>
            <a:r>
              <a:rPr lang="cs-CZ" dirty="0"/>
              <a:t>)</a:t>
            </a:r>
          </a:p>
          <a:p>
            <a:pPr marL="274320" indent="-274320" fontAlgn="auto">
              <a:spcAft>
                <a:spcPts val="0"/>
              </a:spcAft>
              <a:buFont typeface="Wingdings 3"/>
              <a:buChar char=""/>
              <a:defRPr/>
            </a:pPr>
            <a:endParaRPr lang="cs-CZ" sz="2400" dirty="0"/>
          </a:p>
          <a:p>
            <a:pPr marL="0" indent="0" fontAlgn="auto">
              <a:spcAft>
                <a:spcPts val="0"/>
              </a:spcAft>
              <a:buNone/>
              <a:defRPr/>
            </a:pPr>
            <a:endParaRPr lang="en-US" sz="2400" dirty="0"/>
          </a:p>
        </p:txBody>
      </p:sp>
    </p:spTree>
    <p:extLst>
      <p:ext uri="{BB962C8B-B14F-4D97-AF65-F5344CB8AC3E}">
        <p14:creationId xmlns:p14="http://schemas.microsoft.com/office/powerpoint/2010/main" val="112592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78E5CA9-3121-4DAD-A82A-7EE17E2B7824}"/>
              </a:ext>
            </a:extLst>
          </p:cNvPr>
          <p:cNvSpPr>
            <a:spLocks noGrp="1"/>
          </p:cNvSpPr>
          <p:nvPr>
            <p:ph type="title"/>
          </p:nvPr>
        </p:nvSpPr>
        <p:spPr>
          <a:xfrm>
            <a:off x="720000" y="457200"/>
            <a:ext cx="10753200" cy="561975"/>
          </a:xfrm>
        </p:spPr>
        <p:txBody>
          <a:bodyPr/>
          <a:lstStyle/>
          <a:p>
            <a:pPr eaLnBrk="1" hangingPunct="1"/>
            <a:r>
              <a:rPr lang="cs-CZ" altLang="cs-CZ" dirty="0">
                <a:solidFill>
                  <a:schemeClr val="tx2">
                    <a:lumMod val="60000"/>
                    <a:lumOff val="40000"/>
                  </a:schemeClr>
                </a:solidFill>
              </a:rPr>
              <a:t>Typy cenných papírů</a:t>
            </a:r>
            <a:endParaRPr lang="en-US" altLang="cs-CZ" dirty="0">
              <a:solidFill>
                <a:schemeClr val="tx2">
                  <a:lumMod val="60000"/>
                  <a:lumOff val="40000"/>
                </a:schemeClr>
              </a:solidFill>
            </a:endParaRPr>
          </a:p>
        </p:txBody>
      </p:sp>
      <p:sp>
        <p:nvSpPr>
          <p:cNvPr id="23555" name="Rectangle 3">
            <a:extLst>
              <a:ext uri="{FF2B5EF4-FFF2-40B4-BE49-F238E27FC236}">
                <a16:creationId xmlns:a16="http://schemas.microsoft.com/office/drawing/2014/main" id="{DCCFE9C8-AD16-40C0-B71F-8E934B55FBC2}"/>
              </a:ext>
            </a:extLst>
          </p:cNvPr>
          <p:cNvSpPr>
            <a:spLocks noGrp="1" noChangeArrowheads="1"/>
          </p:cNvSpPr>
          <p:nvPr>
            <p:ph sz="quarter" idx="1"/>
          </p:nvPr>
        </p:nvSpPr>
        <p:spPr>
          <a:xfrm>
            <a:off x="433632" y="1295400"/>
            <a:ext cx="11039567" cy="5562600"/>
          </a:xfrm>
        </p:spPr>
        <p:txBody>
          <a:bodyPr>
            <a:normAutofit/>
          </a:bodyPr>
          <a:lstStyle/>
          <a:p>
            <a:pPr marL="342900" indent="-342900" fontAlgn="auto">
              <a:spcAft>
                <a:spcPts val="0"/>
              </a:spcAft>
              <a:buFont typeface="Wingdings" panose="05000000000000000000" pitchFamily="2" charset="2"/>
              <a:buChar char="§"/>
              <a:defRPr/>
            </a:pPr>
            <a:r>
              <a:rPr lang="cs-CZ" dirty="0"/>
              <a:t>Podílové listy, investiční listy (ZISIF)</a:t>
            </a:r>
          </a:p>
          <a:p>
            <a:pPr marL="342900" indent="-342900" fontAlgn="auto">
              <a:spcAft>
                <a:spcPts val="0"/>
              </a:spcAft>
              <a:buFont typeface="Wingdings" panose="05000000000000000000" pitchFamily="2" charset="2"/>
              <a:buChar char="§"/>
              <a:defRPr/>
            </a:pPr>
            <a:r>
              <a:rPr lang="cs-CZ" dirty="0"/>
              <a:t>Další CP: vyhlášené mezinárodní smlouvy (přeprava): konosamenty a další specifické druhy náložných či nákladních listů a obdobných dokumentů naplňujících znaky cenného papíry</a:t>
            </a:r>
          </a:p>
          <a:p>
            <a:pPr marL="342900" indent="-342900" fontAlgn="auto">
              <a:spcAft>
                <a:spcPts val="0"/>
              </a:spcAft>
              <a:buFont typeface="Wingdings" panose="05000000000000000000" pitchFamily="2" charset="2"/>
              <a:buChar char="§"/>
              <a:defRPr/>
            </a:pPr>
            <a:r>
              <a:rPr lang="cs-CZ" dirty="0" err="1"/>
              <a:t>Inomináty</a:t>
            </a:r>
            <a:r>
              <a:rPr lang="cs-CZ" dirty="0"/>
              <a:t>: § 515 OZ </a:t>
            </a:r>
            <a:r>
              <a:rPr lang="cs-CZ" b="0" i="1" dirty="0">
                <a:solidFill>
                  <a:srgbClr val="000000"/>
                </a:solidFill>
                <a:effectLst/>
              </a:rPr>
              <a:t>Nevydal-li emitent cenný papír jako druh s náležitostmi zvlášť upravenými zákonem, musí listina určit alespoň odkazem na emisní podmínky právo, které je s cenným papírem spojeno, a údaj o emitentovi.</a:t>
            </a:r>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274320" indent="-274320" fontAlgn="auto">
              <a:spcAft>
                <a:spcPts val="0"/>
              </a:spcAft>
              <a:buFont typeface="Wingdings 3"/>
              <a:buChar char=""/>
              <a:defRPr/>
            </a:pPr>
            <a:endParaRPr lang="cs-CZ" sz="2400" dirty="0"/>
          </a:p>
          <a:p>
            <a:pPr marL="0" indent="0" fontAlgn="auto">
              <a:spcAft>
                <a:spcPts val="0"/>
              </a:spcAft>
              <a:buNone/>
              <a:defRPr/>
            </a:pPr>
            <a:endParaRPr lang="en-US" sz="2400" dirty="0"/>
          </a:p>
        </p:txBody>
      </p:sp>
    </p:spTree>
    <p:extLst>
      <p:ext uri="{BB962C8B-B14F-4D97-AF65-F5344CB8AC3E}">
        <p14:creationId xmlns:p14="http://schemas.microsoft.com/office/powerpoint/2010/main" val="199011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78E5CA9-3121-4DAD-A82A-7EE17E2B7824}"/>
              </a:ext>
            </a:extLst>
          </p:cNvPr>
          <p:cNvSpPr>
            <a:spLocks noGrp="1"/>
          </p:cNvSpPr>
          <p:nvPr>
            <p:ph type="title"/>
          </p:nvPr>
        </p:nvSpPr>
        <p:spPr>
          <a:xfrm>
            <a:off x="720000" y="457200"/>
            <a:ext cx="10753200" cy="561975"/>
          </a:xfrm>
        </p:spPr>
        <p:txBody>
          <a:bodyPr/>
          <a:lstStyle/>
          <a:p>
            <a:pPr eaLnBrk="1" hangingPunct="1"/>
            <a:r>
              <a:rPr lang="cs-CZ" altLang="cs-CZ" dirty="0">
                <a:solidFill>
                  <a:schemeClr val="tx2">
                    <a:lumMod val="60000"/>
                    <a:lumOff val="40000"/>
                  </a:schemeClr>
                </a:solidFill>
              </a:rPr>
              <a:t>Inkorporované právo</a:t>
            </a:r>
            <a:endParaRPr lang="en-US" altLang="cs-CZ" dirty="0">
              <a:solidFill>
                <a:schemeClr val="tx2">
                  <a:lumMod val="60000"/>
                  <a:lumOff val="40000"/>
                </a:schemeClr>
              </a:solidFill>
            </a:endParaRPr>
          </a:p>
        </p:txBody>
      </p:sp>
      <p:sp>
        <p:nvSpPr>
          <p:cNvPr id="23555" name="Rectangle 3">
            <a:extLst>
              <a:ext uri="{FF2B5EF4-FFF2-40B4-BE49-F238E27FC236}">
                <a16:creationId xmlns:a16="http://schemas.microsoft.com/office/drawing/2014/main" id="{DCCFE9C8-AD16-40C0-B71F-8E934B55FBC2}"/>
              </a:ext>
            </a:extLst>
          </p:cNvPr>
          <p:cNvSpPr>
            <a:spLocks noGrp="1" noChangeArrowheads="1"/>
          </p:cNvSpPr>
          <p:nvPr>
            <p:ph sz="quarter" idx="1"/>
          </p:nvPr>
        </p:nvSpPr>
        <p:spPr>
          <a:xfrm>
            <a:off x="433632" y="1295400"/>
            <a:ext cx="11039567" cy="5562600"/>
          </a:xfrm>
        </p:spPr>
        <p:txBody>
          <a:bodyPr>
            <a:normAutofit/>
          </a:bodyPr>
          <a:lstStyle/>
          <a:p>
            <a:pPr marL="457200" indent="-457200" fontAlgn="auto">
              <a:lnSpc>
                <a:spcPct val="90000"/>
              </a:lnSpc>
              <a:spcAft>
                <a:spcPts val="0"/>
              </a:spcAft>
              <a:buFont typeface="Wingdings" panose="05000000000000000000" pitchFamily="2" charset="2"/>
              <a:buChar char="§"/>
              <a:defRPr/>
            </a:pPr>
            <a:r>
              <a:rPr lang="cs-CZ" altLang="cs-CZ" dirty="0"/>
              <a:t>Podílnické cenné papíry (kmenový list, akcie, podílové listy)</a:t>
            </a:r>
          </a:p>
          <a:p>
            <a:pPr marL="457200" indent="-457200" fontAlgn="auto">
              <a:lnSpc>
                <a:spcPct val="90000"/>
              </a:lnSpc>
              <a:spcAft>
                <a:spcPts val="0"/>
              </a:spcAft>
              <a:buFont typeface="Wingdings" panose="05000000000000000000" pitchFamily="2" charset="2"/>
              <a:buChar char="§"/>
              <a:defRPr/>
            </a:pPr>
            <a:endParaRPr lang="cs-CZ" altLang="cs-CZ" dirty="0"/>
          </a:p>
          <a:p>
            <a:pPr marL="457200" indent="-457200" fontAlgn="auto">
              <a:lnSpc>
                <a:spcPct val="90000"/>
              </a:lnSpc>
              <a:spcAft>
                <a:spcPts val="0"/>
              </a:spcAft>
              <a:buFont typeface="Wingdings" panose="05000000000000000000" pitchFamily="2" charset="2"/>
              <a:buChar char="§"/>
              <a:defRPr/>
            </a:pPr>
            <a:r>
              <a:rPr lang="cs-CZ" altLang="cs-CZ" dirty="0"/>
              <a:t>Obligační cenné papíry (směnka, dluhopis, skladištní list, náložný list)</a:t>
            </a:r>
          </a:p>
          <a:p>
            <a:pPr marL="457200" indent="-457200" fontAlgn="auto">
              <a:lnSpc>
                <a:spcPct val="90000"/>
              </a:lnSpc>
              <a:spcAft>
                <a:spcPts val="0"/>
              </a:spcAft>
              <a:buFont typeface="Wingdings" panose="05000000000000000000" pitchFamily="2" charset="2"/>
              <a:buChar char="§"/>
              <a:defRPr/>
            </a:pPr>
            <a:endParaRPr lang="cs-CZ" altLang="cs-CZ" dirty="0"/>
          </a:p>
          <a:p>
            <a:pPr marL="457200" indent="-457200" fontAlgn="auto">
              <a:lnSpc>
                <a:spcPct val="90000"/>
              </a:lnSpc>
              <a:spcAft>
                <a:spcPts val="0"/>
              </a:spcAft>
              <a:buFont typeface="Wingdings" panose="05000000000000000000" pitchFamily="2" charset="2"/>
              <a:buChar char="§"/>
              <a:defRPr/>
            </a:pPr>
            <a:r>
              <a:rPr lang="cs-CZ" altLang="cs-CZ" dirty="0" err="1"/>
              <a:t>Věcněprávní</a:t>
            </a:r>
            <a:r>
              <a:rPr lang="cs-CZ" altLang="cs-CZ" dirty="0"/>
              <a:t> cenné papíry (pouze zemědělský skladní list)</a:t>
            </a:r>
          </a:p>
          <a:p>
            <a:pPr marL="457200" indent="-457200" fontAlgn="auto">
              <a:lnSpc>
                <a:spcPct val="90000"/>
              </a:lnSpc>
              <a:spcAft>
                <a:spcPts val="0"/>
              </a:spcAft>
              <a:buFont typeface="Wingdings" panose="05000000000000000000" pitchFamily="2" charset="2"/>
              <a:buChar char="§"/>
              <a:defRPr/>
            </a:pPr>
            <a:endParaRPr lang="cs-CZ" altLang="cs-CZ" dirty="0"/>
          </a:p>
          <a:p>
            <a:pPr marL="457200" indent="-457200" fontAlgn="auto">
              <a:lnSpc>
                <a:spcPct val="90000"/>
              </a:lnSpc>
              <a:spcAft>
                <a:spcPts val="0"/>
              </a:spcAft>
              <a:buFont typeface="Wingdings" panose="05000000000000000000" pitchFamily="2" charset="2"/>
              <a:buChar char="§"/>
              <a:defRPr/>
            </a:pPr>
            <a:endParaRPr lang="cs-CZ" altLang="cs-CZ" dirty="0"/>
          </a:p>
          <a:p>
            <a:pPr marL="457200" indent="-457200" fontAlgn="auto">
              <a:lnSpc>
                <a:spcPct val="90000"/>
              </a:lnSpc>
              <a:spcAft>
                <a:spcPts val="0"/>
              </a:spcAft>
              <a:buFont typeface="Wingdings" panose="05000000000000000000" pitchFamily="2" charset="2"/>
              <a:buChar char="§"/>
              <a:defRPr/>
            </a:pPr>
            <a:endParaRPr lang="cs-CZ" altLang="cs-CZ" dirty="0"/>
          </a:p>
          <a:p>
            <a:pPr marL="457200" indent="-457200" fontAlgn="auto">
              <a:lnSpc>
                <a:spcPct val="90000"/>
              </a:lnSpc>
              <a:spcAft>
                <a:spcPts val="0"/>
              </a:spcAft>
              <a:buFont typeface="Wingdings" panose="05000000000000000000" pitchFamily="2" charset="2"/>
              <a:buChar char="§"/>
              <a:defRPr/>
            </a:pPr>
            <a:r>
              <a:rPr lang="cs-CZ" altLang="cs-CZ" dirty="0"/>
              <a:t>Variabilita inominátního cenného papíru</a:t>
            </a:r>
          </a:p>
          <a:p>
            <a:pPr marL="709200" lvl="1" indent="-457200" fontAlgn="auto">
              <a:lnSpc>
                <a:spcPct val="90000"/>
              </a:lnSpc>
              <a:spcAft>
                <a:spcPts val="0"/>
              </a:spcAft>
              <a:buFont typeface="Wingdings" panose="05000000000000000000" pitchFamily="2" charset="2"/>
              <a:buChar char="§"/>
              <a:defRPr/>
            </a:pPr>
            <a:r>
              <a:rPr lang="cs-CZ" altLang="cs-CZ" sz="2800" dirty="0"/>
              <a:t>Lze inkorporovat vlastnické právo?</a:t>
            </a:r>
          </a:p>
          <a:p>
            <a:pPr marL="709200" lvl="1" indent="-457200" fontAlgn="auto">
              <a:lnSpc>
                <a:spcPct val="90000"/>
              </a:lnSpc>
              <a:spcAft>
                <a:spcPts val="0"/>
              </a:spcAft>
              <a:buFont typeface="Wingdings" panose="05000000000000000000" pitchFamily="2" charset="2"/>
              <a:buChar char="§"/>
              <a:defRPr/>
            </a:pPr>
            <a:r>
              <a:rPr lang="cs-CZ" altLang="cs-CZ" sz="2800" dirty="0"/>
              <a:t>§ 978 OZ</a:t>
            </a:r>
          </a:p>
          <a:p>
            <a:pPr marL="709200" lvl="1" indent="-457200" fontAlgn="auto">
              <a:lnSpc>
                <a:spcPct val="90000"/>
              </a:lnSpc>
              <a:spcAft>
                <a:spcPts val="0"/>
              </a:spcAft>
              <a:buFont typeface="Wingdings" panose="05000000000000000000" pitchFamily="2" charset="2"/>
              <a:buChar char="§"/>
              <a:defRPr/>
            </a:pPr>
            <a:r>
              <a:rPr lang="cs-CZ" altLang="cs-CZ" sz="2800" dirty="0"/>
              <a:t>Certifikáty</a:t>
            </a:r>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274320" indent="-274320" fontAlgn="auto">
              <a:spcAft>
                <a:spcPts val="0"/>
              </a:spcAft>
              <a:buFont typeface="Wingdings 3"/>
              <a:buChar char=""/>
              <a:defRPr/>
            </a:pPr>
            <a:endParaRPr lang="cs-CZ" sz="2400" dirty="0"/>
          </a:p>
          <a:p>
            <a:pPr marL="0" indent="0" fontAlgn="auto">
              <a:spcAft>
                <a:spcPts val="0"/>
              </a:spcAft>
              <a:buNone/>
              <a:defRPr/>
            </a:pPr>
            <a:endParaRPr lang="en-US" sz="2400" dirty="0"/>
          </a:p>
        </p:txBody>
      </p:sp>
    </p:spTree>
    <p:extLst>
      <p:ext uri="{BB962C8B-B14F-4D97-AF65-F5344CB8AC3E}">
        <p14:creationId xmlns:p14="http://schemas.microsoft.com/office/powerpoint/2010/main" val="319616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78E5CA9-3121-4DAD-A82A-7EE17E2B7824}"/>
              </a:ext>
            </a:extLst>
          </p:cNvPr>
          <p:cNvSpPr>
            <a:spLocks noGrp="1"/>
          </p:cNvSpPr>
          <p:nvPr>
            <p:ph type="title"/>
          </p:nvPr>
        </p:nvSpPr>
        <p:spPr>
          <a:xfrm>
            <a:off x="720000" y="457200"/>
            <a:ext cx="10753200" cy="561975"/>
          </a:xfrm>
        </p:spPr>
        <p:txBody>
          <a:bodyPr/>
          <a:lstStyle/>
          <a:p>
            <a:pPr eaLnBrk="1" hangingPunct="1"/>
            <a:r>
              <a:rPr lang="cs-CZ" altLang="cs-CZ" dirty="0">
                <a:solidFill>
                  <a:schemeClr val="tx2">
                    <a:lumMod val="60000"/>
                    <a:lumOff val="40000"/>
                  </a:schemeClr>
                </a:solidFill>
              </a:rPr>
              <a:t>Inominátní cenné papíry</a:t>
            </a:r>
            <a:endParaRPr lang="en-US" altLang="cs-CZ" dirty="0">
              <a:solidFill>
                <a:schemeClr val="tx2">
                  <a:lumMod val="60000"/>
                  <a:lumOff val="40000"/>
                </a:schemeClr>
              </a:solidFill>
            </a:endParaRPr>
          </a:p>
        </p:txBody>
      </p:sp>
      <p:sp>
        <p:nvSpPr>
          <p:cNvPr id="23555" name="Rectangle 3">
            <a:extLst>
              <a:ext uri="{FF2B5EF4-FFF2-40B4-BE49-F238E27FC236}">
                <a16:creationId xmlns:a16="http://schemas.microsoft.com/office/drawing/2014/main" id="{DCCFE9C8-AD16-40C0-B71F-8E934B55FBC2}"/>
              </a:ext>
            </a:extLst>
          </p:cNvPr>
          <p:cNvSpPr>
            <a:spLocks noGrp="1" noChangeArrowheads="1"/>
          </p:cNvSpPr>
          <p:nvPr>
            <p:ph sz="quarter" idx="1"/>
          </p:nvPr>
        </p:nvSpPr>
        <p:spPr>
          <a:xfrm>
            <a:off x="433632" y="1323976"/>
            <a:ext cx="5881443" cy="5534024"/>
          </a:xfrm>
        </p:spPr>
        <p:txBody>
          <a:bodyPr>
            <a:normAutofit/>
          </a:bodyPr>
          <a:lstStyle/>
          <a:p>
            <a:pPr marL="342900" indent="-342900" algn="just" fontAlgn="auto">
              <a:spcAft>
                <a:spcPts val="0"/>
              </a:spcAft>
              <a:buFont typeface="Wingdings" panose="05000000000000000000" pitchFamily="2" charset="2"/>
              <a:buChar char="§"/>
              <a:defRPr/>
            </a:pPr>
            <a:r>
              <a:rPr lang="cs-CZ" sz="2600" b="1" dirty="0"/>
              <a:t>§ 514 OZ</a:t>
            </a:r>
          </a:p>
          <a:p>
            <a:pPr marL="342900" indent="-342900" algn="just" fontAlgn="auto">
              <a:spcAft>
                <a:spcPts val="0"/>
              </a:spcAft>
              <a:buFont typeface="Wingdings" panose="05000000000000000000" pitchFamily="2" charset="2"/>
              <a:buChar char="§"/>
              <a:defRPr/>
            </a:pPr>
            <a:r>
              <a:rPr lang="cs-CZ" sz="2600" dirty="0"/>
              <a:t>Cenný papír je listina, se kterou je právo spojeno </a:t>
            </a:r>
            <a:r>
              <a:rPr lang="cs-CZ" sz="2600" b="1" dirty="0"/>
              <a:t>takovým</a:t>
            </a:r>
            <a:r>
              <a:rPr lang="cs-CZ" sz="2600" dirty="0"/>
              <a:t> </a:t>
            </a:r>
            <a:r>
              <a:rPr lang="cs-CZ" sz="2600" b="1" dirty="0"/>
              <a:t>způsobem</a:t>
            </a:r>
            <a:r>
              <a:rPr lang="cs-CZ" sz="2600" dirty="0"/>
              <a:t>, že je po vydání CP nelze bez této listiny uplatnit ani převést.</a:t>
            </a:r>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342900" indent="-342900" fontAlgn="auto">
              <a:spcAft>
                <a:spcPts val="0"/>
              </a:spcAft>
              <a:buFont typeface="Wingdings" panose="05000000000000000000" pitchFamily="2" charset="2"/>
              <a:buChar char="§"/>
              <a:defRPr/>
            </a:pPr>
            <a:endParaRPr lang="cs-CZ" sz="2600" dirty="0"/>
          </a:p>
          <a:p>
            <a:pPr marL="274320" indent="-274320" fontAlgn="auto">
              <a:spcAft>
                <a:spcPts val="0"/>
              </a:spcAft>
              <a:buFont typeface="Wingdings 3"/>
              <a:buChar char=""/>
              <a:defRPr/>
            </a:pPr>
            <a:endParaRPr lang="cs-CZ" sz="2400" dirty="0"/>
          </a:p>
          <a:p>
            <a:pPr marL="0" indent="0" fontAlgn="auto">
              <a:spcAft>
                <a:spcPts val="0"/>
              </a:spcAft>
              <a:buNone/>
              <a:defRPr/>
            </a:pPr>
            <a:endParaRPr lang="en-US" sz="2400" dirty="0"/>
          </a:p>
        </p:txBody>
      </p:sp>
      <p:pic>
        <p:nvPicPr>
          <p:cNvPr id="4" name="Zástupný symbol pro obsah 5">
            <a:extLst>
              <a:ext uri="{FF2B5EF4-FFF2-40B4-BE49-F238E27FC236}">
                <a16:creationId xmlns:a16="http://schemas.microsoft.com/office/drawing/2014/main" id="{50756127-2D1F-453B-8393-7DE7D2F485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1" y="1207946"/>
            <a:ext cx="3809999" cy="4571724"/>
          </a:xfrm>
          <a:prstGeom prst="rect">
            <a:avLst/>
          </a:prstGeom>
        </p:spPr>
      </p:pic>
    </p:spTree>
    <p:extLst>
      <p:ext uri="{BB962C8B-B14F-4D97-AF65-F5344CB8AC3E}">
        <p14:creationId xmlns:p14="http://schemas.microsoft.com/office/powerpoint/2010/main" val="766106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246B45F-F655-4482-A075-E8BF5C13069A}"/>
              </a:ext>
            </a:extLst>
          </p:cNvPr>
          <p:cNvSpPr>
            <a:spLocks noGrp="1"/>
          </p:cNvSpPr>
          <p:nvPr>
            <p:ph type="title"/>
          </p:nvPr>
        </p:nvSpPr>
        <p:spPr>
          <a:xfrm>
            <a:off x="495300" y="377072"/>
            <a:ext cx="10977900" cy="794504"/>
          </a:xfrm>
        </p:spPr>
        <p:txBody>
          <a:bodyPr/>
          <a:lstStyle/>
          <a:p>
            <a:pPr eaLnBrk="1" hangingPunct="1"/>
            <a:r>
              <a:rPr lang="cs-CZ" altLang="cs-CZ" dirty="0">
                <a:solidFill>
                  <a:schemeClr val="tx2">
                    <a:lumMod val="60000"/>
                    <a:lumOff val="40000"/>
                  </a:schemeClr>
                </a:solidFill>
              </a:rPr>
              <a:t>Příklady</a:t>
            </a:r>
            <a:endParaRPr lang="en-US" altLang="cs-CZ" dirty="0">
              <a:solidFill>
                <a:schemeClr val="tx2">
                  <a:lumMod val="60000"/>
                  <a:lumOff val="40000"/>
                </a:schemeClr>
              </a:solidFill>
            </a:endParaRPr>
          </a:p>
        </p:txBody>
      </p:sp>
      <p:sp>
        <p:nvSpPr>
          <p:cNvPr id="13315" name="Rectangle 3">
            <a:extLst>
              <a:ext uri="{FF2B5EF4-FFF2-40B4-BE49-F238E27FC236}">
                <a16:creationId xmlns:a16="http://schemas.microsoft.com/office/drawing/2014/main" id="{8DA34280-5324-4DE3-9571-9451388A8364}"/>
              </a:ext>
            </a:extLst>
          </p:cNvPr>
          <p:cNvSpPr>
            <a:spLocks noGrp="1" noChangeArrowheads="1"/>
          </p:cNvSpPr>
          <p:nvPr>
            <p:ph sz="quarter" idx="1"/>
          </p:nvPr>
        </p:nvSpPr>
        <p:spPr>
          <a:xfrm>
            <a:off x="301659" y="1310326"/>
            <a:ext cx="11321590" cy="5547673"/>
          </a:xfrm>
        </p:spPr>
        <p:txBody>
          <a:bodyPr>
            <a:normAutofit lnSpcReduction="10000"/>
          </a:bodyPr>
          <a:lstStyle/>
          <a:p>
            <a:pPr marL="457200" indent="-457200" fontAlgn="auto">
              <a:lnSpc>
                <a:spcPct val="90000"/>
              </a:lnSpc>
              <a:spcAft>
                <a:spcPts val="0"/>
              </a:spcAft>
              <a:buFont typeface="Wingdings" panose="05000000000000000000" pitchFamily="2" charset="2"/>
              <a:buChar char="§"/>
              <a:defRPr/>
            </a:pPr>
            <a:r>
              <a:rPr lang="cs-CZ" altLang="cs-CZ" sz="3300" dirty="0"/>
              <a:t>„Nechtěné CP“ - </a:t>
            </a:r>
            <a:r>
              <a:rPr lang="cs-CZ" altLang="cs-CZ" sz="3300" dirty="0" err="1"/>
              <a:t>inomináty</a:t>
            </a:r>
            <a:r>
              <a:rPr lang="cs-CZ" altLang="cs-CZ" sz="3300" dirty="0"/>
              <a:t> typu „</a:t>
            </a:r>
            <a:r>
              <a:rPr lang="cs-CZ" altLang="cs-CZ" sz="3300" dirty="0" err="1"/>
              <a:t>playstation</a:t>
            </a:r>
            <a:r>
              <a:rPr lang="cs-CZ" altLang="cs-CZ" sz="3300" dirty="0"/>
              <a:t>“, slevové a bonusové poukázky, dárkové certifikáty, lístky</a:t>
            </a:r>
          </a:p>
          <a:p>
            <a:pPr marL="457200" indent="-457200" fontAlgn="auto">
              <a:lnSpc>
                <a:spcPct val="90000"/>
              </a:lnSpc>
              <a:spcAft>
                <a:spcPts val="0"/>
              </a:spcAft>
              <a:buFont typeface="Wingdings" panose="05000000000000000000" pitchFamily="2" charset="2"/>
              <a:buChar char="§"/>
              <a:defRPr/>
            </a:pPr>
            <a:endParaRPr lang="cs-CZ" altLang="cs-CZ" sz="3300" dirty="0"/>
          </a:p>
          <a:p>
            <a:pPr marL="457200" indent="-457200" fontAlgn="auto">
              <a:lnSpc>
                <a:spcPct val="90000"/>
              </a:lnSpc>
              <a:spcAft>
                <a:spcPts val="0"/>
              </a:spcAft>
              <a:buFont typeface="Wingdings" panose="05000000000000000000" pitchFamily="2" charset="2"/>
              <a:buChar char="§"/>
              <a:defRPr/>
            </a:pPr>
            <a:r>
              <a:rPr lang="cs-CZ" altLang="cs-CZ" sz="3300" dirty="0"/>
              <a:t>Úvěrující utvrzuje/zajišťuje dluhy směnkami</a:t>
            </a:r>
          </a:p>
          <a:p>
            <a:pPr marL="457200" indent="-457200" fontAlgn="auto">
              <a:lnSpc>
                <a:spcPct val="90000"/>
              </a:lnSpc>
              <a:spcAft>
                <a:spcPts val="0"/>
              </a:spcAft>
              <a:buFont typeface="Wingdings" panose="05000000000000000000" pitchFamily="2" charset="2"/>
              <a:buChar char="§"/>
              <a:defRPr/>
            </a:pPr>
            <a:endParaRPr lang="cs-CZ" altLang="cs-CZ" sz="3300" dirty="0"/>
          </a:p>
          <a:p>
            <a:pPr marL="457200" indent="-457200" fontAlgn="auto">
              <a:lnSpc>
                <a:spcPct val="90000"/>
              </a:lnSpc>
              <a:spcAft>
                <a:spcPts val="0"/>
              </a:spcAft>
              <a:buFont typeface="Wingdings" panose="05000000000000000000" pitchFamily="2" charset="2"/>
              <a:buChar char="§"/>
              <a:defRPr/>
            </a:pPr>
            <a:r>
              <a:rPr lang="cs-CZ" altLang="cs-CZ" sz="3300" dirty="0"/>
              <a:t>Kupující zaplatí/má platit kupní cenu směnkou</a:t>
            </a:r>
          </a:p>
          <a:p>
            <a:pPr marL="0" indent="0" fontAlgn="auto">
              <a:lnSpc>
                <a:spcPct val="90000"/>
              </a:lnSpc>
              <a:spcAft>
                <a:spcPts val="0"/>
              </a:spcAft>
              <a:buNone/>
              <a:defRPr/>
            </a:pPr>
            <a:endParaRPr lang="cs-CZ" altLang="cs-CZ" sz="3300" dirty="0"/>
          </a:p>
          <a:p>
            <a:pPr marL="457200" indent="-457200" fontAlgn="auto">
              <a:lnSpc>
                <a:spcPct val="90000"/>
              </a:lnSpc>
              <a:spcAft>
                <a:spcPts val="0"/>
              </a:spcAft>
              <a:buFont typeface="Wingdings" panose="05000000000000000000" pitchFamily="2" charset="2"/>
              <a:buChar char="§"/>
              <a:defRPr/>
            </a:pPr>
            <a:r>
              <a:rPr lang="cs-CZ" altLang="cs-CZ" sz="3300" dirty="0"/>
              <a:t>Podnikatel emituje dluhopisy (úvěrující v. emitent) </a:t>
            </a:r>
          </a:p>
          <a:p>
            <a:pPr marL="457200" indent="-457200" fontAlgn="auto">
              <a:lnSpc>
                <a:spcPct val="90000"/>
              </a:lnSpc>
              <a:spcAft>
                <a:spcPts val="0"/>
              </a:spcAft>
              <a:buFont typeface="Wingdings" panose="05000000000000000000" pitchFamily="2" charset="2"/>
              <a:buChar char="§"/>
              <a:defRPr/>
            </a:pPr>
            <a:endParaRPr lang="cs-CZ" altLang="cs-CZ" sz="3300" dirty="0"/>
          </a:p>
          <a:p>
            <a:pPr marL="457200" indent="-457200" fontAlgn="auto">
              <a:lnSpc>
                <a:spcPct val="90000"/>
              </a:lnSpc>
              <a:spcAft>
                <a:spcPts val="0"/>
              </a:spcAft>
              <a:buFont typeface="Wingdings" panose="05000000000000000000" pitchFamily="2" charset="2"/>
              <a:buChar char="§"/>
              <a:defRPr/>
            </a:pPr>
            <a:r>
              <a:rPr lang="cs-CZ" altLang="cs-CZ" sz="3300" dirty="0"/>
              <a:t>Investor koupí dluhopisy</a:t>
            </a:r>
          </a:p>
          <a:p>
            <a:pPr marL="457200" indent="-457200" fontAlgn="auto">
              <a:lnSpc>
                <a:spcPct val="90000"/>
              </a:lnSpc>
              <a:spcAft>
                <a:spcPts val="0"/>
              </a:spcAft>
              <a:buFont typeface="Wingdings" panose="05000000000000000000" pitchFamily="2" charset="2"/>
              <a:buChar char="§"/>
              <a:defRPr/>
            </a:pPr>
            <a:endParaRPr lang="cs-CZ" altLang="cs-CZ" sz="3300" dirty="0"/>
          </a:p>
          <a:p>
            <a:pPr marL="457200" indent="-457200" fontAlgn="auto">
              <a:lnSpc>
                <a:spcPct val="90000"/>
              </a:lnSpc>
              <a:spcAft>
                <a:spcPts val="0"/>
              </a:spcAft>
              <a:buFont typeface="Wingdings" panose="05000000000000000000" pitchFamily="2" charset="2"/>
              <a:buChar char="§"/>
              <a:defRPr/>
            </a:pPr>
            <a:r>
              <a:rPr lang="cs-CZ" altLang="cs-CZ" sz="3300" dirty="0"/>
              <a:t>Emitent „zabalí“ aktiva do strukturovaných nástrojů</a:t>
            </a:r>
          </a:p>
          <a:p>
            <a:pPr marL="0" indent="0" fontAlgn="auto">
              <a:lnSpc>
                <a:spcPct val="90000"/>
              </a:lnSpc>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fontAlgn="auto">
              <a:spcAft>
                <a:spcPts val="0"/>
              </a:spcAft>
              <a:buNone/>
              <a:defRPr/>
            </a:pPr>
            <a:endParaRPr lang="en-US" i="1" dirty="0"/>
          </a:p>
        </p:txBody>
      </p:sp>
    </p:spTree>
    <p:extLst>
      <p:ext uri="{BB962C8B-B14F-4D97-AF65-F5344CB8AC3E}">
        <p14:creationId xmlns:p14="http://schemas.microsoft.com/office/powerpoint/2010/main" val="179866051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04EAEC1AECDD479F0913B1E9074F3F" ma:contentTypeVersion="14" ma:contentTypeDescription="Vytvoří nový dokument" ma:contentTypeScope="" ma:versionID="69b7f9fa35d6a35e56792185313e91e9">
  <xsd:schema xmlns:xsd="http://www.w3.org/2001/XMLSchema" xmlns:xs="http://www.w3.org/2001/XMLSchema" xmlns:p="http://schemas.microsoft.com/office/2006/metadata/properties" xmlns:ns3="ab5b59dc-8ad3-4911-993d-fbbf83e36f6e" xmlns:ns4="ee152243-e15d-4d21-aebe-9aec54bd7914" targetNamespace="http://schemas.microsoft.com/office/2006/metadata/properties" ma:root="true" ma:fieldsID="da2f274051be9a568e90bd6566c90d3e" ns3:_="" ns4:_="">
    <xsd:import namespace="ab5b59dc-8ad3-4911-993d-fbbf83e36f6e"/>
    <xsd:import namespace="ee152243-e15d-4d21-aebe-9aec54bd79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b59dc-8ad3-4911-993d-fbbf83e36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e152243-e15d-4d21-aebe-9aec54bd791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DD0EAD-CE9C-4D74-B785-C66A1CD269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b59dc-8ad3-4911-993d-fbbf83e36f6e"/>
    <ds:schemaRef ds:uri="ee152243-e15d-4d21-aebe-9aec54bd79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7D79FF-1269-47EC-8901-092D6AA37F32}">
  <ds:schemaRefs>
    <ds:schemaRef ds:uri="http://schemas.microsoft.com/office/2006/metadata/properties"/>
    <ds:schemaRef ds:uri="http://purl.org/dc/elements/1.1/"/>
    <ds:schemaRef ds:uri="http://purl.org/dc/dcmitype/"/>
    <ds:schemaRef ds:uri="http://purl.org/dc/terms/"/>
    <ds:schemaRef ds:uri="http://schemas.microsoft.com/office/infopath/2007/PartnerControls"/>
    <ds:schemaRef ds:uri="ab5b59dc-8ad3-4911-993d-fbbf83e36f6e"/>
    <ds:schemaRef ds:uri="http://www.w3.org/XML/1998/namespace"/>
    <ds:schemaRef ds:uri="http://schemas.microsoft.com/office/2006/documentManagement/types"/>
    <ds:schemaRef ds:uri="http://schemas.openxmlformats.org/package/2006/metadata/core-properties"/>
    <ds:schemaRef ds:uri="ee152243-e15d-4d21-aebe-9aec54bd7914"/>
  </ds:schemaRefs>
</ds:datastoreItem>
</file>

<file path=customXml/itemProps3.xml><?xml version="1.0" encoding="utf-8"?>
<ds:datastoreItem xmlns:ds="http://schemas.openxmlformats.org/officeDocument/2006/customXml" ds:itemID="{F5BDF8CA-B394-4627-86F9-3AA3B3B3F5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prezentace-law-cz</Template>
  <TotalTime>432</TotalTime>
  <Words>2918</Words>
  <Application>Microsoft Office PowerPoint</Application>
  <PresentationFormat>Širokoúhlá obrazovka</PresentationFormat>
  <Paragraphs>260</Paragraphs>
  <Slides>30</Slides>
  <Notes>25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arial</vt:lpstr>
      <vt:lpstr>arial</vt:lpstr>
      <vt:lpstr>PT Sans</vt:lpstr>
      <vt:lpstr>Tahoma</vt:lpstr>
      <vt:lpstr>Wingdings</vt:lpstr>
      <vt:lpstr>Wingdings 3</vt:lpstr>
      <vt:lpstr>Prezentace_MU_CZ</vt:lpstr>
      <vt:lpstr>   Sekuritizace v závazkových vztazích   </vt:lpstr>
      <vt:lpstr>Podstata sekuritizace: užší pojetí</vt:lpstr>
      <vt:lpstr>Sekuritizace v širším pojetí</vt:lpstr>
      <vt:lpstr>Funkce cenných papírů z pohledu práva</vt:lpstr>
      <vt:lpstr>Typy cenných papírů</vt:lpstr>
      <vt:lpstr>Typy cenných papírů</vt:lpstr>
      <vt:lpstr>Inkorporované právo</vt:lpstr>
      <vt:lpstr>Inominátní cenné papíry</vt:lpstr>
      <vt:lpstr>Příklady</vt:lpstr>
      <vt:lpstr>Důsledky sekuritizace a inkorporace</vt:lpstr>
      <vt:lpstr>1. Vazba na listinu či evidenci</vt:lpstr>
      <vt:lpstr>Evidence elektronických cenných papírů</vt:lpstr>
      <vt:lpstr>2. Splnění dluhu cennými papíry</vt:lpstr>
      <vt:lpstr>Efekty emise směnky</vt:lpstr>
      <vt:lpstr>3. Modifikace převodu práv</vt:lpstr>
      <vt:lpstr>Určení formy skladištního listu - § 2417 OZ</vt:lpstr>
      <vt:lpstr>Určení formy (způsobu převodu) u inominátu</vt:lpstr>
      <vt:lpstr>4. Snazší legitimace oprávněného</vt:lpstr>
      <vt:lpstr>5. Anonymita oprávněného díky CP?</vt:lpstr>
      <vt:lpstr>Anonymita skrze rubopis?</vt:lpstr>
      <vt:lpstr>Zákazy blankorubopisu</vt:lpstr>
      <vt:lpstr>6. Liberační efekty</vt:lpstr>
      <vt:lpstr>7. Úvěrovaný jako směnečný dlužník</vt:lpstr>
      <vt:lpstr>Příklady</vt:lpstr>
      <vt:lpstr>Ostřejší příklad I</vt:lpstr>
      <vt:lpstr>Ostřejší příklad II</vt:lpstr>
      <vt:lpstr>Korektivy ve vztazích B2C</vt:lpstr>
      <vt:lpstr>Nejostřejší příklad</vt:lpstr>
      <vt:lpstr>8. Úvěr nebo emise dluhopisů</vt:lpstr>
      <vt:lpstr>9. Úvěr nebo certifikát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203</cp:revision>
  <cp:lastPrinted>1601-01-01T00:00:00Z</cp:lastPrinted>
  <dcterms:created xsi:type="dcterms:W3CDTF">2019-10-11T08:57:52Z</dcterms:created>
  <dcterms:modified xsi:type="dcterms:W3CDTF">2023-03-23T08:12:52Z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0x010100D004EAEC1AECDD479F0913B1E9074F3F</vt:lpwstr>
  </property>
</Properties>
</file>