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1"/>
  </p:notesMasterIdLst>
  <p:sldIdLst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3" r:id="rId18"/>
    <p:sldId id="271" r:id="rId19"/>
    <p:sldId id="284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6/11/relationships/changesInfo" Target="changesInfos/changesInfo1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Brucknerová" userId="052f0fb1-29f9-4d77-8b02-05660dc85f9b" providerId="ADAL" clId="{54186F96-17EB-4F71-A4BD-7D4CA3959469}"/>
    <pc:docChg chg="modSld">
      <pc:chgData name="Eva Brucknerová" userId="052f0fb1-29f9-4d77-8b02-05660dc85f9b" providerId="ADAL" clId="{54186F96-17EB-4F71-A4BD-7D4CA3959469}" dt="2023-03-18T12:50:46.008" v="6" actId="20577"/>
      <pc:docMkLst>
        <pc:docMk/>
      </pc:docMkLst>
      <pc:sldChg chg="modSp mod">
        <pc:chgData name="Eva Brucknerová" userId="052f0fb1-29f9-4d77-8b02-05660dc85f9b" providerId="ADAL" clId="{54186F96-17EB-4F71-A4BD-7D4CA3959469}" dt="2023-03-18T12:50:46.008" v="6" actId="20577"/>
        <pc:sldMkLst>
          <pc:docMk/>
          <pc:sldMk cId="0" sldId="256"/>
        </pc:sldMkLst>
        <pc:spChg chg="mod">
          <ac:chgData name="Eva Brucknerová" userId="052f0fb1-29f9-4d77-8b02-05660dc85f9b" providerId="ADAL" clId="{54186F96-17EB-4F71-A4BD-7D4CA3959469}" dt="2023-03-18T12:50:46.008" v="6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B25EA-852A-4F65-B56B-3404FD14E822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B797C-076D-4BDE-9C77-DC67BAC1E8C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F14B-9DA7-41FD-8008-9084E479CD6E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668A-4186-446E-A2C4-1D0D91B787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F14B-9DA7-41FD-8008-9084E479CD6E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668A-4186-446E-A2C4-1D0D91B787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F14B-9DA7-41FD-8008-9084E479CD6E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668A-4186-446E-A2C4-1D0D91B787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F14B-9DA7-41FD-8008-9084E479CD6E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668A-4186-446E-A2C4-1D0D91B787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F14B-9DA7-41FD-8008-9084E479CD6E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668A-4186-446E-A2C4-1D0D91B787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F14B-9DA7-41FD-8008-9084E479CD6E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668A-4186-446E-A2C4-1D0D91B787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F14B-9DA7-41FD-8008-9084E479CD6E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668A-4186-446E-A2C4-1D0D91B787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F14B-9DA7-41FD-8008-9084E479CD6E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668A-4186-446E-A2C4-1D0D91B787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F14B-9DA7-41FD-8008-9084E479CD6E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668A-4186-446E-A2C4-1D0D91B787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F14B-9DA7-41FD-8008-9084E479CD6E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668A-4186-446E-A2C4-1D0D91B787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F14B-9DA7-41FD-8008-9084E479CD6E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0668A-4186-446E-A2C4-1D0D91B7879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4F14B-9DA7-41FD-8008-9084E479CD6E}" type="datetimeFigureOut">
              <a:rPr lang="cs-CZ" smtClean="0"/>
              <a:t>18.03.2023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0668A-4186-446E-A2C4-1D0D91B7879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SEMINÁŘ TPH č. 3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Subjekt, objekt a objektivní stránka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43800" cy="1295400"/>
          </a:xfrm>
        </p:spPr>
        <p:txBody>
          <a:bodyPr/>
          <a:lstStyle/>
          <a:p>
            <a:pPr eaLnBrk="1" hangingPunct="1"/>
            <a:r>
              <a:rPr lang="cs-CZ"/>
              <a:t>Duševní porucha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600" dirty="0"/>
              <a:t>Legální definice - § 123 TZ </a:t>
            </a:r>
          </a:p>
          <a:p>
            <a:pPr eaLnBrk="1" hangingPunct="1">
              <a:defRPr/>
            </a:pPr>
            <a:r>
              <a:rPr lang="cs-CZ" sz="2600" dirty="0"/>
              <a:t>duševní porucha vyplývající z duševní nemoci </a:t>
            </a:r>
          </a:p>
          <a:p>
            <a:pPr eaLnBrk="1" hangingPunct="1">
              <a:buFontTx/>
              <a:buChar char="-"/>
              <a:defRPr/>
            </a:pPr>
            <a:r>
              <a:rPr lang="cs-CZ" sz="2000" dirty="0"/>
              <a:t>duševní choroba (schizofrenie)</a:t>
            </a:r>
          </a:p>
          <a:p>
            <a:pPr eaLnBrk="1" hangingPunct="1">
              <a:buFontTx/>
              <a:buChar char="-"/>
              <a:defRPr/>
            </a:pPr>
            <a:r>
              <a:rPr lang="cs-CZ" sz="2000" dirty="0"/>
              <a:t>duševní chorobné stavy (oligofrenie)</a:t>
            </a:r>
          </a:p>
          <a:p>
            <a:pPr eaLnBrk="1" hangingPunct="1">
              <a:buFontTx/>
              <a:buChar char="-"/>
              <a:defRPr/>
            </a:pPr>
            <a:r>
              <a:rPr lang="cs-CZ" sz="2000" dirty="0"/>
              <a:t>krátkodobé duševní poruchy (patologická opilost)</a:t>
            </a:r>
          </a:p>
          <a:p>
            <a:pPr eaLnBrk="1" hangingPunct="1">
              <a:defRPr/>
            </a:pPr>
            <a:r>
              <a:rPr lang="cs-CZ" sz="2600" dirty="0"/>
              <a:t>hluboká porucha vědomí </a:t>
            </a:r>
            <a:r>
              <a:rPr lang="cs-CZ" sz="2000" dirty="0"/>
              <a:t>(poúrazové stavy, zlobný afekt)</a:t>
            </a:r>
            <a:endParaRPr lang="cs-CZ" sz="2600" dirty="0"/>
          </a:p>
          <a:p>
            <a:pPr eaLnBrk="1" hangingPunct="1">
              <a:defRPr/>
            </a:pPr>
            <a:r>
              <a:rPr lang="cs-CZ" sz="2600" dirty="0"/>
              <a:t>mentální retardace </a:t>
            </a:r>
            <a:r>
              <a:rPr lang="cs-CZ" sz="2000" dirty="0"/>
              <a:t>(defekt inteligence –do 70 IQ) –neztotožňovat s nedostatkem rozumové a mravní vyspělosti  </a:t>
            </a:r>
            <a:r>
              <a:rPr lang="cs-CZ" sz="2600" dirty="0"/>
              <a:t> </a:t>
            </a:r>
          </a:p>
          <a:p>
            <a:pPr eaLnBrk="1" hangingPunct="1">
              <a:defRPr/>
            </a:pPr>
            <a:r>
              <a:rPr lang="cs-CZ" sz="2600" dirty="0"/>
              <a:t>těžká asociální porucha osobnosti </a:t>
            </a:r>
            <a:r>
              <a:rPr lang="cs-CZ" sz="2000" dirty="0"/>
              <a:t>(psychopatie)</a:t>
            </a:r>
          </a:p>
          <a:p>
            <a:pPr eaLnBrk="1" hangingPunct="1">
              <a:defRPr/>
            </a:pPr>
            <a:r>
              <a:rPr lang="cs-CZ" sz="2600" dirty="0"/>
              <a:t>jiná těžká duševní nebo sexuální odchylka </a:t>
            </a:r>
            <a:r>
              <a:rPr lang="cs-CZ" sz="2000" dirty="0"/>
              <a:t>(pedofilie)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Zaviněná nepříčetnost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§ 360 TZ – 3 formy</a:t>
            </a:r>
          </a:p>
          <a:p>
            <a:pPr eaLnBrk="1" hangingPunct="1">
              <a:defRPr/>
            </a:pPr>
            <a:r>
              <a:rPr lang="cs-CZ" dirty="0"/>
              <a:t>„</a:t>
            </a:r>
            <a:r>
              <a:rPr lang="cs-CZ" dirty="0" err="1"/>
              <a:t>Rauschdelikt</a:t>
            </a:r>
            <a:r>
              <a:rPr lang="cs-CZ" dirty="0"/>
              <a:t>“ (opilství) - § 360 odst. 1</a:t>
            </a:r>
          </a:p>
          <a:p>
            <a:pPr eaLnBrk="1" hangingPunct="1">
              <a:defRPr/>
            </a:pPr>
            <a:r>
              <a:rPr lang="cs-CZ" dirty="0" err="1"/>
              <a:t>Actio</a:t>
            </a:r>
            <a:r>
              <a:rPr lang="cs-CZ" dirty="0"/>
              <a:t> libera in causa </a:t>
            </a:r>
            <a:r>
              <a:rPr lang="cs-CZ" dirty="0" err="1"/>
              <a:t>dolosa</a:t>
            </a:r>
            <a:r>
              <a:rPr lang="cs-CZ" dirty="0"/>
              <a:t> - § 360 odst. 2 </a:t>
            </a:r>
          </a:p>
          <a:p>
            <a:pPr eaLnBrk="1" hangingPunct="1">
              <a:defRPr/>
            </a:pPr>
            <a:r>
              <a:rPr lang="cs-CZ" dirty="0" err="1"/>
              <a:t>Actio</a:t>
            </a:r>
            <a:r>
              <a:rPr lang="cs-CZ" dirty="0"/>
              <a:t> libera in causa </a:t>
            </a:r>
            <a:r>
              <a:rPr lang="cs-CZ" dirty="0" err="1"/>
              <a:t>culposa</a:t>
            </a:r>
            <a:r>
              <a:rPr lang="cs-CZ" dirty="0"/>
              <a:t> - § 360 odst. 2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ALIC </a:t>
            </a:r>
            <a:r>
              <a:rPr lang="cs-CZ" i="1" dirty="0"/>
              <a:t>- jednání svobodné ve své příčině</a:t>
            </a:r>
            <a:endParaRPr 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500"/>
              <a:t>ALIC -  dolosa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Přivedení se do stavu nepříčetnosti v úmyslu spáchat trestný čin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/>
              <a:t>„napití se na kuráž“ - </a:t>
            </a:r>
            <a:r>
              <a:rPr lang="cs-CZ" sz="2400" dirty="0"/>
              <a:t>pachatel ve snaze otupit své zábrany se přivede do stavu nepříčetnosti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/>
              <a:t>zavinění ve vztahu ke stavu nepříčetnosti  - </a:t>
            </a:r>
            <a:r>
              <a:rPr lang="cs-CZ" sz="2800" b="1" dirty="0"/>
              <a:t>úmysl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/>
              <a:t>zavinění ve vztahu k trestnému činu, který spáchal – </a:t>
            </a:r>
            <a:r>
              <a:rPr lang="cs-CZ" sz="2800" b="1" dirty="0"/>
              <a:t>úmysl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/>
              <a:t>plná trestní odpovědnost za spáchaný trestný čin 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/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cs-CZ" dirty="0"/>
          </a:p>
          <a:p>
            <a:pPr eaLnBrk="1" hangingPunct="1">
              <a:lnSpc>
                <a:spcPct val="90000"/>
              </a:lnSpc>
              <a:defRPr/>
            </a:pPr>
            <a:endParaRPr lang="cs-CZ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ALIC - culposa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spáchání trestného činu z nedbalosti, která spočívá v přivedení se do stavu nepříčetnosti  </a:t>
            </a:r>
          </a:p>
          <a:p>
            <a:pPr eaLnBrk="1" hangingPunct="1"/>
            <a:r>
              <a:rPr lang="cs-CZ"/>
              <a:t>zavinění ve vztahu k nepříčetnosti – </a:t>
            </a:r>
            <a:r>
              <a:rPr lang="cs-CZ" b="1"/>
              <a:t>úmysl nebo nedbalost</a:t>
            </a:r>
          </a:p>
          <a:p>
            <a:pPr eaLnBrk="1" hangingPunct="1"/>
            <a:r>
              <a:rPr lang="cs-CZ"/>
              <a:t>zavinění ve vztahu k trestnému činu –</a:t>
            </a:r>
            <a:r>
              <a:rPr lang="cs-CZ" b="1"/>
              <a:t>nedbalost</a:t>
            </a:r>
          </a:p>
          <a:p>
            <a:pPr eaLnBrk="1" hangingPunct="1"/>
            <a:r>
              <a:rPr lang="cs-CZ"/>
              <a:t>plná trestní odpovědnost za spáchaný trestný čin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ALIC-C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000" indent="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Jaký důsledek má ALIC-C z hlediska posouzení trestní odpovědnosti pachatele co se týče odpovědnosti za  čin, který v takovém stavu spáchal?</a:t>
            </a:r>
          </a:p>
          <a:p>
            <a:pPr marL="180000" indent="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Příklady profesí, u nichž tyto případy typicky přicházejí v úvahu:</a:t>
            </a:r>
          </a:p>
          <a:p>
            <a:pPr marL="18000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03BCFEB-9CB1-4FE3-B324-678166DC1C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725144"/>
            <a:ext cx="1807147" cy="180714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08B4AA3-D8C9-4394-A4A0-636D04F304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797152"/>
            <a:ext cx="1640712" cy="164071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9F5EDBC-BF75-43BB-B999-EE9399E53E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941168"/>
            <a:ext cx="1497402" cy="149740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0157006-E565-4793-9835-F9EC0C4D87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797152"/>
            <a:ext cx="1576331" cy="13868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Rauschdelikt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600" dirty="0"/>
              <a:t>přivedení se do stavu nepříčetnosti požitím nebo aplikací návykové látky, byť i z nedbalosti + spáchání činu jinak trestného </a:t>
            </a:r>
          </a:p>
          <a:p>
            <a:pPr eaLnBrk="1" hangingPunct="1">
              <a:defRPr/>
            </a:pPr>
            <a:r>
              <a:rPr lang="cs-CZ" sz="2600" dirty="0"/>
              <a:t>zavinění ve vztahu k nepříčetnosti: </a:t>
            </a:r>
            <a:r>
              <a:rPr lang="cs-CZ" sz="2600" b="1" dirty="0"/>
              <a:t>úmysl nebo nedbalost</a:t>
            </a:r>
          </a:p>
          <a:p>
            <a:pPr eaLnBrk="1" hangingPunct="1">
              <a:defRPr/>
            </a:pPr>
            <a:r>
              <a:rPr lang="cs-CZ" sz="2600" b="1" dirty="0"/>
              <a:t>bez zavinění </a:t>
            </a:r>
            <a:r>
              <a:rPr lang="cs-CZ" sz="2600" dirty="0"/>
              <a:t>ve vztahu k činu, který byl spáchán: čin jinak trestný = objektivní podmínka TO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600" dirty="0"/>
          </a:p>
          <a:p>
            <a:pPr eaLnBrk="1" hangingPunct="1">
              <a:defRPr/>
            </a:pPr>
            <a:r>
              <a:rPr lang="cs-CZ" sz="2600" dirty="0"/>
              <a:t>trestní odpovědnost zúžená – mírnější postih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6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600" dirty="0"/>
          </a:p>
          <a:p>
            <a:pPr eaLnBrk="1" hangingPunct="1">
              <a:defRPr/>
            </a:pPr>
            <a:endParaRPr lang="cs-CZ" sz="2600" b="1" i="1" dirty="0"/>
          </a:p>
          <a:p>
            <a:pPr eaLnBrk="1" hangingPunct="1">
              <a:defRPr/>
            </a:pPr>
            <a:endParaRPr lang="cs-CZ" sz="2600" b="1" i="1" dirty="0"/>
          </a:p>
          <a:p>
            <a:pPr eaLnBrk="1" hangingPunct="1">
              <a:defRPr/>
            </a:pPr>
            <a:endParaRPr lang="cs-CZ" sz="2600" b="1" i="1" dirty="0"/>
          </a:p>
          <a:p>
            <a:pPr eaLnBrk="1" hangingPunct="1">
              <a:defRPr/>
            </a:pPr>
            <a:endParaRPr lang="cs-CZ" sz="26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Opilství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Jaká pravidla se pojí s posuzováním trestnosti </a:t>
            </a:r>
            <a:r>
              <a:rPr lang="cs-CZ" u="sng" dirty="0" err="1"/>
              <a:t>rauschdeliktu</a:t>
            </a:r>
            <a:r>
              <a:rPr lang="cs-CZ" u="sng" dirty="0"/>
              <a:t>?</a:t>
            </a:r>
            <a:endParaRPr lang="cs-CZ" dirty="0"/>
          </a:p>
          <a:p>
            <a:pPr marL="1439863" lvl="1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600" dirty="0"/>
              <a:t>Dopustí-li se pachatel činu jinak trestného, na který zákon stanoví trest odnětí svobody na více než 3 léta až 10 let, bude potrestán trestem odnětí svobody v tomto rozmezí.</a:t>
            </a:r>
          </a:p>
          <a:p>
            <a:pPr marL="1439863" lvl="1" indent="-51435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600" dirty="0"/>
              <a:t>Dopustí-li se pachatel činu jinak trestného, na který zákon stanoví trest odnětí svobody mírnější, bude pachatel potrestán tímto mírnějším trestem.</a:t>
            </a:r>
          </a:p>
          <a:p>
            <a:pPr marL="627063" indent="-452438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Vysvětlete pojem </a:t>
            </a:r>
            <a:r>
              <a:rPr lang="cs-CZ" b="1" u="sng" dirty="0"/>
              <a:t>patologické opilosti</a:t>
            </a:r>
            <a:r>
              <a:rPr lang="cs-CZ" u="sng" dirty="0"/>
              <a:t>. Může být pachatel trestného činu spáchaného v takovém stavu plně trestně odpovědný? A za jakých podmínek lze naopak uvažovat o vyloučení jeho trestní odpovědnosti z důvodu nepříčetnosti</a:t>
            </a:r>
            <a:r>
              <a:rPr lang="cs-CZ" dirty="0"/>
              <a:t>?</a:t>
            </a:r>
          </a:p>
          <a:p>
            <a:pPr marL="925513" lvl="1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26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Patologická opilost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případě, kdy pachatel vznik patologické opilosti a nepříčetnosti nemohl pokrýt ani svou nevědomou nedbalostí - typicky jde-li o první projev tohoto typu opilosti, bude jeho odpovědnost vyloučena zcela.</a:t>
            </a:r>
          </a:p>
          <a:p>
            <a:r>
              <a:rPr lang="cs-CZ" dirty="0"/>
              <a:t>§ 26</a:t>
            </a:r>
          </a:p>
          <a:p>
            <a:r>
              <a:rPr lang="cs-CZ" dirty="0"/>
              <a:t>přiměřeně R 49/1990.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Další duševní stavy pachatele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b="1" dirty="0"/>
              <a:t>Zmenšená příčetnost </a:t>
            </a:r>
            <a:r>
              <a:rPr lang="cs-CZ" sz="2000" dirty="0"/>
              <a:t>(§ 27) - duševní porucha v době činu podstatně snižující rozpoznávací nebo ovládací schopnost</a:t>
            </a:r>
          </a:p>
          <a:p>
            <a:pPr eaLnBrk="1" hangingPunct="1">
              <a:defRPr/>
            </a:pPr>
            <a:r>
              <a:rPr lang="cs-CZ" sz="2000" dirty="0"/>
              <a:t>zaviněná nebo nezaviněná</a:t>
            </a:r>
          </a:p>
          <a:p>
            <a:pPr eaLnBrk="1" hangingPunct="1">
              <a:defRPr/>
            </a:pPr>
            <a:r>
              <a:rPr lang="cs-CZ" sz="2000" dirty="0"/>
              <a:t>uplatnění při trestání – např. ukládání ochranného léčení či zabezpečovací detence </a:t>
            </a:r>
          </a:p>
          <a:p>
            <a:pPr eaLnBrk="1" hangingPunct="1">
              <a:defRPr/>
            </a:pPr>
            <a:r>
              <a:rPr lang="cs-CZ" sz="2000" b="1" dirty="0"/>
              <a:t>Stav</a:t>
            </a:r>
            <a:r>
              <a:rPr lang="cs-CZ" sz="2000" dirty="0"/>
              <a:t> </a:t>
            </a:r>
            <a:r>
              <a:rPr lang="cs-CZ" sz="2000" b="1" dirty="0"/>
              <a:t>vyvolaný duševní poruchou </a:t>
            </a:r>
            <a:r>
              <a:rPr lang="cs-CZ" sz="2000" dirty="0"/>
              <a:t>(§ 99 odst. 2, § 100 odst. 2) – ukládání ochranné léčení a zabezpečovací detence</a:t>
            </a:r>
          </a:p>
          <a:p>
            <a:pPr eaLnBrk="1" hangingPunct="1">
              <a:defRPr/>
            </a:pPr>
            <a:r>
              <a:rPr lang="cs-CZ" sz="2000" b="1" dirty="0"/>
              <a:t>Rozrušení způsobené porodem </a:t>
            </a:r>
            <a:r>
              <a:rPr lang="cs-CZ" sz="2000" dirty="0"/>
              <a:t>(§ 142, znak privilegované skutkové podstaty)</a:t>
            </a:r>
          </a:p>
          <a:p>
            <a:pPr eaLnBrk="1" hangingPunct="1">
              <a:defRPr/>
            </a:pPr>
            <a:r>
              <a:rPr lang="cs-CZ" sz="2000" b="1" dirty="0"/>
              <a:t>Silné rozrušení ze strachu, zmatku, úleku … </a:t>
            </a:r>
            <a:r>
              <a:rPr lang="cs-CZ" sz="2000" dirty="0"/>
              <a:t>(§ 141, znak privilegované skutkové podstaty) </a:t>
            </a:r>
          </a:p>
          <a:p>
            <a:pPr eaLnBrk="1" hangingPunct="1">
              <a:defRPr/>
            </a:pPr>
            <a:r>
              <a:rPr lang="cs-CZ" sz="2000" b="1" dirty="0"/>
              <a:t>Silné rozrušení </a:t>
            </a:r>
            <a:r>
              <a:rPr lang="cs-CZ" sz="2000" dirty="0"/>
              <a:t>jako obecná polehčující okolnost – 41 písm. b) </a:t>
            </a:r>
            <a:endParaRPr lang="cs-CZ" sz="2000" b="1" dirty="0"/>
          </a:p>
          <a:p>
            <a:pPr eaLnBrk="1" hangingPunct="1">
              <a:defRPr/>
            </a:pPr>
            <a:endParaRPr lang="cs-CZ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Fakultativní znaky subjektu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dirty="0"/>
              <a:t>Zvláštní vlastnost  </a:t>
            </a:r>
            <a:r>
              <a:rPr lang="cs-CZ" sz="2400" dirty="0"/>
              <a:t>- </a:t>
            </a:r>
            <a:r>
              <a:rPr lang="cs-CZ" sz="2400" b="1" i="1" dirty="0"/>
              <a:t>konkrétní subjekt </a:t>
            </a:r>
            <a:r>
              <a:rPr lang="cs-CZ" sz="2400" dirty="0"/>
              <a:t>–  </a:t>
            </a:r>
            <a:r>
              <a:rPr lang="cs-CZ" sz="2000" dirty="0"/>
              <a:t>např. matka novorozeného dítěte  (§ 141), dlužník (§ 223)</a:t>
            </a:r>
            <a:endParaRPr lang="cs-CZ" sz="2000" i="1" dirty="0"/>
          </a:p>
          <a:p>
            <a:pPr eaLnBrk="1" hangingPunct="1">
              <a:defRPr/>
            </a:pPr>
            <a:r>
              <a:rPr lang="cs-CZ" sz="2400" b="1" dirty="0"/>
              <a:t>Zvláštní postavení či způsobilost  </a:t>
            </a:r>
            <a:r>
              <a:rPr lang="cs-CZ" sz="2400" dirty="0"/>
              <a:t>- </a:t>
            </a:r>
            <a:r>
              <a:rPr lang="cs-CZ" sz="2400" b="1" i="1" dirty="0"/>
              <a:t>speciální subjekt </a:t>
            </a:r>
            <a:r>
              <a:rPr lang="cs-CZ" sz="2400" i="1" dirty="0"/>
              <a:t>– </a:t>
            </a:r>
            <a:r>
              <a:rPr lang="cs-CZ" sz="2000" dirty="0"/>
              <a:t>např. občan České republiky (§ 309), úřední osoba (§ 329), voják (hl. XII),  svědek (§ 346), auditor (§ 259), znalec (§ 346).</a:t>
            </a:r>
          </a:p>
          <a:p>
            <a:pPr eaLnBrk="1" hangingPunct="1">
              <a:defRPr/>
            </a:pPr>
            <a:r>
              <a:rPr lang="cs-CZ" sz="2000" b="1" i="1" dirty="0"/>
              <a:t>§ 114! </a:t>
            </a:r>
          </a:p>
          <a:p>
            <a:pPr eaLnBrk="1" hangingPunct="1">
              <a:defRPr/>
            </a:pPr>
            <a:r>
              <a:rPr lang="cs-CZ" sz="2000" b="1" i="1" dirty="0"/>
              <a:t>Pachatelem nebo spolupachatelem TČ s konkrétním nebo speciálním subjektem může být jen nositel požadované zvláštní vlastnosti, způsobilosti nebo postavení</a:t>
            </a:r>
          </a:p>
          <a:p>
            <a:pPr eaLnBrk="1" hangingPunct="1">
              <a:defRPr/>
            </a:pPr>
            <a:r>
              <a:rPr lang="cs-CZ" sz="2000" b="1" i="1" dirty="0"/>
              <a:t>Organizátorem, </a:t>
            </a:r>
            <a:r>
              <a:rPr lang="cs-CZ" sz="2000" b="1" i="1" dirty="0" err="1"/>
              <a:t>návodcem</a:t>
            </a:r>
            <a:r>
              <a:rPr lang="cs-CZ" sz="2000" b="1" i="1" dirty="0"/>
              <a:t> nebo pomocníkem (tj. účastníkem )  - kdokoli, tj. obecný subjekt </a:t>
            </a:r>
          </a:p>
          <a:p>
            <a:pPr eaLnBrk="1" hangingPunct="1">
              <a:defRPr/>
            </a:pPr>
            <a:endParaRPr lang="cs-CZ" sz="2000" b="1" i="1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800" b="1" i="1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Osoba pachatele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b="1" dirty="0"/>
              <a:t>Subjekt</a:t>
            </a:r>
            <a:r>
              <a:rPr lang="cs-CZ" sz="2600" dirty="0"/>
              <a:t>  - rovina viny: princip rovnosti před zákonem - </a:t>
            </a:r>
            <a:r>
              <a:rPr lang="cs-CZ" sz="2600" i="1" dirty="0"/>
              <a:t>všichni pachatelé mají rovné postavení  bez ohledu na jejich osobní atributy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charakterizován znaky obligatorními a fakultativními                             </a:t>
            </a:r>
            <a:endParaRPr lang="cs-CZ" sz="2600" i="1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b="1" dirty="0"/>
              <a:t>Osobnost</a:t>
            </a:r>
            <a:r>
              <a:rPr lang="cs-CZ" sz="2600" dirty="0"/>
              <a:t> – rovina trestu: nerovnost pachatelů – zohlednění specifik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pachatel jakožto „objekt“ trestu, ochranného opatření nebo opatření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600" dirty="0"/>
          </a:p>
          <a:p>
            <a:pPr eaLnBrk="1" hangingPunct="1">
              <a:lnSpc>
                <a:spcPct val="90000"/>
              </a:lnSpc>
              <a:defRPr/>
            </a:pPr>
            <a:endParaRPr lang="cs-CZ" sz="26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600" dirty="0"/>
              <a:t>                                    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Jednání za jiného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/>
              <a:t>§ 114 odst. 2 </a:t>
            </a:r>
          </a:p>
          <a:p>
            <a:pPr eaLnBrk="1" hangingPunct="1"/>
            <a:r>
              <a:rPr lang="cs-CZ" sz="2400"/>
              <a:t>problematika spojená s konkrétním a speciálním subjektem</a:t>
            </a:r>
          </a:p>
          <a:p>
            <a:pPr eaLnBrk="1" hangingPunct="1"/>
            <a:r>
              <a:rPr lang="cs-CZ" sz="2400"/>
              <a:t>dopadá na situace, kdy fyzická osoba, která jedná za osobu právnickou, je obecným subjektem a nositelem požadované speciální vlastnosti, způsobilosti či postavení je osoba právnická</a:t>
            </a:r>
          </a:p>
          <a:p>
            <a:pPr eaLnBrk="1" hangingPunct="1"/>
            <a:r>
              <a:rPr lang="cs-CZ" sz="2000" i="1"/>
              <a:t>„jestliže zákon stanoví, že pachatel musí být nositelem zvláštní vlastnosti, způsobilosti nebo postavení, postačí, že zvláštní vlastnost, způsobilost nebo postavení jsou dány u právnické osoby, jejím jménem pachatel jedná“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Jednání za jiného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/>
              <a:t>Ustanovení § 114 odst. 2  se uplatní i tehdy</a:t>
            </a:r>
          </a:p>
          <a:p>
            <a:pPr eaLnBrk="1" hangingPunct="1"/>
            <a:r>
              <a:rPr lang="cs-CZ"/>
              <a:t>a) jestliže k jednání pachatele došlo před vznikem právnické osoby</a:t>
            </a:r>
          </a:p>
          <a:p>
            <a:pPr eaLnBrk="1" hangingPunct="1"/>
            <a:r>
              <a:rPr lang="cs-CZ"/>
              <a:t>b) jestliže právnická osoba vznikla, ale její vznik je neplatný</a:t>
            </a:r>
          </a:p>
          <a:p>
            <a:pPr eaLnBrk="1" hangingPunct="1"/>
            <a:r>
              <a:rPr lang="cs-CZ"/>
              <a:t>c) je-li právní úkon, který měl založit oprávnění jednat za PO, neplatný nebo neúčinný</a:t>
            </a:r>
          </a:p>
          <a:p>
            <a:pPr eaLnBrk="1" hangingPunct="1">
              <a:buFont typeface="Wingdings" pitchFamily="2" charset="2"/>
              <a:buNone/>
            </a:pPr>
            <a:endParaRPr lang="cs-CZ" b="1"/>
          </a:p>
          <a:p>
            <a:pPr eaLnBrk="1" hangingPunct="1"/>
            <a:endParaRPr lang="cs-CZ" b="1"/>
          </a:p>
          <a:p>
            <a:pPr eaLnBrk="1" hangingPunct="1"/>
            <a:endParaRPr lang="cs-CZ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Třídění subjektů TČ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osoby fyzické a právnické</a:t>
            </a:r>
          </a:p>
          <a:p>
            <a:r>
              <a:rPr lang="cs-CZ" dirty="0"/>
              <a:t>dospělí a mladiství</a:t>
            </a:r>
          </a:p>
          <a:p>
            <a:r>
              <a:rPr lang="cs-CZ" dirty="0"/>
              <a:t>obecný, konkrétní a speciální subjekt</a:t>
            </a:r>
          </a:p>
          <a:p>
            <a:r>
              <a:rPr lang="cs-CZ" dirty="0"/>
              <a:t>z hlediska nástroje použitého pachatelem ke spáchání trestného činu: pachatelé přímí a nepřímí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Legální definice pachatele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Pachatel je </a:t>
            </a:r>
          </a:p>
          <a:p>
            <a:pPr>
              <a:defRPr/>
            </a:pPr>
            <a:r>
              <a:rPr lang="cs-CZ" dirty="0"/>
              <a:t> </a:t>
            </a:r>
            <a:r>
              <a:rPr lang="cs-CZ" i="1" dirty="0"/>
              <a:t>ten, kdo svým jednáním naplnil znaky  skutkové podstaty trestného činu nebo jeho pokusu či  přípravy, je-li trestná (§ 22 odst. 1)</a:t>
            </a:r>
          </a:p>
          <a:p>
            <a:pPr>
              <a:defRPr/>
            </a:pPr>
            <a:r>
              <a:rPr lang="cs-CZ" i="1" dirty="0"/>
              <a:t>spolupachatel a účastník, nevyplývá-li z jednotlivých ustanovení TZ něco jiného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i="1" dirty="0"/>
              <a:t>   (§ 113)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= PACHATEL PŘÍMÝ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Legální definice pachatele 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/>
              <a:t>Pachatelem je i ten, kdo k provedení činu užil jiné osoby (§ 22 odst. 2), která </a:t>
            </a:r>
          </a:p>
          <a:p>
            <a:pPr marL="0" indent="0">
              <a:buFont typeface="Wingdings" pitchFamily="2" charset="2"/>
              <a:buNone/>
            </a:pPr>
            <a:r>
              <a:rPr lang="cs-CZ"/>
              <a:t>- </a:t>
            </a:r>
            <a:r>
              <a:rPr lang="cs-CZ" sz="2400"/>
              <a:t>není trestně odpovědná pro nedostatek věku, nepříčetnost, omyl či vyloučení protiprávnosti,</a:t>
            </a:r>
          </a:p>
          <a:p>
            <a:pPr marL="0" indent="0">
              <a:buFont typeface="Wingdings" pitchFamily="2" charset="2"/>
              <a:buNone/>
            </a:pPr>
            <a:r>
              <a:rPr lang="cs-CZ" sz="2400"/>
              <a:t>- sama nejednala nebo nejednala zaviněně, </a:t>
            </a:r>
          </a:p>
          <a:p>
            <a:pPr marL="0" indent="0">
              <a:buFont typeface="Wingdings" pitchFamily="2" charset="2"/>
              <a:buNone/>
            </a:pPr>
            <a:r>
              <a:rPr lang="cs-CZ" sz="2400"/>
              <a:t>- nejednala ve zvláštním úmyslu či z pohnutky přepokládané zákonem </a:t>
            </a:r>
          </a:p>
          <a:p>
            <a:pPr marL="0" indent="0">
              <a:buFont typeface="Wingdings" pitchFamily="2" charset="2"/>
              <a:buNone/>
            </a:pPr>
            <a:r>
              <a:rPr lang="cs-CZ"/>
              <a:t>= zneužití živého nástroje = PACHATEL NEPŘÍMÝ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Pachatelství přímé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/>
              <a:t>vlastnoručně</a:t>
            </a:r>
          </a:p>
          <a:p>
            <a:pPr>
              <a:defRPr/>
            </a:pPr>
            <a:r>
              <a:rPr lang="cs-CZ" sz="2400" dirty="0"/>
              <a:t>prostřednictvím neživého nástroje (věci):</a:t>
            </a:r>
          </a:p>
          <a:p>
            <a:pPr>
              <a:buFontTx/>
              <a:buChar char="-"/>
              <a:defRPr/>
            </a:pPr>
            <a:r>
              <a:rPr lang="cs-CZ" sz="2400" dirty="0"/>
              <a:t>nástroj neživý de facto i de iure: sekera, střelná zbraň</a:t>
            </a:r>
          </a:p>
          <a:p>
            <a:pPr>
              <a:buFontTx/>
              <a:buChar char="-"/>
              <a:defRPr/>
            </a:pPr>
            <a:r>
              <a:rPr lang="cs-CZ" sz="2400" dirty="0"/>
              <a:t>nástroj živý de facto, neživý de iure: zvíře - § 134 odst. 1 (legální definice věci)</a:t>
            </a:r>
          </a:p>
          <a:p>
            <a:pPr>
              <a:buFontTx/>
              <a:buChar char="-"/>
              <a:defRPr/>
            </a:pPr>
            <a:r>
              <a:rPr lang="cs-CZ" sz="2400" i="1" dirty="0"/>
              <a:t>problém z pohledu nového občanského zákoníku? </a:t>
            </a:r>
          </a:p>
          <a:p>
            <a:pPr>
              <a:buFontTx/>
              <a:buChar char="-"/>
              <a:defRPr/>
            </a:pPr>
            <a:r>
              <a:rPr lang="cs-CZ" sz="2400" i="1" dirty="0"/>
              <a:t>§ 487 NOZ : „Živé zvíře není věc. Ustanovení o věcech se na zvíře použijí jen v tom rozsahu, ve kterém to neodporuje jeho povaze živého tvora.“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Osobnost pachatele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/>
              <a:t>uplatňuje se výlučně při ukládání trestní sankce</a:t>
            </a:r>
          </a:p>
          <a:p>
            <a:pPr eaLnBrk="1" hangingPunct="1"/>
            <a:r>
              <a:rPr lang="cs-CZ" sz="2400"/>
              <a:t>znaky osobnosti</a:t>
            </a:r>
            <a:r>
              <a:rPr lang="cs-CZ"/>
              <a:t>: </a:t>
            </a:r>
            <a:r>
              <a:rPr lang="cs-CZ" sz="2000" i="1"/>
              <a:t>možnost nápravy, poměry pachatele v době ukládání trestu, snaha nahradit škodu nebo odstranit jiné následky, status spolupracujícího obviněného, zmenšená příčetnost, stav vyvolaný duševní poruchou, přitěžující a polehčující okolnosti osobní povahy </a:t>
            </a:r>
          </a:p>
          <a:p>
            <a:pPr eaLnBrk="1" hangingPunct="1"/>
            <a:r>
              <a:rPr lang="cs-CZ" sz="2400"/>
              <a:t>nutno odlišovat důsledně tytéž znaky charakterizující subjekt i osobnost</a:t>
            </a:r>
            <a:r>
              <a:rPr lang="cs-CZ" sz="2400" i="1"/>
              <a:t> – např. recidiva </a:t>
            </a:r>
          </a:p>
          <a:p>
            <a:pPr eaLnBrk="1" hangingPunct="1"/>
            <a:r>
              <a:rPr lang="cs-CZ" sz="2000" i="1"/>
              <a:t>z hlediska viny - znak SP - § 205 odst. 2 </a:t>
            </a:r>
          </a:p>
          <a:p>
            <a:pPr eaLnBrk="1" hangingPunct="1"/>
            <a:r>
              <a:rPr lang="cs-CZ" sz="2000" i="1"/>
              <a:t>z hlediska trestu – přitěžující okolnost podle § 42 písm. p)</a:t>
            </a:r>
          </a:p>
          <a:p>
            <a:pPr eaLnBrk="1" hangingPunct="1"/>
            <a:r>
              <a:rPr lang="cs-CZ" sz="2000" i="1"/>
              <a:t>Zákaz dvojího přičítání téhož: § 39 odst. 4! </a:t>
            </a:r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 TČ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Charakterizujte pojem objektu trestného činu. Jaký je jeho význam</a:t>
            </a:r>
            <a:r>
              <a:rPr lang="cs-CZ" dirty="0"/>
              <a:t>?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Jde o vztah či zájem na určitých hodnotách (právní statek), jehož ohrožení nebo poruchu způsobem a v míře předpokládané trestním zákonem je nezbytné v individuálním a celospolečenském zájmu postihnout trestněprávními sankcemi, a tím jej chránit.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Význam objektu do značné míry souvisí s </a:t>
            </a:r>
            <a:r>
              <a:rPr lang="cs-CZ" b="1" dirty="0"/>
              <a:t>ochrannou funkcí trestního práva </a:t>
            </a:r>
            <a:r>
              <a:rPr lang="cs-CZ" dirty="0"/>
              <a:t>– trestněprávní ochrana je totiž poskytována jej vybraným fragmentům společenských vztahů. Zároveň objekt </a:t>
            </a:r>
            <a:r>
              <a:rPr lang="cs-CZ" b="1" dirty="0"/>
              <a:t>vystihuje materiální stránku</a:t>
            </a:r>
            <a:r>
              <a:rPr lang="cs-CZ" dirty="0"/>
              <a:t> určitého typového, ale i konkrétního, trestného činu.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útoku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Charakterizujte pojem </a:t>
            </a:r>
            <a:r>
              <a:rPr lang="cs-CZ" b="1" u="sng" dirty="0"/>
              <a:t>předmětu útoku </a:t>
            </a:r>
            <a:r>
              <a:rPr lang="cs-CZ" u="sng" dirty="0"/>
              <a:t>trestného činu. Jaký je jeho význam</a:t>
            </a:r>
            <a:r>
              <a:rPr lang="cs-CZ" dirty="0"/>
              <a:t>?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/>
              <a:t>Předmět útoku představuje …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Uveďte příklady předmětu útoku.</a:t>
            </a:r>
          </a:p>
          <a:p>
            <a:pPr marL="180000" indent="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Posuďte případy, kdy pachatel A napadne poškozeného B, a to protože:</a:t>
            </a:r>
          </a:p>
          <a:p>
            <a:pPr marL="1642500" lvl="2" indent="-5143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600" u="sng" dirty="0"/>
              <a:t>B spí se ženou A,</a:t>
            </a:r>
          </a:p>
          <a:p>
            <a:pPr marL="1642500" lvl="2" indent="-5143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600" u="sng" dirty="0"/>
              <a:t>B je soudce, který A dříve odsoudil za spáchání přečinu ohrožení pod vlivem návykové látky dle § 274 odst. 1 TZ.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stránka - znaky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000" indent="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Vyjmenujte obligatorní a fakultativní znaky objektivní stránky trestného činu.</a:t>
            </a:r>
          </a:p>
          <a:p>
            <a:pPr marL="180000" indent="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/>
              <a:t>Obligatorní znaky objektivní stránky:</a:t>
            </a:r>
          </a:p>
          <a:p>
            <a:pPr marL="1440000" lvl="2" indent="-54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600" b="1" dirty="0"/>
              <a:t>…</a:t>
            </a:r>
          </a:p>
          <a:p>
            <a:pPr marL="1440000" lvl="2" indent="-54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600" b="1" dirty="0"/>
              <a:t>…</a:t>
            </a:r>
          </a:p>
          <a:p>
            <a:pPr marL="1440000" lvl="2" indent="-54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600" b="1" dirty="0"/>
              <a:t>…</a:t>
            </a:r>
            <a:endParaRPr lang="cs-CZ" sz="2600" dirty="0"/>
          </a:p>
          <a:p>
            <a:pPr marL="180000" indent="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/>
              <a:t>Fakultativní znaky objektivní stránky jsou:</a:t>
            </a:r>
          </a:p>
          <a:p>
            <a:pPr marL="18000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600" dirty="0"/>
              <a:t>	</a:t>
            </a:r>
            <a:r>
              <a:rPr lang="cs-CZ" sz="2600" b="1" dirty="0"/>
              <a:t>…</a:t>
            </a:r>
            <a:endParaRPr lang="cs-CZ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Znaky subjektu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i="1" dirty="0"/>
              <a:t>Obligatorní (obecný subjekt)</a:t>
            </a:r>
          </a:p>
          <a:p>
            <a:pPr eaLnBrk="1" hangingPunct="1">
              <a:defRPr/>
            </a:pPr>
            <a:r>
              <a:rPr lang="cs-CZ" dirty="0"/>
              <a:t>věk</a:t>
            </a:r>
          </a:p>
          <a:p>
            <a:pPr eaLnBrk="1" hangingPunct="1">
              <a:defRPr/>
            </a:pPr>
            <a:r>
              <a:rPr lang="cs-CZ" dirty="0"/>
              <a:t>příčetnost</a:t>
            </a:r>
          </a:p>
          <a:p>
            <a:pPr eaLnBrk="1" hangingPunct="1">
              <a:defRPr/>
            </a:pPr>
            <a:r>
              <a:rPr lang="cs-CZ" dirty="0"/>
              <a:t>rozumová a mravní vyspělost (mladiství)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i="1" dirty="0"/>
              <a:t>Fakultativní </a:t>
            </a:r>
          </a:p>
          <a:p>
            <a:pPr eaLnBrk="1" hangingPunct="1">
              <a:defRPr/>
            </a:pPr>
            <a:r>
              <a:rPr lang="cs-CZ" dirty="0"/>
              <a:t>zvláštní vlastnost (</a:t>
            </a:r>
            <a:r>
              <a:rPr lang="cs-CZ" i="1" dirty="0"/>
              <a:t>konkrétní subjekt</a:t>
            </a:r>
            <a:r>
              <a:rPr lang="cs-CZ" dirty="0"/>
              <a:t>) </a:t>
            </a:r>
          </a:p>
          <a:p>
            <a:pPr eaLnBrk="1" hangingPunct="1">
              <a:defRPr/>
            </a:pPr>
            <a:r>
              <a:rPr lang="cs-CZ" dirty="0"/>
              <a:t>zvláštní způsobilost či postavení  (</a:t>
            </a:r>
            <a:r>
              <a:rPr lang="cs-CZ" i="1" dirty="0"/>
              <a:t>speciální subjekt)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     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80000" indent="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Jaká je </a:t>
            </a:r>
            <a:r>
              <a:rPr lang="cs-CZ" b="1" dirty="0"/>
              <a:t>podstata</a:t>
            </a:r>
            <a:r>
              <a:rPr lang="cs-CZ" dirty="0"/>
              <a:t> jednání (protiprávního)?</a:t>
            </a:r>
          </a:p>
          <a:p>
            <a:pPr marL="180000" indent="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 marL="180000" indent="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Dvě složky jednání tedy jsou</a:t>
            </a:r>
            <a:r>
              <a:rPr lang="cs-CZ" dirty="0"/>
              <a:t>:</a:t>
            </a:r>
          </a:p>
          <a:p>
            <a:pPr marL="1440000" lvl="2" indent="-54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600" dirty="0"/>
              <a:t>… složka a </a:t>
            </a:r>
          </a:p>
          <a:p>
            <a:pPr marL="1440000" lvl="2" indent="-54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600" dirty="0"/>
              <a:t>… složka.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Co když některá z těchto složek jednání schází? Napadl by vás nějaký příklad absence jedné a druhé složky?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Vysvětlete pojmy </a:t>
            </a:r>
            <a:r>
              <a:rPr lang="cs-CZ" i="1" u="sng" dirty="0"/>
              <a:t>vis </a:t>
            </a:r>
            <a:r>
              <a:rPr lang="cs-CZ" i="1" u="sng" dirty="0" err="1"/>
              <a:t>absoluta</a:t>
            </a:r>
            <a:r>
              <a:rPr lang="cs-CZ" u="sng" dirty="0"/>
              <a:t> a </a:t>
            </a:r>
            <a:r>
              <a:rPr lang="cs-CZ" i="1" u="sng" dirty="0"/>
              <a:t>vis </a:t>
            </a:r>
            <a:r>
              <a:rPr lang="cs-CZ" i="1" u="sng" dirty="0" err="1"/>
              <a:t>compulsiva</a:t>
            </a:r>
            <a:r>
              <a:rPr lang="cs-CZ" u="sng" dirty="0"/>
              <a:t>. Jaké následky s nimi trestní právo spojuje</a:t>
            </a:r>
            <a:r>
              <a:rPr lang="cs-CZ" dirty="0"/>
              <a:t>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Vysvětlete pojmy konání a opomenutí</a:t>
            </a:r>
            <a:r>
              <a:rPr lang="cs-CZ" dirty="0"/>
              <a:t>.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Jde o </a:t>
            </a:r>
            <a:r>
              <a:rPr lang="cs-CZ" b="1" dirty="0"/>
              <a:t>základní formy jednání </a:t>
            </a:r>
            <a:r>
              <a:rPr lang="cs-CZ" dirty="0"/>
              <a:t>(vedle nich lze rozlišit také jednání reálným nebo verbálním skutkem).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Podstatou </a:t>
            </a:r>
            <a:r>
              <a:rPr lang="cs-CZ" b="1" dirty="0"/>
              <a:t>konání</a:t>
            </a:r>
            <a:r>
              <a:rPr lang="cs-CZ" dirty="0"/>
              <a:t> je …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Naopak podstatou </a:t>
            </a:r>
            <a:r>
              <a:rPr lang="cs-CZ" b="1" dirty="0"/>
              <a:t>opomenutí</a:t>
            </a:r>
            <a:r>
              <a:rPr lang="cs-CZ" dirty="0"/>
              <a:t> je …</a:t>
            </a:r>
          </a:p>
          <a:p>
            <a:pPr marL="180000" indent="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Komisivní</a:t>
            </a:r>
            <a:r>
              <a:rPr lang="cs-CZ" dirty="0"/>
              <a:t> a omisivní TČ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Charakterizujte </a:t>
            </a:r>
            <a:r>
              <a:rPr lang="cs-CZ" u="sng" dirty="0" err="1"/>
              <a:t>komisivní</a:t>
            </a:r>
            <a:r>
              <a:rPr lang="cs-CZ" u="sng" dirty="0"/>
              <a:t> TČ a uveďte jejich příklad</a:t>
            </a:r>
            <a:r>
              <a:rPr lang="cs-CZ" dirty="0"/>
              <a:t>.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U </a:t>
            </a:r>
            <a:r>
              <a:rPr lang="cs-CZ" b="1" dirty="0" err="1"/>
              <a:t>komisivních</a:t>
            </a:r>
            <a:r>
              <a:rPr lang="cs-CZ" b="1" dirty="0"/>
              <a:t> TČ </a:t>
            </a:r>
            <a:r>
              <a:rPr lang="cs-CZ" dirty="0"/>
              <a:t>platí, že tyto lze spáchat jen a pouze …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Charakterizujte omisivní TČ</a:t>
            </a:r>
            <a:r>
              <a:rPr lang="cs-CZ" dirty="0"/>
              <a:t>.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U omisivních TČ obecně platí, že 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Následek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Vysvětlete pojem </a:t>
            </a:r>
            <a:r>
              <a:rPr lang="cs-CZ" b="1" dirty="0"/>
              <a:t>následku</a:t>
            </a:r>
            <a:r>
              <a:rPr lang="cs-CZ" dirty="0"/>
              <a:t>.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Následkem se rozumí …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Jaké druhy následku, z hlediska charakteru změny objektu, rozlišujeme? </a:t>
            </a:r>
            <a:endParaRPr lang="cs-CZ" dirty="0"/>
          </a:p>
          <a:p>
            <a:pPr marL="1440000" lvl="2" indent="-54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600" dirty="0"/>
              <a:t>…, anebo</a:t>
            </a:r>
          </a:p>
          <a:p>
            <a:pPr marL="1440000" lvl="2" indent="-54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600" dirty="0"/>
              <a:t>…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Uveďte o jaký druh následku jde u trestných činů dle § 146, § 184, § 205, § 274 a § 304 TZ.</a:t>
            </a:r>
          </a:p>
          <a:p>
            <a:pPr marL="180000" indent="360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Jak bývá následek nejčastěji vyjádřen?</a:t>
            </a:r>
          </a:p>
          <a:p>
            <a:pPr marL="18000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26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Příčinná souvislost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Vysvětlete pojem </a:t>
            </a:r>
            <a:r>
              <a:rPr lang="cs-CZ" b="1" u="sng" dirty="0"/>
              <a:t>příčinné souvislosti</a:t>
            </a:r>
            <a:r>
              <a:rPr lang="cs-CZ" u="sng" dirty="0"/>
              <a:t>.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Příčinnou souvislostí rozumíme …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Vysvětlete v čem spočívá podstata </a:t>
            </a:r>
            <a:r>
              <a:rPr lang="cs-CZ" b="1" u="sng" dirty="0"/>
              <a:t>teorie podmínky</a:t>
            </a:r>
            <a:r>
              <a:rPr lang="cs-CZ" u="sng" dirty="0"/>
              <a:t>. 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Štěpán (54) v důsledku své neukázněné jízdy, kdy při předjíždění cyklisty Petra (33) tohoto objížděl v těsné blízkosti, způsobil dopravní nehodu, při které Petr utrpěl těžkou újmu na zdraví.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Při pobytu na nemocničním lůžku Petr dostal, v důsledku nedostatečných hygienických podmínek v nemocnici, akutní zánět, na následky něhož po několika dnech zemřel.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Bude Štěpán trestně odpovědný za zvlášť závažný zločin těžkého ublížení na zdraví dle § 145 odst. 1 TZ, anebo podle § 145 odst. 1, 3 TZ?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Fakultativní znaky 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Vyjmenujte jednotlivé fakultativní znaky objektivní stránky skutkové podstaty trestného činu.</a:t>
            </a:r>
          </a:p>
          <a:p>
            <a:pPr marL="63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u="sng" dirty="0"/>
              <a:t>Uveďte příklady jednotlivých fakultativních znaků objektivní stránky skutkové podstaty trestného činu.</a:t>
            </a:r>
          </a:p>
          <a:p>
            <a:pPr marL="1439863" indent="-53816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b="1" dirty="0"/>
              <a:t>…</a:t>
            </a:r>
          </a:p>
          <a:p>
            <a:pPr marL="1439863" indent="-53816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b="1" dirty="0"/>
              <a:t>…</a:t>
            </a:r>
          </a:p>
          <a:p>
            <a:pPr marL="1439863" indent="-53816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b="1" dirty="0"/>
              <a:t>…</a:t>
            </a:r>
          </a:p>
          <a:p>
            <a:pPr marL="1439863" indent="-538163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b="1" dirty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Věk 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dirty="0"/>
              <a:t>§ 25 TZ  „</a:t>
            </a:r>
            <a:r>
              <a:rPr lang="cs-CZ" i="1" dirty="0"/>
              <a:t>kdo v době spáchání činu nedovršil patnáctý rok svého věku, není trestně odpovědný“</a:t>
            </a:r>
          </a:p>
          <a:p>
            <a:pPr eaLnBrk="1" hangingPunct="1"/>
            <a:r>
              <a:rPr lang="cs-CZ" dirty="0"/>
              <a:t>§ 2 odst. 1 písm. c) ZSM „</a:t>
            </a:r>
            <a:r>
              <a:rPr lang="cs-CZ" i="1" dirty="0"/>
              <a:t>mladistvým se rozumí ten, kdo v době spáchání provinění překročil patnáctý rok  a nedovršil osmnáctý rok svého věku“</a:t>
            </a:r>
          </a:p>
          <a:p>
            <a:pPr eaLnBrk="1" hangingPunct="1"/>
            <a:r>
              <a:rPr lang="cs-CZ" dirty="0"/>
              <a:t>§ 139 – počítání času – TO vzniká den následující po dni 15., resp. 18. narozenin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362075"/>
          </a:xfrm>
        </p:spPr>
        <p:txBody>
          <a:bodyPr/>
          <a:lstStyle/>
          <a:p>
            <a:r>
              <a:rPr lang="cs-CZ" sz="3600"/>
              <a:t>Koncepce trestní odpovědnosti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897437"/>
          </a:xfrm>
        </p:spPr>
        <p:txBody>
          <a:bodyPr/>
          <a:lstStyle/>
          <a:p>
            <a:r>
              <a:rPr lang="cs-CZ"/>
              <a:t>Absolutní – u dospělých</a:t>
            </a:r>
          </a:p>
          <a:p>
            <a:r>
              <a:rPr lang="cs-CZ"/>
              <a:t>Relativní – u mladistvých</a:t>
            </a:r>
          </a:p>
          <a:p>
            <a:pPr>
              <a:buFont typeface="Wingdings" pitchFamily="2" charset="2"/>
              <a:buNone/>
            </a:pPr>
            <a:endParaRPr lang="cs-CZ"/>
          </a:p>
          <a:p>
            <a:r>
              <a:rPr lang="cs-CZ"/>
              <a:t>Dřívější, tj. fiktivní nabytí zletilosti před dovršením matrikového věku osmnácti let (typicky uzavřením manželství), je z hlediska trestního práva hmotného irelevantní; i v takovýchto případech platí skutečný matrikový věk pachatele.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Dítě 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Osoba mladší 15 let – trestně neodpovědná</a:t>
            </a:r>
          </a:p>
          <a:p>
            <a:r>
              <a:rPr lang="cs-CZ" dirty="0"/>
              <a:t>Od toho je třeba odlišovat pojem „dítě“ ve smyslu § 126 TZ (osoba mladší osmnácti let), které je předmětem útoku u některých trestných činů podle hl. IV.</a:t>
            </a:r>
          </a:p>
          <a:p>
            <a:r>
              <a:rPr lang="cs-CZ" dirty="0"/>
              <a:t>Horní věková hranice u těchto „zvláštních“ dětí je zmíněných osmnáct let, pokud trestní zákon nestanoví jinak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Další věkové hranice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dirty="0"/>
              <a:t>dítě mladší patnácti let – čin jinak trestný (§ 2 odst. 1 písm. b) ZSM) </a:t>
            </a:r>
            <a:r>
              <a:rPr lang="cs-CZ" sz="2400" i="1" dirty="0"/>
              <a:t>na rozdíl od dítěte jakožto předmětu útoku  dle TZ – osoba mladší osmnácti let (§ 126 TZ)</a:t>
            </a:r>
          </a:p>
          <a:p>
            <a:pPr eaLnBrk="1" hangingPunct="1">
              <a:defRPr/>
            </a:pPr>
            <a:r>
              <a:rPr lang="cs-CZ" dirty="0"/>
              <a:t>12 let - §  93 odst. 2 ZSM – </a:t>
            </a:r>
            <a:r>
              <a:rPr lang="cs-CZ" sz="2400" dirty="0"/>
              <a:t>obligatorní ukládání ochranné výchovy</a:t>
            </a:r>
            <a:r>
              <a:rPr lang="cs-CZ" dirty="0"/>
              <a:t> </a:t>
            </a:r>
            <a:r>
              <a:rPr lang="cs-CZ" sz="2400" i="1" dirty="0"/>
              <a:t>za čin, za nějž může být uložen výjimečný trest   </a:t>
            </a:r>
          </a:p>
          <a:p>
            <a:pPr eaLnBrk="1" hangingPunct="1">
              <a:defRPr/>
            </a:pPr>
            <a:r>
              <a:rPr lang="cs-CZ" dirty="0"/>
              <a:t>19 let -  </a:t>
            </a:r>
            <a:r>
              <a:rPr lang="cs-CZ" sz="2400" i="1" dirty="0"/>
              <a:t>výkon NEPO odnětí svobody ve věznici pro mladistvé, prodloužení ochranné výchovy </a:t>
            </a:r>
          </a:p>
          <a:p>
            <a:pPr eaLnBrk="1" hangingPunct="1">
              <a:defRPr/>
            </a:pPr>
            <a:r>
              <a:rPr lang="cs-CZ" sz="2400" dirty="0"/>
              <a:t> </a:t>
            </a:r>
            <a:r>
              <a:rPr lang="cs-CZ" sz="2400" b="1" dirty="0"/>
              <a:t>věk blízký věku mladistvého</a:t>
            </a:r>
            <a:r>
              <a:rPr lang="cs-CZ" sz="2400" dirty="0"/>
              <a:t>: 19 - 20 let – </a:t>
            </a:r>
            <a:r>
              <a:rPr lang="cs-CZ" sz="2400" i="1" dirty="0"/>
              <a:t>trestání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Posuzování u TČ trvajících, hromadných a pokračujících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 hlediska viny přičítá pachateli pouze ten rozsah jeho činnosti, jenž byl spáchán po dovršení 15. roku věku.</a:t>
            </a:r>
          </a:p>
          <a:p>
            <a:r>
              <a:rPr lang="cs-CZ"/>
              <a:t>Nikoliv jako mladistvý, nýbrž </a:t>
            </a:r>
            <a:r>
              <a:rPr lang="cs-CZ" b="1"/>
              <a:t>jako dospělý odpovídá za celou spáchanou pokračující, hromadnou či trvající trestnou činnost</a:t>
            </a:r>
            <a:r>
              <a:rPr lang="cs-CZ"/>
              <a:t> ten, kdo se alespoň jednoho dílčího útoku nebo její části dopustil po dovršení 18. roku svého věku.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Nepříčetnost (nezaviněná)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§ 26 TZ – 2 kritéria</a:t>
            </a:r>
          </a:p>
          <a:p>
            <a:pPr eaLnBrk="1" hangingPunct="1">
              <a:defRPr/>
            </a:pPr>
            <a:r>
              <a:rPr lang="cs-CZ" dirty="0"/>
              <a:t>psychiatrické: </a:t>
            </a:r>
            <a:r>
              <a:rPr lang="cs-CZ" b="1" dirty="0"/>
              <a:t>duševní porucha</a:t>
            </a:r>
            <a:r>
              <a:rPr lang="cs-CZ" dirty="0"/>
              <a:t>, která působí na rozpoznávací a ovládací schopnost tak, že alespoň jednu z nich vylučuje: „..</a:t>
            </a:r>
            <a:r>
              <a:rPr lang="cs-CZ" sz="2400" i="1" dirty="0"/>
              <a:t>nemohl rozpoznat protiprávnost činu nebo ovládat své jednání“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400" b="1" i="1" dirty="0"/>
          </a:p>
          <a:p>
            <a:pPr eaLnBrk="1" hangingPunct="1">
              <a:defRPr/>
            </a:pPr>
            <a:r>
              <a:rPr lang="cs-CZ" sz="2800" dirty="0"/>
              <a:t>časové: duševní porucha v době činu </a:t>
            </a:r>
          </a:p>
          <a:p>
            <a:pPr eaLnBrk="1" hangingPunct="1">
              <a:defRPr/>
            </a:pPr>
            <a:endParaRPr lang="cs-CZ" b="1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D7F2DCB09AFB44B2F3C0C05F970EDC" ma:contentTypeVersion="2" ma:contentTypeDescription="Vytvoří nový dokument" ma:contentTypeScope="" ma:versionID="06d4cfd8c9a68db2e21763706bee55e2">
  <xsd:schema xmlns:xsd="http://www.w3.org/2001/XMLSchema" xmlns:xs="http://www.w3.org/2001/XMLSchema" xmlns:p="http://schemas.microsoft.com/office/2006/metadata/properties" xmlns:ns2="e616fa86-d487-4209-b069-9b38e22d3398" targetNamespace="http://schemas.microsoft.com/office/2006/metadata/properties" ma:root="true" ma:fieldsID="c6024c72c9c1515daec0611664a093e4" ns2:_="">
    <xsd:import namespace="e616fa86-d487-4209-b069-9b38e22d33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6fa86-d487-4209-b069-9b38e22d33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D58BCA-5332-4B75-9AA3-D3DE823487C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EB8ACDA-65D4-4550-8FDC-B9C9777D35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16fa86-d487-4209-b069-9b38e22d33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E54A2E-1132-4F47-8D5D-0C866414C3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2095</Words>
  <Application>Microsoft Office PowerPoint</Application>
  <PresentationFormat>Předvádění na obrazovce (4:3)</PresentationFormat>
  <Paragraphs>224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Wingdings</vt:lpstr>
      <vt:lpstr>Motiv sady Office</vt:lpstr>
      <vt:lpstr>SEMINÁŘ TPH č. 3</vt:lpstr>
      <vt:lpstr>Osoba pachatele </vt:lpstr>
      <vt:lpstr>Znaky subjektu </vt:lpstr>
      <vt:lpstr>Věk  </vt:lpstr>
      <vt:lpstr>Koncepce trestní odpovědnosti</vt:lpstr>
      <vt:lpstr>Dítě </vt:lpstr>
      <vt:lpstr>Další věkové hranice </vt:lpstr>
      <vt:lpstr>Posuzování u TČ trvajících, hromadných a pokračujících</vt:lpstr>
      <vt:lpstr>Nepříčetnost (nezaviněná)</vt:lpstr>
      <vt:lpstr>Duševní porucha</vt:lpstr>
      <vt:lpstr>Zaviněná nepříčetnost </vt:lpstr>
      <vt:lpstr>ALIC -  dolosa </vt:lpstr>
      <vt:lpstr>ALIC - culposa</vt:lpstr>
      <vt:lpstr>ALIC-C</vt:lpstr>
      <vt:lpstr>Rauschdelikt </vt:lpstr>
      <vt:lpstr>Opilství </vt:lpstr>
      <vt:lpstr>Patologická opilost</vt:lpstr>
      <vt:lpstr>Další duševní stavy pachatele </vt:lpstr>
      <vt:lpstr>Fakultativní znaky subjektu </vt:lpstr>
      <vt:lpstr>Jednání za jiného </vt:lpstr>
      <vt:lpstr>Jednání za jiného </vt:lpstr>
      <vt:lpstr>Třídění subjektů TČ</vt:lpstr>
      <vt:lpstr>Legální definice pachatele  </vt:lpstr>
      <vt:lpstr>Legální definice pachatele </vt:lpstr>
      <vt:lpstr>Pachatelství přímé</vt:lpstr>
      <vt:lpstr>Osobnost pachatele </vt:lpstr>
      <vt:lpstr>Objekt TČ</vt:lpstr>
      <vt:lpstr>Předmět útoku </vt:lpstr>
      <vt:lpstr>Objektivní stránka - znaky</vt:lpstr>
      <vt:lpstr>Jednání </vt:lpstr>
      <vt:lpstr>Jednání </vt:lpstr>
      <vt:lpstr>Komisivní a omisivní TČ</vt:lpstr>
      <vt:lpstr>Následek </vt:lpstr>
      <vt:lpstr>Příčinná souvislost </vt:lpstr>
      <vt:lpstr>Příklad </vt:lpstr>
      <vt:lpstr>Fakultativní znaky 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TPH č. 3</dc:title>
  <dc:creator>Eva</dc:creator>
  <cp:lastModifiedBy>Eva Brucknerová</cp:lastModifiedBy>
  <cp:revision>3</cp:revision>
  <dcterms:created xsi:type="dcterms:W3CDTF">2021-04-05T18:41:41Z</dcterms:created>
  <dcterms:modified xsi:type="dcterms:W3CDTF">2023-03-18T12:52:23Z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0x01010012D7F2DCB09AFB44B2F3C0C05F970EDC</vt:lpwstr>
  </property>
</Properties>
</file>