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  <p:sldId id="266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4C8-8A5C-46F1-B1C1-2A2B3D6352AB}" type="datetimeFigureOut">
              <a:rPr lang="cs-CZ" smtClean="0"/>
              <a:t>18.03.2023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3BDB-CDEA-404B-9E5C-24FA731FD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4C8-8A5C-46F1-B1C1-2A2B3D6352AB}" type="datetimeFigureOut">
              <a:rPr lang="cs-CZ" smtClean="0"/>
              <a:t>18.03.2023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3BDB-CDEA-404B-9E5C-24FA731FD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4C8-8A5C-46F1-B1C1-2A2B3D6352AB}" type="datetimeFigureOut">
              <a:rPr lang="cs-CZ" smtClean="0"/>
              <a:t>18.03.2023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3BDB-CDEA-404B-9E5C-24FA731FD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4C8-8A5C-46F1-B1C1-2A2B3D6352AB}" type="datetimeFigureOut">
              <a:rPr lang="cs-CZ" smtClean="0"/>
              <a:t>18.03.2023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3BDB-CDEA-404B-9E5C-24FA731FD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4C8-8A5C-46F1-B1C1-2A2B3D6352AB}" type="datetimeFigureOut">
              <a:rPr lang="cs-CZ" smtClean="0"/>
              <a:t>18.03.2023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3BDB-CDEA-404B-9E5C-24FA731FD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4C8-8A5C-46F1-B1C1-2A2B3D6352AB}" type="datetimeFigureOut">
              <a:rPr lang="cs-CZ" smtClean="0"/>
              <a:t>18.03.2023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3BDB-CDEA-404B-9E5C-24FA731FD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4C8-8A5C-46F1-B1C1-2A2B3D6352AB}" type="datetimeFigureOut">
              <a:rPr lang="cs-CZ" smtClean="0"/>
              <a:t>18.03.2023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3BDB-CDEA-404B-9E5C-24FA731FD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4C8-8A5C-46F1-B1C1-2A2B3D6352AB}" type="datetimeFigureOut">
              <a:rPr lang="cs-CZ" smtClean="0"/>
              <a:t>18.03.2023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3BDB-CDEA-404B-9E5C-24FA731FD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4C8-8A5C-46F1-B1C1-2A2B3D6352AB}" type="datetimeFigureOut">
              <a:rPr lang="cs-CZ" smtClean="0"/>
              <a:t>18.03.2023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3BDB-CDEA-404B-9E5C-24FA731FD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4C8-8A5C-46F1-B1C1-2A2B3D6352AB}" type="datetimeFigureOut">
              <a:rPr lang="cs-CZ" smtClean="0"/>
              <a:t>18.03.2023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3BDB-CDEA-404B-9E5C-24FA731FD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4C8-8A5C-46F1-B1C1-2A2B3D6352AB}" type="datetimeFigureOut">
              <a:rPr lang="cs-CZ" smtClean="0"/>
              <a:t>18.03.2023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3BDB-CDEA-404B-9E5C-24FA731FD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24C8-8A5C-46F1-B1C1-2A2B3D6352AB}" type="datetimeFigureOut">
              <a:rPr lang="cs-CZ" smtClean="0"/>
              <a:t>18.03.2023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43BDB-CDEA-404B-9E5C-24FA731FD2F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Seminář 2 TPH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Trestní odpovědnost, trestný čin, pojetí TČ, SPTČ, ČJT…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- vybrané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 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Dotazy?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D793E848-024A-4B92-A2C5-6F06CB5AE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Trestní odpovědnost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Jste v tuto chvíli trestně odpovědní?</a:t>
            </a:r>
          </a:p>
          <a:p>
            <a:r>
              <a:rPr lang="cs-CZ" dirty="0"/>
              <a:t>= za spáchání TČ</a:t>
            </a:r>
          </a:p>
          <a:p>
            <a:r>
              <a:rPr lang="cs-CZ" dirty="0"/>
              <a:t>Povinnost strpět sankci – trestněprávní vztah</a:t>
            </a:r>
          </a:p>
          <a:p>
            <a:r>
              <a:rPr lang="cs-CZ" dirty="0"/>
              <a:t>Co je TČ?</a:t>
            </a:r>
          </a:p>
          <a:p>
            <a:r>
              <a:rPr lang="cs-CZ" dirty="0"/>
              <a:t>§ 13 odst. 1 TZ</a:t>
            </a:r>
          </a:p>
          <a:p>
            <a:r>
              <a:rPr lang="cs-CZ" dirty="0"/>
              <a:t>§12 odst. 2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TČ/ČJT/ČST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TČ/provinění</a:t>
            </a:r>
          </a:p>
          <a:p>
            <a:r>
              <a:rPr lang="cs-CZ" dirty="0"/>
              <a:t>ČST</a:t>
            </a:r>
          </a:p>
          <a:p>
            <a:r>
              <a:rPr lang="cs-CZ" dirty="0"/>
              <a:t>ČJT</a:t>
            </a:r>
          </a:p>
          <a:p>
            <a:r>
              <a:rPr lang="cs-CZ" dirty="0"/>
              <a:t>Beztrestný čin?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Pojetí TČ?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Formální</a:t>
            </a:r>
          </a:p>
          <a:p>
            <a:r>
              <a:rPr lang="cs-CZ" dirty="0"/>
              <a:t>Materiální</a:t>
            </a:r>
          </a:p>
          <a:p>
            <a:endParaRPr lang="cs-CZ" dirty="0"/>
          </a:p>
          <a:p>
            <a:r>
              <a:rPr lang="cs-CZ" dirty="0"/>
              <a:t>Formální s materiálním korektivem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musí být splněno vždy?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Věk</a:t>
            </a:r>
          </a:p>
          <a:p>
            <a:r>
              <a:rPr lang="cs-CZ" dirty="0"/>
              <a:t>Příčetnost</a:t>
            </a:r>
          </a:p>
          <a:p>
            <a:r>
              <a:rPr lang="cs-CZ" dirty="0"/>
              <a:t>(Rozumová a mravní vyspělost) – jen u mladistvých</a:t>
            </a:r>
          </a:p>
          <a:p>
            <a:endParaRPr lang="cs-CZ" dirty="0"/>
          </a:p>
          <a:p>
            <a:r>
              <a:rPr lang="cs-CZ" dirty="0"/>
              <a:t>= obecné znaky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Typové znaky = SPTČ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Subjekt</a:t>
            </a:r>
          </a:p>
          <a:p>
            <a:r>
              <a:rPr lang="cs-CZ" dirty="0"/>
              <a:t>Subjektivní stránka</a:t>
            </a:r>
          </a:p>
          <a:p>
            <a:r>
              <a:rPr lang="cs-CZ" dirty="0"/>
              <a:t>Objekt</a:t>
            </a:r>
          </a:p>
          <a:p>
            <a:r>
              <a:rPr lang="cs-CZ" dirty="0"/>
              <a:t>Objektivní stránka</a:t>
            </a:r>
          </a:p>
          <a:p>
            <a:r>
              <a:rPr lang="cs-CZ" dirty="0"/>
              <a:t>Protiprávnost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Pokračující TČ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116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X !! Vývojová stádia TČ</a:t>
            </a:r>
          </a:p>
          <a:p>
            <a:pPr>
              <a:buNone/>
            </a:pPr>
            <a:r>
              <a:rPr lang="cs-CZ" dirty="0"/>
              <a:t>X souběh TČ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9302C-100A-466F-885F-91FD3DF7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 jeden TČ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12FAC-B5E1-4AAA-9805-FA7B241B4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Pokračující</a:t>
            </a:r>
          </a:p>
          <a:p>
            <a:r>
              <a:rPr lang="cs-CZ" dirty="0"/>
              <a:t>Trvající</a:t>
            </a:r>
          </a:p>
          <a:p>
            <a:r>
              <a:rPr lang="cs-CZ" dirty="0"/>
              <a:t>Hromadný </a:t>
            </a:r>
          </a:p>
        </p:txBody>
      </p:sp>
    </p:spTree>
    <p:extLst>
      <p:ext uri="{BB962C8B-B14F-4D97-AF65-F5344CB8AC3E}">
        <p14:creationId xmlns:p14="http://schemas.microsoft.com/office/powerpoint/2010/main" val="363524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SPTČ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</a:t>
            </a:r>
          </a:p>
          <a:p>
            <a:r>
              <a:rPr lang="cs-CZ" dirty="0"/>
              <a:t>Kvalifikovaná</a:t>
            </a:r>
          </a:p>
          <a:p>
            <a:r>
              <a:rPr lang="cs-CZ" dirty="0"/>
              <a:t>Privilegovaná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D7F2DCB09AFB44B2F3C0C05F970EDC" ma:contentTypeVersion="2" ma:contentTypeDescription="Vytvoří nový dokument" ma:contentTypeScope="" ma:versionID="06d4cfd8c9a68db2e21763706bee55e2">
  <xsd:schema xmlns:xsd="http://www.w3.org/2001/XMLSchema" xmlns:xs="http://www.w3.org/2001/XMLSchema" xmlns:p="http://schemas.microsoft.com/office/2006/metadata/properties" xmlns:ns2="e616fa86-d487-4209-b069-9b38e22d3398" targetNamespace="http://schemas.microsoft.com/office/2006/metadata/properties" ma:root="true" ma:fieldsID="c6024c72c9c1515daec0611664a093e4" ns2:_="">
    <xsd:import namespace="e616fa86-d487-4209-b069-9b38e22d33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6fa86-d487-4209-b069-9b38e22d33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2A3787-BC64-4C09-AA3D-91C237847F5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4519FD-590D-44F3-99A1-B382F0A73F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16fa86-d487-4209-b069-9b38e22d33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4ADEA1-C6A7-4465-96BA-BFD82F3BE3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Předvádění na obrazovce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Seminář 2 TPH</vt:lpstr>
      <vt:lpstr>Trestní odpovědnost</vt:lpstr>
      <vt:lpstr>TČ/ČJT/ČST</vt:lpstr>
      <vt:lpstr>Pojetí TČ?</vt:lpstr>
      <vt:lpstr>Co musí být splněno vždy?</vt:lpstr>
      <vt:lpstr>Typové znaky = SPTČ</vt:lpstr>
      <vt:lpstr>Pokračující TČ</vt:lpstr>
      <vt:lpstr>Jako jeden TČ</vt:lpstr>
      <vt:lpstr>SPTČ</vt:lpstr>
      <vt:lpstr>Příklady - vybrané</vt:lpstr>
      <vt:lpstr>Dotazy?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2 TPH</dc:title>
  <dc:creator>Eva</dc:creator>
  <cp:lastModifiedBy>Eva Brucknerová</cp:lastModifiedBy>
  <cp:revision>7</cp:revision>
  <dcterms:created xsi:type="dcterms:W3CDTF">2021-03-29T19:17:42Z</dcterms:created>
  <dcterms:modified xsi:type="dcterms:W3CDTF">2023-03-18T08:19:40Z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0x01010012D7F2DCB09AFB44B2F3C0C05F970EDC</vt:lpwstr>
  </property>
</Properties>
</file>