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4" r:id="rId3"/>
    <p:sldId id="311" r:id="rId4"/>
    <p:sldId id="312" r:id="rId5"/>
    <p:sldId id="313" r:id="rId6"/>
    <p:sldId id="338" r:id="rId7"/>
    <p:sldId id="314" r:id="rId8"/>
    <p:sldId id="316" r:id="rId9"/>
    <p:sldId id="337" r:id="rId10"/>
    <p:sldId id="328" r:id="rId11"/>
    <p:sldId id="336" r:id="rId12"/>
    <p:sldId id="330" r:id="rId13"/>
    <p:sldId id="329" r:id="rId14"/>
    <p:sldId id="325" r:id="rId15"/>
    <p:sldId id="335" r:id="rId16"/>
    <p:sldId id="327" r:id="rId17"/>
    <p:sldId id="339" r:id="rId18"/>
    <p:sldId id="320" r:id="rId19"/>
    <p:sldId id="340" r:id="rId20"/>
    <p:sldId id="305" r:id="rId21"/>
    <p:sldId id="324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08" d="100"/>
          <a:sy n="108" d="100"/>
        </p:scale>
        <p:origin x="525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7CE3A4F-9B4D-4C01-85E9-9529E7350E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270F95-7818-49A1-8B1D-5E9517A0B7F7}" type="slidenum">
              <a:rPr lang="cs-CZ" altLang="cs-CZ" sz="1200"/>
              <a:pPr eaLnBrk="1" hangingPunct="1"/>
              <a:t>2</a:t>
            </a:fld>
            <a:endParaRPr lang="cs-CZ" altLang="cs-CZ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B29FFE1-47F6-4E8B-A451-0657CFA24A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9542E1B-A752-481A-B555-EBC0C06C3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Vývojová stádia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CD987DA-51F3-4FCB-AE14-634A32311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431AEE8-105F-48DE-BFF3-9792473A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Nezpůsobilý pokus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7A7DC5-994E-451B-932A-9A2EE1867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nezpůsobilý  - nikdy nemůže dospět do fáze dokonání </a:t>
            </a:r>
          </a:p>
          <a:p>
            <a:pPr marL="72000" indent="0">
              <a:lnSpc>
                <a:spcPct val="10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předmět útoku - nedovolené přerušení těhotenství na ženě, která není těhotná - § 159 TZ </a:t>
            </a:r>
          </a:p>
          <a:p>
            <a:pPr lvl="1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prostředky  - použití slepých nábojů k usmrcení  (absolutně nezpůsobilý)</a:t>
            </a:r>
          </a:p>
          <a:p>
            <a:pPr lvl="1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subjekt - pachatel  domnívající se, že trpí pohlavní chorobou  - § 155 TZ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způsobilý - na rozdíl od pokusu nezpůsobilého může dospět do fáze dokonání TČ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0"/>
              <a:t>základem je pozitivní skutkový omyl příčetného pachatele, který mylně předpokládá způsobilost předmětu či prostředků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0"/>
              <a:t>význam pro posouzení povahy a závažnosti pokusu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0"/>
              <a:t>upuštění od potrestání - § 46/3 TZ – pachatel nerozpoznal, že příprava či pokus nemohou vést k dokonání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800" b="1" dirty="0"/>
              <a:t> 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477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8C28430-919C-8258-FCB6-D82FFC4EAE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A269E1F-C33C-4C18-F2FB-48251394B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5 </a:t>
            </a:r>
            <a:r>
              <a:rPr lang="cs-CZ" dirty="0" err="1"/>
              <a:t>Tdo</a:t>
            </a:r>
            <a:r>
              <a:rPr lang="cs-CZ" dirty="0"/>
              <a:t> 1220/2003 ze dne 14.1.2004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F89813-40C1-94BD-480C-042981FFB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nezpůsobilý pokus trestného činu (pokus na nezpůsobilém předmětu útoku nebo nezpůsobilými prostředky) není bez dalšího beztrestný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trestnost takového pokusu se posuzuje podle materiálního hlediska, tj. v závislosti na stupni společenské nebezpečnosti ve vztahu ke konkrétnímu činu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význam zde bude mít zejména způsob jednání pachatele, kterým chtěl spáchat trestný čin, dále okolnost, zda tím mohl vyvolat i jiný než zamýšlený následek, přihlédnout je třeba k osobě pachatele, k jeho dosavadním zkušenostem s trestnou činností a též k tomu, do jaké míry se jednání pachatele přiblížilo k dokonání trestného činu a jaké skutečnosti mu v tom zabránily</a:t>
            </a:r>
          </a:p>
        </p:txBody>
      </p:sp>
    </p:spTree>
    <p:extLst>
      <p:ext uri="{BB962C8B-B14F-4D97-AF65-F5344CB8AC3E}">
        <p14:creationId xmlns:p14="http://schemas.microsoft.com/office/powerpoint/2010/main" val="111582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D9AA425-8F0C-49B0-9540-6CCF537B0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0592A79-1F89-4C7C-812A-D2231E2B3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>
                <a:effectLst/>
                <a:ea typeface="Times New Roman" panose="02020603050405020304" pitchFamily="18" charset="0"/>
              </a:rPr>
              <a:t>NS </a:t>
            </a:r>
            <a:r>
              <a:rPr lang="cs-CZ" sz="3200" dirty="0" err="1">
                <a:effectLst/>
                <a:ea typeface="Times New Roman" panose="02020603050405020304" pitchFamily="18" charset="0"/>
              </a:rPr>
              <a:t>sp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. zn. 6 </a:t>
            </a:r>
            <a:r>
              <a:rPr lang="cs-CZ" sz="3200" dirty="0" err="1">
                <a:effectLst/>
                <a:ea typeface="Times New Roman" panose="02020603050405020304" pitchFamily="18" charset="0"/>
              </a:rPr>
              <a:t>Tdo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 1623/2018 ze dne 24.1.2019</a:t>
            </a:r>
            <a:br>
              <a:rPr lang="cs-CZ" sz="3200" dirty="0">
                <a:effectLst/>
                <a:ea typeface="Times New Roman" panose="02020603050405020304" pitchFamily="18" charset="0"/>
              </a:rPr>
            </a:br>
            <a:r>
              <a:rPr lang="cs-CZ" sz="3200" dirty="0">
                <a:effectLst/>
                <a:ea typeface="Times New Roman" panose="02020603050405020304" pitchFamily="18" charset="0"/>
              </a:rPr>
              <a:t> 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4EF762-F5B3-49D8-8D74-9DFE21A80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protože není zcela vyloučena možnost, že pachatel, který se snažil získat cizí peníze z bankomatu za použití odcizené platební karty, použije správný identifikátor v podobě tzv. PIN (zejména když hodně uživatelů platebních karet používá pro snadnější zapamatování jednoduché číselné kombinace), může se tím dopustit pokusu trestného činu krádeže spáchaného relativně nezpůsobilými prostředky, i když z důvodu své neznalosti zadal nesprávný PIN</a:t>
            </a:r>
            <a:endParaRPr lang="cs-CZ" sz="18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31938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2647F6E-C533-4C71-9BD5-0CB8904D7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3CFCC50-306A-47F9-8FD7-F1D88B083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75FD25-F062-46C2-ABD9-9EF7FED85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zánik trestnosti pokusu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dobrovolné upuštění od dalšího jednání a odstranění nebezpečí, kterého hrozilo nebo učinění oznámení o pokusu</a:t>
            </a:r>
          </a:p>
          <a:p>
            <a:pPr lvl="1" algn="just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dobrovolnost představuje jednání bez „vnějšího tlaku“  - objektivní kategorie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tím není vyloučena trestní odpovědnost za  jiný dokonaný TČ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zánik trestnosti dle starého TZ stačilo, když pachatel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dobrovolně upustil od dalšího jednání NEBO učinil oznámení  o přípravě </a:t>
            </a: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ad absurdum tedy mohl učinit oznámení a dál pokračovat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550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384A612-9652-4C07-AC24-46565BE1C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B412590-8163-432B-9DDE-5326F05E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Rozdíl mezi přípravou a pokusem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5BD9D5-E64F-4D7B-9993-356DBC393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/>
              <a:t>intenzita jednání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/>
          </a:p>
          <a:p>
            <a:pPr lvl="1"/>
            <a:r>
              <a:rPr lang="cs-CZ" altLang="cs-CZ" sz="1400" dirty="0"/>
              <a:t>příprava– vytváření podmínek</a:t>
            </a:r>
          </a:p>
          <a:p>
            <a:pPr lvl="1"/>
            <a:r>
              <a:rPr lang="cs-CZ" altLang="cs-CZ" sz="1400" dirty="0"/>
              <a:t>pokus – bezprostřední směřování k dokonání</a:t>
            </a:r>
          </a:p>
          <a:p>
            <a:pPr marL="72000" indent="0">
              <a:lnSpc>
                <a:spcPct val="100000"/>
              </a:lnSpc>
              <a:spcBef>
                <a:spcPts val="650"/>
              </a:spcBef>
              <a:buClr>
                <a:srgbClr val="330066"/>
              </a:buClr>
              <a:buSzPct val="70000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obsah úmyslu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/>
          </a:p>
          <a:p>
            <a:pPr lvl="1"/>
            <a:r>
              <a:rPr lang="cs-CZ" altLang="cs-CZ" sz="1400" dirty="0"/>
              <a:t>příprava –  nezahrnuje všechny okolnosti </a:t>
            </a:r>
          </a:p>
          <a:p>
            <a:pPr lvl="1"/>
            <a:r>
              <a:rPr lang="cs-CZ" altLang="cs-CZ" sz="1400" dirty="0"/>
              <a:t>pokus – je zaměřen na dokonání</a:t>
            </a:r>
          </a:p>
          <a:p>
            <a:pPr marL="72000" indent="0">
              <a:lnSpc>
                <a:spcPct val="100000"/>
              </a:lnSpc>
              <a:spcBef>
                <a:spcPts val="650"/>
              </a:spcBef>
              <a:buClrTx/>
              <a:buSzPct val="70000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intenzita zaměření vůči objektu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 lvl="1"/>
            <a:r>
              <a:rPr lang="cs-CZ" altLang="cs-CZ" sz="1400" dirty="0"/>
              <a:t>příprava – ohrožuje objekt nepřímo, vzdáleně</a:t>
            </a:r>
          </a:p>
          <a:p>
            <a:pPr lvl="1"/>
            <a:r>
              <a:rPr lang="cs-CZ" altLang="cs-CZ" sz="1400" dirty="0"/>
              <a:t>pokus -  ohrožuje objekt přímo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925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7D06E1B-BCBD-7E55-81C2-E81279C8AA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89385C4-3737-EFA8-5601-D1205E73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VS Praha  7 To 40/2021 ze dne 15.3.2021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18BA0C-880F-0791-4F6A-0A2D26698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při posuzování otázky do jakého stadia trestné činnosti se pachatelka dostala, zda šlo o přípravu nebo pokus trestného činu vraždy (§20, § 21, § 140/2,3a,f TZ), je nutno kromě subjektivního hlediska (jak se čin jevil pachatelce) zohlednit i hledisko objektivní, tj. zda skutečně ze strany pachatelky došlo k jednání, které bezprostředně směřovalo k dokonání trestného činu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pokud pachatelka vnikla do objektu, kde se podle jejího přesvědčení měly nacházet osoby, které se chystala usmrtit, měla připravenou zbraň, jíž chtěla k tomuto účelu použít, a hrozila jí proti dalším osobám, které měly dosažení jejího cíle pomoci, ale osoby, které chtěla usmrtit, se v objektu nenacházely, lze její jednání podřadit pouze pod úmyslné vytváření podmínek pro spáchání zvlášť závažného zločinu, protože nelze dospět k závěru, že se ze strany pachatelky jednalo o bezprostřední útok proti osobám, které se rozhodla usmrtit</a:t>
            </a:r>
          </a:p>
        </p:txBody>
      </p:sp>
    </p:spTree>
    <p:extLst>
      <p:ext uri="{BB962C8B-B14F-4D97-AF65-F5344CB8AC3E}">
        <p14:creationId xmlns:p14="http://schemas.microsoft.com/office/powerpoint/2010/main" val="2826458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B580168-5002-4450-9A41-BD14CEC1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Dokonání 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21F14FA2-1323-4B65-9CC4-450C5BD9B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jedná se o objektivní </a:t>
            </a:r>
            <a:r>
              <a:rPr lang="cs-CZ" altLang="cs-CZ" sz="1600" dirty="0" err="1">
                <a:latin typeface="+mj-lt"/>
                <a:cs typeface="Arial" panose="020B0604020202020204" pitchFamily="34" charset="0"/>
              </a:rPr>
              <a:t>kriterium</a:t>
            </a:r>
            <a:r>
              <a:rPr lang="cs-CZ" altLang="cs-CZ" sz="1600" dirty="0">
                <a:latin typeface="+mj-lt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endParaRPr lang="cs-CZ" altLang="cs-CZ" sz="16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pachatel svým jednáním naplní všechny  znaky konkrétní skutkové podstaty </a:t>
            </a:r>
          </a:p>
          <a:p>
            <a:pPr>
              <a:lnSpc>
                <a:spcPct val="100000"/>
              </a:lnSpc>
            </a:pPr>
            <a:endParaRPr lang="cs-CZ" altLang="cs-CZ" sz="1600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předčasně dokonaný TČ - jedná se o právní fikci, kdy příprava nebo pokus s ohledem na  společenskou škodlivost  je povýšena na dokonání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 </a:t>
            </a: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příprava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4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§ 352/</a:t>
            </a:r>
            <a:r>
              <a:rPr lang="cs-CZ" altLang="cs-CZ" sz="1400" dirty="0">
                <a:latin typeface="+mj-lt"/>
              </a:rPr>
              <a:t>3</a:t>
            </a:r>
            <a:r>
              <a:rPr lang="cs-CZ" altLang="cs-CZ" sz="1400" dirty="0">
                <a:latin typeface="+mj-lt"/>
                <a:cs typeface="Arial" panose="020B0604020202020204" pitchFamily="34" charset="0"/>
              </a:rPr>
              <a:t> TZ násilí proti skupině obyvatel  a proti jednotlivci - stejně bude potrestán ten, kdo se  SPOLČÍ NEBO SROTÍ   </a:t>
            </a: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§ 316 TZ vyzvědačství  - vyzvídá   informace s CÍLEM vyzradit je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4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pokus - v TZ  již není obsažen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4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§ 93 starého TZ teror – kdo se POKUSÍ usmrtit jiného v úmyslu poškodit ústavní zřízení </a:t>
            </a:r>
          </a:p>
          <a:p>
            <a:pPr algn="just"/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30F948-952E-4A03-8A83-E26EEE4855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84A7AC-D275-4273-97FB-764BB84DBB4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1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B59BCDD-4F23-8B57-5718-6A08C6BFC1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D8406F-6BCC-8536-AEFA-723FAEBC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7 </a:t>
            </a:r>
            <a:r>
              <a:rPr lang="cs-CZ" dirty="0" err="1"/>
              <a:t>Tdo</a:t>
            </a:r>
            <a:r>
              <a:rPr lang="cs-CZ" dirty="0"/>
              <a:t> 902/2011 ze dne 13.7.2011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82389CC-4041-141A-3C06-9298EA69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k dokonání trestného činu úvěrového podvodu podle  § 211/1 TZ není třeba, aby byl úvěr skutečně poskytnut, resp. aby byla úvěrová smlouva vůbec uzavřena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tento trestný čin je dokonán již tím, že pachatel uvede nepravdivé údaje, dojde-li k tomu v rámci úkonů, které mají povahu sjednávání úvěrové smlouvy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za „sjednávání“ úvěrové smlouvy lze pokládat např. vyplnění žádosti o úvěr, její podepsání a odevzdání bance spolu s předložením dokladů o zaměstnání žadatele a o výši jeho příjmů, neboť jde o úkony, jejichž souhrn již směřuje k uzavření úvěrové smlouvy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530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EB94D125-585E-4F17-96EF-4613A791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Dokončení 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96B0A0FB-3F1B-4855-90EB-21C864272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jedná se o subjektivní kriterium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dirty="0"/>
              <a:t>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 ukončení pachatelových představ o TČ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je podstatným kriteriem pro posuzování společenské škodlivosti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b="1" dirty="0"/>
              <a:t> </a:t>
            </a: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§ 171 TZ -  omezování osobní svobody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400" dirty="0">
                <a:ea typeface="+mn-ea"/>
                <a:cs typeface="+mn-cs"/>
              </a:rPr>
              <a:t>dokonání - okamžikem omezení osobní svobody </a:t>
            </a:r>
          </a:p>
          <a:p>
            <a:pPr lvl="1" algn="just">
              <a:defRPr/>
            </a:pPr>
            <a:r>
              <a:rPr lang="cs-CZ" sz="1400" dirty="0">
                <a:ea typeface="+mn-ea"/>
                <a:cs typeface="+mn-cs"/>
              </a:rPr>
              <a:t>dokončení - okamžikem  ukončení omezení </a:t>
            </a:r>
          </a:p>
          <a:p>
            <a:pPr lvl="1" algn="just">
              <a:defRPr/>
            </a:pPr>
            <a:r>
              <a:rPr lang="cs-CZ" sz="1400" dirty="0">
                <a:ea typeface="+mn-ea"/>
                <a:cs typeface="+mn-cs"/>
              </a:rPr>
              <a:t>délka omezení osobní svobody se odrazí na společenské škodlivosti 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91AD3E-66AB-4590-A08F-42CAF7616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B083E0-9376-4DB0-9C73-F3C32DC73259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8A40668-BF0F-5EB2-50FA-A55AAA2B6A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1744FF5-E37C-71C8-079B-AAC24F9A5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VS Praha 4 To 3/2016 ze dne 24.3.2016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EFFC63-A4AA-6FE4-CFB1-86C9E0C5F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jestliže pachatel v žádosti o poskytnutí dotace uvede nepravdivé nebo hrubě zkreslené údaje nebo podstatné údaje zamlčí v úmyslu použít dotaci na jiný než určený účel, dopouští se pouze trestného činu dotačního podvodu podle  § 212/1 TZ a nikoli trestného činu dotačního podvodu podle § 212/2 TZ, bez ohledu na to, zda skutečně poté použije dotaci na jiný než určený účel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uvedením nepravdivých nebo hrubě zkreslených údajů nebo zamlčením podstatných údajů je trestný čin podle § </a:t>
            </a:r>
            <a:r>
              <a:rPr lang="cs-CZ" sz="1600"/>
              <a:t>212/1 TZ </a:t>
            </a:r>
            <a:r>
              <a:rPr lang="cs-CZ" sz="1600" dirty="0"/>
              <a:t>již dokonán, přičemž uskutečnění předsevzatého úmyslu použít dotaci na jiný než určený účel by bylo pouhým dokončením tohoto trestného činu</a:t>
            </a:r>
          </a:p>
        </p:txBody>
      </p:sp>
    </p:spTree>
    <p:extLst>
      <p:ext uri="{BB962C8B-B14F-4D97-AF65-F5344CB8AC3E}">
        <p14:creationId xmlns:p14="http://schemas.microsoft.com/office/powerpoint/2010/main" val="346919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8">
            <a:extLst>
              <a:ext uri="{FF2B5EF4-FFF2-40B4-BE49-F238E27FC236}">
                <a16:creationId xmlns:a16="http://schemas.microsoft.com/office/drawing/2014/main" id="{E20701CB-F31D-47B5-8994-0F0ED2057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/>
          </a:p>
        </p:txBody>
      </p:sp>
      <p:sp>
        <p:nvSpPr>
          <p:cNvPr id="5123" name="Rectangle 49">
            <a:extLst>
              <a:ext uri="{FF2B5EF4-FFF2-40B4-BE49-F238E27FC236}">
                <a16:creationId xmlns:a16="http://schemas.microsoft.com/office/drawing/2014/main" id="{A9A209E9-1166-4429-95A8-B37441B20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1600" dirty="0"/>
              <a:t>představují rozložení  páchání trestného činu  v časové ose</a:t>
            </a:r>
          </a:p>
          <a:p>
            <a:pPr eaLnBrk="1" hangingPunct="1"/>
            <a:endParaRPr lang="cs-CZ" altLang="cs-CZ" sz="1600" dirty="0"/>
          </a:p>
          <a:p>
            <a:pPr eaLnBrk="1" hangingPunct="1"/>
            <a:r>
              <a:rPr lang="cs-CZ" altLang="cs-CZ" sz="1600" dirty="0"/>
              <a:t>myšlenka sama o sobě není trestná </a:t>
            </a:r>
          </a:p>
          <a:p>
            <a:pPr eaLnBrk="1" hangingPunct="1"/>
            <a:endParaRPr lang="cs-CZ" altLang="cs-CZ" sz="1600" dirty="0"/>
          </a:p>
          <a:p>
            <a:pPr eaLnBrk="1" hangingPunct="1"/>
            <a:r>
              <a:rPr lang="cs-CZ" altLang="cs-CZ" sz="1600" dirty="0"/>
              <a:t>příprava, pokus, dokonání, dokončení  (není vývojovým stadiem)</a:t>
            </a:r>
          </a:p>
          <a:p>
            <a:pPr eaLnBrk="1" hangingPunct="1"/>
            <a:endParaRPr lang="cs-CZ" alt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ECA312-9FC6-4258-9F3D-122D5FF4F5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55CD2B-F5D2-4F22-B842-8F1DCD728C2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DB653D72-1721-4279-B131-B9C7F832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Příprava - § 20 TZ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38FC3D6D-C081-4DEB-8BAE-68355A3C3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její trestnost se vztahuje na zvlášť závažné zločiny + musí to být u příslušného TČ výslovně uvedeno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uvedené vyjádření je projevem formálního pojetí TČ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směřuje k individuálně určenému zvlášť závažnému zločinu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jednání úmyslné 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vyznačuje se nedostatkem následku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 se o vytváření podmínek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 objektu připravovaného TČ tam příprava směřuje nepřímo </a:t>
            </a:r>
          </a:p>
          <a:p>
            <a:pPr algn="just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99C6CA-E356-44BA-91A2-0DEFE7E0F8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426B9C-A3C7-4159-AF56-FDB481ED393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D27AAB86-06A1-4FC7-B3DF-F21ADDD1E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</a:t>
            </a:r>
            <a:endParaRPr lang="cs-CZ" altLang="cs-CZ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967D8B32-DF35-484B-8C03-451F65381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formy přípravy  - demonstrativní výčet </a:t>
            </a:r>
          </a:p>
          <a:p>
            <a:pPr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spolčení  - výslovně či konkludentně  dvě a více osob</a:t>
            </a:r>
          </a:p>
          <a:p>
            <a:pPr marL="324000" lvl="1" indent="0"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TČ bude páchána v budoucnu </a:t>
            </a:r>
          </a:p>
          <a:p>
            <a:pPr lvl="2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srocení  - výslovně či konkludentně nejméně tři osoby</a:t>
            </a:r>
          </a:p>
          <a:p>
            <a:pPr marL="324000" lvl="1" indent="0"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TČ bude páchána  aktuálně, hned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organizátorství,  návod, pomoc</a:t>
            </a:r>
          </a:p>
          <a:p>
            <a:pPr marL="324000" lvl="1" indent="0"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akcesorita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účastenství - hlavní TČ musí být spáchán alespoň vy vývojovém stadiu pokusu, jinak je účastník trestně odpovědný pouze za přípravu 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400" dirty="0"/>
              <a:t>opatřovaní nebo přizpůsobování  prostředků nebo  nástrojů</a:t>
            </a: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AF2A2A-37C4-4252-9DCF-107701F7E2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E5D323-394A-4B61-9769-E9D13F67928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E9240EFC-341F-476F-BD8A-D8D3EFD3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</a:t>
            </a:r>
            <a:endParaRPr lang="cs-CZ" altLang="cs-CZ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4DDC96AD-2E6A-4060-B07C-2F028C1CA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zánik trestnosti přípravy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dobrovolné upuštění od dalšího jednání a odstranění nebezpečí, kterého hrozilo nebo učinění oznámení o přípravě </a:t>
            </a:r>
          </a:p>
          <a:p>
            <a:pPr lvl="1" algn="just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dobrovolnost představuje jednání bez „vnějšího tlaku“  - objektivní kategorie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tím není vyloučena trestní odpovědnost za  jiný dokonaný TČ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zánik trestnosti dle starého TZ stačilo, když pachatel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dobrovolně upustil od dalšího jednání NEBO učinil oznámení o přípravě </a:t>
            </a: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ad absurdum tedy mohl učinit oznámení a dál pokračovat </a:t>
            </a:r>
          </a:p>
          <a:p>
            <a:pPr eaLnBrk="1" hangingPunct="1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5A9605-05EF-4AE0-A502-27EC8A8AAE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087AE6-7715-4837-9755-68AF4DB0477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1F7E00-BD50-8532-C4AF-F7C8848CAB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AD9283D-1A89-62A6-4B79-1072BDDA7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8 </a:t>
            </a:r>
            <a:r>
              <a:rPr lang="cs-CZ" dirty="0" err="1"/>
              <a:t>Tdo</a:t>
            </a:r>
            <a:r>
              <a:rPr lang="cs-CZ" dirty="0"/>
              <a:t> 514/2017 ze dne 30.8.2017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1FD9B5-3C83-6369-0E6E-D2B02326E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400" dirty="0"/>
              <a:t>přípravou trestného činu se rozumí úmyslné vytváření podmínek pro spáchání zvlášť závažného zločinu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pouhou myšlenku spáchat trestný čin, která je beztrestná ve smyslu zásady </a:t>
            </a:r>
            <a:r>
              <a:rPr lang="cs-CZ" sz="1400" i="1" dirty="0" err="1">
                <a:effectLst/>
              </a:rPr>
              <a:t>cogitationis</a:t>
            </a:r>
            <a:r>
              <a:rPr lang="cs-CZ" sz="1400" i="1" dirty="0">
                <a:effectLst/>
              </a:rPr>
              <a:t> </a:t>
            </a:r>
            <a:r>
              <a:rPr lang="cs-CZ" sz="1400" i="1" dirty="0" err="1">
                <a:effectLst/>
              </a:rPr>
              <a:t>poenam</a:t>
            </a:r>
            <a:r>
              <a:rPr lang="cs-CZ" sz="1400" i="1" dirty="0">
                <a:effectLst/>
              </a:rPr>
              <a:t> </a:t>
            </a:r>
            <a:r>
              <a:rPr lang="cs-CZ" sz="1400" i="1" dirty="0" err="1">
                <a:effectLst/>
              </a:rPr>
              <a:t>nemo</a:t>
            </a:r>
            <a:r>
              <a:rPr lang="cs-CZ" sz="1400" i="1" dirty="0">
                <a:effectLst/>
              </a:rPr>
              <a:t> </a:t>
            </a:r>
            <a:r>
              <a:rPr lang="cs-CZ" sz="1400" i="1" dirty="0" err="1">
                <a:effectLst/>
              </a:rPr>
              <a:t>patitur</a:t>
            </a:r>
            <a:r>
              <a:rPr lang="cs-CZ" sz="1400" dirty="0"/>
              <a:t> (za samotný úmysl spáchat trestný čin se netrestá, resp. myšlenky trestu nepodléhají), nelze považovat za přípravu trestného činu; podobně je tomu zásadně i u projevu myšlenky spáchat trestný čin, není-li již takovýto projev myšlenky sám o sobě trestný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tím se příprava liší na jedné straně od beztrestného projevu úmyslu spáchat zvlášť závažný zločin a na druhé straně od pokusu trestného činu, při němž pachatelovo jednání pokročilo dále než příprava, neboť již bezprostředně směřuje k jeho dokonání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projev myšlenky spáchat trestný čin, zejména jde-li o projev verbální, bude výjimečně trestný jako příprava tehdy, pokud pachatel již přistoupil též ke konkrétnímu jednání, z něhož by byla patrná reálnost jeho myšlenky konkrétní trestný čin (např. vraždu) uskutečnit, byť nikoli bezprostředně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pro vystižení hranice mezi beztrestným vyjádřením úmyslu čin spáchat, které přípravou ještě není, a situací, kdy jde již o vytváření podmínek pro spáchání zvlášť závažného zločinu, a tedy přípravu, je důležité zhodnocení konkrétních okolností, za nichž k vyjádření myšlenky pachatele a případně jejímu sdělení jiné osobě došlo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verbální projev myšlenky spáchat trestný čin může být trestný, je-li jím naplněna skutková podstata některého z trestných činů </a:t>
            </a:r>
            <a:r>
              <a:rPr lang="cs-CZ" sz="1400" i="1" dirty="0">
                <a:effectLst/>
              </a:rPr>
              <a:t>(</a:t>
            </a:r>
            <a:r>
              <a:rPr lang="cs-CZ" sz="1400" i="1" dirty="0" err="1">
                <a:effectLst/>
              </a:rPr>
              <a:t>delicta</a:t>
            </a:r>
            <a:r>
              <a:rPr lang="cs-CZ" sz="1400" i="1" dirty="0">
                <a:effectLst/>
              </a:rPr>
              <a:t> </a:t>
            </a:r>
            <a:r>
              <a:rPr lang="cs-CZ" sz="1400" i="1" dirty="0" err="1">
                <a:effectLst/>
              </a:rPr>
              <a:t>sui</a:t>
            </a:r>
            <a:r>
              <a:rPr lang="cs-CZ" sz="1400" i="1" dirty="0">
                <a:effectLst/>
              </a:rPr>
              <a:t> generis)</a:t>
            </a:r>
            <a:r>
              <a:rPr lang="cs-CZ" sz="1400" dirty="0"/>
              <a:t>, u nichž pro naplnění jejich zákonných znaků není rozhodné, zda pachatel zamýšlí skutečně svou hrozbu uskutečnit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78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A176FE04-B938-40DE-88DE-A2D7EE36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/>
              <a:t>Pokus - § 2</a:t>
            </a:r>
            <a:r>
              <a:rPr lang="cs-CZ" altLang="cs-CZ" sz="2800">
                <a:latin typeface="Times New Roman" panose="02020603050405020304" pitchFamily="18" charset="0"/>
              </a:rPr>
              <a:t>1</a:t>
            </a:r>
            <a:r>
              <a:rPr lang="cs-CZ" altLang="cs-CZ" sz="2800"/>
              <a:t> TZ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B4DD271-5201-47EE-8AD8-B4BB8E57E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/>
              <a:t>jednání bezprostředně směřující k dokonání trestného činu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směřuje k individuálně určenému  TČ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jednání úmyslné 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pachatel započal s jednáním  popsaným ve skutkové podstatě, tj. začal naplňovat znaky objektivní stránky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pachatel nezačal naplňovat jednání  popsané ve skutkové podstatě,  ale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odstraňuje poslední rozhodnou překážku  bránící v dokonání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pokud by se nejednalo o poslední rozhodnou překážku, byla by to příprava; aplikační praxe by to posuzovala jako pokus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poslední rozhodná překážka je vyjádřením oné „bezprostřednosti“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 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mezi objektem trestného činu a následkem není žádná překážka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pachatel namíří zbraň 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zloděj vstoupil do bytu s úmyslem krást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 eaLnBrk="1" hangingPunct="1"/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A833FA-AA7D-4645-AC64-6B33F964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A552E6-42CB-4D2E-8CD5-9FED6C6149C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3C04FCB1-1B10-42A3-8DBF-18EB2982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76A3E71C-8F74-493E-809D-CD268B879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ukončený</a:t>
            </a:r>
          </a:p>
          <a:p>
            <a:pPr marL="72000" indent="0">
              <a:lnSpc>
                <a:spcPct val="10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pachatel učiní vše, co považuje subjektivně za nutné k dokonání trestnému činu, např. podá poškozenému smrtící dávku jedu v úmyslu jej usmrtit  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neukončený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pachatel podá poškozenému pouze první dávku jedu s tím, že mu bude podávat další </a:t>
            </a:r>
          </a:p>
          <a:p>
            <a:pPr lvl="1" algn="just">
              <a:defRPr/>
            </a:pPr>
            <a:endParaRPr lang="cs-CZ" sz="1400" dirty="0">
              <a:latin typeface="Arial" pitchFamily="34" charset="0"/>
              <a:ea typeface="+mn-ea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kvalifikovaný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zdánlivý souběh pokusu o TČ a dokonání TČ, jehož společenská škodlivost je nižší než u pokusu</a:t>
            </a: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pokus vraždy § 140 TZ, který zároveň naplňuje znaky dokonaného těžkého ublížení  na zdraví - právní kvalifikace bude samozřejmě pokus k § 140  TZ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nekvalifikovaný/ prostý  - chybí zde zmiňovaný zdánlivý souběh 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>
              <a:latin typeface="Arial" charset="0"/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BDDFB8-4F53-420E-955C-54076C7EAE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1C10FD-20C0-4786-8896-81882FA8BE1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31A4CDD-3398-3F6E-C981-67220415B1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2124968-8E70-7DE7-634F-88A5B86E3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4 </a:t>
            </a:r>
            <a:r>
              <a:rPr lang="cs-CZ" dirty="0" err="1"/>
              <a:t>Tdo</a:t>
            </a:r>
            <a:r>
              <a:rPr lang="cs-CZ" dirty="0"/>
              <a:t> 1517/2010 ze dne 27.1.2011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B1DB46-31F0-470E-AFA9-3322610AF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 případě neukončeného pokusu stačí k zániku jeho trestnosti, že se pachatel dobrovolně zdrží dalšího jednání, které považuje za potřebné k dokonám činu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 případě ukončeného pokusu obvykle nestačí pouhé zdržení se dalšího jednání jako u neukončeného pokusu, nýbrž je třeba dobrovolného aktivního zásahu pachatele k odstranění nebezpečí, které vzniklo zájmu chráněnému trestním zákonem z podniknutého pokusu (popřípadě je třeba dobrovolně učinit oznámení o pokusu v době, kdy takové nebezpečí mohlo být ještě odstraněno příslušným orgánem)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trestnost již ukončeného pokusu nezanikne upuštěním od opakování pokusu, a to ani tehdy, jestliže pachatel mohl bez obtíží opakovat tento pokus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99082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55</TotalTime>
  <Words>1820</Words>
  <Application>Microsoft Office PowerPoint</Application>
  <PresentationFormat>Širokoúhlá obrazovka</PresentationFormat>
  <Paragraphs>239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Tahoma</vt:lpstr>
      <vt:lpstr>Times New Roman</vt:lpstr>
      <vt:lpstr>Trebuchet MS</vt:lpstr>
      <vt:lpstr>Wingdings</vt:lpstr>
      <vt:lpstr>Prezentace_MU_CZ</vt:lpstr>
      <vt:lpstr>Vývojová stádia </vt:lpstr>
      <vt:lpstr>Prezentace aplikace PowerPoint</vt:lpstr>
      <vt:lpstr>Příprava - § 20 TZ</vt:lpstr>
      <vt:lpstr> </vt:lpstr>
      <vt:lpstr> </vt:lpstr>
      <vt:lpstr>8 Tdo 514/2017 ze dne 30.8.2017 </vt:lpstr>
      <vt:lpstr>Pokus - § 21 TZ</vt:lpstr>
      <vt:lpstr>Prezentace aplikace PowerPoint</vt:lpstr>
      <vt:lpstr>4 Tdo 1517/2010 ze dne 27.1.2011</vt:lpstr>
      <vt:lpstr>Nezpůsobilý pokus </vt:lpstr>
      <vt:lpstr>5 Tdo 1220/2003 ze dne 14.1.2004</vt:lpstr>
      <vt:lpstr>NS sp. zn. 6 Tdo 1623/2018 ze dne 24.1.2019  </vt:lpstr>
      <vt:lpstr>Prezentace aplikace PowerPoint</vt:lpstr>
      <vt:lpstr>Rozdíl mezi přípravou a pokusem</vt:lpstr>
      <vt:lpstr>VS Praha  7 To 40/2021 ze dne 15.3.2021</vt:lpstr>
      <vt:lpstr>Dokonání </vt:lpstr>
      <vt:lpstr>7 Tdo 902/2011 ze dne 13.7.2011</vt:lpstr>
      <vt:lpstr>Dokončení  </vt:lpstr>
      <vt:lpstr>VS Praha 4 To 3/2016 ze dne 24.3.2016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91</cp:revision>
  <cp:lastPrinted>1601-01-01T00:00:00Z</cp:lastPrinted>
  <dcterms:created xsi:type="dcterms:W3CDTF">2019-01-29T09:52:45Z</dcterms:created>
  <dcterms:modified xsi:type="dcterms:W3CDTF">2023-04-13T06:42:31Z</dcterms:modified>
</cp:coreProperties>
</file>