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318" r:id="rId5"/>
    <p:sldId id="320" r:id="rId6"/>
    <p:sldId id="326" r:id="rId7"/>
    <p:sldId id="260" r:id="rId8"/>
    <p:sldId id="296" r:id="rId9"/>
    <p:sldId id="319" r:id="rId10"/>
    <p:sldId id="321" r:id="rId11"/>
    <p:sldId id="323" r:id="rId12"/>
    <p:sldId id="324" r:id="rId13"/>
    <p:sldId id="322" r:id="rId14"/>
    <p:sldId id="325" r:id="rId15"/>
    <p:sldId id="273" r:id="rId16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424" y="1835675"/>
            <a:ext cx="8522680" cy="1177491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Subjekty správního práva, správně právní vztahy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3368843"/>
            <a:ext cx="8522680" cy="1446058"/>
          </a:xfrm>
        </p:spPr>
        <p:txBody>
          <a:bodyPr/>
          <a:lstStyle/>
          <a:p>
            <a:pPr algn="ctr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MP615Z Správní právo I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/>
              <a:t>3. přednáška 9. 3. 2023</a:t>
            </a:r>
            <a:br>
              <a:rPr lang="cs-CZ" altLang="cs-CZ" sz="3200" b="1" dirty="0"/>
            </a:br>
            <a:r>
              <a:rPr lang="cs-CZ" altLang="cs-CZ" sz="3200" b="1" dirty="0"/>
              <a:t>JUDr. Lukáš Potěšil, Ph.D.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507"/>
    </mc:Choice>
    <mc:Fallback xmlns="">
      <p:transition spd="slow" advTm="10550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5BFFAD-EAB7-4457-BFF7-688E0E20BE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F1B5AC-2AC5-4B41-B094-0502EE0F88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C8C1E8-628C-453E-8D2A-73E00E209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Fyzické a právnické osoby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451AFB-5F40-4BD3-BCBA-7F15902C8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Obvykle v postavení </a:t>
            </a:r>
            <a:r>
              <a:rPr lang="cs-CZ" b="1" dirty="0"/>
              <a:t>adresátů </a:t>
            </a:r>
            <a:r>
              <a:rPr lang="cs-CZ" b="1" dirty="0" err="1"/>
              <a:t>veřejno</a:t>
            </a:r>
            <a:r>
              <a:rPr lang="cs-CZ" b="1" dirty="0"/>
              <a:t>- správního působení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Nejsou prostými „objekty“, </a:t>
            </a:r>
            <a:r>
              <a:rPr lang="cs-CZ" dirty="0"/>
              <a:t>mají </a:t>
            </a:r>
            <a:r>
              <a:rPr lang="cs-CZ" b="1" dirty="0"/>
              <a:t>procesní práva</a:t>
            </a:r>
            <a:r>
              <a:rPr lang="cs-CZ" dirty="0"/>
              <a:t>, možnost „správní a soudní ochrany“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FO: </a:t>
            </a:r>
            <a:r>
              <a:rPr lang="cs-CZ" dirty="0"/>
              <a:t>dobrovolně (něco od veřejné správy chtějí – rozhodnutí), nedobrovolně (pokuta, negativní rozhodnutí)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</a:t>
            </a:r>
            <a:r>
              <a:rPr lang="cs-CZ" dirty="0"/>
              <a:t>: také stát, VŘPK</a:t>
            </a:r>
          </a:p>
        </p:txBody>
      </p:sp>
    </p:spTree>
    <p:extLst>
      <p:ext uri="{BB962C8B-B14F-4D97-AF65-F5344CB8AC3E}">
        <p14:creationId xmlns:p14="http://schemas.microsoft.com/office/powerpoint/2010/main" val="64051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3283CE-0127-43AA-8397-2A8A2C2437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ACFDC8-469F-4A64-8C41-5129DCDE8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C26FE1-7388-43EB-B180-E1694B61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Ovšem pozor: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D92C3A-45BE-491A-B28D-11FBE9F74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NSS, </a:t>
            </a:r>
            <a:r>
              <a:rPr lang="cs-CZ" sz="2400" dirty="0" err="1"/>
              <a:t>sp</a:t>
            </a:r>
            <a:r>
              <a:rPr lang="cs-CZ" sz="2400" dirty="0"/>
              <a:t>. zn. 2 As 52/2010 (č. 2133/2010 Sb. NSS): </a:t>
            </a:r>
            <a:r>
              <a:rPr lang="cs-CZ" sz="2400" i="1" dirty="0"/>
              <a:t>Stejně jako stát, který je také veřejnoprávní korporací, totiž mají i územní samosprávné celky "Janusovu tvář“: buď </a:t>
            </a:r>
            <a:r>
              <a:rPr lang="cs-CZ" sz="2400" b="1" i="1" dirty="0"/>
              <a:t>vystupují v nadřazeném, vrchnostenském postavení, a pak jde o regulaci spadající svojí podstatou do veřejného práva</a:t>
            </a:r>
            <a:r>
              <a:rPr lang="cs-CZ" sz="2400" i="1" dirty="0"/>
              <a:t>; </a:t>
            </a:r>
            <a:r>
              <a:rPr lang="cs-CZ" sz="2400" b="1" i="1" dirty="0">
                <a:solidFill>
                  <a:srgbClr val="FF0000"/>
                </a:solidFill>
              </a:rPr>
              <a:t>anebo jednají jako běžný smluvní partner v soukromoprávních vztazích</a:t>
            </a:r>
            <a:r>
              <a:rPr lang="cs-CZ" sz="2400" i="1" dirty="0"/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912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28B6DD-BE12-4F57-B40F-D11644B84F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305BF-A078-4DF0-9DD0-76A722C51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F3E1D3-D93E-438A-920B-B779CC7E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takže…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13FF49-816E-4BA3-B7A7-2D89E5469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19981"/>
            <a:ext cx="8066301" cy="451201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z toho důvodu není vyloučeno, že správní orgán bude kupř. ukládat sankci státu, kraji či obci (zde zvláštní pravidla v případě přestupkového řízení v § 63 z. č. 250/2016 Sb.)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i="1" dirty="0"/>
              <a:t>Stát jako právnická osoba (veřejnoprávní korporace) je aktivně legitimován k podání žaloby proti rozhodnutí správního orgánu (§ 65 odst. 1 s. ř. s.), </a:t>
            </a:r>
            <a:r>
              <a:rPr lang="cs-CZ" sz="2400" b="1" i="1" dirty="0">
                <a:solidFill>
                  <a:srgbClr val="FF0000"/>
                </a:solidFill>
              </a:rPr>
              <a:t>pokud v posuzovaném veřejnoprávním vztahu nevystupoval ve vrchnostenském postavení</a:t>
            </a:r>
            <a:r>
              <a:rPr lang="cs-CZ" sz="2400" i="1" dirty="0"/>
              <a:t>. Pro aktivní legitimaci státu je bez významu, zda napadené rozhodnutí bylo vydáno při správním trestání. </a:t>
            </a:r>
            <a:r>
              <a:rPr lang="cs-CZ" sz="2400" dirty="0"/>
              <a:t>(usnesení rozšířeného senátu Nejvyššího správního soudu </a:t>
            </a:r>
            <a:r>
              <a:rPr lang="cs-CZ" sz="2400" dirty="0" err="1"/>
              <a:t>sp</a:t>
            </a:r>
            <a:r>
              <a:rPr lang="cs-CZ" sz="2400" dirty="0"/>
              <a:t>. zn. 8 </a:t>
            </a:r>
            <a:r>
              <a:rPr lang="cs-CZ" sz="2400" dirty="0" err="1"/>
              <a:t>Afs</a:t>
            </a:r>
            <a:r>
              <a:rPr lang="cs-CZ" sz="2400" dirty="0"/>
              <a:t> 128/2018, č. 4006/2020 Sb. NSS)</a:t>
            </a:r>
          </a:p>
        </p:txBody>
      </p:sp>
    </p:spTree>
    <p:extLst>
      <p:ext uri="{BB962C8B-B14F-4D97-AF65-F5344CB8AC3E}">
        <p14:creationId xmlns:p14="http://schemas.microsoft.com/office/powerpoint/2010/main" val="2422151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C2DAE9-10E9-4484-AFB8-A842201E6A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305A09-6AA5-4A81-A4FC-AD1F44892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D4041-3F7E-4A00-83F3-6198801E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 právní vztahy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5ECF85-EFB4-4D86-A870-999DB74D9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b="1" dirty="0"/>
              <a:t>Společenské vztahy regulované správním právem, pročež nastávají jejich specifika: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při výkonu </a:t>
            </a:r>
            <a:r>
              <a:rPr lang="cs-CZ" dirty="0"/>
              <a:t>veřejné správy (tj. návaznost na veřejný zájem),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regulace </a:t>
            </a:r>
            <a:r>
              <a:rPr lang="cs-CZ" b="1" dirty="0"/>
              <a:t>správním právem,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vždy </a:t>
            </a:r>
            <a:r>
              <a:rPr lang="cs-CZ" b="1" dirty="0"/>
              <a:t>jedním ze subjektů orgán veřejné správy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vztahy mocenské </a:t>
            </a:r>
            <a:r>
              <a:rPr lang="cs-CZ" dirty="0"/>
              <a:t>(tj. nerovné, možnost donucení)</a:t>
            </a:r>
            <a:endParaRPr lang="cs-CZ" b="1" dirty="0"/>
          </a:p>
          <a:p>
            <a:pPr algn="just">
              <a:lnSpc>
                <a:spcPct val="100000"/>
              </a:lnSpc>
            </a:pPr>
            <a:r>
              <a:rPr lang="cs-CZ" b="1" dirty="0"/>
              <a:t>konkretizují </a:t>
            </a:r>
            <a:r>
              <a:rPr lang="cs-CZ" dirty="0"/>
              <a:t>obecnou možnost subjektů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volní </a:t>
            </a:r>
            <a:r>
              <a:rPr lang="cs-CZ" dirty="0"/>
              <a:t>i proti vůli</a:t>
            </a:r>
          </a:p>
        </p:txBody>
      </p:sp>
    </p:spTree>
    <p:extLst>
      <p:ext uri="{BB962C8B-B14F-4D97-AF65-F5344CB8AC3E}">
        <p14:creationId xmlns:p14="http://schemas.microsoft.com/office/powerpoint/2010/main" val="374452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346F57-E4A2-4937-B6F6-39D143572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AC15A5-B02F-4B58-8D4E-72730B1B5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701606-F0BE-4DD1-AA44-D1F8252DE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690503"/>
            <a:ext cx="8066301" cy="451576"/>
          </a:xfrm>
        </p:spPr>
        <p:txBody>
          <a:bodyPr/>
          <a:lstStyle/>
          <a:p>
            <a:r>
              <a:rPr lang="cs-CZ"/>
              <a:t>Správně právní vztahy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C3361-73DC-4297-A484-1AE5D5970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507647"/>
            <a:ext cx="8066301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Prvky: </a:t>
            </a:r>
            <a:r>
              <a:rPr lang="cs-CZ" dirty="0"/>
              <a:t>subjekty (KDO – dvou či vícestranné, jedním </a:t>
            </a:r>
            <a:r>
              <a:rPr lang="cs-CZ" dirty="0">
                <a:solidFill>
                  <a:srgbClr val="FF0000"/>
                </a:solidFill>
              </a:rPr>
              <a:t>vždy subjekt veřejné správy, nerovnost</a:t>
            </a:r>
            <a:r>
              <a:rPr lang="cs-CZ" dirty="0"/>
              <a:t>), objekt (PROČ) a obsah (CO – (obvykle) veřejná subjektivní práva a povinnosti)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Členění: </a:t>
            </a:r>
          </a:p>
          <a:p>
            <a:pPr lvl="1" algn="just"/>
            <a:r>
              <a:rPr lang="cs-CZ" dirty="0"/>
              <a:t>Podle </a:t>
            </a:r>
            <a:r>
              <a:rPr lang="cs-CZ" b="1" dirty="0"/>
              <a:t>obsahu: </a:t>
            </a:r>
            <a:r>
              <a:rPr lang="cs-CZ" dirty="0"/>
              <a:t>organizační, hmotněprávní (</a:t>
            </a:r>
            <a:r>
              <a:rPr lang="cs-CZ" dirty="0" err="1"/>
              <a:t>služebněprávní</a:t>
            </a:r>
            <a:r>
              <a:rPr lang="cs-CZ" dirty="0"/>
              <a:t>), procesní</a:t>
            </a:r>
          </a:p>
          <a:p>
            <a:pPr lvl="1" algn="just"/>
            <a:r>
              <a:rPr lang="cs-CZ" dirty="0"/>
              <a:t>Podle </a:t>
            </a:r>
            <a:r>
              <a:rPr lang="cs-CZ" b="1" dirty="0"/>
              <a:t>funkcí:</a:t>
            </a:r>
            <a:r>
              <a:rPr lang="cs-CZ" dirty="0"/>
              <a:t> regulativní, ochranné (odpovědnostní)</a:t>
            </a:r>
          </a:p>
          <a:p>
            <a:pPr lvl="1" algn="just"/>
            <a:r>
              <a:rPr lang="cs-CZ" dirty="0"/>
              <a:t>Podle </a:t>
            </a:r>
            <a:r>
              <a:rPr lang="cs-CZ" b="1" dirty="0"/>
              <a:t>subjektů či zaměření:</a:t>
            </a:r>
            <a:r>
              <a:rPr lang="cs-CZ" dirty="0"/>
              <a:t> vnější, vnitřní</a:t>
            </a:r>
          </a:p>
          <a:p>
            <a:pPr lvl="1"/>
            <a:r>
              <a:rPr lang="cs-CZ" dirty="0"/>
              <a:t>Podle </a:t>
            </a:r>
            <a:r>
              <a:rPr lang="cs-CZ" b="1" dirty="0"/>
              <a:t>odvětví či úseků </a:t>
            </a:r>
            <a:r>
              <a:rPr lang="cs-CZ" dirty="0"/>
              <a:t>veřejné správy</a:t>
            </a:r>
          </a:p>
          <a:p>
            <a:pPr lvl="1"/>
            <a:r>
              <a:rPr lang="cs-CZ" dirty="0"/>
              <a:t>Podle </a:t>
            </a:r>
            <a:r>
              <a:rPr lang="cs-CZ" b="1" dirty="0"/>
              <a:t>doby trvání</a:t>
            </a:r>
            <a:r>
              <a:rPr lang="cs-CZ" dirty="0"/>
              <a:t>: jednorázové či trvající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556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Prameny ke studiu (opakování):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06931"/>
            <a:ext cx="8066301" cy="432506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Průcha, P. Správní právo. Obecná část. 8. vyd. Brno: Masarykova univerzita, 2012, s. 121 - 127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Hendrych, D. a kol. Správní právo. Obecná část. 9. vyd. Praha: C. H. Beck, 2016, s. 51 – 54 a 65 – 73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Sládeček, V. Obecné správní právo. 4. vyd.,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ČR, 2019, s. 250 – 266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Kopecký, M. Správní právo. Obecná část. 2. vyd. Praha: C. H. Beck, 2021, s. 40 – 43 a 61 - 70</a:t>
            </a:r>
          </a:p>
        </p:txBody>
      </p:sp>
    </p:spTree>
    <p:extLst>
      <p:ext uri="{BB962C8B-B14F-4D97-AF65-F5344CB8AC3E}">
        <p14:creationId xmlns:p14="http://schemas.microsoft.com/office/powerpoint/2010/main" val="356477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485923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Osnova přednášky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56852"/>
            <a:ext cx="8066301" cy="4729394"/>
          </a:xfrm>
        </p:spPr>
        <p:txBody>
          <a:bodyPr/>
          <a:lstStyle/>
          <a:p>
            <a:pPr marL="0" indent="0" algn="just"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Subjekty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správního práva (</a:t>
            </a:r>
            <a:r>
              <a:rPr lang="cs-CZ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pojem a druhy 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subjektů správního práva, </a:t>
            </a:r>
            <a:r>
              <a:rPr lang="cs-CZ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subjekty veřejné správy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nositelé a vykonavatelé pravomoci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subjekty, vůči nimž je veřejná správa </a:t>
            </a:r>
            <a:r>
              <a:rPr lang="cs-CZ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vykonávána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</a:pPr>
            <a:endParaRPr lang="cs-CZ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Správně právní vztahy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pojem a charakteristické rysy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správně právních vztahů,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předpoklady a prvky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správně právních vztahů,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druhy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správně právní vztahů).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dirty="0"/>
          </a:p>
          <a:p>
            <a:pPr marL="0" indent="0"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 co má přednáška odpovědět?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00200"/>
            <a:ext cx="8066301" cy="42318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Jaký je rozdíl mezi pojmy „subjekt“ či „nositel“ na straně jedné a „vykonavatel“ veřejné správy na straně druhé?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pravomoc a působnost?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je „správní orgán“ klíčovým pojmem veřejné správy?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rozdíl mezi „vykonavatelem“ veřejné správy coby správním orgánem a adresátem jeho působení?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jsou to správně právní vztahy a co je pro ně typické?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Může být jeden správní orgán ve správně právním vztahu s jiným správním orgánem? Pokud ano, je jejich postavení v tomto vztahu rovné, nebo ne?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4902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78974"/>
            <a:ext cx="8066301" cy="4453026"/>
          </a:xfrm>
        </p:spPr>
        <p:txBody>
          <a:bodyPr/>
          <a:lstStyle/>
          <a:p>
            <a:pPr marL="800100" lvl="1" indent="-342900" algn="just">
              <a:buFont typeface="+mj-lt"/>
              <a:buAutoNum type="arabicPeriod"/>
            </a:pPr>
            <a:r>
              <a:rPr lang="cs-CZ" sz="2400" dirty="0"/>
              <a:t>Uskutečňují správní právo (</a:t>
            </a:r>
            <a:r>
              <a:rPr lang="cs-CZ" sz="2400" b="1" dirty="0"/>
              <a:t>vykonávají </a:t>
            </a:r>
            <a:r>
              <a:rPr lang="cs-CZ" sz="2400" dirty="0"/>
              <a:t>veřejnou správu): </a:t>
            </a:r>
            <a:r>
              <a:rPr lang="cs-CZ" sz="2400" b="1" dirty="0"/>
              <a:t>subjekty veřejné správy </a:t>
            </a:r>
            <a:r>
              <a:rPr lang="cs-CZ" sz="2400" dirty="0">
                <a:solidFill>
                  <a:srgbClr val="FF0000"/>
                </a:solidFill>
              </a:rPr>
              <a:t>(pozor na pojmy subjekt a vykonavatel, viz dále)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2400" dirty="0"/>
              <a:t>Vůči nim je správní právo uskutečňováno: </a:t>
            </a:r>
            <a:r>
              <a:rPr lang="cs-CZ" sz="2400" b="1" dirty="0"/>
              <a:t>subjekty, vůči nimž je veřejná správa vykonávána </a:t>
            </a:r>
            <a:r>
              <a:rPr lang="cs-CZ" sz="2400" dirty="0"/>
              <a:t>(tzv. </a:t>
            </a:r>
            <a:r>
              <a:rPr lang="cs-CZ" sz="2400" b="1" dirty="0"/>
              <a:t>adresáti veřejnosprávního působení</a:t>
            </a:r>
            <a:r>
              <a:rPr lang="cs-CZ" sz="2400" dirty="0"/>
              <a:t>; „účastníci“ či „klienti“), což jsou </a:t>
            </a:r>
            <a:r>
              <a:rPr lang="cs-CZ" sz="2400" b="1" dirty="0"/>
              <a:t>FO a PO</a:t>
            </a:r>
          </a:p>
          <a:p>
            <a:pPr marL="800100" lvl="1" indent="-342900" algn="just">
              <a:buFont typeface="+mj-lt"/>
              <a:buAutoNum type="arabicPeriod"/>
            </a:pPr>
            <a:endParaRPr lang="cs-CZ" sz="2400" dirty="0"/>
          </a:p>
          <a:p>
            <a:pPr marL="800100" lvl="1" indent="-342900" algn="just"/>
            <a:r>
              <a:rPr lang="cs-CZ" sz="2400" b="1" dirty="0"/>
              <a:t>Možnost (resp. nezbytnost) </a:t>
            </a:r>
            <a:r>
              <a:rPr lang="cs-CZ" sz="2400" dirty="0"/>
              <a:t>posléze vstupovat a být subjektem </a:t>
            </a:r>
            <a:r>
              <a:rPr lang="cs-CZ" sz="2400" b="1" dirty="0"/>
              <a:t>správně právních vztahů </a:t>
            </a:r>
            <a:r>
              <a:rPr lang="cs-CZ" sz="2400" dirty="0"/>
              <a:t>(tj. konkretizace obecného postavení, práv a povinností)</a:t>
            </a:r>
          </a:p>
          <a:p>
            <a:pPr marL="800100" lvl="1" indent="-342900" algn="just"/>
            <a:r>
              <a:rPr lang="cs-CZ" sz="2400" dirty="0"/>
              <a:t>Komu správní právo přiznává </a:t>
            </a:r>
            <a:r>
              <a:rPr lang="cs-CZ" sz="2400" b="1" dirty="0"/>
              <a:t>práva nebo povinnosti</a:t>
            </a:r>
            <a:r>
              <a:rPr lang="cs-CZ" sz="2400" dirty="0"/>
              <a:t>, resp. </a:t>
            </a:r>
            <a:r>
              <a:rPr lang="cs-CZ" sz="2400" b="1" dirty="0"/>
              <a:t>pravomoc a působnost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40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3219"/>
            <a:ext cx="8066301" cy="440878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Subjekt/nositel pravomoci</a:t>
            </a:r>
            <a:r>
              <a:rPr lang="cs-CZ" sz="2000" dirty="0"/>
              <a:t> – má práva a povinnosti, náleží mu, nese za ni odpovědnost (tzv. přičitatelnost), </a:t>
            </a:r>
            <a:r>
              <a:rPr lang="cs-CZ" sz="2000" b="1" dirty="0"/>
              <a:t>veřejnoprávní subjektivita </a:t>
            </a:r>
            <a:r>
              <a:rPr lang="cs-CZ" sz="2000" dirty="0"/>
              <a:t>(zřízení zákonem), mají </a:t>
            </a:r>
            <a:r>
              <a:rPr lang="cs-CZ" sz="2000" b="1" dirty="0"/>
              <a:t>veřejnou moc</a:t>
            </a:r>
          </a:p>
          <a:p>
            <a:pPr lvl="1" algn="just"/>
            <a:r>
              <a:rPr lang="cs-CZ" dirty="0"/>
              <a:t>STÁT</a:t>
            </a:r>
          </a:p>
          <a:p>
            <a:pPr lvl="1" algn="just"/>
            <a:r>
              <a:rPr lang="cs-CZ" dirty="0"/>
              <a:t>VEŘEJNOPRÁVNÍ KORPORACE – obce a kraje; členský/osobní princip; právní subjektivita, zřízení zákonem nebo jiným vrchnostenským aktem, svěření rozhodovací (samosprávné) pravomoci, autonomie (ne zcela absolutní) na státu, existence vlastních orgánů</a:t>
            </a:r>
          </a:p>
          <a:p>
            <a:pPr lvl="1" algn="just"/>
            <a:r>
              <a:rPr lang="cs-CZ" dirty="0"/>
              <a:t>FO/PO soukromého práva (či na pomezí veřejného a soukromého práva) – </a:t>
            </a:r>
            <a:r>
              <a:rPr lang="cs-CZ" b="1" dirty="0"/>
              <a:t>veřejné ústavy </a:t>
            </a:r>
            <a:r>
              <a:rPr lang="cs-CZ" dirty="0"/>
              <a:t>(</a:t>
            </a:r>
            <a:r>
              <a:rPr lang="cs-CZ" dirty="0" err="1"/>
              <a:t>v.v.i</a:t>
            </a:r>
            <a:r>
              <a:rPr lang="cs-CZ" dirty="0"/>
              <a:t>., veřejné školy, knihovny, Národní galerie z. č. 148/1949 Sb., Česká filharmonie – dekret č. 129/1945 Sb.) a </a:t>
            </a:r>
            <a:r>
              <a:rPr lang="cs-CZ" b="1" dirty="0"/>
              <a:t>podniky</a:t>
            </a:r>
            <a:r>
              <a:rPr lang="cs-CZ" dirty="0"/>
              <a:t> (ČT, ČRo, ČTK, státní podniky – povodí, Lesy ČR, …, „komunální podniky“; zdravotní pojišťovny), </a:t>
            </a:r>
            <a:r>
              <a:rPr lang="cs-CZ" b="1" dirty="0"/>
              <a:t>nadace</a:t>
            </a:r>
            <a:r>
              <a:rPr lang="cs-CZ" dirty="0"/>
              <a:t>, obecně prospěšné společnosti – spolky, </a:t>
            </a:r>
            <a:r>
              <a:rPr lang="cs-CZ" b="1" dirty="0"/>
              <a:t>státní fondy</a:t>
            </a:r>
          </a:p>
          <a:p>
            <a:pPr marL="742950" lvl="1" indent="-285750"/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258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37071"/>
            <a:ext cx="8066301" cy="419492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Vykonavatel </a:t>
            </a:r>
            <a:r>
              <a:rPr lang="cs-CZ" sz="2000" dirty="0"/>
              <a:t>– orgán/úřad, který BEZPROSTŘEDNĚ vykonává JMÉNEM, V ZÁJMU A NA ÚČET SUBJEKTU VEŘEJNOU SPRÁVU</a:t>
            </a:r>
          </a:p>
          <a:p>
            <a:pPr lvl="1" algn="just"/>
            <a:r>
              <a:rPr lang="cs-CZ" b="1" dirty="0"/>
              <a:t>Pravomoc </a:t>
            </a:r>
            <a:r>
              <a:rPr lang="cs-CZ" dirty="0"/>
              <a:t>– souvislosti se správní činností, „jak se to dělá“, </a:t>
            </a:r>
            <a:r>
              <a:rPr lang="cs-CZ" i="1" dirty="0">
                <a:solidFill>
                  <a:srgbClr val="FF0000"/>
                </a:solidFill>
              </a:rPr>
              <a:t>souhrn právních prostředků k realizaci působnosti</a:t>
            </a:r>
          </a:p>
          <a:p>
            <a:pPr lvl="1" algn="just"/>
            <a:r>
              <a:rPr lang="cs-CZ" b="1" dirty="0"/>
              <a:t>Působnost</a:t>
            </a:r>
            <a:r>
              <a:rPr lang="cs-CZ" dirty="0"/>
              <a:t> (dělení na druhy veřejné správy), „co se dělá“, </a:t>
            </a:r>
            <a:r>
              <a:rPr lang="cs-CZ" i="1" dirty="0">
                <a:solidFill>
                  <a:srgbClr val="FF0000"/>
                </a:solidFill>
              </a:rPr>
              <a:t>předmět, obsah a rozsah činnosti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Veřejnou správu a správní právo vykonávají </a:t>
            </a:r>
            <a:r>
              <a:rPr lang="cs-CZ" altLang="cs-CZ" sz="2000" b="1" dirty="0">
                <a:solidFill>
                  <a:srgbClr val="CC0000"/>
                </a:solidFill>
              </a:rPr>
              <a:t>vykonavatelé</a:t>
            </a:r>
            <a:r>
              <a:rPr lang="cs-CZ" altLang="cs-CZ" sz="2000" dirty="0"/>
              <a:t> veřejné správy</a:t>
            </a:r>
          </a:p>
          <a:p>
            <a:pPr marL="742950" lvl="1" indent="-285750"/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130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Subjekty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14170"/>
            <a:ext cx="8066301" cy="401782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000" b="1" dirty="0"/>
              <a:t>Veřejná správa (a pojmy „subjekt“ a „vykonavatel“)</a:t>
            </a:r>
          </a:p>
          <a:p>
            <a:pPr marL="457200" indent="-457200" algn="just">
              <a:lnSpc>
                <a:spcPct val="100000"/>
              </a:lnSpc>
              <a:buAutoNum type="arabicParenR"/>
            </a:pPr>
            <a:r>
              <a:rPr lang="cs-CZ" sz="2000" b="1" dirty="0">
                <a:solidFill>
                  <a:srgbClr val="FF0000"/>
                </a:solidFill>
              </a:rPr>
              <a:t>Státní správa</a:t>
            </a:r>
            <a:r>
              <a:rPr lang="cs-CZ" sz="2000" dirty="0"/>
              <a:t>: </a:t>
            </a:r>
            <a:r>
              <a:rPr lang="cs-CZ" sz="2000" b="1" dirty="0"/>
              <a:t>subjektem </a:t>
            </a:r>
            <a:r>
              <a:rPr lang="cs-CZ" sz="2000" dirty="0"/>
              <a:t>je</a:t>
            </a:r>
            <a:r>
              <a:rPr lang="cs-CZ" sz="2000" b="1" dirty="0"/>
              <a:t> stát</a:t>
            </a:r>
            <a:r>
              <a:rPr lang="cs-CZ" sz="2000" dirty="0"/>
              <a:t>, </a:t>
            </a:r>
            <a:r>
              <a:rPr lang="cs-CZ" sz="2000" b="1" dirty="0"/>
              <a:t>vykonavatelem</a:t>
            </a:r>
            <a:r>
              <a:rPr lang="cs-CZ" sz="2000" dirty="0"/>
              <a:t> jsou </a:t>
            </a:r>
            <a:r>
              <a:rPr lang="cs-CZ" sz="2000" b="1" dirty="0"/>
              <a:t>orgány státu </a:t>
            </a:r>
            <a:r>
              <a:rPr lang="cs-CZ" sz="2000" dirty="0"/>
              <a:t>(orgány státní správy), a to jednak jako </a:t>
            </a:r>
            <a:r>
              <a:rPr lang="cs-CZ" sz="2000" b="1" dirty="0"/>
              <a:t>tzv. přímí vykonavatelé </a:t>
            </a:r>
            <a:r>
              <a:rPr lang="cs-CZ" sz="2000" dirty="0"/>
              <a:t>a </a:t>
            </a:r>
            <a:r>
              <a:rPr lang="cs-CZ" sz="2000" b="1" dirty="0"/>
              <a:t>nepřímí vykonavatelé </a:t>
            </a:r>
            <a:r>
              <a:rPr lang="cs-CZ" sz="2000" dirty="0"/>
              <a:t>(nejde o orgány státu, ale zákonem jsou pověřeni k výkonu státní správy – tzv. </a:t>
            </a:r>
            <a:r>
              <a:rPr lang="cs-CZ" sz="2000" b="1" dirty="0"/>
              <a:t>přenesená působnost</a:t>
            </a:r>
            <a:r>
              <a:rPr lang="cs-CZ" sz="2000" dirty="0"/>
              <a:t>, např. obecní a krajský úřad); </a:t>
            </a:r>
            <a:r>
              <a:rPr lang="cs-CZ" sz="2000" b="1" dirty="0">
                <a:solidFill>
                  <a:srgbClr val="FF0000"/>
                </a:solidFill>
              </a:rPr>
              <a:t>správa záležitostí státu přímo státem, jménem státu a v zájmu státu</a:t>
            </a:r>
          </a:p>
          <a:p>
            <a:pPr marL="457200" indent="-457200" algn="just">
              <a:lnSpc>
                <a:spcPct val="100000"/>
              </a:lnSpc>
              <a:buAutoNum type="arabicParenR"/>
            </a:pPr>
            <a:r>
              <a:rPr lang="cs-CZ" sz="2000" b="1" dirty="0">
                <a:solidFill>
                  <a:srgbClr val="FF0000"/>
                </a:solidFill>
              </a:rPr>
              <a:t>Samospráva: </a:t>
            </a:r>
            <a:r>
              <a:rPr lang="cs-CZ" sz="2000" b="1" dirty="0"/>
              <a:t>subjektem</a:t>
            </a:r>
            <a:r>
              <a:rPr lang="cs-CZ" sz="2000" dirty="0"/>
              <a:t> jsou </a:t>
            </a:r>
            <a:r>
              <a:rPr lang="cs-CZ" sz="2000" b="1" dirty="0"/>
              <a:t>obce, kraje a veřejnoprávní korporace</a:t>
            </a:r>
            <a:r>
              <a:rPr lang="cs-CZ" sz="2000" dirty="0"/>
              <a:t>, </a:t>
            </a:r>
            <a:r>
              <a:rPr lang="cs-CZ" sz="2000" b="1" dirty="0"/>
              <a:t>vykonavatelem</a:t>
            </a:r>
            <a:r>
              <a:rPr lang="cs-CZ" sz="2000" dirty="0"/>
              <a:t> jsou jejich </a:t>
            </a:r>
            <a:r>
              <a:rPr lang="cs-CZ" sz="2000" b="1" dirty="0"/>
              <a:t>orgány </a:t>
            </a:r>
            <a:r>
              <a:rPr lang="cs-CZ" sz="2000" dirty="0"/>
              <a:t>(tzv. samostatná působnost, typicky rada, zastupitelstvo, starosta); </a:t>
            </a:r>
            <a:r>
              <a:rPr lang="cs-CZ" sz="2000" b="1" dirty="0">
                <a:solidFill>
                  <a:srgbClr val="FF0000"/>
                </a:solidFill>
              </a:rPr>
              <a:t>správa části veřejných záležitostí těmi, jichž se bezprostředně týká</a:t>
            </a:r>
            <a:r>
              <a:rPr lang="cs-CZ" sz="2000" dirty="0"/>
              <a:t>;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745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Vykonavatelé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Které </a:t>
            </a:r>
            <a:r>
              <a:rPr lang="cs-CZ" b="1" dirty="0"/>
              <a:t>orgány (vykonavatelé) uskutečňují veřejnou správu </a:t>
            </a:r>
            <a:r>
              <a:rPr lang="cs-CZ" dirty="0"/>
              <a:t>jako činnost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Orgán musí mít </a:t>
            </a:r>
            <a:r>
              <a:rPr lang="cs-CZ" b="1" dirty="0"/>
              <a:t>veřejnoprávní povahu</a:t>
            </a:r>
          </a:p>
          <a:p>
            <a:pPr lvl="1" algn="just"/>
            <a:r>
              <a:rPr lang="cs-CZ" b="1" dirty="0"/>
              <a:t>Originární:</a:t>
            </a:r>
            <a:r>
              <a:rPr lang="cs-CZ" dirty="0"/>
              <a:t> stát a veřejnoprávní korporace</a:t>
            </a:r>
          </a:p>
          <a:p>
            <a:pPr lvl="1" algn="just"/>
            <a:r>
              <a:rPr lang="cs-CZ" b="1" dirty="0"/>
              <a:t>Odvozenou</a:t>
            </a:r>
            <a:r>
              <a:rPr lang="cs-CZ" dirty="0"/>
              <a:t> od veřejné moci (na základě zákona): FO/PO, na základě </a:t>
            </a:r>
            <a:r>
              <a:rPr lang="cs-CZ" b="1" dirty="0">
                <a:solidFill>
                  <a:srgbClr val="FF0000"/>
                </a:solidFill>
              </a:rPr>
              <a:t>delegace (</a:t>
            </a:r>
            <a:r>
              <a:rPr lang="cs-CZ" dirty="0">
                <a:solidFill>
                  <a:srgbClr val="FF0000"/>
                </a:solidFill>
              </a:rPr>
              <a:t>akreditace, autorizace, …)</a:t>
            </a:r>
            <a:r>
              <a:rPr lang="cs-CZ" dirty="0"/>
              <a:t>, stávají se </a:t>
            </a:r>
            <a:r>
              <a:rPr lang="cs-CZ" b="1" dirty="0"/>
              <a:t>vykonavatelem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818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 jako vykonavatel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05780"/>
            <a:ext cx="8066301" cy="382621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Legislativní zkratka (§ 1 odst. 1 správního řádu č. 500/2004 Sb., § 4 odst. 1 písm. a) soudního řádu správního č. 150/2002 Sb., …)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Teoretický pojem x orgán veřejné správy, není právnickou osobou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Funkční pojetí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Institucionální pojetí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Pomocné pojetí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/>
              <a:t>Pojmy: </a:t>
            </a:r>
            <a:r>
              <a:rPr lang="cs-CZ" sz="2000" dirty="0"/>
              <a:t>orgán veřejné moci - orgán moci výkonné - orgán veřejné správy/správní orgán – orgán státní správy/správní úřad – orgán samosprávy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Mají svůj </a:t>
            </a:r>
            <a:r>
              <a:rPr lang="cs-CZ" sz="2000" b="1" dirty="0"/>
              <a:t>osobní základ</a:t>
            </a:r>
            <a:r>
              <a:rPr lang="cs-CZ" sz="2000" dirty="0"/>
              <a:t>: úředníci (úřední osoby)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43656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1400</Words>
  <Application>Microsoft Office PowerPoint</Application>
  <PresentationFormat>Vlastní</PresentationFormat>
  <Paragraphs>122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Prezentace_MU_CZ</vt:lpstr>
      <vt:lpstr>Subjekty správního práva, správně právní vztahy</vt:lpstr>
      <vt:lpstr>Osnova přednášky </vt:lpstr>
      <vt:lpstr>Na co má přednáška odpovědět?</vt:lpstr>
      <vt:lpstr>Subjekty správního práva</vt:lpstr>
      <vt:lpstr>Subjekty veřejné správy</vt:lpstr>
      <vt:lpstr>Subjekty veřejné správy</vt:lpstr>
      <vt:lpstr>Subjekty veřejné správy</vt:lpstr>
      <vt:lpstr>Vykonavatelé veřejné správy</vt:lpstr>
      <vt:lpstr>Správní orgán jako vykonavatel veřejné správy</vt:lpstr>
      <vt:lpstr>Fyzické a právnické osoby</vt:lpstr>
      <vt:lpstr>Ovšem pozor:</vt:lpstr>
      <vt:lpstr>takže…</vt:lpstr>
      <vt:lpstr>Správně právní vztahy</vt:lpstr>
      <vt:lpstr>Správně právní vztahy</vt:lpstr>
      <vt:lpstr>Prameny ke studiu (opakování):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Lukas Potesil</cp:lastModifiedBy>
  <cp:revision>97</cp:revision>
  <cp:lastPrinted>2021-09-30T07:59:17Z</cp:lastPrinted>
  <dcterms:created xsi:type="dcterms:W3CDTF">2019-09-23T06:41:12Z</dcterms:created>
  <dcterms:modified xsi:type="dcterms:W3CDTF">2023-03-09T11:35:50Z</dcterms:modified>
</cp:coreProperties>
</file>