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7"/>
  </p:notesMasterIdLst>
  <p:handoutMasterIdLst>
    <p:handoutMasterId r:id="rId38"/>
  </p:handoutMasterIdLst>
  <p:sldIdLst>
    <p:sldId id="256" r:id="rId2"/>
    <p:sldId id="284" r:id="rId3"/>
    <p:sldId id="257" r:id="rId4"/>
    <p:sldId id="286" r:id="rId5"/>
    <p:sldId id="315" r:id="rId6"/>
    <p:sldId id="267" r:id="rId7"/>
    <p:sldId id="268" r:id="rId8"/>
    <p:sldId id="262" r:id="rId9"/>
    <p:sldId id="271" r:id="rId10"/>
    <p:sldId id="272" r:id="rId11"/>
    <p:sldId id="303" r:id="rId12"/>
    <p:sldId id="306" r:id="rId13"/>
    <p:sldId id="305" r:id="rId14"/>
    <p:sldId id="302" r:id="rId15"/>
    <p:sldId id="273" r:id="rId16"/>
    <p:sldId id="307" r:id="rId17"/>
    <p:sldId id="282" r:id="rId18"/>
    <p:sldId id="308" r:id="rId19"/>
    <p:sldId id="276" r:id="rId20"/>
    <p:sldId id="285" r:id="rId21"/>
    <p:sldId id="287" r:id="rId22"/>
    <p:sldId id="288" r:id="rId23"/>
    <p:sldId id="289" r:id="rId24"/>
    <p:sldId id="293" r:id="rId25"/>
    <p:sldId id="309" r:id="rId26"/>
    <p:sldId id="311" r:id="rId27"/>
    <p:sldId id="312" r:id="rId28"/>
    <p:sldId id="313" r:id="rId29"/>
    <p:sldId id="294" r:id="rId30"/>
    <p:sldId id="310" r:id="rId31"/>
    <p:sldId id="295" r:id="rId32"/>
    <p:sldId id="314" r:id="rId33"/>
    <p:sldId id="296" r:id="rId34"/>
    <p:sldId id="297" r:id="rId35"/>
    <p:sldId id="300" r:id="rId3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869" userDrawn="1">
          <p15:clr>
            <a:srgbClr val="A4A3A4"/>
          </p15:clr>
        </p15:guide>
        <p15:guide id="9" pos="3681" userDrawn="1">
          <p15:clr>
            <a:srgbClr val="A4A3A4"/>
          </p15:clr>
        </p15:guide>
        <p15:guide id="10" pos="3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63" d="100"/>
          <a:sy n="163" d="100"/>
        </p:scale>
        <p:origin x="312" y="138"/>
      </p:cViewPr>
      <p:guideLst>
        <p:guide orient="horz" pos="1120"/>
        <p:guide orient="horz" pos="1272"/>
        <p:guide orient="horz" pos="715"/>
        <p:guide orient="horz" pos="3861"/>
        <p:guide orient="horz" pos="3929"/>
        <p:guide pos="428"/>
        <p:guide pos="7224"/>
        <p:guide pos="869"/>
        <p:guide pos="3681"/>
        <p:guide pos="397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5D462A-E758-4BCA-AD83-84964775D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FEE0D4D-8DE9-4C74-909E-3D6A7A05C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9EAA30-1FED-4896-80B1-3BDC9D599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07BAEFB-3478-47F5-888D-1DA9C581B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CB5923B-A900-438F-B7D2-0E35F4078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106255" cy="2833317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83D8F9C-31DA-4A72-9A88-45079BA91C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A9A2BD2-1096-47BE-BE7D-31D4B6ED5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D636BBA-EAE3-4723-B113-5D7145D09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D071A41-2EBD-49A7-A906-FB9C1EE30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EF222EE-72EC-4915-BFF7-454D9FCA7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6E8DF9B-B034-4030-8D59-8EB30894B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1D939FD-1FD8-4E6C-BF1C-80C9479EC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A642DD-F4D1-4553-8BF4-32A8C8CF5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slideLayout" Target="../slideLayouts/slideLayout2.xml"/><Relationship Id="rId5" Type="http://schemas.microsoft.com/office/2007/relationships/media" Target="../media/media6.m4a"/><Relationship Id="rId10" Type="http://schemas.openxmlformats.org/officeDocument/2006/relationships/audio" Target="../media/media8.m4a"/><Relationship Id="rId4" Type="http://schemas.openxmlformats.org/officeDocument/2006/relationships/audio" Target="../media/media5.m4a"/><Relationship Id="rId9" Type="http://schemas.microsoft.com/office/2007/relationships/media" Target="../media/media8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71628" y="2290439"/>
            <a:ext cx="10549748" cy="198952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br>
              <a:rPr lang="cs-CZ" sz="32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2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rPr>
              <a:t>Formy realizace (činnosti)  veřejné správy – úvod</a:t>
            </a:r>
            <a:br>
              <a:rPr lang="cs-CZ" altLang="cs-CZ" sz="3200" dirty="0">
                <a:solidFill>
                  <a:schemeClr val="tx1"/>
                </a:solidFill>
                <a:cs typeface="Arial" panose="020B0604020202020204" pitchFamily="34" charset="0"/>
              </a:rPr>
            </a:br>
            <a:br>
              <a:rPr lang="cs-CZ" altLang="cs-CZ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4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cs-CZ" sz="4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3200" dirty="0"/>
            </a:br>
            <a:br>
              <a:rPr lang="cs-CZ" sz="3200" dirty="0"/>
            </a:br>
            <a:br>
              <a:rPr lang="cs-CZ" sz="3200" dirty="0"/>
            </a:br>
            <a:endParaRPr lang="cs-CZ" sz="320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618400" y="3621009"/>
            <a:ext cx="11361600" cy="2388092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pPr algn="ctr"/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MP615Z Správní právo I</a:t>
            </a:r>
          </a:p>
          <a:p>
            <a:endParaRPr lang="cs-CZ" dirty="0"/>
          </a:p>
          <a:p>
            <a:pPr algn="ctr"/>
            <a:r>
              <a:rPr lang="cs-CZ" altLang="cs-CZ" b="1" dirty="0"/>
              <a:t>11</a:t>
            </a:r>
            <a:r>
              <a:rPr lang="cs-CZ" altLang="cs-CZ" b="1" dirty="0">
                <a:solidFill>
                  <a:schemeClr val="tx1"/>
                </a:solidFill>
                <a:effectLst/>
              </a:rPr>
              <a:t>. přednáška 4. 5. 2023</a:t>
            </a:r>
            <a:br>
              <a:rPr lang="cs-CZ" altLang="cs-CZ" dirty="0">
                <a:solidFill>
                  <a:schemeClr val="tx1"/>
                </a:solidFill>
                <a:effectLst/>
              </a:rPr>
            </a:br>
            <a:r>
              <a:rPr lang="cs-CZ" altLang="cs-CZ" sz="1600" dirty="0">
                <a:solidFill>
                  <a:schemeClr val="tx1"/>
                </a:solidFill>
                <a:effectLst/>
              </a:rPr>
              <a:t>Petr </a:t>
            </a:r>
            <a:r>
              <a:rPr lang="cs-CZ" altLang="cs-CZ" sz="1600" dirty="0" err="1">
                <a:solidFill>
                  <a:schemeClr val="tx1"/>
                </a:solidFill>
                <a:effectLst/>
              </a:rPr>
              <a:t>Havlan</a:t>
            </a:r>
            <a:endParaRPr lang="cs-CZ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1645913-1C01-411E-BD81-72C91BBDBC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799" y="650631"/>
            <a:ext cx="10617415" cy="914398"/>
          </a:xfrm>
        </p:spPr>
        <p:txBody>
          <a:bodyPr/>
          <a:lstStyle/>
          <a:p>
            <a:pPr algn="ctr" eaLnBrk="1" hangingPunct="1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sz="2800" dirty="0"/>
              <a:t>Správní akty </a:t>
            </a:r>
            <a:endParaRPr lang="cs-CZ" altLang="cs-CZ" sz="2800" dirty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C6E65FF-2ACC-408D-80EE-D5F7147C9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000" y="1565030"/>
            <a:ext cx="10753200" cy="4266969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dirty="0"/>
              <a:t>normativní správní akty (</a:t>
            </a:r>
            <a:r>
              <a:rPr lang="cs-CZ" sz="1800" b="1" dirty="0"/>
              <a:t>externí</a:t>
            </a:r>
            <a:r>
              <a:rPr lang="cs-CZ" sz="2400" b="1" dirty="0"/>
              <a:t> NSA)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dirty="0"/>
              <a:t>jsou </a:t>
            </a:r>
            <a:r>
              <a:rPr lang="cs-CZ" altLang="cs-CZ" sz="2200" i="1" dirty="0"/>
              <a:t>obecné,</a:t>
            </a:r>
            <a:r>
              <a:rPr lang="cs-CZ" altLang="cs-CZ" sz="2200" dirty="0"/>
              <a:t> co do předmětu, i co do adresátů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dirty="0">
                <a:latin typeface="Arial" panose="020B0604020202020204" pitchFamily="34" charset="0"/>
              </a:rPr>
              <a:t>jsou </a:t>
            </a:r>
            <a:r>
              <a:rPr lang="cs-CZ" altLang="cs-CZ" sz="2200" i="1" dirty="0">
                <a:latin typeface="Arial" panose="020B0604020202020204" pitchFamily="34" charset="0"/>
              </a:rPr>
              <a:t>pramenem práva</a:t>
            </a:r>
            <a:r>
              <a:rPr lang="cs-CZ" altLang="cs-CZ" sz="2000" i="1" dirty="0">
                <a:latin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</a:rPr>
              <a:t>(externí NSA obsahuje </a:t>
            </a:r>
            <a:r>
              <a:rPr lang="cs-CZ" sz="2000" i="1" dirty="0"/>
              <a:t>obecně závazná pravidla chování)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200" i="1" dirty="0">
                <a:solidFill>
                  <a:schemeClr val="tx1"/>
                </a:solidFill>
              </a:rPr>
              <a:t>znaky</a:t>
            </a:r>
            <a:r>
              <a:rPr lang="cs-CZ" altLang="cs-CZ" sz="2200" dirty="0">
                <a:solidFill>
                  <a:schemeClr val="tx1"/>
                </a:solidFill>
              </a:rPr>
              <a:t> NSA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altLang="cs-CZ" dirty="0"/>
              <a:t>normativnost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200" dirty="0"/>
              <a:t> </a:t>
            </a:r>
            <a:r>
              <a:rPr lang="cs-CZ" altLang="cs-CZ" sz="1800" dirty="0"/>
              <a:t>obecnost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800" dirty="0"/>
              <a:t> abstraktnost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800" dirty="0"/>
              <a:t> závaznost (platnost, účinnost, publikace) a vynutitelnost </a:t>
            </a:r>
            <a:r>
              <a:rPr lang="cs-CZ" sz="1800" b="1" i="1" dirty="0">
                <a:solidFill>
                  <a:srgbClr val="FFFFFF"/>
                </a:solidFill>
                <a:effectLst/>
                <a:latin typeface="+mj-lt"/>
              </a:rPr>
              <a:t>(platnost</a:t>
            </a:r>
            <a:r>
              <a:rPr lang="cs-CZ" sz="1200" b="1" i="1" dirty="0">
                <a:solidFill>
                  <a:srgbClr val="FFFFFF"/>
                </a:solidFill>
                <a:effectLst/>
                <a:latin typeface="+mj-lt"/>
              </a:rPr>
              <a:t>, účinnost, publikace)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 err="1"/>
              <a:t>podzákonost</a:t>
            </a:r>
            <a:r>
              <a:rPr lang="cs-CZ" dirty="0"/>
              <a:t>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200" dirty="0"/>
              <a:t> </a:t>
            </a:r>
            <a:r>
              <a:rPr lang="cs-CZ" sz="1800" dirty="0"/>
              <a:t>odvozenost (NSA prováděcí)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dirty="0"/>
              <a:t> prvotnost (NSA prvotní)</a:t>
            </a:r>
          </a:p>
          <a:p>
            <a:pPr marL="72000" indent="0">
              <a:buNone/>
            </a:pPr>
            <a:endParaRPr lang="cs-CZ" altLang="cs-CZ" sz="2000" dirty="0"/>
          </a:p>
          <a:p>
            <a:pPr marL="72000" indent="0">
              <a:buNone/>
            </a:pPr>
            <a:endParaRPr lang="cs-CZ" altLang="cs-CZ" sz="22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3BECBE7-7A0F-3920-305E-6ED139E922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9EC1792-C730-DAC6-19FD-4FA15EFA4D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3DDED49-7B07-A57D-8EF7-488032EF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sz="2800" dirty="0"/>
              <a:t>Správní akty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A2C067-5DF2-2630-DFAE-2A94CD72E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sz="2200" i="1" dirty="0">
                <a:effectLst/>
              </a:rPr>
              <a:t>ústavně právní východiska </a:t>
            </a:r>
            <a:r>
              <a:rPr lang="cs-CZ" sz="2200" dirty="0">
                <a:effectLst/>
              </a:rPr>
              <a:t>normotvorby veřejné správy</a:t>
            </a:r>
            <a:br>
              <a:rPr lang="cs-CZ" sz="2200" dirty="0">
                <a:effectLst/>
              </a:rPr>
            </a:br>
            <a:endParaRPr lang="cs-CZ" sz="2200" dirty="0">
              <a:effectLst/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i="1" dirty="0">
                <a:effectLst/>
              </a:rPr>
              <a:t>čl. 78 Ústavy ČR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cs-CZ" sz="1800" i="1" dirty="0"/>
              <a:t>K provedení zákona a v jeho mezích je vláda oprávněna vydávat nařízení. Nařízení podepisuje předseda vlády a příslušný člen vlády.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endParaRPr lang="cs-CZ" sz="1800" i="1" dirty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i="1" dirty="0">
                <a:effectLst/>
              </a:rPr>
              <a:t>čl. 79 odst. 3 Ústavy ČR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cs-CZ" sz="1800" i="1" dirty="0">
                <a:effectLst/>
              </a:rPr>
              <a:t>Ministerstva, jiné správní úřady a orgány územní samosprávy mohou na základě a v mezích zákona vydávat právní předpisy, jsou-li k tomu zákonem zmocněny.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endParaRPr lang="cs-CZ" sz="1200" b="1" i="1" dirty="0">
              <a:effectLst/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i="1" dirty="0">
                <a:effectLst/>
              </a:rPr>
              <a:t>čl. 104 odst. 3 Ústavy ČR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cs-CZ" sz="1800" i="1" dirty="0"/>
              <a:t>Zastupitelstva mohou v mezích své působnosti vydávat obecně závazné vyhlášky.</a:t>
            </a:r>
          </a:p>
          <a:p>
            <a:pPr marL="72000" indent="0" algn="ctr">
              <a:buNone/>
              <a:defRPr/>
            </a:pPr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7732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EF54E03-76D2-0689-1B26-ED7B9D15EB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85EA245-532A-FFD3-9604-6CB09489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sz="2800" dirty="0"/>
              <a:t>Správní akty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83A76ED-B2BF-0C0D-E82E-BAF667034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200" i="1" dirty="0"/>
              <a:t>d</a:t>
            </a:r>
            <a:r>
              <a:rPr lang="cs-CZ" sz="2200" i="1" dirty="0">
                <a:effectLst/>
              </a:rPr>
              <a:t>ruhy </a:t>
            </a:r>
            <a:r>
              <a:rPr lang="cs-CZ" sz="2200" dirty="0">
                <a:effectLst/>
              </a:rPr>
              <a:t>NSA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/>
              <a:t>nařízení vlády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sz="1700" dirty="0"/>
              <a:t>k jejich vydání může, ale nemusí být zákonné zmocnění </a:t>
            </a:r>
            <a:br>
              <a:rPr lang="cs-CZ" sz="1700" dirty="0"/>
            </a:br>
            <a:r>
              <a:rPr lang="cs-CZ" altLang="cs-CZ" sz="1800" i="1" dirty="0">
                <a:solidFill>
                  <a:srgbClr val="FFFFFF"/>
                </a:solidFill>
                <a:latin typeface="Arial" panose="020B0604020202020204" pitchFamily="34" charset="0"/>
              </a:rPr>
              <a:t>d</a:t>
            </a:r>
            <a:endParaRPr lang="cs-CZ" sz="1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/>
              <a:t>NSA ministerstev aj. správních úřadů </a:t>
            </a:r>
            <a:r>
              <a:rPr lang="cs-CZ" sz="1800" dirty="0"/>
              <a:t>(typicky vyhlášky ministerstev)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300" dirty="0"/>
              <a:t> </a:t>
            </a:r>
            <a:r>
              <a:rPr lang="cs-CZ" sz="1700" dirty="0"/>
              <a:t>k jejich vydání musí být zákonné zmocnění</a:t>
            </a:r>
            <a:br>
              <a:rPr lang="cs-CZ" sz="1700" dirty="0"/>
            </a:br>
            <a:r>
              <a:rPr lang="cs-CZ" sz="1700" dirty="0"/>
              <a:t> </a:t>
            </a:r>
            <a:r>
              <a:rPr lang="cs-CZ" altLang="cs-CZ" sz="1800" i="1" dirty="0">
                <a:solidFill>
                  <a:srgbClr val="FFFFFF"/>
                </a:solidFill>
                <a:latin typeface="Arial" panose="020B0604020202020204" pitchFamily="34" charset="0"/>
              </a:rPr>
              <a:t>d</a:t>
            </a:r>
            <a:endParaRPr lang="cs-CZ" sz="1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/>
              <a:t>obecně závazné vyhlášky obcí a krajů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 k jejich vydání stačí obecná zákonná vymezení věcných okruhů působnosti</a:t>
            </a:r>
            <a:br>
              <a:rPr lang="cs-CZ" dirty="0"/>
            </a:b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/>
              <a:t>nařízení obcí a krajů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300" i="1" dirty="0"/>
              <a:t> </a:t>
            </a:r>
            <a:r>
              <a:rPr lang="cs-CZ" sz="1700" dirty="0"/>
              <a:t>k jejich vydání musí být zákonné zmocnění</a:t>
            </a:r>
            <a:br>
              <a:rPr lang="cs-CZ" sz="1700" dirty="0"/>
            </a:br>
            <a:endParaRPr lang="cs-CZ" sz="1700" i="1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i="1" dirty="0"/>
              <a:t>ostatní abstraktní formy </a:t>
            </a:r>
            <a:r>
              <a:rPr lang="cs-CZ" dirty="0"/>
              <a:t>správní činnosti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 statutární předpisy, vnitřní předpisy</a:t>
            </a:r>
          </a:p>
          <a:p>
            <a:pPr lvl="2"/>
            <a:endParaRPr lang="cs-CZ" dirty="0"/>
          </a:p>
          <a:p>
            <a:pPr lvl="2">
              <a:buFont typeface="Wingdings" panose="05000000000000000000" pitchFamily="2" charset="2"/>
              <a:buChar char="§"/>
            </a:pPr>
            <a:endParaRPr lang="cs-CZ" dirty="0"/>
          </a:p>
          <a:p>
            <a:pPr lvl="2">
              <a:buFont typeface="Wingdings" panose="05000000000000000000" pitchFamily="2" charset="2"/>
              <a:buChar char="§"/>
            </a:pPr>
            <a:endParaRPr lang="cs-CZ" dirty="0"/>
          </a:p>
          <a:p>
            <a:pPr lvl="2">
              <a:buFont typeface="Wingdings" panose="05000000000000000000" pitchFamily="2" charset="2"/>
              <a:buChar char="§"/>
            </a:pPr>
            <a:endParaRPr lang="cs-CZ" dirty="0"/>
          </a:p>
          <a:p>
            <a:pPr lvl="2">
              <a:buFont typeface="Wingdings" panose="05000000000000000000" pitchFamily="2" charset="2"/>
              <a:buChar char="§"/>
            </a:pPr>
            <a:endParaRPr lang="cs-CZ" dirty="0"/>
          </a:p>
          <a:p>
            <a:pPr lvl="2">
              <a:buFont typeface="Wingdings" panose="05000000000000000000" pitchFamily="2" charset="2"/>
              <a:buChar char="§"/>
            </a:pPr>
            <a:endParaRPr lang="cs-CZ" dirty="0"/>
          </a:p>
          <a:p>
            <a:pPr lvl="2">
              <a:buFont typeface="Wingdings" panose="05000000000000000000" pitchFamily="2" charset="2"/>
              <a:buChar char="§"/>
            </a:pPr>
            <a:endParaRPr lang="cs-CZ" dirty="0"/>
          </a:p>
          <a:p>
            <a:pPr lvl="2">
              <a:buFont typeface="Wingdings" panose="05000000000000000000" pitchFamily="2" charset="2"/>
              <a:buChar char="§"/>
            </a:pPr>
            <a:endParaRPr lang="cs-CZ" dirty="0"/>
          </a:p>
          <a:p>
            <a:pPr lvl="2">
              <a:buFont typeface="Wingdings" panose="05000000000000000000" pitchFamily="2" charset="2"/>
              <a:buChar char="§"/>
            </a:pPr>
            <a:endParaRPr lang="cs-CZ" dirty="0"/>
          </a:p>
          <a:p>
            <a:pPr lvl="2"/>
            <a:r>
              <a:rPr lang="cs-CZ" dirty="0">
                <a:effectLst/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2796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8576E88-F9B8-DC5A-BDD2-56A68B9315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7577E8B-0B89-B671-340F-98694A3E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sz="2800" dirty="0"/>
              <a:t>Správní akty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F7B2CB8-9F61-CCEB-5C79-52AB34690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48700" indent="-34290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2200" dirty="0">
                <a:effectLst/>
                <a:cs typeface="Times New Roman" panose="02020603050405020304" pitchFamily="18" charset="0"/>
              </a:rPr>
              <a:t>NSA jako výsledek normotvorného procesu</a:t>
            </a:r>
          </a:p>
          <a:p>
            <a:pPr marL="1100700" lvl="1" indent="-34290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dirty="0">
                <a:effectLst/>
                <a:cs typeface="Times New Roman" panose="02020603050405020304" pitchFamily="18" charset="0"/>
              </a:rPr>
              <a:t>pro vydávání NSA platí tyto </a:t>
            </a:r>
            <a:r>
              <a:rPr lang="cs-CZ" altLang="cs-CZ" i="1" dirty="0">
                <a:effectLst/>
                <a:cs typeface="Times New Roman" panose="02020603050405020304" pitchFamily="18" charset="0"/>
              </a:rPr>
              <a:t>zásady</a:t>
            </a:r>
            <a:r>
              <a:rPr lang="cs-CZ" altLang="cs-CZ" dirty="0">
                <a:effectLst/>
                <a:cs typeface="Times New Roman" panose="02020603050405020304" pitchFamily="18" charset="0"/>
              </a:rPr>
              <a:t>:</a:t>
            </a:r>
          </a:p>
          <a:p>
            <a:pPr marL="757800" lvl="1" indent="0" algn="just">
              <a:spcBef>
                <a:spcPts val="600"/>
              </a:spcBef>
              <a:buNone/>
              <a:defRPr/>
            </a:pPr>
            <a:endParaRPr lang="cs-CZ" altLang="cs-CZ" dirty="0">
              <a:effectLst/>
              <a:cs typeface="Times New Roman" panose="02020603050405020304" pitchFamily="18" charset="0"/>
            </a:endParaRPr>
          </a:p>
          <a:p>
            <a:pPr marL="1257300" lvl="2" indent="-34290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mohou je vydávat jen orgány k tomu </a:t>
            </a:r>
            <a:r>
              <a:rPr lang="cs-CZ" altLang="cs-CZ" sz="1800" i="1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příslušné </a:t>
            </a:r>
          </a:p>
          <a:p>
            <a:pPr marL="1257300" lvl="2" indent="-34290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mohou být vydávány jen na základě zákonného či ústavního </a:t>
            </a:r>
            <a:r>
              <a:rPr lang="cs-CZ" altLang="cs-CZ" sz="1800" i="1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zmocnění </a:t>
            </a:r>
          </a:p>
          <a:p>
            <a:pPr marL="1257300" lvl="2" indent="-34290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musí být vydávány stanovenou </a:t>
            </a:r>
            <a:r>
              <a:rPr lang="cs-CZ" altLang="cs-CZ" sz="1800" i="1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formou</a:t>
            </a:r>
            <a:endParaRPr lang="cs-CZ" altLang="cs-CZ" sz="1800" dirty="0"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musí být zachován předepsaný </a:t>
            </a:r>
            <a:r>
              <a:rPr lang="cs-CZ" altLang="cs-CZ" sz="1800" i="1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proces</a:t>
            </a:r>
            <a:r>
              <a:rPr lang="cs-CZ" altLang="cs-CZ" sz="1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vydávání </a:t>
            </a:r>
          </a:p>
          <a:p>
            <a:pPr marL="1257300" lvl="2" indent="-34290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musí být respektován princip </a:t>
            </a:r>
            <a:r>
              <a:rPr lang="cs-CZ" altLang="cs-CZ" sz="1800" i="1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právní síly</a:t>
            </a:r>
          </a:p>
          <a:p>
            <a:pPr marL="1257300" lvl="2" indent="-34290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endParaRPr lang="cs-CZ" altLang="cs-CZ" sz="2000" b="1" dirty="0"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789750" lvl="1" indent="-28575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sz="1700" dirty="0">
                <a:latin typeface="+mj-lt"/>
              </a:rPr>
              <a:t>pozn. v souvislosti s normotvorbou veřejné správy lze připomenou i její podíl na přípravě návrhů zákonů </a:t>
            </a:r>
          </a:p>
          <a:p>
            <a:pPr lvl="1" indent="0" algn="just">
              <a:spcBef>
                <a:spcPts val="600"/>
              </a:spcBef>
              <a:buNone/>
              <a:defRPr/>
            </a:pPr>
            <a:r>
              <a:rPr lang="cs-CZ" sz="1600" dirty="0">
                <a:latin typeface="+mj-lt"/>
              </a:rPr>
              <a:t>      (viz § 24 kompetenčního zákona)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8430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662A6A1-CAD7-0B6C-C88C-55101B7D8D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E669EDC-75F6-DC7C-8D8C-4E06A8B4E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1058000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</a:t>
            </a:r>
            <a:r>
              <a:rPr lang="cs-CZ" sz="3200" dirty="0"/>
              <a:t> </a:t>
            </a:r>
            <a:r>
              <a:rPr lang="cs-CZ" sz="2800" dirty="0"/>
              <a:t>Správní akty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400E368-DCD2-2AD6-5667-3807747D5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cs-CZ" sz="2200" dirty="0"/>
              <a:t>interní NSA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sz="1475" dirty="0"/>
              <a:t>jedná se o abstraktní formy vnitřní činnosti veřejné správy, obvykle označované jako </a:t>
            </a:r>
            <a:r>
              <a:rPr lang="cs-CZ" sz="1475" i="1" dirty="0"/>
              <a:t>interní normativní instrukce</a:t>
            </a:r>
            <a:r>
              <a:rPr lang="cs-CZ" sz="1475" dirty="0"/>
              <a:t>, pokyny, směrnice  nebo normativní akty řízení </a:t>
            </a:r>
            <a:r>
              <a:rPr lang="cs-CZ" sz="1400" dirty="0"/>
              <a:t>apod.</a:t>
            </a:r>
            <a:br>
              <a:rPr lang="cs-CZ" sz="1475" dirty="0"/>
            </a:br>
            <a:endParaRPr lang="cs-CZ" sz="1475" dirty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sz="1475" dirty="0"/>
              <a:t>vydávají je správní orgány či úřední osoby v mezích své řídící působnosti</a:t>
            </a:r>
            <a:br>
              <a:rPr lang="cs-CZ" sz="1475" dirty="0"/>
            </a:br>
            <a:endParaRPr lang="cs-CZ" sz="1475" dirty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sz="1475" dirty="0"/>
              <a:t>směřují výlučně vůči služebně podřízeným subjektům, byť individuálně nespecifikovaným</a:t>
            </a:r>
            <a:br>
              <a:rPr lang="cs-CZ" sz="1475" dirty="0"/>
            </a:br>
            <a:endParaRPr lang="cs-CZ" sz="1475" dirty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sz="1475" i="1" dirty="0"/>
              <a:t>nemají</a:t>
            </a:r>
            <a:r>
              <a:rPr lang="cs-CZ" sz="1475" dirty="0"/>
              <a:t> obecnou závaznost a </a:t>
            </a:r>
            <a:r>
              <a:rPr lang="cs-CZ" sz="1475" i="1" dirty="0"/>
              <a:t>nejsou </a:t>
            </a:r>
            <a:r>
              <a:rPr lang="cs-CZ" sz="1475" dirty="0"/>
              <a:t>tak pramenem správního práva </a:t>
            </a:r>
            <a:br>
              <a:rPr lang="cs-CZ" sz="1475" dirty="0"/>
            </a:br>
            <a:endParaRPr lang="cs-CZ" sz="1475" dirty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sz="1475" dirty="0"/>
              <a:t>jako vnitřní předpisy ve veřejné správě přicházejí v úvahu např. organizační řády, spisové řády, jednací řády apod. </a:t>
            </a:r>
          </a:p>
          <a:p>
            <a:pPr marL="324000" lvl="1" indent="0">
              <a:buNone/>
              <a:defRPr/>
            </a:pPr>
            <a:r>
              <a:rPr lang="cs-CZ" sz="1475" dirty="0"/>
              <a:t>   povahu abstraktních vnitřních aktů ve veřejné správě mají i tzv. statuty či statutární předpisy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cs-CZ" sz="1475" dirty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sz="1475" dirty="0"/>
              <a:t>vydávání vnitřních předpisů je v některých případech výslovně předepsáno zákony </a:t>
            </a:r>
            <a:r>
              <a:rPr lang="cs-CZ" sz="1400" dirty="0"/>
              <a:t>(např. jednací řád zastupitelstva obce)</a:t>
            </a:r>
            <a:r>
              <a:rPr lang="cs-CZ" sz="1475" dirty="0"/>
              <a:t>, v jiných nikoliv </a:t>
            </a:r>
            <a:r>
              <a:rPr lang="cs-CZ" sz="1400" dirty="0"/>
              <a:t>(např. organizační řád obecního úřadu), </a:t>
            </a:r>
            <a:r>
              <a:rPr lang="cs-CZ" sz="1475" dirty="0"/>
              <a:t>a přijetí takového vnitřního předpisu je věcí potřeby a závisí vždy na uvážení příslušného orgánu</a:t>
            </a:r>
          </a:p>
          <a:p>
            <a:pPr marL="324000" lvl="1" indent="0">
              <a:buNone/>
              <a:defRPr/>
            </a:pPr>
            <a:endParaRPr lang="cs-CZ" sz="1450" dirty="0"/>
          </a:p>
          <a:p>
            <a:pPr>
              <a:defRPr/>
            </a:pPr>
            <a:endParaRPr lang="cs-CZ" sz="145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1189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B1E3020-3277-4B1C-AA6A-552C303AB2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sz="2800" dirty="0"/>
              <a:t>Správní akty </a:t>
            </a:r>
            <a:endParaRPr lang="cs-CZ" altLang="cs-CZ" sz="2800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63AACD7-C1E1-45C3-96D6-40A2A9AAE2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400" b="1" dirty="0"/>
              <a:t>individuální správní akty (</a:t>
            </a:r>
            <a:r>
              <a:rPr lang="cs-CZ" sz="1600" b="1" dirty="0"/>
              <a:t>externí </a:t>
            </a:r>
            <a:r>
              <a:rPr lang="cs-CZ" sz="2400" b="1" dirty="0"/>
              <a:t>ISA)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1800" dirty="0"/>
              <a:t>jsou</a:t>
            </a:r>
            <a:r>
              <a:rPr lang="cs-CZ" altLang="cs-CZ" sz="1800" i="1" dirty="0"/>
              <a:t> konkrétní, </a:t>
            </a:r>
            <a:r>
              <a:rPr lang="cs-CZ" altLang="cs-CZ" sz="1800" dirty="0"/>
              <a:t>co do předmětu, i co do adresátů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1800" i="1" dirty="0">
                <a:latin typeface="Arial" panose="020B0604020202020204" pitchFamily="34" charset="0"/>
              </a:rPr>
              <a:t>nejsou </a:t>
            </a:r>
            <a:r>
              <a:rPr lang="cs-CZ" altLang="cs-CZ" sz="1800" dirty="0">
                <a:latin typeface="Arial" panose="020B0604020202020204" pitchFamily="34" charset="0"/>
              </a:rPr>
              <a:t>pramenem práva </a:t>
            </a:r>
            <a:r>
              <a:rPr lang="cs-CZ" altLang="cs-CZ" sz="1600" dirty="0">
                <a:latin typeface="Arial" panose="020B0604020202020204" pitchFamily="34" charset="0"/>
              </a:rPr>
              <a:t>nicméně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i="1" dirty="0">
                <a:latin typeface="Arial" panose="020B0604020202020204" pitchFamily="34" charset="0"/>
              </a:rPr>
              <a:t>jsou </a:t>
            </a:r>
            <a:r>
              <a:rPr lang="cs-CZ" sz="1800" dirty="0"/>
              <a:t>právně závazné a mocensky vynutitelné</a:t>
            </a:r>
            <a:endParaRPr lang="cs-CZ" altLang="cs-CZ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jsou výsledkem </a:t>
            </a:r>
            <a:r>
              <a:rPr lang="cs-CZ" altLang="cs-CZ" sz="1800" i="1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procesu autoritativní aplikace </a:t>
            </a:r>
            <a:r>
              <a:rPr lang="cs-CZ" sz="1800" dirty="0"/>
              <a:t>správního práva </a:t>
            </a:r>
            <a:r>
              <a:rPr lang="cs-CZ" sz="1600" dirty="0"/>
              <a:t>čili</a:t>
            </a:r>
            <a:r>
              <a:rPr lang="cs-CZ" altLang="cs-CZ" sz="1600" i="1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600" i="1" dirty="0"/>
              <a:t>rozhodování</a:t>
            </a:r>
            <a:r>
              <a:rPr lang="cs-CZ" sz="1600" dirty="0"/>
              <a:t> správního orgánu o konkrétních právech, právem chráněných zájmech a povinnostech individuálně určených (konkrétních) subjektů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700" dirty="0"/>
              <a:t>rozlišují se ISA: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/>
              <a:t>konstitutivní </a:t>
            </a:r>
            <a:r>
              <a:rPr lang="cs-CZ" sz="1400" dirty="0"/>
              <a:t>(</a:t>
            </a:r>
            <a:r>
              <a:rPr lang="cs-CZ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zakládají, mění, ruší </a:t>
            </a:r>
            <a:r>
              <a:rPr lang="cs-CZ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správněprávní</a:t>
            </a:r>
            <a:r>
              <a:rPr lang="cs-CZ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vztahy – mají účinky </a:t>
            </a:r>
            <a:r>
              <a:rPr lang="cs-CZ" sz="1400" i="1" dirty="0"/>
              <a:t>ex </a:t>
            </a:r>
            <a:r>
              <a:rPr lang="cs-CZ" sz="1400" i="1" dirty="0" err="1"/>
              <a:t>nunc</a:t>
            </a:r>
            <a:r>
              <a:rPr lang="cs-CZ" sz="1400" dirty="0"/>
              <a:t>) a</a:t>
            </a:r>
            <a:r>
              <a:rPr lang="cs-CZ" sz="1600" dirty="0"/>
              <a:t> deklaratorní </a:t>
            </a:r>
            <a:r>
              <a:rPr lang="cs-CZ" sz="1400" dirty="0"/>
              <a:t>(</a:t>
            </a:r>
            <a:r>
              <a:rPr lang="cs-CZ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autoritativně potvrzují existenci </a:t>
            </a:r>
            <a:r>
              <a:rPr lang="cs-CZ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správněprávních</a:t>
            </a:r>
            <a:r>
              <a:rPr lang="cs-CZ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vztahů – mají účinky </a:t>
            </a:r>
            <a:r>
              <a:rPr lang="cs-CZ" sz="1400" i="1" dirty="0"/>
              <a:t>ex </a:t>
            </a:r>
            <a:r>
              <a:rPr lang="cs-CZ" sz="1400" i="1" dirty="0" err="1"/>
              <a:t>tunc</a:t>
            </a:r>
            <a:r>
              <a:rPr lang="cs-CZ" sz="1400" dirty="0"/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/>
              <a:t>ad personam </a:t>
            </a:r>
            <a:r>
              <a:rPr lang="cs-CZ" sz="1400" dirty="0"/>
              <a:t>(</a:t>
            </a:r>
            <a:r>
              <a:rPr lang="cs-CZ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vztahují se výlučně k osobě – </a:t>
            </a:r>
            <a:r>
              <a:rPr lang="cs-CZ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např. udělení státního občanství, rozhodnutí o přestupku</a:t>
            </a:r>
            <a:r>
              <a:rPr lang="cs-CZ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cs-CZ" sz="1600" dirty="0"/>
              <a:t> </a:t>
            </a:r>
            <a:r>
              <a:rPr lang="cs-CZ" sz="1400" dirty="0"/>
              <a:t>a</a:t>
            </a:r>
            <a:r>
              <a:rPr lang="cs-CZ" sz="1600" dirty="0"/>
              <a:t> in </a:t>
            </a:r>
            <a:r>
              <a:rPr lang="cs-CZ" sz="1600" dirty="0" err="1"/>
              <a:t>rem</a:t>
            </a:r>
            <a:r>
              <a:rPr lang="cs-CZ" sz="1600" dirty="0"/>
              <a:t> </a:t>
            </a:r>
            <a:r>
              <a:rPr lang="cs-CZ" sz="1400" dirty="0"/>
              <a:t>(</a:t>
            </a:r>
            <a:r>
              <a:rPr lang="cs-CZ" sz="12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vztahují se k adresátovi přes jeho vztah k určité věci – např. územní rozhodnutí, </a:t>
            </a:r>
            <a:r>
              <a:rPr lang="cs-CZ" sz="1200" b="0" i="0" dirty="0">
                <a:solidFill>
                  <a:srgbClr val="202122"/>
                </a:solidFill>
                <a:effectLst/>
              </a:rPr>
              <a:t>p</a:t>
            </a:r>
            <a:r>
              <a:rPr lang="cs-CZ" sz="1200" b="0" i="0" dirty="0">
                <a:solidFill>
                  <a:srgbClr val="333333"/>
                </a:solidFill>
                <a:effectLst/>
              </a:rPr>
              <a:t>ovolení k nakládání s vodami)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/>
              <a:t>meritorní </a:t>
            </a:r>
            <a:r>
              <a:rPr lang="cs-CZ" sz="1400" dirty="0"/>
              <a:t>a </a:t>
            </a:r>
            <a:r>
              <a:rPr lang="cs-CZ" sz="1600" dirty="0"/>
              <a:t>procesní </a:t>
            </a:r>
            <a:r>
              <a:rPr lang="cs-CZ" sz="1400" dirty="0"/>
              <a:t>(mezitímní)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700" dirty="0"/>
              <a:t>tzv. vnější ISA jsou zpravidla výsledkem </a:t>
            </a:r>
            <a:r>
              <a:rPr lang="cs-CZ" sz="1700" i="1" dirty="0"/>
              <a:t>správního řízení</a:t>
            </a:r>
            <a:r>
              <a:rPr lang="cs-CZ" sz="1700" dirty="0"/>
              <a:t>,</a:t>
            </a:r>
            <a:r>
              <a:rPr lang="cs-CZ" sz="1700" b="1" dirty="0"/>
              <a:t> </a:t>
            </a:r>
            <a:r>
              <a:rPr lang="cs-CZ" sz="1700" dirty="0"/>
              <a:t>nejčastěji mají formu „</a:t>
            </a:r>
            <a:r>
              <a:rPr lang="cs-CZ" sz="1700" b="1" i="1" dirty="0"/>
              <a:t>správního rozhodnutí“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400" dirty="0"/>
              <a:t>kromě rozhodnutí zná SŘ též „</a:t>
            </a:r>
            <a:r>
              <a:rPr lang="cs-CZ" sz="1400" i="1" dirty="0"/>
              <a:t>jiné správní úkony“ </a:t>
            </a:r>
            <a:r>
              <a:rPr lang="cs-CZ" sz="1400" dirty="0"/>
              <a:t>- vyjádření, osvědčení, </a:t>
            </a:r>
            <a:r>
              <a:rPr lang="cs-CZ" sz="1400" b="0" i="0">
                <a:solidFill>
                  <a:srgbClr val="000000"/>
                </a:solidFill>
                <a:effectLst/>
              </a:rPr>
              <a:t>ověření </a:t>
            </a:r>
            <a:r>
              <a:rPr lang="cs-CZ" sz="1400"/>
              <a:t>a </a:t>
            </a:r>
            <a:r>
              <a:rPr lang="cs-CZ" sz="1400" dirty="0"/>
              <a:t>sdělení (viz § 154 </a:t>
            </a:r>
            <a:r>
              <a:rPr lang="cs-CZ" sz="1400" dirty="0" err="1"/>
              <a:t>an</a:t>
            </a:r>
            <a:r>
              <a:rPr lang="cs-CZ" sz="1400" dirty="0"/>
              <a:t>. SŘ); </a:t>
            </a:r>
            <a:r>
              <a:rPr lang="cs-CZ" sz="1300" dirty="0"/>
              <a:t>jejich právní úprava se uplatní obdobně i pro úkony, správním řádem nepojmenované (viz § 158 SŘ); i zde jde o </a:t>
            </a:r>
            <a:r>
              <a:rPr lang="cs-CZ" altLang="cs-CZ" sz="1300" dirty="0">
                <a:latin typeface="Arial" panose="020B0604020202020204" pitchFamily="34" charset="0"/>
              </a:rPr>
              <a:t>postup dle „správního řádu“, avšak  méně formalizovaný;  </a:t>
            </a:r>
            <a:r>
              <a:rPr lang="cs-CZ" altLang="cs-CZ" sz="13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daný postup nemá povahu „správního řízení“, nicméně disponuje některými srovnatelnými instituty </a:t>
            </a:r>
            <a:endParaRPr lang="cs-CZ" sz="1300" dirty="0"/>
          </a:p>
          <a:p>
            <a:pPr marL="72000" indent="0">
              <a:buNone/>
            </a:pPr>
            <a:endParaRPr lang="cs-CZ" altLang="cs-CZ" sz="24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4E48798-6780-A090-A3BD-BFBE5C06CE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6ACCA03-7242-5C13-034C-593EDDDE8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8DBF1F3A-0C31-A2B5-D0D5-4BD9AEA26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sz="2800" dirty="0"/>
              <a:t>Správní akty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18FF5C-7395-3409-2D1A-4A8C2798A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09587"/>
            <a:ext cx="10753200" cy="4139998"/>
          </a:xfrm>
        </p:spPr>
        <p:txBody>
          <a:bodyPr/>
          <a:lstStyle/>
          <a:p>
            <a:pPr marL="72000" indent="0">
              <a:buNone/>
              <a:defRPr/>
            </a:pPr>
            <a:r>
              <a:rPr lang="cs-CZ" sz="2200" dirty="0"/>
              <a:t>individuální služební pokyny (</a:t>
            </a:r>
            <a:r>
              <a:rPr lang="cs-CZ" sz="2000" dirty="0"/>
              <a:t>interní</a:t>
            </a:r>
            <a:r>
              <a:rPr lang="cs-CZ" sz="2200" dirty="0"/>
              <a:t> ISA)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effectLst/>
              </a:rPr>
              <a:t>jejich adresáty jsou jednotlivé organizačně podřízené subjekty, tj. zpravidla jednotlivé úřední osoby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effectLst/>
              </a:rPr>
              <a:t>mají ve veřejné správě  tzv. vnitřní zaměření, resp. vnitřní účinky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cs-CZ" sz="2000" b="1" i="1" dirty="0">
              <a:effectLst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cs-CZ" sz="1800" dirty="0">
                <a:effectLst/>
              </a:rPr>
              <a:t>slouží k realizaci řídících pravomocí představitelů správních orgánů vůči jednotlivým pracovníkům</a:t>
            </a:r>
          </a:p>
          <a:p>
            <a:pPr marL="72000" indent="0">
              <a:buNone/>
              <a:defRPr/>
            </a:pPr>
            <a:r>
              <a:rPr lang="cs-CZ" sz="1800" dirty="0"/>
              <a:t>   </a:t>
            </a:r>
            <a:r>
              <a:rPr lang="cs-CZ" sz="1800" dirty="0">
                <a:effectLst/>
              </a:rPr>
              <a:t>v organizačním systému veřejné správy, tedy ve vztazích subordinace (nadřízenosti a podřízenosti)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o</a:t>
            </a:r>
            <a:r>
              <a:rPr lang="cs-CZ" sz="1600" dirty="0">
                <a:effectLst/>
              </a:rPr>
              <a:t>dtud také jejich označení </a:t>
            </a:r>
            <a:r>
              <a:rPr lang="cs-CZ" sz="1600" i="1" dirty="0">
                <a:effectLst/>
              </a:rPr>
              <a:t>individuální služební akty </a:t>
            </a:r>
            <a:endParaRPr lang="cs-CZ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035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A27A92-94C4-483A-A410-DB5971C793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A8F034-375F-4874-8878-839BC1FBF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sz="2800" dirty="0"/>
              <a:t>Správní akty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7D2B9BB-E387-4946-9E8C-FA05FBC4D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24000" lvl="1" indent="0">
              <a:buNone/>
            </a:pPr>
            <a:r>
              <a:rPr lang="cs-CZ" sz="2400" b="1" dirty="0"/>
              <a:t>smíšené správní akty (SSA)</a:t>
            </a:r>
          </a:p>
          <a:p>
            <a:pPr marL="324000" lvl="1" indent="0">
              <a:buNone/>
            </a:pPr>
            <a:endParaRPr lang="cs-CZ" sz="2400" b="1" dirty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altLang="cs-CZ" sz="1800" i="1" dirty="0">
                <a:latin typeface="Arial" panose="020B0604020202020204" pitchFamily="34" charset="0"/>
              </a:rPr>
              <a:t>konkrétní, </a:t>
            </a:r>
            <a:r>
              <a:rPr lang="cs-CZ" altLang="cs-CZ" sz="1800" dirty="0">
                <a:latin typeface="Arial" panose="020B0604020202020204" pitchFamily="34" charset="0"/>
              </a:rPr>
              <a:t>co do předmětu a </a:t>
            </a:r>
            <a:r>
              <a:rPr lang="cs-CZ" altLang="cs-CZ" sz="1800" i="1" dirty="0">
                <a:latin typeface="Arial" panose="020B0604020202020204" pitchFamily="34" charset="0"/>
              </a:rPr>
              <a:t>obecné,</a:t>
            </a:r>
            <a:r>
              <a:rPr lang="cs-CZ" altLang="cs-CZ" sz="1800" dirty="0">
                <a:latin typeface="Arial" panose="020B0604020202020204" pitchFamily="34" charset="0"/>
              </a:rPr>
              <a:t> co do adresátů (akty </a:t>
            </a:r>
            <a:r>
              <a:rPr lang="cs-CZ" sz="1800" i="1" dirty="0"/>
              <a:t>konkrétně abstraktní</a:t>
            </a:r>
            <a:r>
              <a:rPr lang="cs-CZ" sz="1800" dirty="0"/>
              <a:t>) 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marL="457200" lvl="1" indent="0"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                                                        nebo 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altLang="cs-CZ" sz="1800" i="1" dirty="0">
                <a:latin typeface="Arial" panose="020B0604020202020204" pitchFamily="34" charset="0"/>
              </a:rPr>
              <a:t>obecné,</a:t>
            </a:r>
            <a:r>
              <a:rPr lang="cs-CZ" altLang="cs-CZ" sz="1800" dirty="0">
                <a:latin typeface="Arial" panose="020B0604020202020204" pitchFamily="34" charset="0"/>
              </a:rPr>
              <a:t> co do předmětu a </a:t>
            </a:r>
            <a:r>
              <a:rPr lang="cs-CZ" altLang="cs-CZ" sz="1800" i="1" dirty="0">
                <a:latin typeface="Arial" panose="020B0604020202020204" pitchFamily="34" charset="0"/>
              </a:rPr>
              <a:t>konkrétní, </a:t>
            </a:r>
            <a:r>
              <a:rPr lang="cs-CZ" altLang="cs-CZ" sz="1800" dirty="0">
                <a:latin typeface="Arial" panose="020B0604020202020204" pitchFamily="34" charset="0"/>
              </a:rPr>
              <a:t>co do adresátů (</a:t>
            </a:r>
            <a:r>
              <a:rPr lang="cs-CZ" sz="1800" dirty="0"/>
              <a:t>akty </a:t>
            </a:r>
            <a:r>
              <a:rPr lang="cs-CZ" sz="1800" i="1" dirty="0"/>
              <a:t>abstraktně konkrétní</a:t>
            </a:r>
            <a:r>
              <a:rPr lang="cs-CZ" sz="1800" dirty="0"/>
              <a:t>)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altLang="cs-CZ" sz="1800" i="1" dirty="0">
                <a:latin typeface="Arial" panose="020B0604020202020204" pitchFamily="34" charset="0"/>
              </a:rPr>
              <a:t>nejsou </a:t>
            </a:r>
            <a:r>
              <a:rPr lang="cs-CZ" altLang="cs-CZ" sz="1800" dirty="0">
                <a:latin typeface="Arial" panose="020B0604020202020204" pitchFamily="34" charset="0"/>
              </a:rPr>
              <a:t>pramenem práva</a:t>
            </a:r>
          </a:p>
          <a:p>
            <a:pPr marL="324000" lvl="1" indent="0">
              <a:buNone/>
              <a:defRPr/>
            </a:pPr>
            <a:endParaRPr lang="cs-CZ" sz="1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/>
              <a:t>jde o akty, které </a:t>
            </a:r>
            <a:r>
              <a:rPr lang="cs-CZ" sz="1800" i="1" dirty="0"/>
              <a:t>vykazují </a:t>
            </a:r>
            <a:r>
              <a:rPr lang="cs-CZ" sz="1800" dirty="0"/>
              <a:t>jak</a:t>
            </a:r>
            <a:r>
              <a:rPr lang="cs-CZ" sz="1800" i="1" dirty="0"/>
              <a:t> některé </a:t>
            </a:r>
            <a:r>
              <a:rPr lang="cs-CZ" sz="1800" b="1" i="1" dirty="0"/>
              <a:t>znaky</a:t>
            </a:r>
            <a:r>
              <a:rPr lang="cs-CZ" sz="1800" i="1" dirty="0"/>
              <a:t> </a:t>
            </a:r>
            <a:r>
              <a:rPr lang="cs-CZ" sz="1800" dirty="0"/>
              <a:t>aktů </a:t>
            </a:r>
            <a:r>
              <a:rPr lang="cs-CZ" sz="1800" b="1" i="1" dirty="0"/>
              <a:t>normativních</a:t>
            </a:r>
            <a:r>
              <a:rPr lang="cs-CZ" sz="1800" dirty="0"/>
              <a:t>, tak i aktů </a:t>
            </a:r>
            <a:r>
              <a:rPr lang="cs-CZ" sz="1800" b="1" i="1" dirty="0"/>
              <a:t>individuálních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600" dirty="0"/>
              <a:t>„stojí“ tedy mezi NSA a ISA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cs-CZ" sz="12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/>
              <a:t>správní řád je prezentuje jako </a:t>
            </a:r>
            <a:r>
              <a:rPr lang="cs-CZ" sz="1800" b="1" dirty="0"/>
              <a:t>opatření obecné povahy </a:t>
            </a:r>
            <a:r>
              <a:rPr lang="cs-CZ" sz="1800" dirty="0"/>
              <a:t>(OOP - viz § 171 </a:t>
            </a:r>
            <a:r>
              <a:rPr lang="cs-CZ" sz="1800" dirty="0" err="1"/>
              <a:t>an</a:t>
            </a:r>
            <a:r>
              <a:rPr lang="cs-CZ" sz="1800" dirty="0"/>
              <a:t>. SŘ) – nemohou být jimi samostatně stanoveny povinnosti; v mezích zákona mohou pouze určovat rozsah těchto povinností</a:t>
            </a:r>
          </a:p>
          <a:p>
            <a:pPr marL="72000" indent="0">
              <a:buNone/>
            </a:pPr>
            <a:r>
              <a:rPr lang="cs-CZ" sz="1800" b="1" dirty="0"/>
              <a:t> 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841457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1843EAC-1AE2-4FC1-19B5-1C79891B05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1BF79E8-843A-89AA-47A5-B430B2EF9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sz="2800" dirty="0"/>
              <a:t>Správní akty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DD4A356-AB3B-0AEC-5490-6675EA6F3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48700" indent="-34290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endParaRPr lang="cs-CZ" altLang="cs-CZ" sz="1800" dirty="0"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848700" indent="-34290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800" dirty="0">
                <a:latin typeface="Arial" panose="020B0604020202020204" pitchFamily="34" charset="0"/>
                <a:cs typeface="Times New Roman" panose="02020603050405020304" pitchFamily="18" charset="0"/>
              </a:rPr>
              <a:t>Příklady OOP </a:t>
            </a:r>
          </a:p>
          <a:p>
            <a:pPr marL="1100700" lvl="1" indent="-34290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územně plánovací dokumentace dle stavebního zákona (územní rozvojový plán, zásady územního rozvoje, územní plán, regulační plán)</a:t>
            </a:r>
          </a:p>
          <a:p>
            <a:pPr marL="1100700" lvl="1" indent="-34290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dopravní značení</a:t>
            </a:r>
          </a:p>
          <a:p>
            <a:pPr marL="1100700" lvl="1" indent="-34290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stanovení záplavového území nebo ochranného pásma vodních zdrojů</a:t>
            </a:r>
          </a:p>
          <a:p>
            <a:pPr marL="1100700" lvl="1" indent="-34290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dirty="0"/>
              <a:t>návštěvní řád národního parku </a:t>
            </a:r>
          </a:p>
          <a:p>
            <a:pPr marL="1100700" lvl="1" indent="-34290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effectLst/>
                <a:latin typeface="+mj-lt"/>
              </a:rPr>
              <a:t>opatření orgánů ochrany veřejného zdraví </a:t>
            </a:r>
            <a:r>
              <a:rPr lang="cs-CZ" sz="1500" dirty="0">
                <a:effectLst/>
                <a:latin typeface="+mj-lt"/>
              </a:rPr>
              <a:t>(</a:t>
            </a:r>
            <a:r>
              <a:rPr lang="cs-CZ" sz="1500" dirty="0">
                <a:latin typeface="+mj-lt"/>
              </a:rPr>
              <a:t>např. nejrůznější </a:t>
            </a:r>
            <a:r>
              <a:rPr lang="cs-CZ" sz="1500" dirty="0">
                <a:effectLst/>
                <a:latin typeface="+mj-lt"/>
              </a:rPr>
              <a:t>opatření v souvislosti s covidem)</a:t>
            </a:r>
            <a:endParaRPr lang="cs-CZ" altLang="cs-CZ" sz="1500" b="1" dirty="0">
              <a:latin typeface="Arial" panose="020B0604020202020204" pitchFamily="34" charset="0"/>
            </a:endParaRPr>
          </a:p>
          <a:p>
            <a:pPr marL="848700" indent="-34290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8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OOP jsou výsledkem procesního postupu stanoveného ve správním řádu </a:t>
            </a:r>
            <a:endParaRPr lang="cs-CZ" altLang="cs-CZ" sz="1800" dirty="0">
              <a:solidFill>
                <a:srgbClr val="00B050"/>
              </a:solidFill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1200150" lvl="2" indent="-28575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7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jde o svébytný procesní postup dle </a:t>
            </a:r>
            <a:r>
              <a:rPr lang="cs-CZ" altLang="cs-CZ" sz="1700" i="1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části šesté SŘ</a:t>
            </a:r>
            <a:r>
              <a:rPr lang="cs-CZ" altLang="cs-CZ" sz="17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, s případnými odchylkami podle </a:t>
            </a:r>
            <a:r>
              <a:rPr lang="cs-CZ" altLang="cs-CZ" sz="1700" i="1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zvláštních právních předpisů </a:t>
            </a:r>
          </a:p>
          <a:p>
            <a:pPr marL="1200150" lvl="2" indent="-28575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7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daný postup </a:t>
            </a:r>
            <a:r>
              <a:rPr lang="cs-CZ" altLang="cs-CZ" sz="1700" i="1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nemá</a:t>
            </a:r>
            <a:r>
              <a:rPr lang="cs-CZ" altLang="cs-CZ" sz="17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povahu „správního řízení“, nicméně disponuje některými srovnatelnými instituty </a:t>
            </a:r>
          </a:p>
          <a:p>
            <a:pPr marL="1200150" lvl="2" indent="-28575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endParaRPr lang="cs-CZ" altLang="cs-CZ" sz="17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452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84D4B7B-41FF-4486-B1D2-B26CD01FAD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sz="2800" dirty="0"/>
              <a:t>Správní akty </a:t>
            </a:r>
            <a:endParaRPr lang="cs-CZ" altLang="cs-CZ" sz="2800" dirty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81C0FD7-A5DF-4ACE-98BC-8AF78268B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000" y="1707116"/>
            <a:ext cx="10753200" cy="4139998"/>
          </a:xfrm>
        </p:spPr>
        <p:txBody>
          <a:bodyPr/>
          <a:lstStyle/>
          <a:p>
            <a:pPr marL="72000" indent="0">
              <a:buNone/>
            </a:pPr>
            <a:r>
              <a:rPr lang="cs-CZ" sz="2200" b="1" dirty="0"/>
              <a:t>vlastnosti správních aktů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b="1" i="1" dirty="0"/>
              <a:t>platnost</a:t>
            </a:r>
            <a:r>
              <a:rPr lang="cs-CZ" sz="1800" b="1" dirty="0"/>
              <a:t> </a:t>
            </a:r>
            <a:r>
              <a:rPr lang="cs-CZ" sz="1800" dirty="0"/>
              <a:t>– projev vůle správního orgánu navenek; od okamžiku platnosti je správní orgán svým správním aktem vázán – </a:t>
            </a:r>
            <a:r>
              <a:rPr lang="cs-CZ" sz="1600" dirty="0"/>
              <a:t>P je často spojována s vydáním správního aktu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b="1" dirty="0"/>
              <a:t>účinnost </a:t>
            </a:r>
            <a:r>
              <a:rPr lang="cs-CZ" sz="1800" dirty="0"/>
              <a:t>– správní akt již vyvolává zamýšlené právní důsledky navenek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b="1" dirty="0"/>
              <a:t>právní moc </a:t>
            </a:r>
            <a:r>
              <a:rPr lang="cs-CZ" sz="1800" dirty="0"/>
              <a:t>– správní akt je závazný pro účastníky a pro všechny správní orgány; okamžik od něhož ISA již nelze změnit nebo zrušit prostřednictvím řádných opravných prostředků </a:t>
            </a:r>
            <a:r>
              <a:rPr lang="cs-CZ" sz="1600" dirty="0"/>
              <a:t>(viz § 73 SŘ)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b="1" dirty="0"/>
              <a:t>vykonatelnost </a:t>
            </a:r>
            <a:r>
              <a:rPr lang="cs-CZ" sz="1800" dirty="0"/>
              <a:t>– ISA ukládající povinnost plnění může být vynucen státní mocí; rozhodnutí je vykonatelné dnem nabytí právní moci nebo pozdějším dnem, který je v něm uveden </a:t>
            </a:r>
            <a:r>
              <a:rPr lang="cs-CZ" sz="1600" dirty="0"/>
              <a:t>(viz § 74 SŘ)</a:t>
            </a:r>
          </a:p>
          <a:p>
            <a:pPr marL="72000" indent="0">
              <a:buNone/>
            </a:pPr>
            <a:endParaRPr lang="cs-CZ" sz="24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7062778-DD84-2253-00CA-7182BFDE83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6A9E9D6-9B4E-4ED6-8A75-5E8974136F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0EB8D6D-87CA-4BEC-BDF0-EDB959C60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000" dirty="0">
                <a:solidFill>
                  <a:srgbClr val="0070C0"/>
                </a:solidFill>
              </a:rPr>
              <a:t>Osnova přednášky a její cíl</a:t>
            </a:r>
            <a:endParaRPr lang="cs-CZ" sz="30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605E609-79EC-4962-8D46-DA10A9849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2400" b="1" i="1" dirty="0">
                <a:solidFill>
                  <a:srgbClr val="7030A0"/>
                </a:solidFill>
              </a:rPr>
              <a:t>Formy realizace (činnosti) veřejné správ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b="1" i="1" dirty="0">
                <a:solidFill>
                  <a:srgbClr val="7030A0"/>
                </a:solidFill>
              </a:rPr>
              <a:t> </a:t>
            </a:r>
            <a:r>
              <a:rPr lang="cs-CZ" sz="2200" b="1" i="1" dirty="0">
                <a:solidFill>
                  <a:srgbClr val="7030A0"/>
                </a:solidFill>
              </a:rPr>
              <a:t>úvodem</a:t>
            </a:r>
            <a:endParaRPr lang="cs-CZ" sz="2200" b="1" i="1" u="sng" dirty="0">
              <a:solidFill>
                <a:srgbClr val="7030A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200" b="1" i="1" dirty="0">
                <a:solidFill>
                  <a:srgbClr val="7030A0"/>
                </a:solidFill>
              </a:rPr>
              <a:t>pojem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200" b="1" i="1" dirty="0">
                <a:solidFill>
                  <a:srgbClr val="7030A0"/>
                </a:solidFill>
              </a:rPr>
              <a:t>členění forem realizace (činnosti) veřejné správy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200" b="1" i="1" dirty="0">
                <a:solidFill>
                  <a:srgbClr val="7030A0"/>
                </a:solidFill>
              </a:rPr>
              <a:t>přehled hlavních forem realizace (činnosti) veřejné správy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cs-CZ" sz="2000" b="1" i="1" dirty="0">
                <a:solidFill>
                  <a:srgbClr val="7030A0"/>
                </a:solidFill>
              </a:rPr>
              <a:t>správní akty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cs-CZ" altLang="cs-CZ" sz="2000" b="1" i="1" dirty="0">
                <a:solidFill>
                  <a:srgbClr val="7030A0"/>
                </a:solidFill>
              </a:rPr>
              <a:t>veřejnoprávní smlouvy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cs-CZ" altLang="cs-CZ" sz="2000" b="1" i="1" dirty="0">
                <a:solidFill>
                  <a:srgbClr val="7030A0"/>
                </a:solidFill>
              </a:rPr>
              <a:t>tzv. jiné správní úkony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cs-CZ" sz="2000" b="1" i="1" dirty="0">
                <a:solidFill>
                  <a:srgbClr val="7030A0"/>
                </a:solidFill>
              </a:rPr>
              <a:t>faktické úkony s přímými právními důsledky</a:t>
            </a:r>
            <a:endParaRPr lang="cs-CZ" altLang="cs-CZ" sz="2000" b="1" i="1" dirty="0">
              <a:solidFill>
                <a:srgbClr val="7030A0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cs-CZ" sz="2000" b="1" i="1" dirty="0">
              <a:solidFill>
                <a:srgbClr val="7030A0"/>
              </a:solidFill>
            </a:endParaRPr>
          </a:p>
          <a:p>
            <a:pPr lvl="3"/>
            <a:endParaRPr lang="cs-CZ" sz="2000" b="1" i="1" dirty="0">
              <a:solidFill>
                <a:srgbClr val="7030A0"/>
              </a:solidFill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cs-CZ" sz="2000" b="1" i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Cíl: </a:t>
            </a:r>
            <a:r>
              <a:rPr lang="cs-CZ" sz="1800" dirty="0">
                <a:solidFill>
                  <a:schemeClr val="tx1"/>
                </a:solidFill>
              </a:rPr>
              <a:t>cílem této přednášky je, aby studenti byli s to vymezit pojem a v tom podstatném přiblížit hlavní formy realizace (činnosti) veřejné správy.</a:t>
            </a:r>
            <a:endParaRPr lang="cs-CZ" sz="2000" b="1" i="1" dirty="0">
              <a:solidFill>
                <a:srgbClr val="7030A0"/>
              </a:solidFill>
            </a:endParaRPr>
          </a:p>
          <a:p>
            <a:pPr marL="0" indent="0" eaLnBrk="1" hangingPunct="1">
              <a:buNone/>
            </a:pPr>
            <a:endParaRPr lang="cs-CZ" sz="2000" b="1" i="1" dirty="0">
              <a:solidFill>
                <a:srgbClr val="7030A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5938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EE24B1F-939D-4A5B-A379-2DF595A6E1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443B32E-197E-4613-9E24-E8E3A3A33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sz="2800" dirty="0"/>
              <a:t>Správní akty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50C6FC6-38A7-4C36-BC20-057DA31DA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200" b="1" dirty="0"/>
              <a:t>náležitosti správních aktů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100" dirty="0"/>
              <a:t>požadavky kladené právním řádem na správní akty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100" dirty="0"/>
              <a:t>skupiny náležitostí: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i="1" dirty="0"/>
              <a:t>kompetenční</a:t>
            </a:r>
            <a:r>
              <a:rPr lang="cs-CZ" dirty="0"/>
              <a:t> – pravomoc, působnost a příslušnost k vydání aktu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i="1" dirty="0"/>
              <a:t>obsahové </a:t>
            </a:r>
            <a:r>
              <a:rPr lang="cs-CZ" dirty="0"/>
              <a:t>(</a:t>
            </a:r>
            <a:r>
              <a:rPr lang="cs-CZ" i="1" dirty="0"/>
              <a:t>materiální</a:t>
            </a:r>
            <a:r>
              <a:rPr lang="cs-CZ" dirty="0"/>
              <a:t>) – v případě ISA výrok (</a:t>
            </a:r>
            <a:r>
              <a:rPr lang="cs-CZ" sz="1600" dirty="0"/>
              <a:t>též enunciát, tenor, </a:t>
            </a:r>
            <a:r>
              <a:rPr lang="cs-CZ" sz="1600" b="0" i="0" dirty="0" err="1">
                <a:effectLst/>
                <a:latin typeface="Open Sans" panose="020B0606030504020204" pitchFamily="34" charset="0"/>
              </a:rPr>
              <a:t>decernát</a:t>
            </a:r>
            <a:r>
              <a:rPr lang="cs-CZ" sz="1600" b="0" i="0" dirty="0">
                <a:effectLst/>
                <a:latin typeface="Open Sans" panose="020B0606030504020204" pitchFamily="34" charset="0"/>
              </a:rPr>
              <a:t>, sentence</a:t>
            </a:r>
            <a:r>
              <a:rPr lang="cs-CZ" dirty="0"/>
              <a:t>), odůvodnění a poučení </a:t>
            </a:r>
            <a:r>
              <a:rPr lang="cs-CZ" sz="1800" dirty="0"/>
              <a:t>(viz § 68 odst. 1 SŘ)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i="1" dirty="0"/>
              <a:t>vnější forma </a:t>
            </a:r>
            <a:r>
              <a:rPr lang="cs-CZ" dirty="0"/>
              <a:t>– zásadně písemná; označení správního aktu (viz § 69 SŘ)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b="1" dirty="0"/>
              <a:t>procedurální </a:t>
            </a:r>
            <a:r>
              <a:rPr lang="cs-CZ" dirty="0"/>
              <a:t>– požadavky správního práva na postup správního orgánu při vydání správního aktu</a:t>
            </a:r>
            <a:endParaRPr lang="cs-CZ" b="1" dirty="0"/>
          </a:p>
          <a:p>
            <a:pPr marL="7200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15807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C8F1616-403A-ED02-FBB5-FDCB5E9C76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2EC99AA-1D6D-0185-A288-3110435A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sz="2800" dirty="0"/>
              <a:t>Správní akty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331F32B-48DC-FD6C-8BD9-E20E13535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400" b="1" dirty="0"/>
              <a:t>vady správních aktů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vadný je správní akt, který není věcně správný či nemá všechny nezbytné náležitosti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/>
              <a:t>možnosti nápravy jsou stanoveny různě dle konkrétních druhů správních aktů</a:t>
            </a:r>
            <a:br>
              <a:rPr lang="cs-CZ" sz="2000" dirty="0"/>
            </a:br>
            <a:r>
              <a:rPr lang="cs-CZ" sz="20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vady </a:t>
            </a:r>
            <a:r>
              <a:rPr lang="cs-CZ" sz="2000" b="1" i="1" dirty="0"/>
              <a:t>normativních</a:t>
            </a:r>
            <a:r>
              <a:rPr lang="cs-CZ" sz="2000" b="1" dirty="0"/>
              <a:t> správních aktů</a:t>
            </a:r>
          </a:p>
          <a:p>
            <a:pPr marL="846900" lvl="1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cs typeface="Times New Roman" panose="02020603050405020304" pitchFamily="18" charset="0"/>
              </a:rPr>
              <a:t>j</a:t>
            </a:r>
            <a:r>
              <a:rPr lang="cs-CZ" altLang="cs-CZ" sz="1800" dirty="0">
                <a:effectLst/>
                <a:cs typeface="Times New Roman" panose="02020603050405020304" pitchFamily="18" charset="0"/>
              </a:rPr>
              <a:t>de o rozpor </a:t>
            </a:r>
            <a:r>
              <a:rPr lang="cs-CZ" altLang="cs-CZ" sz="1600" dirty="0">
                <a:effectLst/>
                <a:cs typeface="Times New Roman" panose="02020603050405020304" pitchFamily="18" charset="0"/>
              </a:rPr>
              <a:t>(u aktu jako celku či u jeho jednotlivých ustanovení)</a:t>
            </a:r>
            <a:r>
              <a:rPr lang="cs-CZ" altLang="cs-CZ" sz="1800" dirty="0">
                <a:effectLst/>
                <a:cs typeface="Times New Roman" panose="02020603050405020304" pitchFamily="18" charset="0"/>
              </a:rPr>
              <a:t> s ústavním pořádkem nebo </a:t>
            </a:r>
          </a:p>
          <a:p>
            <a:pPr lvl="1" indent="0" algn="just">
              <a:spcBef>
                <a:spcPts val="600"/>
              </a:spcBef>
              <a:buNone/>
            </a:pPr>
            <a:r>
              <a:rPr lang="cs-CZ" altLang="cs-CZ" sz="1800" dirty="0">
                <a:cs typeface="Times New Roman" panose="02020603050405020304" pitchFamily="18" charset="0"/>
              </a:rPr>
              <a:t>     </a:t>
            </a:r>
            <a:r>
              <a:rPr lang="cs-CZ" altLang="cs-CZ" sz="1800" dirty="0">
                <a:effectLst/>
                <a:cs typeface="Times New Roman" panose="02020603050405020304" pitchFamily="18" charset="0"/>
              </a:rPr>
              <a:t>se zákonem </a:t>
            </a:r>
          </a:p>
          <a:p>
            <a:pPr marL="846900" lvl="1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altLang="cs-CZ" sz="1800" dirty="0">
                <a:effectLst/>
                <a:cs typeface="Times New Roman" panose="02020603050405020304" pitchFamily="18" charset="0"/>
              </a:rPr>
              <a:t>k posouzení rozporu a k příp. rozhodnutí o </a:t>
            </a:r>
            <a:r>
              <a:rPr lang="cs-CZ" altLang="cs-CZ" sz="1800" i="1" dirty="0">
                <a:effectLst/>
                <a:cs typeface="Times New Roman" panose="02020603050405020304" pitchFamily="18" charset="0"/>
              </a:rPr>
              <a:t>zrušení</a:t>
            </a:r>
            <a:r>
              <a:rPr lang="cs-CZ" altLang="cs-CZ" sz="1800" dirty="0">
                <a:effectLst/>
                <a:cs typeface="Times New Roman" panose="02020603050405020304" pitchFamily="18" charset="0"/>
              </a:rPr>
              <a:t> NSA je příslušný Ústavní soud   </a:t>
            </a:r>
          </a:p>
          <a:p>
            <a:pPr marL="1200150" lvl="2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altLang="cs-CZ" sz="1600" i="1" dirty="0">
                <a:effectLst/>
                <a:cs typeface="Times New Roman" panose="02020603050405020304" pitchFamily="18" charset="0"/>
              </a:rPr>
              <a:t>čl. 87 odst. 3 Ústavy: </a:t>
            </a:r>
            <a:r>
              <a:rPr lang="cs-CZ" sz="1600" b="0" i="0" dirty="0">
                <a:solidFill>
                  <a:srgbClr val="202124"/>
                </a:solidFill>
                <a:effectLst/>
              </a:rPr>
              <a:t>Zákon může stanovit, že namísto Ústavního soudu rozhoduje Nejvyšší správní soud o zrušení právních předpisů nebo jejich jednotlivých ustanovení, jsou-li v rozporu se zákonem </a:t>
            </a:r>
            <a:r>
              <a:rPr lang="cs-CZ" altLang="cs-CZ" sz="1600" i="1" dirty="0">
                <a:effectLst/>
                <a:cs typeface="Times New Roman" panose="02020603050405020304" pitchFamily="18" charset="0"/>
              </a:rPr>
              <a:t>(dosud nenaplněno)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 marL="7200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1343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EC244C-249D-861B-4442-36FEB195C8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8754DF7-4C29-9625-99B5-5600D9EDA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sz="2800" dirty="0"/>
              <a:t>Správní akty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4A1C711-5D31-EAF8-9CD5-A308BB4FF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vady </a:t>
            </a:r>
            <a:r>
              <a:rPr lang="cs-CZ" sz="2000" b="1" i="1" dirty="0"/>
              <a:t>individuálních</a:t>
            </a:r>
            <a:r>
              <a:rPr lang="cs-CZ" sz="2000" b="1" dirty="0"/>
              <a:t> správních aktů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200" dirty="0"/>
              <a:t>  </a:t>
            </a:r>
            <a:r>
              <a:rPr lang="cs-CZ" sz="1800" dirty="0"/>
              <a:t>presumpce správnosti – na ISA se hledí jako na bezvadný, dokud není úředně shledán opak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800" dirty="0"/>
              <a:t>dle „závažnosti“ vad lze rozlišovat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b="1" dirty="0"/>
              <a:t>akty věcně nesprávné </a:t>
            </a:r>
            <a:r>
              <a:rPr lang="cs-CZ" dirty="0"/>
              <a:t>- </a:t>
            </a:r>
            <a:r>
              <a:rPr lang="cs-CZ" i="1" dirty="0"/>
              <a:t>vady zákonnosti </a:t>
            </a:r>
            <a:r>
              <a:rPr lang="cs-CZ" sz="1400" dirty="0"/>
              <a:t>event. i vady procesní </a:t>
            </a:r>
            <a:r>
              <a:rPr lang="cs-CZ" dirty="0"/>
              <a:t>- náprava prostřednictvím opravných prostředků </a:t>
            </a:r>
            <a:r>
              <a:rPr lang="cs-CZ" sz="1400" dirty="0"/>
              <a:t>(akty napadnutelné, naříkatelné), </a:t>
            </a:r>
            <a:r>
              <a:rPr lang="cs-CZ" dirty="0"/>
              <a:t>mohou je </a:t>
            </a:r>
            <a:r>
              <a:rPr lang="cs-CZ" altLang="cs-CZ" dirty="0">
                <a:effectLst/>
                <a:cs typeface="Times New Roman" panose="02020603050405020304" pitchFamily="18" charset="0"/>
              </a:rPr>
              <a:t>změnit či zrušit </a:t>
            </a:r>
            <a:r>
              <a:rPr lang="cs-CZ" altLang="cs-CZ" i="1" dirty="0">
                <a:effectLst/>
                <a:cs typeface="Times New Roman" panose="02020603050405020304" pitchFamily="18" charset="0"/>
              </a:rPr>
              <a:t>přezkumné orgány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b="1" dirty="0"/>
              <a:t>akty formálně nesprávné </a:t>
            </a:r>
            <a:r>
              <a:rPr lang="cs-CZ" dirty="0"/>
              <a:t>- </a:t>
            </a:r>
            <a:r>
              <a:rPr lang="cs-CZ" i="1" dirty="0"/>
              <a:t>vady opravitelné i bez návrhu</a:t>
            </a:r>
            <a:r>
              <a:rPr lang="cs-CZ" dirty="0"/>
              <a:t> </a:t>
            </a:r>
            <a:r>
              <a:rPr lang="cs-CZ" sz="1400" dirty="0"/>
              <a:t>(chyby v psaní </a:t>
            </a:r>
            <a:r>
              <a:rPr lang="cs-CZ" sz="1300" dirty="0"/>
              <a:t>či</a:t>
            </a:r>
            <a:r>
              <a:rPr lang="cs-CZ" sz="1400" dirty="0"/>
              <a:t> jiné zřejmé nesprávnosti </a:t>
            </a:r>
            <a:r>
              <a:rPr lang="cs-CZ" sz="1200" dirty="0"/>
              <a:t>– </a:t>
            </a:r>
            <a:r>
              <a:rPr lang="cs-CZ" sz="1250" dirty="0"/>
              <a:t>viz § 70 SŘ</a:t>
            </a:r>
            <a:r>
              <a:rPr lang="cs-CZ" sz="1400" dirty="0"/>
              <a:t>)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b="1" dirty="0"/>
              <a:t>akty nicotné </a:t>
            </a:r>
            <a:r>
              <a:rPr lang="cs-CZ" dirty="0"/>
              <a:t>-</a:t>
            </a:r>
            <a:r>
              <a:rPr lang="cs-CZ" b="1" dirty="0"/>
              <a:t> </a:t>
            </a:r>
            <a:r>
              <a:rPr lang="cs-CZ" altLang="cs-CZ" i="1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vady nicotnosti </a:t>
            </a:r>
            <a:r>
              <a:rPr lang="cs-CZ" altLang="cs-CZ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4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důvody nicotnosti vymezuje správní řád  - </a:t>
            </a:r>
            <a:r>
              <a:rPr lang="cs-CZ" sz="1300" dirty="0"/>
              <a:t>viz § 77 SŘ</a:t>
            </a:r>
            <a:r>
              <a:rPr lang="cs-CZ" altLang="cs-CZ" sz="14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) - </a:t>
            </a:r>
            <a:r>
              <a:rPr lang="cs-CZ" altLang="cs-CZ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zpravidla je nicotnost nutno prohlásit rozhodnutím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cs-CZ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ISA vydal věcně nepříslušný správní orgán; ISA je zjevně vnitřně rozporný, právně či fakticky neuskutečnitelný či jej nelze vůbec považovat za rozhodnutí správního orgánu)</a:t>
            </a:r>
            <a:endParaRPr lang="cs-CZ" altLang="cs-CZ" sz="1000" dirty="0"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3">
              <a:buFont typeface="Wingdings" panose="05000000000000000000" pitchFamily="2" charset="2"/>
              <a:buChar char="§"/>
            </a:pPr>
            <a:r>
              <a:rPr lang="cs-CZ" b="1" dirty="0" err="1"/>
              <a:t>paakty</a:t>
            </a:r>
            <a:r>
              <a:rPr lang="cs-CZ" b="1" dirty="0"/>
              <a:t> </a:t>
            </a:r>
            <a:r>
              <a:rPr lang="cs-CZ" dirty="0"/>
              <a:t>- </a:t>
            </a:r>
            <a:r>
              <a:rPr lang="cs-CZ" altLang="cs-CZ" i="1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akty „domnělé“ </a:t>
            </a:r>
            <a:r>
              <a:rPr lang="cs-CZ" altLang="cs-CZ" sz="14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(„</a:t>
            </a:r>
            <a:r>
              <a:rPr lang="cs-CZ" altLang="cs-CZ" sz="14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domnělost</a:t>
            </a:r>
            <a:r>
              <a:rPr lang="cs-CZ" altLang="cs-CZ" sz="14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“ netřeba autoritativně prohlašovat); </a:t>
            </a:r>
            <a:r>
              <a:rPr lang="cs-CZ" altLang="cs-CZ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nevyvolávají žádné </a:t>
            </a:r>
            <a:r>
              <a:rPr lang="cs-CZ" dirty="0"/>
              <a:t>právních účinky</a:t>
            </a:r>
            <a:br>
              <a:rPr lang="cs-CZ" dirty="0"/>
            </a:br>
            <a:r>
              <a:rPr lang="cs-CZ" sz="1400" dirty="0"/>
              <a:t>   (nejde o ISA - presumpce správnosti se neuplatní)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800" dirty="0"/>
              <a:t>způsoby nápravy vad ISA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600" dirty="0"/>
              <a:t>především: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sz="1400" b="1" dirty="0"/>
              <a:t>změna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sz="1400" b="1" dirty="0"/>
              <a:t>zrušení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sz="1400" b="1" dirty="0"/>
              <a:t>sistace</a:t>
            </a:r>
            <a:r>
              <a:rPr lang="cs-CZ" sz="1100" dirty="0"/>
              <a:t> </a:t>
            </a:r>
            <a:r>
              <a:rPr lang="cs-CZ" sz="1350" dirty="0"/>
              <a:t>(pozastavení účinnosti) </a:t>
            </a:r>
            <a:r>
              <a:rPr lang="cs-CZ" sz="1100" dirty="0"/>
              <a:t>– </a:t>
            </a:r>
            <a:r>
              <a:rPr lang="cs-CZ" sz="1200" dirty="0"/>
              <a:t>např. přiznání odkladného účinku správní žalobě (viz § 73 SŘS)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sz="1300" dirty="0"/>
              <a:t>teoreticky též přichází v úvahu: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sz="1100" b="1" dirty="0"/>
              <a:t>konverze</a:t>
            </a:r>
            <a:r>
              <a:rPr lang="cs-CZ" sz="1100" dirty="0"/>
              <a:t> ISA - </a:t>
            </a:r>
            <a:r>
              <a:rPr lang="cs-CZ" sz="1200" b="0" i="0" dirty="0">
                <a:solidFill>
                  <a:srgbClr val="202122"/>
                </a:solidFill>
                <a:effectLst/>
              </a:rPr>
              <a:t> </a:t>
            </a:r>
            <a:r>
              <a:rPr lang="cs-CZ" sz="1000" b="0" i="0" dirty="0">
                <a:solidFill>
                  <a:srgbClr val="202122"/>
                </a:solidFill>
                <a:effectLst/>
              </a:rPr>
              <a:t>určitý vadný (typicky nicotný) ISA je prohlášen za jiný ISA bezvadný, pokud splňuje všechny jeho obsahové a formální náležitosti</a:t>
            </a:r>
            <a:r>
              <a:rPr lang="cs-CZ" sz="1000" dirty="0"/>
              <a:t> (viz § 157 SŘ)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sz="1100" dirty="0" err="1"/>
              <a:t>konvalidace</a:t>
            </a:r>
            <a:r>
              <a:rPr lang="cs-CZ" sz="1100" dirty="0"/>
              <a:t> ISA – dodatečné zhojení vad, v důsledku právních skutečností, které nastanou dodatečně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sz="1100" dirty="0" err="1"/>
              <a:t>ratihabice</a:t>
            </a:r>
            <a:r>
              <a:rPr lang="cs-CZ" sz="1100" dirty="0"/>
              <a:t> ISA – dodatečné schválení vadného ISA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2F77026-E6E5-693F-3027-7C4E09535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4153" y="6138000"/>
            <a:ext cx="181708" cy="49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0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372902-BF71-A7D1-FCDA-0A3ED554A6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E830FA6-2DFA-4B39-952A-7A5548EFD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sz="2800" dirty="0"/>
              <a:t>Správní akty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A541917-504C-E262-98FA-DF9ABD837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vady smíšených správních aktů </a:t>
            </a:r>
            <a:r>
              <a:rPr lang="cs-CZ" sz="1600" dirty="0"/>
              <a:t>a </a:t>
            </a:r>
            <a:r>
              <a:rPr lang="cs-CZ" sz="2000" dirty="0"/>
              <a:t>jejich </a:t>
            </a:r>
            <a:r>
              <a:rPr lang="cs-CZ" sz="2000" i="1" dirty="0"/>
              <a:t>náprava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i="1" dirty="0"/>
              <a:t>vady zákonnosti </a:t>
            </a:r>
            <a:r>
              <a:rPr lang="cs-CZ" sz="1700" i="1" dirty="0"/>
              <a:t>s </a:t>
            </a:r>
            <a:r>
              <a:rPr lang="cs-CZ" sz="1700" dirty="0"/>
              <a:t>možností přezkumu zákonnosti OOP</a:t>
            </a:r>
            <a:r>
              <a:rPr lang="cs-CZ" sz="1800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700" dirty="0"/>
              <a:t>uplatnění dozorčího prostředku </a:t>
            </a:r>
            <a:r>
              <a:rPr lang="cs-CZ" sz="1600" dirty="0"/>
              <a:t>(přezkumné řízení dle § 174 odst. 2 SŘ) – může uplatnit nadřízený správní orgán v rámci instančního dozoru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700" dirty="0"/>
              <a:t>přezkum ve správním soudnictv</a:t>
            </a:r>
            <a:r>
              <a:rPr lang="cs-CZ" sz="1600" dirty="0"/>
              <a:t>í – řízení o zrušení OOP (§ 101a a násl. SŘS)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cs-CZ" sz="1600" dirty="0"/>
          </a:p>
          <a:p>
            <a:pPr marL="324000" lvl="1" indent="0">
              <a:buNone/>
            </a:pPr>
            <a:endParaRPr lang="cs-CZ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/>
              <a:t>vady „jiných správních úkonů“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i="1" dirty="0"/>
              <a:t>snadno opravitelné vady </a:t>
            </a:r>
            <a:r>
              <a:rPr lang="cs-CZ" sz="1600" dirty="0"/>
              <a:t>– oprava aktu </a:t>
            </a:r>
            <a:r>
              <a:rPr lang="cs-CZ" sz="1400" dirty="0"/>
              <a:t>(</a:t>
            </a:r>
            <a:r>
              <a:rPr lang="cs-CZ" sz="1400" b="0" i="0" dirty="0">
                <a:solidFill>
                  <a:srgbClr val="373A3C"/>
                </a:solidFill>
                <a:effectLst/>
              </a:rPr>
              <a:t>správní orgán je opraví usnesením, které se pouze poznamená do spisu - </a:t>
            </a:r>
            <a:r>
              <a:rPr lang="cs-CZ" sz="1400" dirty="0"/>
              <a:t>viz § 156 odst. 1 SŘ)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i="1" dirty="0"/>
              <a:t>rozpor s právními předpisy </a:t>
            </a:r>
            <a:r>
              <a:rPr lang="cs-CZ" sz="1600" dirty="0"/>
              <a:t>– zrušení aktu </a:t>
            </a:r>
            <a:r>
              <a:rPr lang="cs-CZ" sz="1400" dirty="0"/>
              <a:t>(</a:t>
            </a:r>
            <a:r>
              <a:rPr lang="cs-CZ" sz="1400" b="0" i="0" dirty="0">
                <a:solidFill>
                  <a:srgbClr val="373A3C"/>
                </a:solidFill>
                <a:effectLst/>
              </a:rPr>
              <a:t>zruší usnesením správní orgán, který je vydal - </a:t>
            </a:r>
            <a:r>
              <a:rPr lang="cs-CZ" sz="1400" dirty="0"/>
              <a:t>viz § 156 odst. 2 SŘ)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i="1" dirty="0"/>
              <a:t>náležitosti jiného úkonu </a:t>
            </a:r>
            <a:r>
              <a:rPr lang="cs-CZ" sz="1600" dirty="0"/>
              <a:t>– konverze aktu </a:t>
            </a:r>
            <a:r>
              <a:rPr lang="cs-CZ" sz="1400" dirty="0"/>
              <a:t>(</a:t>
            </a:r>
            <a:r>
              <a:rPr lang="cs-CZ" sz="1400" b="0" i="0" dirty="0">
                <a:solidFill>
                  <a:srgbClr val="373A3C"/>
                </a:solidFill>
                <a:effectLst/>
              </a:rPr>
              <a:t>správní orgán usnesením prohlásí, že vyjádření, osvědčení nebo sdělení, které má náležitosti jiného úkonu, je tím úkonem, jehož náležitosti splňuje, pokud byl příslušný oba předmětné úkony vydat - </a:t>
            </a:r>
            <a:r>
              <a:rPr lang="cs-CZ" sz="1400" dirty="0"/>
              <a:t>viz § 157 SŘ)</a:t>
            </a:r>
            <a:endParaRPr lang="cs-CZ" sz="1400" b="1" dirty="0"/>
          </a:p>
          <a:p>
            <a:pPr marL="324000" lvl="1" indent="0">
              <a:buNone/>
            </a:pPr>
            <a:endParaRPr lang="cs-CZ" sz="1600" dirty="0"/>
          </a:p>
          <a:p>
            <a:pPr marL="72000" indent="0">
              <a:buNone/>
            </a:pPr>
            <a:r>
              <a:rPr lang="cs-CZ" b="0" i="0" dirty="0">
                <a:solidFill>
                  <a:srgbClr val="202122"/>
                </a:solidFill>
                <a:effectLst/>
              </a:rPr>
              <a:t>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9958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CF6A05-C15E-5456-3D69-1D62C91949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3B7E7E8-B8F1-BC3C-78C7-3D250109A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altLang="cs-CZ" sz="2800" dirty="0"/>
              <a:t>Veřejnoprávní smlouvy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64536F2-422C-054A-714D-09F49DB87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778000"/>
            <a:ext cx="10753200" cy="4139998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dvoustranné nebo vícestranné právní úkony které zakládají, mění nebo ruší práva a povinnosti </a:t>
            </a:r>
            <a:r>
              <a:rPr lang="cs-CZ" altLang="cs-CZ" sz="1800" dirty="0">
                <a:latin typeface="Arial" panose="020B0604020202020204" pitchFamily="34" charset="0"/>
              </a:rPr>
              <a:t>(mají </a:t>
            </a:r>
            <a:r>
              <a:rPr lang="cs-CZ" altLang="cs-CZ" sz="1800" i="1" dirty="0">
                <a:latin typeface="Arial" panose="020B0604020202020204" pitchFamily="34" charset="0"/>
              </a:rPr>
              <a:t>konstitutivní účinky</a:t>
            </a:r>
            <a:r>
              <a:rPr lang="cs-CZ" altLang="cs-CZ" sz="1800" dirty="0">
                <a:latin typeface="Arial" panose="020B0604020202020204" pitchFamily="34" charset="0"/>
              </a:rPr>
              <a:t>) </a:t>
            </a:r>
            <a:r>
              <a:rPr lang="cs-CZ" altLang="cs-CZ" sz="2000" dirty="0">
                <a:latin typeface="Arial" panose="020B0604020202020204" pitchFamily="34" charset="0"/>
              </a:rPr>
              <a:t>v oblasti veřejného práva 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cs-CZ" altLang="cs-CZ" sz="1700" dirty="0">
                <a:effectLst/>
                <a:cs typeface="Times New Roman" panose="02020603050405020304" pitchFamily="18" charset="0"/>
              </a:rPr>
              <a:t> </a:t>
            </a:r>
            <a:r>
              <a:rPr lang="cs-CZ" altLang="cs-CZ" sz="1700" i="1" dirty="0">
                <a:effectLst/>
                <a:cs typeface="Times New Roman" panose="02020603050405020304" pitchFamily="18" charset="0"/>
              </a:rPr>
              <a:t>nesmí </a:t>
            </a:r>
            <a:r>
              <a:rPr lang="cs-CZ" altLang="cs-CZ" sz="1700" dirty="0">
                <a:effectLst/>
                <a:cs typeface="Times New Roman" panose="02020603050405020304" pitchFamily="18" charset="0"/>
              </a:rPr>
              <a:t>být v rozporu s právními předpisy a</a:t>
            </a:r>
            <a:r>
              <a:rPr lang="cs-CZ" altLang="cs-CZ" sz="1400" dirty="0">
                <a:effectLst/>
                <a:cs typeface="Times New Roman" panose="02020603050405020304" pitchFamily="18" charset="0"/>
              </a:rPr>
              <a:t> </a:t>
            </a:r>
            <a:r>
              <a:rPr lang="cs-CZ" altLang="cs-CZ" sz="1700" dirty="0">
                <a:effectLst/>
                <a:cs typeface="Times New Roman" panose="02020603050405020304" pitchFamily="18" charset="0"/>
              </a:rPr>
              <a:t>nesmí je obcházet a </a:t>
            </a:r>
            <a:r>
              <a:rPr lang="cs-CZ" altLang="cs-CZ" sz="1700" i="1" dirty="0">
                <a:effectLst/>
                <a:cs typeface="Times New Roman" panose="02020603050405020304" pitchFamily="18" charset="0"/>
              </a:rPr>
              <a:t>musí </a:t>
            </a:r>
            <a:r>
              <a:rPr lang="cs-CZ" altLang="cs-CZ" sz="1700" dirty="0">
                <a:effectLst/>
                <a:cs typeface="Times New Roman" panose="02020603050405020304" pitchFamily="18" charset="0"/>
              </a:rPr>
              <a:t>být v souladu s veřejným</a:t>
            </a:r>
            <a:br>
              <a:rPr lang="cs-CZ" altLang="cs-CZ" sz="1700" dirty="0">
                <a:effectLst/>
                <a:cs typeface="Times New Roman" panose="02020603050405020304" pitchFamily="18" charset="0"/>
              </a:rPr>
            </a:br>
            <a:r>
              <a:rPr lang="cs-CZ" altLang="cs-CZ" sz="1700" dirty="0">
                <a:effectLst/>
                <a:cs typeface="Times New Roman" panose="02020603050405020304" pitchFamily="18" charset="0"/>
              </a:rPr>
              <a:t>  zájmem</a:t>
            </a:r>
            <a:endParaRPr lang="cs-CZ" altLang="cs-CZ" sz="1700" dirty="0"/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cs-CZ" altLang="cs-CZ" sz="1700" dirty="0"/>
              <a:t> vždy se posuzují podle </a:t>
            </a:r>
            <a:r>
              <a:rPr lang="cs-CZ" altLang="cs-CZ" sz="1700" i="1" dirty="0"/>
              <a:t>skutečného obsahu</a:t>
            </a:r>
            <a:endParaRPr lang="cs-CZ" altLang="cs-CZ" sz="1700" b="1" i="1" dirty="0"/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cs-CZ" altLang="cs-CZ" sz="1700" dirty="0"/>
              <a:t> současná výchozí úprava je obsažena v </a:t>
            </a:r>
            <a:r>
              <a:rPr lang="cs-CZ" altLang="cs-CZ" sz="1700" i="1" dirty="0"/>
              <a:t>části páté SŘ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cs-CZ" altLang="cs-CZ" sz="1700" i="1" dirty="0"/>
              <a:t> </a:t>
            </a:r>
            <a:r>
              <a:rPr lang="cs-CZ" altLang="cs-CZ" sz="1700" dirty="0">
                <a:effectLst/>
              </a:rPr>
              <a:t>představují </a:t>
            </a:r>
            <a:r>
              <a:rPr lang="cs-CZ" altLang="cs-CZ" sz="1700" i="1" dirty="0">
                <a:effectLst/>
              </a:rPr>
              <a:t>atypickou formu </a:t>
            </a:r>
            <a:r>
              <a:rPr lang="cs-CZ" altLang="cs-CZ" sz="1700" dirty="0">
                <a:effectLst/>
              </a:rPr>
              <a:t>realizace veřejné správy</a:t>
            </a:r>
          </a:p>
          <a:p>
            <a:pPr lvl="3">
              <a:buFont typeface="Wingdings" panose="05000000000000000000" pitchFamily="2" charset="2"/>
              <a:buChar char="§"/>
              <a:defRPr/>
            </a:pPr>
            <a:r>
              <a:rPr lang="cs-CZ" altLang="cs-CZ" sz="1700" dirty="0">
                <a:effectLst/>
              </a:rPr>
              <a:t> </a:t>
            </a:r>
            <a:r>
              <a:rPr lang="cs-CZ" altLang="cs-CZ" sz="1600" dirty="0">
                <a:effectLst/>
              </a:rPr>
              <a:t>historicky „veřejné smlouvy“</a:t>
            </a:r>
          </a:p>
          <a:p>
            <a:pPr lvl="3">
              <a:buFont typeface="Wingdings" panose="05000000000000000000" pitchFamily="2" charset="2"/>
              <a:buChar char="§"/>
              <a:defRPr/>
            </a:pPr>
            <a:r>
              <a:rPr lang="cs-CZ" altLang="cs-CZ" sz="1600" dirty="0">
                <a:effectLst/>
              </a:rPr>
              <a:t> u nás v nedávné době „správní dohody“ </a:t>
            </a:r>
            <a:r>
              <a:rPr lang="cs-CZ" altLang="cs-CZ" dirty="0">
                <a:effectLst/>
              </a:rPr>
              <a:t>resp.</a:t>
            </a:r>
            <a:r>
              <a:rPr lang="cs-CZ" altLang="cs-CZ" sz="1600" dirty="0">
                <a:effectLst/>
              </a:rPr>
              <a:t> „dohody správně právního charakteru“</a:t>
            </a:r>
          </a:p>
          <a:p>
            <a:pPr lvl="3">
              <a:buFont typeface="Wingdings" panose="05000000000000000000" pitchFamily="2" charset="2"/>
              <a:buChar char="§"/>
              <a:defRPr/>
            </a:pPr>
            <a:r>
              <a:rPr lang="cs-CZ" altLang="cs-CZ" sz="1600" dirty="0"/>
              <a:t> </a:t>
            </a:r>
            <a:r>
              <a:rPr lang="cs-CZ" altLang="cs-CZ" sz="1600" dirty="0">
                <a:effectLst/>
              </a:rPr>
              <a:t>styčné prvky se smlouvami soukromoprávními </a:t>
            </a:r>
            <a:r>
              <a:rPr lang="cs-CZ" altLang="cs-CZ" sz="1600" dirty="0"/>
              <a:t>		</a:t>
            </a:r>
            <a:endParaRPr lang="cs-CZ" sz="1600" dirty="0"/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altLang="cs-CZ" sz="1700" dirty="0">
                <a:effectLst/>
              </a:rPr>
              <a:t>uzavírané </a:t>
            </a:r>
            <a:r>
              <a:rPr lang="cs-CZ" altLang="cs-CZ" sz="1700" i="1" dirty="0">
                <a:effectLst/>
              </a:rPr>
              <a:t>ve veřejné správě; </a:t>
            </a:r>
            <a:r>
              <a:rPr lang="cs-CZ" dirty="0"/>
              <a:t>složí k plnění úkolů veřejné správy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dirty="0"/>
              <a:t> </a:t>
            </a:r>
            <a:r>
              <a:rPr lang="cs-CZ" sz="1700" dirty="0" err="1"/>
              <a:t>VpS</a:t>
            </a:r>
            <a:r>
              <a:rPr lang="cs-CZ" sz="1700" dirty="0"/>
              <a:t> je třeba odlišovat od </a:t>
            </a:r>
            <a:r>
              <a:rPr lang="cs-CZ" altLang="cs-CZ" sz="1700" dirty="0">
                <a:effectLst/>
                <a:latin typeface="Arial"/>
              </a:rPr>
              <a:t>smluv uzavíraných veřejnou správou pro potřeby subjektů veřejné správy</a:t>
            </a:r>
            <a:r>
              <a:rPr lang="cs-CZ" altLang="cs-CZ" sz="1700" b="1" i="1" dirty="0">
                <a:effectLst/>
                <a:latin typeface="Arial"/>
              </a:rPr>
              <a:t>,</a:t>
            </a:r>
            <a:br>
              <a:rPr lang="cs-CZ" altLang="cs-CZ" sz="1700" b="1" i="1" dirty="0">
                <a:effectLst/>
                <a:latin typeface="Arial"/>
              </a:rPr>
            </a:br>
            <a:r>
              <a:rPr lang="cs-CZ" altLang="cs-CZ" sz="1700" b="1" i="1" dirty="0">
                <a:effectLst/>
                <a:latin typeface="Arial"/>
              </a:rPr>
              <a:t>  </a:t>
            </a:r>
            <a:r>
              <a:rPr lang="cs-CZ" altLang="cs-CZ" sz="1700" dirty="0">
                <a:effectLst/>
                <a:latin typeface="Arial"/>
              </a:rPr>
              <a:t>kde se jedná o </a:t>
            </a:r>
            <a:r>
              <a:rPr lang="cs-CZ" altLang="cs-CZ" sz="1700" i="1" dirty="0">
                <a:effectLst/>
                <a:latin typeface="Arial"/>
              </a:rPr>
              <a:t>soukromoprávní vztahy</a:t>
            </a:r>
          </a:p>
          <a:p>
            <a:pPr lvl="3" algn="just">
              <a:buFont typeface="Wingdings" panose="05000000000000000000" pitchFamily="2" charset="2"/>
              <a:buChar char="§"/>
            </a:pPr>
            <a:r>
              <a:rPr lang="cs-CZ" altLang="cs-CZ" sz="1700" i="1" dirty="0">
                <a:latin typeface="Arial"/>
              </a:rPr>
              <a:t> </a:t>
            </a:r>
            <a:r>
              <a:rPr lang="cs-CZ" altLang="cs-CZ" sz="1600" dirty="0">
                <a:effectLst/>
              </a:rPr>
              <a:t>např. majetkoprávní jednání subjektů VS </a:t>
            </a:r>
            <a:r>
              <a:rPr lang="cs-CZ" altLang="cs-CZ" dirty="0">
                <a:effectLst/>
              </a:rPr>
              <a:t>(nabývání veřejného majetku či nakládání s veřejným majetkem)</a:t>
            </a:r>
          </a:p>
          <a:p>
            <a:pPr lvl="3" algn="just">
              <a:buFont typeface="Wingdings" panose="05000000000000000000" pitchFamily="2" charset="2"/>
              <a:buChar char="§"/>
            </a:pPr>
            <a:r>
              <a:rPr lang="cs-CZ" altLang="cs-CZ" dirty="0"/>
              <a:t> smlouva o dílo …</a:t>
            </a:r>
            <a:endParaRPr lang="cs-CZ" altLang="cs-CZ" i="1" dirty="0">
              <a:effectLst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altLang="cs-CZ" sz="1350" dirty="0"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cs-CZ" altLang="cs-CZ" sz="135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ozn. historicky, ale i v současnosti byla a je teorie a praxe tzv. veřejnoprávních smluv výrazně ovlivněna tzv. </a:t>
            </a:r>
            <a:r>
              <a:rPr lang="cs-CZ" altLang="cs-CZ" sz="1350" i="1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francouzskou </a:t>
            </a:r>
            <a:r>
              <a:rPr lang="cs-CZ" altLang="cs-CZ" sz="1400" i="1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doktrínou</a:t>
            </a:r>
            <a:r>
              <a:rPr lang="cs-CZ" altLang="cs-CZ" sz="1600" i="1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3E02B6-C0CE-F779-B8EE-DB336645C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6833" y="5451230"/>
            <a:ext cx="399842" cy="28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6C29383-4DEA-30C1-40F0-6C736AA123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1D6D563-9960-0D63-052A-805BA1421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altLang="cs-CZ" sz="2800" dirty="0"/>
              <a:t>Veřejnoprávní smlouvy</a:t>
            </a:r>
            <a:endParaRPr lang="cs-CZ" sz="28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AAFACDB-D0DB-833F-84D0-FC9B75BC9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2000" b="1" dirty="0"/>
              <a:t>druhy (typy) veřejnosprávních smluv</a:t>
            </a:r>
          </a:p>
          <a:p>
            <a:pPr marL="72000" indent="0" algn="just">
              <a:buNone/>
            </a:pPr>
            <a:endParaRPr lang="cs-CZ" sz="2000" b="1" dirty="0"/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cs-CZ" altLang="cs-CZ" sz="2000" i="1" dirty="0">
                <a:latin typeface="Arial" panose="020B0604020202020204" pitchFamily="34" charset="0"/>
              </a:rPr>
              <a:t>koordinační</a:t>
            </a:r>
            <a:r>
              <a:rPr lang="cs-CZ" altLang="cs-CZ" sz="1800" i="1" dirty="0">
                <a:latin typeface="Arial" panose="020B0604020202020204" pitchFamily="34" charset="0"/>
              </a:rPr>
              <a:t> -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VpS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sz="1600" dirty="0">
                <a:latin typeface="+mj-lt"/>
              </a:rPr>
              <a:t>mezi subjekty veřejné správy navzájem, za účelem plnění jejich úkolů</a:t>
            </a: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endParaRPr lang="cs-CZ" sz="1600" dirty="0">
              <a:latin typeface="+mj-lt"/>
            </a:endParaRPr>
          </a:p>
          <a:p>
            <a:pPr marL="324000" lvl="1" indent="0">
              <a:buNone/>
              <a:defRPr/>
            </a:pPr>
            <a:r>
              <a:rPr lang="cs-CZ" altLang="cs-CZ" sz="1800" b="1" i="1" dirty="0">
                <a:latin typeface="Arial" panose="020B0604020202020204" pitchFamily="34" charset="0"/>
              </a:rPr>
              <a:t>          </a:t>
            </a:r>
            <a:endParaRPr lang="cs-CZ" altLang="cs-CZ" b="1" i="1" dirty="0">
              <a:latin typeface="Arial" panose="020B060402020202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cs-CZ" altLang="cs-CZ" sz="2000" i="1" dirty="0">
                <a:latin typeface="Arial" panose="020B0604020202020204" pitchFamily="34" charset="0"/>
              </a:rPr>
              <a:t>subordinační</a:t>
            </a:r>
            <a:r>
              <a:rPr lang="cs-CZ" altLang="cs-CZ" sz="2000" b="1" i="1" dirty="0"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</a:rPr>
              <a:t>-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VpS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sz="1600" dirty="0">
                <a:latin typeface="+mj-lt"/>
              </a:rPr>
              <a:t>mezi subjektem veřejné správy a jiným subjektem odlišným od subjektu </a:t>
            </a:r>
            <a:r>
              <a:rPr lang="cs-CZ" sz="1400" dirty="0">
                <a:latin typeface="+mj-lt"/>
              </a:rPr>
              <a:t>(potažmo jeho orgánu) </a:t>
            </a:r>
            <a:r>
              <a:rPr lang="cs-CZ" sz="1600" dirty="0">
                <a:latin typeface="+mj-lt"/>
              </a:rPr>
              <a:t>veřejné správy  </a:t>
            </a: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endParaRPr lang="cs-CZ" sz="1600" dirty="0">
              <a:latin typeface="+mj-lt"/>
            </a:endParaRP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endParaRPr lang="cs-CZ" altLang="cs-CZ" b="1" i="1" dirty="0">
              <a:latin typeface="Arial" panose="020B060402020202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cs-CZ" altLang="cs-CZ" sz="2000" i="1" dirty="0">
                <a:latin typeface="Arial" panose="020B0604020202020204" pitchFamily="34" charset="0"/>
              </a:rPr>
              <a:t>jiné</a:t>
            </a:r>
            <a:r>
              <a:rPr lang="cs-CZ" altLang="cs-CZ" sz="2000" b="1" i="1" dirty="0"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</a:rPr>
              <a:t>-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VpS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sz="1600" dirty="0">
                <a:latin typeface="+mj-lt"/>
              </a:rPr>
              <a:t>o převodu nebo způsobu výkonu práv a povinností osob, které by jinak byly účastníky správního řízení</a:t>
            </a:r>
          </a:p>
          <a:p>
            <a:pPr lvl="2">
              <a:defRPr/>
            </a:pPr>
            <a:endParaRPr lang="cs-CZ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8898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04969D9-EAD3-B50A-FC28-80E2DF7413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2F9A127-1988-CE27-FA05-14888EEED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altLang="cs-CZ" sz="2800" dirty="0"/>
              <a:t>Veřejnoprávní smlouvy</a:t>
            </a:r>
            <a:endParaRPr lang="cs-CZ" sz="28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58D4904-56C9-E2D2-55F7-0C29C2D3F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b="1" dirty="0" err="1"/>
              <a:t>VpS</a:t>
            </a:r>
            <a:r>
              <a:rPr lang="cs-CZ" sz="2000" b="1" dirty="0"/>
              <a:t> koordinační </a:t>
            </a:r>
          </a:p>
          <a:p>
            <a:pPr marL="423450" lvl="1" indent="-171450" algn="just"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effectLst/>
                <a:latin typeface="+mj-lt"/>
                <a:ea typeface="Times New Roman" panose="02020603050405020304" pitchFamily="18" charset="0"/>
                <a:cs typeface="Minion Pro SmBd"/>
              </a:rPr>
              <a:t>smlouvy, jejichž předmětem je výkon </a:t>
            </a:r>
            <a:r>
              <a:rPr lang="cs-CZ" sz="1600" i="1" dirty="0">
                <a:effectLst/>
                <a:latin typeface="+mj-lt"/>
                <a:ea typeface="Times New Roman" panose="02020603050405020304" pitchFamily="18" charset="0"/>
                <a:cs typeface="Minion Pro SmBd"/>
              </a:rPr>
              <a:t>státní správy,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  <a:cs typeface="Minion Pro SmBd"/>
              </a:rPr>
              <a:t> mohou její subjekty vzájemně uzavírat, jen stanoví-li tak zvláštní zákon a jen se </a:t>
            </a:r>
            <a:r>
              <a:rPr lang="cs-CZ" sz="1600" i="1" dirty="0">
                <a:effectLst/>
                <a:latin typeface="+mj-lt"/>
                <a:ea typeface="Times New Roman" panose="02020603050405020304" pitchFamily="18" charset="0"/>
                <a:cs typeface="Minion Pro SmBd"/>
              </a:rPr>
              <a:t>souhlasem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  <a:cs typeface="Minion Pro SmBd"/>
              </a:rPr>
              <a:t> nadřízeného správního orgánu; ten posuzuje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  <a:cs typeface="Minion Pro SmBd"/>
              </a:rPr>
              <a:t>VpS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  <a:cs typeface="Minion Pro SmBd"/>
              </a:rPr>
              <a:t> a její obsah z hlediska souladu s právními předpisy a veřejným zájmem</a:t>
            </a:r>
          </a:p>
          <a:p>
            <a:pPr lvl="1" algn="just">
              <a:buFont typeface="Wingdings" panose="05000000000000000000" pitchFamily="2" charset="2"/>
              <a:buChar char="§"/>
              <a:defRPr/>
            </a:pPr>
            <a:r>
              <a:rPr lang="cs-CZ" sz="1400" dirty="0">
                <a:latin typeface="+mj-lt"/>
                <a:ea typeface="Times New Roman" panose="02020603050405020304" pitchFamily="18" charset="0"/>
                <a:cs typeface="Minion Pro SmBd"/>
              </a:rPr>
              <a:t>Příklady: </a:t>
            </a:r>
            <a:endParaRPr lang="cs-CZ" altLang="cs-CZ" sz="1400" b="1" i="1" dirty="0"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2" algn="just">
              <a:buFont typeface="Wingdings" panose="05000000000000000000" pitchFamily="2" charset="2"/>
              <a:buChar char="§"/>
              <a:defRPr/>
            </a:pPr>
            <a:r>
              <a:rPr lang="cs-CZ" altLang="cs-CZ" sz="12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3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VpS</a:t>
            </a:r>
            <a:r>
              <a:rPr lang="cs-CZ" altLang="cs-CZ" sz="13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o transferu přenesené působnosti podle § 63 či § 66a zákona o obcích (v praxi se tyto smlouvy nejčastěji vztahují k agendě vyřizování přestupků)</a:t>
            </a:r>
          </a:p>
          <a:p>
            <a:pPr lvl="2" algn="just">
              <a:buFont typeface="Wingdings" panose="05000000000000000000" pitchFamily="2" charset="2"/>
              <a:buChar char="§"/>
              <a:defRPr/>
            </a:pPr>
            <a:r>
              <a:rPr lang="cs-CZ" altLang="cs-CZ" sz="13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smlouvy podle § 26 či § 37 SŘ, tj. </a:t>
            </a:r>
            <a:r>
              <a:rPr lang="cs-CZ" altLang="cs-CZ" sz="13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VpS</a:t>
            </a:r>
            <a:r>
              <a:rPr lang="cs-CZ" altLang="cs-CZ" sz="13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o zveřejňování obsahu úřední desky způsobem umožňujícím dálkový přístup a </a:t>
            </a:r>
            <a:r>
              <a:rPr lang="cs-CZ" altLang="cs-CZ" sz="13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VpS</a:t>
            </a:r>
            <a:r>
              <a:rPr lang="cs-CZ" altLang="cs-CZ" sz="13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o provozování elektronické podatelny</a:t>
            </a:r>
          </a:p>
          <a:p>
            <a:pPr lvl="2" algn="just">
              <a:buFont typeface="Wingdings" panose="05000000000000000000" pitchFamily="2" charset="2"/>
              <a:buChar char="§"/>
              <a:defRPr/>
            </a:pPr>
            <a:r>
              <a:rPr lang="cs-CZ" altLang="cs-CZ" sz="13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300" dirty="0" err="1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VpS</a:t>
            </a:r>
            <a:r>
              <a:rPr lang="cs-CZ" altLang="cs-CZ" sz="13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o zajištění výkonu přenesené působnosti podle § 6 a § 190 stavebního zákona (zajištění výkonu vybraných agend úřadu územního plánování a zajištění výkonu agendy stavebního úřadu)</a:t>
            </a:r>
          </a:p>
          <a:p>
            <a:pPr lvl="2" algn="just">
              <a:buFont typeface="Wingdings" panose="05000000000000000000" pitchFamily="2" charset="2"/>
              <a:buChar char="§"/>
              <a:defRPr/>
            </a:pPr>
            <a:endParaRPr lang="cs-CZ" altLang="cs-CZ" sz="1300" dirty="0"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423450" lvl="1" indent="-171450" algn="just">
              <a:buFont typeface="Wingdings" panose="05000000000000000000" pitchFamily="2" charset="2"/>
              <a:buChar char="§"/>
              <a:defRPr/>
            </a:pPr>
            <a:r>
              <a:rPr lang="cs-CZ" sz="1600" i="1" dirty="0">
                <a:latin typeface="+mj-lt"/>
                <a:ea typeface="Times New Roman" panose="02020603050405020304" pitchFamily="18" charset="0"/>
                <a:cs typeface="Minion Pro SmBd"/>
              </a:rPr>
              <a:t>ú</a:t>
            </a:r>
            <a:r>
              <a:rPr lang="cs-CZ" sz="1600" i="1" dirty="0">
                <a:effectLst/>
                <a:latin typeface="+mj-lt"/>
                <a:ea typeface="Times New Roman" panose="02020603050405020304" pitchFamily="18" charset="0"/>
                <a:cs typeface="Minion Pro SmBd"/>
              </a:rPr>
              <a:t>zemní samosprávné celky 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  <a:cs typeface="Minion Pro SmBd"/>
              </a:rPr>
              <a:t>mohou vzájemně uzavírat smlouvy týkající se plnění úkolů vyplývajících z jejich </a:t>
            </a:r>
            <a:r>
              <a:rPr lang="cs-CZ" sz="1600" i="1" dirty="0">
                <a:effectLst/>
                <a:latin typeface="+mj-lt"/>
                <a:ea typeface="Times New Roman" panose="02020603050405020304" pitchFamily="18" charset="0"/>
                <a:cs typeface="Minion Pro SmBd"/>
              </a:rPr>
              <a:t>samostatné působnosti 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  <a:cs typeface="Minion Pro SmBd"/>
              </a:rPr>
              <a:t>při výkonu veřejné moci, jen stanoví-li tak </a:t>
            </a:r>
            <a:r>
              <a:rPr lang="cs-CZ" sz="1600" i="1" dirty="0">
                <a:effectLst/>
                <a:latin typeface="+mj-lt"/>
                <a:ea typeface="Times New Roman" panose="02020603050405020304" pitchFamily="18" charset="0"/>
                <a:cs typeface="Minion Pro SmBd"/>
              </a:rPr>
              <a:t>zvláštní zákon</a:t>
            </a:r>
          </a:p>
          <a:p>
            <a:pPr marL="423450" lvl="1" indent="-171450" algn="just">
              <a:buFont typeface="Wingdings" panose="05000000000000000000" pitchFamily="2" charset="2"/>
              <a:buChar char="§"/>
              <a:defRPr/>
            </a:pPr>
            <a:r>
              <a:rPr lang="cs-CZ" sz="1400" dirty="0">
                <a:latin typeface="+mj-lt"/>
                <a:ea typeface="Times New Roman" panose="02020603050405020304" pitchFamily="18" charset="0"/>
                <a:cs typeface="Minion Pro SmBd"/>
              </a:rPr>
              <a:t> Příklady:</a:t>
            </a:r>
          </a:p>
          <a:p>
            <a:pPr marL="833850" lvl="2" indent="-171450" algn="just">
              <a:buFont typeface="Wingdings" panose="05000000000000000000" pitchFamily="2" charset="2"/>
              <a:buChar char="§"/>
              <a:defRPr/>
            </a:pPr>
            <a:r>
              <a:rPr lang="cs-CZ" altLang="cs-CZ" sz="1300" dirty="0">
                <a:cs typeface="Times New Roman" panose="02020603050405020304" pitchFamily="18" charset="0"/>
              </a:rPr>
              <a:t>s</a:t>
            </a:r>
            <a:r>
              <a:rPr lang="cs-CZ" altLang="cs-CZ" sz="1300" dirty="0">
                <a:effectLst/>
                <a:cs typeface="Times New Roman" panose="02020603050405020304" pitchFamily="18" charset="0"/>
              </a:rPr>
              <a:t>mlouvy podle § 3a a § 3b zákona o obecní policii, tj. </a:t>
            </a:r>
            <a:r>
              <a:rPr lang="cs-CZ" altLang="cs-CZ" sz="1300" dirty="0" err="1">
                <a:effectLst/>
                <a:cs typeface="Times New Roman" panose="02020603050405020304" pitchFamily="18" charset="0"/>
              </a:rPr>
              <a:t>VpS</a:t>
            </a:r>
            <a:r>
              <a:rPr lang="cs-CZ" altLang="cs-CZ" sz="1300" dirty="0">
                <a:effectLst/>
                <a:cs typeface="Times New Roman" panose="02020603050405020304" pitchFamily="18" charset="0"/>
              </a:rPr>
              <a:t> o poskytnutí strážníků k plnění úkolů obecní policie</a:t>
            </a:r>
            <a:endParaRPr lang="cs-CZ" sz="1300" dirty="0">
              <a:ea typeface="Times New Roman" panose="02020603050405020304" pitchFamily="18" charset="0"/>
              <a:cs typeface="Minion Pro SmBd"/>
            </a:endParaRPr>
          </a:p>
          <a:p>
            <a:pPr marL="833850" lvl="2" indent="-171450" algn="just">
              <a:buFont typeface="Wingdings" panose="05000000000000000000" pitchFamily="2" charset="2"/>
              <a:buChar char="§"/>
              <a:defRPr/>
            </a:pPr>
            <a:endParaRPr lang="cs-CZ" sz="1300" dirty="0">
              <a:effectLst/>
              <a:latin typeface="+mj-lt"/>
              <a:ea typeface="Times New Roman" panose="02020603050405020304" pitchFamily="18" charset="0"/>
              <a:cs typeface="Minion Pro SmBd"/>
            </a:endParaRPr>
          </a:p>
          <a:p>
            <a:pPr marL="423450" lvl="1" indent="-171450" algn="just">
              <a:buFont typeface="Wingdings" panose="05000000000000000000" pitchFamily="2" charset="2"/>
              <a:buChar char="§"/>
              <a:defRPr/>
            </a:pPr>
            <a:endParaRPr lang="cs-CZ" sz="1600" dirty="0">
              <a:effectLst/>
              <a:latin typeface="+mj-lt"/>
              <a:ea typeface="Times New Roman" panose="02020603050405020304" pitchFamily="18" charset="0"/>
              <a:cs typeface="Minion Pro SmBd"/>
            </a:endParaRPr>
          </a:p>
          <a:p>
            <a:pPr marL="423450" lvl="1" indent="-171450" algn="just">
              <a:buFont typeface="Wingdings" panose="05000000000000000000" pitchFamily="2" charset="2"/>
              <a:buChar char="§"/>
              <a:defRPr/>
            </a:pPr>
            <a:endParaRPr lang="cs-CZ" sz="1600" dirty="0">
              <a:effectLst/>
              <a:latin typeface="+mj-lt"/>
              <a:ea typeface="Times New Roman" panose="02020603050405020304" pitchFamily="18" charset="0"/>
              <a:cs typeface="Minion Pro SmBd"/>
            </a:endParaRPr>
          </a:p>
          <a:p>
            <a:pPr marL="0" indent="0" algn="just">
              <a:buNone/>
              <a:defRPr/>
            </a:pPr>
            <a:endParaRPr lang="cs-CZ" sz="1200" b="1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7DED896-A816-0B64-04EB-B773E6CF2B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1891" y="5394598"/>
            <a:ext cx="492370" cy="28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7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C3F7DEB-5E28-B6DC-CF16-1B49698528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BBFF613-359D-0970-E797-0DB35C685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altLang="cs-CZ" sz="2800" dirty="0"/>
              <a:t>Veřejnoprávní smlouvy</a:t>
            </a:r>
            <a:endParaRPr lang="cs-CZ" sz="28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E261D0F-6922-900C-27D9-17F6B38D9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b="1" dirty="0" err="1"/>
              <a:t>VpS</a:t>
            </a:r>
            <a:r>
              <a:rPr lang="cs-CZ" sz="2000" b="1" dirty="0"/>
              <a:t> </a:t>
            </a:r>
            <a:r>
              <a:rPr lang="cs-CZ" sz="2000" b="1" dirty="0" err="1"/>
              <a:t>subordinanční</a:t>
            </a:r>
            <a:endParaRPr lang="cs-CZ" sz="2000" b="1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effectLst/>
                <a:latin typeface="+mj-lt"/>
                <a:ea typeface="Times New Roman" panose="02020603050405020304" pitchFamily="18" charset="0"/>
                <a:cs typeface="Minion Pro SmBd"/>
              </a:rPr>
              <a:t>pokud tak stanoví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zvláštní zákon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může správní orgán uzavřít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VpS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s osobou, která by byla </a:t>
            </a:r>
            <a:r>
              <a:rPr lang="cs-CZ" sz="1600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účastníkem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podle § 27 odst. 1 SŘ, kdyby probíhalo řízení podle části druhé, a to i namísto vydání rozhodnutí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cs-CZ" sz="16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podmínkou účinnosti takovéto </a:t>
            </a:r>
            <a:r>
              <a:rPr lang="cs-CZ" sz="16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VpS</a:t>
            </a:r>
            <a:r>
              <a:rPr lang="cs-CZ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cs-CZ" sz="16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souhlas ostatních osob</a:t>
            </a:r>
            <a:r>
              <a:rPr lang="cs-CZ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, které by byly účastníky podle § 27 odst. 2 </a:t>
            </a:r>
          </a:p>
          <a:p>
            <a:pPr marL="324000" lvl="1" indent="0">
              <a:buNone/>
            </a:pPr>
            <a:r>
              <a:rPr lang="cs-CZ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nebo 3 SŘ</a:t>
            </a:r>
          </a:p>
          <a:p>
            <a:pPr marL="324000" lvl="1" indent="0">
              <a:buNone/>
            </a:pPr>
            <a:endParaRPr lang="cs-CZ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cs-CZ" altLang="cs-CZ" sz="16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altLang="cs-CZ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Příklady: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cs-CZ" altLang="cs-CZ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smlouvy, uzavírané namísto vydání územního rozhodnutí nebo stavebního povolení podle § 78 a § 116 stavebního zákona</a:t>
            </a:r>
          </a:p>
          <a:p>
            <a:pPr marL="1602000" lvl="2" indent="-285750" algn="just">
              <a:buFont typeface="Wingdings" panose="05000000000000000000" pitchFamily="2" charset="2"/>
              <a:buChar char="§"/>
              <a:defRPr/>
            </a:pPr>
            <a:r>
              <a:rPr lang="cs-CZ" altLang="cs-CZ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stavební zákon zde mj. stanoví, že takové </a:t>
            </a:r>
            <a:r>
              <a:rPr lang="cs-CZ" altLang="cs-CZ" sz="13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VpS</a:t>
            </a:r>
            <a:r>
              <a:rPr lang="cs-CZ" altLang="cs-CZ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lze uzavřít jen se souhlasem dotčených orgánů </a:t>
            </a:r>
            <a:r>
              <a:rPr lang="cs-CZ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cs-CZ" altLang="cs-CZ" sz="1400" dirty="0">
              <a:latin typeface="Arial" panose="020B0604020202020204" pitchFamily="34" charset="0"/>
              <a:ea typeface="Times New Roman" panose="02020603050405020304" pitchFamily="18" charset="0"/>
              <a:cs typeface="Minion Pro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cs-CZ" altLang="cs-CZ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nion Pro"/>
              </a:rPr>
              <a:t> </a:t>
            </a:r>
            <a:r>
              <a:rPr lang="cs-CZ" altLang="cs-CZ" sz="14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dohoda o rozsahu a podmínkách provádění archeologických výzkumů podle § 21 zákona č. 20/1987 Sb., o státní </a:t>
            </a:r>
          </a:p>
          <a:p>
            <a:pPr lvl="2"/>
            <a:r>
              <a:rPr lang="cs-CZ" altLang="cs-CZ" sz="14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4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památkové péči, uzavíraná mezi </a:t>
            </a:r>
            <a:r>
              <a:rPr lang="cs-CZ" altLang="cs-CZ" sz="13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tzv.</a:t>
            </a:r>
            <a:r>
              <a:rPr lang="cs-CZ" altLang="cs-CZ" sz="14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 oprávněnou organizací a Akademií věd ČR</a:t>
            </a:r>
            <a:endParaRPr lang="cs-CZ" altLang="cs-CZ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Minion Pro"/>
            </a:endParaRPr>
          </a:p>
          <a:p>
            <a:pPr indent="0" algn="just">
              <a:buNone/>
              <a:defRPr/>
            </a:pPr>
            <a:r>
              <a:rPr lang="cs-CZ" sz="2000" b="1" dirty="0">
                <a:solidFill>
                  <a:srgbClr val="FFFFFF"/>
                </a:solidFill>
                <a:effectLst/>
                <a:ea typeface="+mn-ea"/>
                <a:cs typeface="+mn-cs"/>
              </a:rPr>
              <a:t>převodu nebo způsobu výkonu práv a </a:t>
            </a:r>
            <a:r>
              <a:rPr lang="cs-CZ" sz="2000" b="1" i="1" dirty="0">
                <a:solidFill>
                  <a:srgbClr val="FFFFFF"/>
                </a:solidFill>
                <a:effectLst/>
                <a:ea typeface="+mn-ea"/>
                <a:cs typeface="+mn-cs"/>
              </a:rPr>
              <a:t>povinností o  převodu nebo způsobu výkonu práv a povinností </a:t>
            </a:r>
            <a:endParaRPr lang="cs-CZ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" lvl="1" indent="0">
              <a:buNone/>
            </a:pPr>
            <a:endParaRPr lang="cs-CZ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" lvl="1" indent="0">
              <a:buNone/>
            </a:pPr>
            <a:endParaRPr lang="cs-CZ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1600" b="1" dirty="0"/>
          </a:p>
          <a:p>
            <a:pPr lvl="1">
              <a:buFont typeface="Wingdings" panose="05000000000000000000" pitchFamily="2" charset="2"/>
              <a:buChar char="§"/>
            </a:pPr>
            <a:endParaRPr lang="cs-CZ" sz="12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cs-CZ" sz="1200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2000" b="1" dirty="0"/>
          </a:p>
          <a:p>
            <a:pPr marL="72000" indent="0">
              <a:buNone/>
            </a:pPr>
            <a:endParaRPr lang="cs-CZ" sz="1600" b="1" i="1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606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6EFB85D-01A7-55E3-340F-358DE7A5B5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8364122-920F-CD66-B746-AC666EBC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altLang="cs-CZ" sz="2800" dirty="0"/>
              <a:t>Veřejnoprávní smlouvy</a:t>
            </a:r>
            <a:endParaRPr lang="cs-CZ" sz="28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BC8BB80-D2B3-1E88-0157-AE75107CB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900" y="1665288"/>
            <a:ext cx="10753200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VpS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/>
              <a:t>o převodu nebo způsobu výkonu práv a povinností</a:t>
            </a:r>
            <a:r>
              <a:rPr lang="cs-CZ" sz="2000" dirty="0"/>
              <a:t> </a:t>
            </a:r>
          </a:p>
          <a:p>
            <a:pPr marL="537750" lvl="1" indent="-285750" algn="just"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ea typeface="Times New Roman" panose="02020603050405020304" pitchFamily="18" charset="0"/>
                <a:cs typeface="Minion Pro SmBd"/>
              </a:rPr>
              <a:t>t</a:t>
            </a:r>
            <a:r>
              <a:rPr lang="cs-CZ" sz="1600" dirty="0">
                <a:effectLst/>
                <a:ea typeface="Times New Roman" panose="02020603050405020304" pitchFamily="18" charset="0"/>
                <a:cs typeface="Minion Pro SmBd"/>
              </a:rPr>
              <a:t>i, kdo by byli účastníky podle § 27 odst. 1 SŘ, kdyby probíhalo řízení podle části druhé, </a:t>
            </a:r>
            <a:r>
              <a:rPr lang="cs-CZ" sz="1400" dirty="0">
                <a:effectLst/>
                <a:ea typeface="Times New Roman" panose="02020603050405020304" pitchFamily="18" charset="0"/>
                <a:cs typeface="Minion Pro SmBd"/>
              </a:rPr>
              <a:t>popřípadě</a:t>
            </a:r>
            <a:r>
              <a:rPr lang="cs-CZ" sz="1600" dirty="0">
                <a:effectLst/>
                <a:ea typeface="Times New Roman" panose="02020603050405020304" pitchFamily="18" charset="0"/>
                <a:cs typeface="Minion Pro SmBd"/>
              </a:rPr>
              <a:t> ti, kdož účastníky takového řízení jsou, mohou uzavřít </a:t>
            </a:r>
            <a:r>
              <a:rPr lang="cs-CZ" sz="1600" dirty="0" err="1">
                <a:effectLst/>
                <a:ea typeface="Times New Roman" panose="02020603050405020304" pitchFamily="18" charset="0"/>
                <a:cs typeface="Minion Pro SmBd"/>
              </a:rPr>
              <a:t>VpS</a:t>
            </a:r>
            <a:r>
              <a:rPr lang="cs-CZ" sz="1600" dirty="0">
                <a:effectLst/>
                <a:ea typeface="Times New Roman" panose="02020603050405020304" pitchFamily="18" charset="0"/>
                <a:cs typeface="Minion Pro SmBd"/>
              </a:rPr>
              <a:t> týkající se převodu nebo způsobu výkonu jejich práv nebo povinností, </a:t>
            </a:r>
            <a:r>
              <a:rPr lang="cs-CZ" sz="1600" i="1" dirty="0">
                <a:effectLst/>
                <a:ea typeface="Times New Roman" panose="02020603050405020304" pitchFamily="18" charset="0"/>
                <a:cs typeface="Minion Pro SmBd"/>
              </a:rPr>
              <a:t>nevylučuje-li </a:t>
            </a:r>
            <a:r>
              <a:rPr lang="cs-CZ" sz="1600" dirty="0">
                <a:effectLst/>
                <a:ea typeface="Times New Roman" panose="02020603050405020304" pitchFamily="18" charset="0"/>
                <a:cs typeface="Minion Pro SmBd"/>
              </a:rPr>
              <a:t>to povaha věci nebo nestanoví-li zvláštní zákon jinak</a:t>
            </a:r>
          </a:p>
          <a:p>
            <a:pPr marL="252000" lvl="1" indent="0" algn="just">
              <a:buNone/>
              <a:defRPr/>
            </a:pPr>
            <a:endParaRPr lang="cs-CZ" sz="1600" dirty="0">
              <a:effectLst/>
              <a:ea typeface="Times New Roman" panose="02020603050405020304" pitchFamily="18" charset="0"/>
              <a:cs typeface="Minion Pro SmBd"/>
            </a:endParaRPr>
          </a:p>
          <a:p>
            <a:pPr marL="537750" lvl="1" indent="-285750" algn="just"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effectLst/>
                <a:latin typeface="+mj-lt"/>
                <a:ea typeface="Times New Roman" panose="02020603050405020304" pitchFamily="18" charset="0"/>
                <a:cs typeface="Minion Pro SmBd"/>
              </a:rPr>
              <a:t>k uzavření takové </a:t>
            </a:r>
            <a:r>
              <a:rPr lang="cs-CZ" sz="1600" dirty="0" err="1">
                <a:effectLst/>
                <a:latin typeface="+mj-lt"/>
                <a:ea typeface="Times New Roman" panose="02020603050405020304" pitchFamily="18" charset="0"/>
                <a:cs typeface="Minion Pro SmBd"/>
              </a:rPr>
              <a:t>VpS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  <a:cs typeface="Minion Pro SmBd"/>
              </a:rPr>
              <a:t> je třeba </a:t>
            </a:r>
            <a:r>
              <a:rPr lang="cs-CZ" sz="1600" i="1" dirty="0">
                <a:effectLst/>
                <a:latin typeface="+mj-lt"/>
                <a:ea typeface="Times New Roman" panose="02020603050405020304" pitchFamily="18" charset="0"/>
                <a:cs typeface="Minion Pro SmBd"/>
              </a:rPr>
              <a:t>souhlasu</a:t>
            </a:r>
            <a:r>
              <a:rPr lang="cs-CZ" sz="1600" dirty="0">
                <a:effectLst/>
                <a:latin typeface="+mj-lt"/>
                <a:ea typeface="Times New Roman" panose="02020603050405020304" pitchFamily="18" charset="0"/>
                <a:cs typeface="Minion Pro SmBd"/>
              </a:rPr>
              <a:t> správního orgánu; ten posuzuje veřejnoprávní smlouvu a její obsah z hlediska souladu s právními předpisy a veřejným zájmem</a:t>
            </a:r>
          </a:p>
          <a:p>
            <a:pPr marL="252000" lvl="1" indent="0" algn="just">
              <a:buNone/>
              <a:defRPr/>
            </a:pPr>
            <a:endParaRPr lang="cs-CZ" sz="1600" dirty="0">
              <a:effectLst/>
              <a:latin typeface="+mj-lt"/>
              <a:ea typeface="Times New Roman" panose="02020603050405020304" pitchFamily="18" charset="0"/>
              <a:cs typeface="Minion Pro SmBd"/>
            </a:endParaRPr>
          </a:p>
          <a:p>
            <a:pPr marL="537750" lvl="1" indent="-285750" algn="just">
              <a:buFont typeface="Wingdings" panose="05000000000000000000" pitchFamily="2" charset="2"/>
              <a:buChar char="§"/>
              <a:defRPr/>
            </a:pPr>
            <a:r>
              <a:rPr lang="cs-CZ" sz="1400" dirty="0">
                <a:latin typeface="+mj-lt"/>
                <a:ea typeface="Times New Roman" panose="02020603050405020304" pitchFamily="18" charset="0"/>
                <a:cs typeface="Minion Pro SmBd"/>
              </a:rPr>
              <a:t>  Příklady: </a:t>
            </a:r>
          </a:p>
          <a:p>
            <a:pPr lvl="2" algn="just">
              <a:buFont typeface="Wingdings" panose="05000000000000000000" pitchFamily="2" charset="2"/>
              <a:buChar char="§"/>
              <a:defRPr/>
            </a:pPr>
            <a:r>
              <a:rPr lang="cs-CZ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v § 69 stavebního zákona se výslovně počítá s tím, že práva a povinnosti z regulačního plánu vydaného na žádost lze</a:t>
            </a:r>
            <a:br>
              <a:rPr lang="cs-CZ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převést písemnou </a:t>
            </a:r>
            <a:r>
              <a:rPr lang="cs-CZ" sz="1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VpS</a:t>
            </a:r>
            <a:r>
              <a:rPr lang="cs-CZ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jejíž přílohou je regulační plán</a:t>
            </a:r>
          </a:p>
          <a:p>
            <a:pPr lvl="2" algn="just">
              <a:buFont typeface="Wingdings" panose="05000000000000000000" pitchFamily="2" charset="2"/>
              <a:buChar char="§"/>
              <a:defRPr/>
            </a:pPr>
            <a:r>
              <a:rPr lang="cs-CZ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p</a:t>
            </a:r>
            <a:r>
              <a:rPr lang="cs-CZ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římo na základě § 162 SŘ lze takovou </a:t>
            </a:r>
            <a:r>
              <a:rPr lang="cs-CZ" sz="14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VpS</a:t>
            </a:r>
            <a:r>
              <a:rPr lang="cs-CZ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převést práva a povinnosti např. z pravomocného územního rozhodnutí </a:t>
            </a:r>
          </a:p>
          <a:p>
            <a:pPr lvl="2" algn="just">
              <a:defRPr/>
            </a:pPr>
            <a:r>
              <a:rPr lang="cs-CZ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cs-CZ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či</a:t>
            </a:r>
            <a:r>
              <a:rPr lang="cs-CZ" sz="1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 pravomocného stavebního povolení </a:t>
            </a:r>
            <a:r>
              <a:rPr lang="cs-CZ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(SŘ pro tyto případy vychází z konstrukce, že takovou </a:t>
            </a:r>
            <a:r>
              <a:rPr lang="cs-CZ" sz="1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VpS</a:t>
            </a:r>
            <a:r>
              <a:rPr lang="cs-CZ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cs-CZ" sz="1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nebylo</a:t>
            </a:r>
            <a:r>
              <a:rPr lang="cs-CZ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možné uzavřít jen tehdy,</a:t>
            </a:r>
            <a:br>
              <a:rPr lang="cs-CZ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pokud by to </a:t>
            </a:r>
            <a:r>
              <a:rPr lang="cs-CZ" sz="1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zakazoval</a:t>
            </a:r>
            <a:r>
              <a:rPr lang="cs-CZ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zvláštní zákon, nebo pokud by to </a:t>
            </a:r>
            <a:r>
              <a:rPr lang="cs-CZ" sz="12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vylučovala</a:t>
            </a:r>
            <a:r>
              <a:rPr lang="cs-CZ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povaha věci) </a:t>
            </a:r>
          </a:p>
          <a:p>
            <a:pPr marL="1200150" lvl="2" indent="-285750" algn="just">
              <a:buFont typeface="Wingdings" panose="05000000000000000000" pitchFamily="2" charset="2"/>
              <a:buChar char="§"/>
              <a:defRPr/>
            </a:pP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Minion Pro"/>
              </a:rPr>
              <a:t>kdo má podle zákona o vodách platné povolení k nakládání s vodami, může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Minion Pro"/>
              </a:rPr>
              <a:t>VpS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Minion Pro"/>
              </a:rPr>
              <a:t> umožnit výkon tohoto svého povolení jinému; uplatnění dané </a:t>
            </a:r>
            <a:r>
              <a:rPr lang="cs-CZ" sz="1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Minion Pro"/>
              </a:rPr>
              <a:t>VpS</a:t>
            </a:r>
            <a:r>
              <a:rPr lang="cs-CZ" sz="1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Minion Pro"/>
              </a:rPr>
              <a:t> může ale znemožnit příslušný vodoprávní úřad, pokud v dané věci stanoví jinak </a:t>
            </a:r>
            <a:r>
              <a:rPr lang="cs-CZ" sz="13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Minion Pro"/>
              </a:rPr>
              <a:t>(§ 11 odst. 3 zákona č. 254/2001 Sb., o vodách)</a:t>
            </a:r>
          </a:p>
          <a:p>
            <a:pPr marL="0" indent="0" algn="just">
              <a:lnSpc>
                <a:spcPts val="900"/>
              </a:lnSpc>
              <a:buNone/>
            </a:pPr>
            <a:endParaRPr lang="cs-CZ" sz="1200" dirty="0">
              <a:solidFill>
                <a:srgbClr val="000000"/>
              </a:solidFill>
              <a:effectLst/>
              <a:ea typeface="Calibri" panose="020F0502020204030204" pitchFamily="34" charset="0"/>
              <a:cs typeface="Minion Pro"/>
            </a:endParaRPr>
          </a:p>
          <a:p>
            <a:pPr lvl="2" algn="just">
              <a:defRPr/>
            </a:pPr>
            <a:endParaRPr lang="cs-CZ" sz="1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>
              <a:defRPr/>
            </a:pPr>
            <a:r>
              <a:rPr lang="cs-CZ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cs-CZ" sz="1200" dirty="0"/>
          </a:p>
          <a:p>
            <a:pPr marL="878300" lvl="2" indent="-215900" algn="just">
              <a:lnSpc>
                <a:spcPts val="900"/>
              </a:lnSpc>
              <a:buFont typeface="Wingdings" panose="05000000000000000000" pitchFamily="2" charset="2"/>
              <a:buChar char="§"/>
            </a:pPr>
            <a:endParaRPr lang="cs-CZ" sz="1200" dirty="0">
              <a:effectLst/>
              <a:ea typeface="Times New Roman" panose="02020603050405020304" pitchFamily="18" charset="0"/>
              <a:cs typeface="Minion Pro SmBd"/>
            </a:endParaRPr>
          </a:p>
          <a:p>
            <a:pPr marL="662400" lvl="2" algn="just">
              <a:defRPr/>
            </a:pPr>
            <a:endParaRPr lang="cs-CZ" sz="1400" dirty="0">
              <a:effectLst/>
              <a:ea typeface="Times New Roman" panose="02020603050405020304" pitchFamily="18" charset="0"/>
              <a:cs typeface="Minion Pro SmBd"/>
            </a:endParaRPr>
          </a:p>
          <a:p>
            <a:pPr marL="537750" lvl="1" indent="-285750" algn="just">
              <a:buFont typeface="Wingdings" panose="05000000000000000000" pitchFamily="2" charset="2"/>
              <a:buChar char="§"/>
              <a:defRPr/>
            </a:pPr>
            <a:endParaRPr lang="cs-CZ" sz="1400" dirty="0">
              <a:effectLst/>
              <a:ea typeface="Times New Roman" panose="02020603050405020304" pitchFamily="18" charset="0"/>
              <a:cs typeface="Minion Pro SmBd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endParaRPr lang="cs-CZ" sz="1600" dirty="0">
              <a:effectLst/>
              <a:ea typeface="Times New Roman" panose="02020603050405020304" pitchFamily="18" charset="0"/>
              <a:cs typeface="Minion Pro SmBd"/>
            </a:endParaRPr>
          </a:p>
          <a:p>
            <a:pPr marL="72000" indent="0">
              <a:buNone/>
            </a:pPr>
            <a:r>
              <a:rPr lang="cs-CZ" sz="2800" dirty="0">
                <a:solidFill>
                  <a:srgbClr val="FFFFFF"/>
                </a:solidFill>
                <a:effectLst/>
                <a:ea typeface="+mn-ea"/>
                <a:cs typeface="+mn-cs"/>
              </a:rPr>
              <a:t>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7336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58870E-A709-0174-CD55-E359026AE5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9B1BCAD-2A00-4933-A4FD-455A91C27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altLang="cs-CZ" sz="2800" dirty="0"/>
              <a:t>Veřejnoprávní smlouvy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AB8ECC7-4465-8447-5D5B-167EECC93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2000" b="1" dirty="0"/>
              <a:t>uzavírání </a:t>
            </a:r>
            <a:r>
              <a:rPr lang="cs-CZ" sz="2000" b="1" dirty="0" err="1"/>
              <a:t>VpS</a:t>
            </a:r>
            <a:endParaRPr lang="cs-CZ" sz="2000" b="1" dirty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altLang="cs-CZ" sz="1800" dirty="0"/>
              <a:t>probíhá</a:t>
            </a:r>
            <a:r>
              <a:rPr lang="cs-CZ" altLang="cs-CZ" sz="1800" i="1" dirty="0"/>
              <a:t> písemně</a:t>
            </a:r>
            <a:endParaRPr lang="cs-CZ" altLang="cs-CZ" sz="2400" i="1" dirty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altLang="cs-CZ" sz="1800" dirty="0"/>
              <a:t>projevy vůle všech smluvních stran musí být</a:t>
            </a:r>
            <a:r>
              <a:rPr lang="cs-CZ" altLang="cs-CZ" sz="1800" i="1" dirty="0"/>
              <a:t> na téže listině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altLang="cs-CZ" sz="1800" dirty="0"/>
              <a:t>zpravidla je třeba </a:t>
            </a:r>
            <a:r>
              <a:rPr lang="cs-CZ" altLang="cs-CZ" sz="1800" i="1" dirty="0"/>
              <a:t>souhlasu </a:t>
            </a:r>
            <a:r>
              <a:rPr lang="cs-CZ" altLang="cs-CZ" sz="1800" dirty="0"/>
              <a:t>určeného správního orgánu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cs-CZ" sz="18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b="1" dirty="0"/>
              <a:t>přezkoumávání souladu </a:t>
            </a:r>
            <a:r>
              <a:rPr lang="cs-CZ" sz="2000" b="1" dirty="0" err="1"/>
              <a:t>VpS</a:t>
            </a:r>
            <a:r>
              <a:rPr lang="cs-CZ" sz="2000" b="1" dirty="0"/>
              <a:t> s právními předpisy</a:t>
            </a: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cs-CZ" altLang="cs-CZ" sz="1800" dirty="0"/>
              <a:t>lze přezkoumat </a:t>
            </a:r>
            <a:r>
              <a:rPr lang="cs-CZ" altLang="cs-CZ" sz="1800" i="1" dirty="0"/>
              <a:t>z moci úřední </a:t>
            </a:r>
            <a:r>
              <a:rPr lang="cs-CZ" altLang="cs-CZ" sz="1600" dirty="0"/>
              <a:t>a</a:t>
            </a:r>
            <a:r>
              <a:rPr lang="cs-CZ" altLang="cs-CZ" sz="1800" dirty="0"/>
              <a:t> v případě zjištění rozporu s právními předpisy smlouvu </a:t>
            </a:r>
            <a:r>
              <a:rPr lang="cs-CZ" altLang="cs-CZ" sz="1800" i="1" dirty="0"/>
              <a:t>zrušit</a:t>
            </a:r>
          </a:p>
          <a:p>
            <a:pPr marL="1657350" lvl="3" indent="-285750">
              <a:buFont typeface="Wingdings" panose="05000000000000000000" pitchFamily="2" charset="2"/>
              <a:buChar char="§"/>
              <a:defRPr/>
            </a:pPr>
            <a:r>
              <a:rPr lang="cs-CZ" altLang="cs-CZ" sz="1600" dirty="0"/>
              <a:t>strana veřejnoprávní smlouvy, která není správním orgánem může dát </a:t>
            </a:r>
            <a:r>
              <a:rPr lang="cs-CZ" altLang="cs-CZ" sz="1600" i="1" dirty="0"/>
              <a:t>podnět </a:t>
            </a:r>
            <a:r>
              <a:rPr lang="cs-CZ" altLang="cs-CZ" sz="1400" dirty="0"/>
              <a:t>(do 30 dnů ode dne, kdy se o důvodu přezkoumání dozvěděla) </a:t>
            </a: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cs-CZ" altLang="cs-CZ" sz="1800" dirty="0"/>
              <a:t>k přezkoumání je </a:t>
            </a:r>
            <a:r>
              <a:rPr lang="cs-CZ" altLang="cs-CZ" sz="1800" i="1" dirty="0"/>
              <a:t>příslušný</a:t>
            </a:r>
            <a:r>
              <a:rPr lang="cs-CZ" altLang="cs-CZ" sz="1800" dirty="0"/>
              <a:t> správní orgán </a:t>
            </a:r>
          </a:p>
          <a:p>
            <a:pPr marL="1657350" lvl="3" indent="-285750">
              <a:buFont typeface="Wingdings" panose="05000000000000000000" pitchFamily="2" charset="2"/>
              <a:buChar char="§"/>
              <a:defRPr/>
            </a:pPr>
            <a:r>
              <a:rPr lang="cs-CZ" altLang="cs-CZ" sz="1400" dirty="0"/>
              <a:t>společně nadřízený smluvním stranám (u koordinační smlouvy)</a:t>
            </a:r>
          </a:p>
          <a:p>
            <a:pPr marL="1657350" lvl="3" indent="-285750">
              <a:buFont typeface="Wingdings" panose="05000000000000000000" pitchFamily="2" charset="2"/>
              <a:buChar char="§"/>
              <a:defRPr/>
            </a:pPr>
            <a:r>
              <a:rPr lang="cs-CZ" altLang="cs-CZ" sz="1400" dirty="0"/>
              <a:t>nadřízený správnímu orgánu, který je smluvní stranou (u subordinační smlouvy)   </a:t>
            </a:r>
          </a:p>
          <a:p>
            <a:pPr marL="1657350" lvl="3" indent="-285750">
              <a:buFont typeface="Wingdings" panose="05000000000000000000" pitchFamily="2" charset="2"/>
              <a:buChar char="§"/>
              <a:defRPr/>
            </a:pPr>
            <a:r>
              <a:rPr lang="cs-CZ" altLang="cs-CZ" sz="1400" dirty="0"/>
              <a:t>nadřízený orgánu, jehož souhlasu bylo třeba k uzavření smlouvy (u „převodní“ smlouvy)   </a:t>
            </a:r>
          </a:p>
          <a:p>
            <a:pPr marL="72000" indent="0" algn="just">
              <a:buNone/>
            </a:pPr>
            <a:endParaRPr lang="cs-CZ" sz="2000" b="1" dirty="0"/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9005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745D54-1EA5-4391-BA21-770DCCC03F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24214F-E951-4D99-ABEF-20030FF5B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b="1" dirty="0">
                <a:solidFill>
                  <a:srgbClr val="0070C0"/>
                </a:solidFill>
              </a:rPr>
              <a:t>Realizace (činnost) veřejné správy</a:t>
            </a:r>
            <a:br>
              <a:rPr lang="cs-CZ" sz="3200" b="1" i="1" dirty="0">
                <a:solidFill>
                  <a:srgbClr val="7030A0"/>
                </a:solidFill>
              </a:rPr>
            </a:br>
            <a:r>
              <a:rPr lang="cs-CZ" sz="2800" b="1" dirty="0">
                <a:solidFill>
                  <a:schemeClr val="accent1"/>
                </a:solidFill>
              </a:rPr>
              <a:t>Úvodem</a:t>
            </a:r>
            <a:endParaRPr lang="cs-CZ" sz="2800" dirty="0">
              <a:solidFill>
                <a:schemeClr val="accent1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D2B7947-0962-4469-93E9-EEB4C7D55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10753200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činnost veřejné správy = funkční pojetí VS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/>
              <a:t>cíle a úkoly veřejné správy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/>
              <a:t>funkce veřejné správy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/>
              <a:t>metody působení veřejné správy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u="sng" dirty="0"/>
              <a:t>formy realizace (činnosti) veřejné správy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2B9541-5228-4608-A048-540C1F509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8884" y="2532186"/>
            <a:ext cx="249555" cy="97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6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A3AED2E-8E65-5957-0D1A-36804B6F6E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F4D461C-A995-D64D-1BC4-81D1AEE35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altLang="cs-CZ" sz="2800" dirty="0"/>
              <a:t>Veřejnoprávní smlouvy</a:t>
            </a:r>
            <a:endParaRPr lang="cs-CZ" sz="28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9BDBB09-17C0-7A1F-1B5C-6CA748C38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altLang="cs-CZ" sz="2000" b="1" dirty="0"/>
              <a:t>řešení sporů z </a:t>
            </a:r>
            <a:r>
              <a:rPr lang="cs-CZ" altLang="cs-CZ" sz="2000" b="1" dirty="0" err="1"/>
              <a:t>VpS</a:t>
            </a:r>
            <a:endParaRPr lang="cs-CZ" altLang="cs-CZ" sz="2000" b="1" dirty="0"/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cs-CZ" altLang="cs-CZ" sz="1800" dirty="0"/>
              <a:t>k návrhu smluvní strany </a:t>
            </a:r>
          </a:p>
          <a:p>
            <a:pPr marL="1200150" lvl="2" indent="-285750">
              <a:buFont typeface="Wingdings" panose="05000000000000000000" pitchFamily="2" charset="2"/>
              <a:buChar char="§"/>
              <a:defRPr/>
            </a:pPr>
            <a:r>
              <a:rPr lang="cs-CZ" altLang="cs-CZ" sz="1800" dirty="0"/>
              <a:t>spory rozhodují „přezkumné orgány“  </a:t>
            </a:r>
          </a:p>
          <a:p>
            <a:pPr marL="1657350" lvl="3" indent="-285750">
              <a:buFont typeface="Wingdings" panose="05000000000000000000" pitchFamily="2" charset="2"/>
              <a:buChar char="§"/>
              <a:defRPr/>
            </a:pPr>
            <a:r>
              <a:rPr lang="cs-CZ" altLang="cs-CZ" dirty="0"/>
              <a:t>výjimkou jsou „převodní“ smlouvy, kde rozhoduje přímo správní orgán, který udělil k jejímu uzavření souhlas </a:t>
            </a:r>
          </a:p>
          <a:p>
            <a:pPr lvl="3">
              <a:defRPr/>
            </a:pPr>
            <a:endParaRPr lang="cs-CZ" altLang="cs-CZ" sz="1400" dirty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altLang="cs-CZ" b="1" dirty="0"/>
              <a:t>změny a zánik </a:t>
            </a:r>
            <a:r>
              <a:rPr lang="cs-CZ" altLang="cs-CZ" b="1" dirty="0" err="1"/>
              <a:t>VpS</a:t>
            </a:r>
            <a:r>
              <a:rPr lang="cs-CZ" altLang="cs-CZ" b="1" dirty="0"/>
              <a:t> 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cs-CZ" altLang="cs-CZ" sz="1300" dirty="0"/>
              <a:t> </a:t>
            </a:r>
            <a:r>
              <a:rPr lang="cs-CZ" altLang="cs-CZ" sz="1800" i="1" dirty="0"/>
              <a:t>smluvně</a:t>
            </a:r>
            <a:r>
              <a:rPr lang="cs-CZ" altLang="cs-CZ" sz="1800" dirty="0"/>
              <a:t> </a:t>
            </a:r>
            <a:r>
              <a:rPr lang="cs-CZ" altLang="cs-CZ" sz="1700" dirty="0"/>
              <a:t>(písemně) </a:t>
            </a:r>
          </a:p>
          <a:p>
            <a:pPr marL="1657350" lvl="3" indent="-285750">
              <a:buFont typeface="Wingdings" panose="05000000000000000000" pitchFamily="2" charset="2"/>
              <a:buChar char="§"/>
              <a:defRPr/>
            </a:pPr>
            <a:r>
              <a:rPr lang="cs-CZ" altLang="cs-CZ" sz="1600" dirty="0"/>
              <a:t>je třeba i souhlasu subjektů, jejichž souhlasu bylo třeba k jejímu uzavření</a:t>
            </a:r>
          </a:p>
          <a:p>
            <a:pPr lvl="1">
              <a:defRPr/>
            </a:pPr>
            <a:endParaRPr lang="cs-CZ" altLang="cs-CZ" sz="1600" dirty="0"/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cs-CZ" altLang="cs-CZ" sz="1300" dirty="0"/>
              <a:t> </a:t>
            </a:r>
            <a:r>
              <a:rPr lang="cs-CZ" altLang="cs-CZ" sz="1800" i="1" dirty="0"/>
              <a:t>výpovědí </a:t>
            </a:r>
            <a:r>
              <a:rPr lang="cs-CZ" altLang="cs-CZ" sz="1700" dirty="0"/>
              <a:t>(písemně) </a:t>
            </a:r>
          </a:p>
          <a:p>
            <a:pPr marL="1657350" lvl="3" indent="-285750">
              <a:buFont typeface="Wingdings" panose="05000000000000000000" pitchFamily="2" charset="2"/>
              <a:buChar char="§"/>
              <a:defRPr/>
            </a:pPr>
            <a:r>
              <a:rPr lang="cs-CZ" altLang="cs-CZ" sz="1600" dirty="0"/>
              <a:t>jen byla-li tato možnost dohodnuta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endParaRPr lang="cs-CZ" altLang="cs-CZ" sz="1800" dirty="0"/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cs-CZ" altLang="cs-CZ" sz="1300" dirty="0"/>
              <a:t> </a:t>
            </a:r>
            <a:r>
              <a:rPr lang="cs-CZ" altLang="cs-CZ" sz="1800" i="1" dirty="0"/>
              <a:t>zrušení </a:t>
            </a:r>
            <a:r>
              <a:rPr lang="cs-CZ" altLang="cs-CZ" sz="1700" dirty="0"/>
              <a:t>(na písemný návrh)</a:t>
            </a:r>
          </a:p>
          <a:p>
            <a:pPr marL="1657350" lvl="3" indent="-285750">
              <a:buFont typeface="Wingdings" panose="05000000000000000000" pitchFamily="2" charset="2"/>
              <a:buChar char="§"/>
              <a:defRPr/>
            </a:pPr>
            <a:r>
              <a:rPr lang="cs-CZ" altLang="cs-CZ" sz="1600" dirty="0"/>
              <a:t>ze zákonem stanovených důvodů  </a:t>
            </a:r>
            <a:r>
              <a:rPr lang="cs-CZ" altLang="cs-CZ" sz="1400" dirty="0"/>
              <a:t>(např. bylo-li takto dohodnuto)</a:t>
            </a:r>
          </a:p>
          <a:p>
            <a:pPr marL="1657350" lvl="3" indent="-285750">
              <a:buFont typeface="Wingdings" panose="05000000000000000000" pitchFamily="2" charset="2"/>
              <a:buChar char="§"/>
              <a:defRPr/>
            </a:pPr>
            <a:r>
              <a:rPr lang="cs-CZ" altLang="cs-CZ" sz="1600" dirty="0"/>
              <a:t>pokud protistrana, nebo správní orgán, který uděloval souhlas k uzavření, nesouhlasí, lze jít cestou pro „řešení sporů“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b="1" dirty="0"/>
              <a:t> 	přezkum správními soudy</a:t>
            </a:r>
            <a:r>
              <a:rPr lang="cs-CZ" sz="1600" b="1" dirty="0"/>
              <a:t>:</a:t>
            </a:r>
            <a:r>
              <a:rPr lang="cs-CZ" sz="1800" b="1" dirty="0"/>
              <a:t> </a:t>
            </a:r>
            <a:r>
              <a:rPr lang="cs-CZ" sz="1500" dirty="0"/>
              <a:t>nikoli </a:t>
            </a:r>
            <a:r>
              <a:rPr lang="cs-CZ" sz="1500" dirty="0" err="1"/>
              <a:t>VpS</a:t>
            </a:r>
            <a:r>
              <a:rPr lang="cs-CZ" sz="1500" dirty="0"/>
              <a:t> samotné, ale souvisejících rozhodnutí („přezkoumání“, „řešení sporu“)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1800" b="1" dirty="0"/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3767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D93B92-9DC2-C6D9-846F-C59F975C77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89C01D8-ED97-7F23-FD03-334D744F2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</a:t>
            </a:r>
            <a:r>
              <a:rPr lang="cs-CZ" sz="2800" b="1" dirty="0">
                <a:solidFill>
                  <a:srgbClr val="0070C0"/>
                </a:solidFill>
              </a:rPr>
              <a:t>správy</a:t>
            </a:r>
            <a:br>
              <a:rPr lang="cs-CZ" sz="2800" b="1" dirty="0">
                <a:solidFill>
                  <a:srgbClr val="0070C0"/>
                </a:solidFill>
              </a:rPr>
            </a:br>
            <a:r>
              <a:rPr lang="cs-CZ" altLang="cs-CZ" sz="2800" dirty="0"/>
              <a:t>Tzv. jiné správní úkony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C083B1E-1487-DAAD-7E11-FEED0C4E9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200" b="1" dirty="0">
                <a:effectLst/>
              </a:rPr>
              <a:t>JSÚ </a:t>
            </a:r>
            <a:r>
              <a:rPr lang="cs-CZ" sz="1800" b="1" dirty="0">
                <a:effectLst/>
              </a:rPr>
              <a:t>či</a:t>
            </a:r>
            <a:r>
              <a:rPr lang="cs-CZ" sz="2200" b="1" dirty="0">
                <a:effectLst/>
              </a:rPr>
              <a:t> jiné úkony VS </a:t>
            </a:r>
            <a:r>
              <a:rPr lang="cs-CZ" sz="1800" dirty="0">
                <a:effectLst/>
              </a:rPr>
              <a:t>čili </a:t>
            </a:r>
            <a:r>
              <a:rPr lang="cs-CZ" sz="1800" dirty="0"/>
              <a:t>úkony</a:t>
            </a:r>
            <a:r>
              <a:rPr lang="cs-CZ" sz="2000" dirty="0"/>
              <a:t> </a:t>
            </a:r>
            <a:r>
              <a:rPr lang="cs-CZ" sz="1800" dirty="0"/>
              <a:t>jiné než správní akty, </a:t>
            </a:r>
            <a:r>
              <a:rPr lang="cs-CZ" sz="1700" dirty="0"/>
              <a:t>tzn.</a:t>
            </a:r>
            <a:r>
              <a:rPr lang="cs-CZ" sz="1700" b="1" dirty="0"/>
              <a:t> </a:t>
            </a:r>
            <a:r>
              <a:rPr lang="cs-CZ" altLang="cs-CZ" sz="1700" dirty="0">
                <a:ea typeface="Calibri" panose="020F0502020204030204" pitchFamily="34" charset="0"/>
                <a:cs typeface="Arial" panose="020B0604020202020204" pitchFamily="34" charset="0"/>
              </a:rPr>
              <a:t>další </a:t>
            </a:r>
            <a:r>
              <a:rPr lang="cs-CZ" altLang="cs-CZ" sz="1700" dirty="0">
                <a:cs typeface="Times New Roman" panose="02020603050405020304" pitchFamily="18" charset="0"/>
              </a:rPr>
              <a:t>formalizované administrativní úkony právní povahy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1800" b="1" dirty="0"/>
              <a:t>základní znaky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1800" dirty="0"/>
              <a:t>slouží k naplňování úkolů VS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1800" dirty="0"/>
              <a:t>nestanoví práva a povinnosti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1800" dirty="0"/>
              <a:t>mají obvykle právní význam (ale také nemusí)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b="1" dirty="0"/>
              <a:t>různorodá skupina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1700" dirty="0">
                <a:effectLst/>
                <a:latin typeface="+mj-lt"/>
              </a:rPr>
              <a:t>úkony </a:t>
            </a:r>
            <a:r>
              <a:rPr lang="cs-CZ" sz="1700" i="1" dirty="0">
                <a:effectLst/>
                <a:latin typeface="+mj-lt"/>
              </a:rPr>
              <a:t>výslovně </a:t>
            </a:r>
            <a:r>
              <a:rPr lang="cs-CZ" sz="1700" dirty="0">
                <a:effectLst/>
                <a:latin typeface="+mj-lt"/>
              </a:rPr>
              <a:t>upravené </a:t>
            </a:r>
            <a:r>
              <a:rPr lang="cs-CZ" sz="1700" i="1" dirty="0">
                <a:effectLst/>
                <a:latin typeface="+mj-lt"/>
              </a:rPr>
              <a:t>v části čtvrté SŘ</a:t>
            </a:r>
            <a:r>
              <a:rPr lang="cs-CZ" sz="1700" dirty="0">
                <a:effectLst/>
                <a:latin typeface="+mj-lt"/>
              </a:rPr>
              <a:t>, tj. </a:t>
            </a:r>
            <a:r>
              <a:rPr lang="cs-CZ" sz="1700" i="1" dirty="0">
                <a:effectLst/>
                <a:latin typeface="+mj-lt"/>
              </a:rPr>
              <a:t>vyjádření</a:t>
            </a:r>
            <a:r>
              <a:rPr lang="cs-CZ" sz="1700" dirty="0">
                <a:effectLst/>
                <a:latin typeface="+mj-lt"/>
              </a:rPr>
              <a:t>, </a:t>
            </a:r>
            <a:r>
              <a:rPr lang="cs-CZ" sz="1700" i="1" dirty="0">
                <a:effectLst/>
                <a:latin typeface="+mj-lt"/>
              </a:rPr>
              <a:t>osvědčení</a:t>
            </a:r>
            <a:r>
              <a:rPr lang="cs-CZ" sz="1700" dirty="0">
                <a:effectLst/>
                <a:latin typeface="+mj-lt"/>
              </a:rPr>
              <a:t>, </a:t>
            </a:r>
            <a:r>
              <a:rPr lang="cs-CZ" sz="1700" i="1" dirty="0">
                <a:effectLst/>
                <a:latin typeface="+mj-lt"/>
              </a:rPr>
              <a:t>ověření </a:t>
            </a:r>
            <a:r>
              <a:rPr lang="cs-CZ" sz="1700" dirty="0">
                <a:effectLst/>
                <a:latin typeface="+mj-lt"/>
              </a:rPr>
              <a:t>a </a:t>
            </a:r>
            <a:r>
              <a:rPr lang="cs-CZ" sz="1700" i="1" dirty="0">
                <a:effectLst/>
                <a:latin typeface="+mj-lt"/>
              </a:rPr>
              <a:t>sdělení</a:t>
            </a:r>
            <a:r>
              <a:rPr lang="cs-CZ" sz="1700" dirty="0">
                <a:effectLst/>
                <a:latin typeface="+mj-lt"/>
              </a:rPr>
              <a:t> </a:t>
            </a:r>
            <a:r>
              <a:rPr lang="cs-CZ" sz="1400" dirty="0">
                <a:effectLst/>
                <a:latin typeface="+mj-lt"/>
              </a:rPr>
              <a:t>(viz výklad k ISA)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1700" i="1" dirty="0">
                <a:effectLst/>
              </a:rPr>
              <a:t>další</a:t>
            </a:r>
            <a:r>
              <a:rPr lang="cs-CZ" sz="1700" dirty="0">
                <a:effectLst/>
              </a:rPr>
              <a:t> „srovnatelné“ úkony hmotně právně upravované ve zvláštních zákonech, ale procesně </a:t>
            </a:r>
            <a:r>
              <a:rPr lang="cs-CZ" sz="1600" dirty="0">
                <a:effectLst/>
              </a:rPr>
              <a:t>taktéž</a:t>
            </a:r>
            <a:r>
              <a:rPr lang="cs-CZ" sz="1700" dirty="0">
                <a:effectLst/>
              </a:rPr>
              <a:t> vycházející z části čtvrté správního řádu </a:t>
            </a:r>
            <a:r>
              <a:rPr lang="cs-CZ" sz="1500" dirty="0">
                <a:effectLst/>
              </a:rPr>
              <a:t>(tj. taktéž zpravidla s prvky ISA)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sz="1100" dirty="0"/>
              <a:t> </a:t>
            </a:r>
            <a:r>
              <a:rPr lang="cs-CZ" sz="1600" dirty="0"/>
              <a:t>např. </a:t>
            </a:r>
            <a:r>
              <a:rPr lang="cs-CZ" sz="1600" dirty="0">
                <a:effectLst/>
              </a:rPr>
              <a:t>nejrůznější </a:t>
            </a:r>
            <a:r>
              <a:rPr lang="cs-CZ" sz="1600" i="1" dirty="0">
                <a:effectLst/>
              </a:rPr>
              <a:t>souhlasy</a:t>
            </a:r>
            <a:r>
              <a:rPr lang="cs-CZ" sz="1600" dirty="0">
                <a:effectLst/>
              </a:rPr>
              <a:t>, </a:t>
            </a:r>
            <a:r>
              <a:rPr lang="cs-CZ" sz="1600" i="1" dirty="0">
                <a:effectLst/>
              </a:rPr>
              <a:t>stanoviska</a:t>
            </a:r>
            <a:r>
              <a:rPr lang="cs-CZ" sz="1600" dirty="0">
                <a:effectLst/>
              </a:rPr>
              <a:t>, </a:t>
            </a:r>
            <a:r>
              <a:rPr lang="cs-CZ" sz="1600" i="1" dirty="0">
                <a:effectLst/>
              </a:rPr>
              <a:t>evidenční</a:t>
            </a:r>
            <a:r>
              <a:rPr lang="cs-CZ" sz="1600" dirty="0">
                <a:effectLst/>
              </a:rPr>
              <a:t> a </a:t>
            </a:r>
            <a:r>
              <a:rPr lang="cs-CZ" sz="1600" i="1" dirty="0">
                <a:effectLst/>
              </a:rPr>
              <a:t>registrační úkony</a:t>
            </a:r>
            <a:r>
              <a:rPr lang="cs-CZ" sz="1600" dirty="0">
                <a:effectLst/>
              </a:rPr>
              <a:t>, </a:t>
            </a:r>
            <a:r>
              <a:rPr lang="cs-CZ" sz="1600" i="1" dirty="0">
                <a:effectLst/>
              </a:rPr>
              <a:t>informační úkony</a:t>
            </a:r>
            <a:r>
              <a:rPr lang="cs-CZ" sz="1600" dirty="0">
                <a:effectLst/>
              </a:rPr>
              <a:t> </a:t>
            </a:r>
            <a:r>
              <a:rPr lang="cs-CZ" sz="1400" dirty="0">
                <a:effectLst/>
              </a:rPr>
              <a:t>apod.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cs-CZ" sz="1400" b="1" dirty="0"/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0605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6979248-9BC6-A2A7-B818-1E3831FBEE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D045EF9-085B-4C8D-A439-A6432AFC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</a:t>
            </a:r>
            <a:br>
              <a:rPr lang="cs-CZ" sz="3600" b="1" dirty="0">
                <a:solidFill>
                  <a:srgbClr val="0070C0"/>
                </a:solidFill>
              </a:rPr>
            </a:br>
            <a:r>
              <a:rPr lang="cs-CZ" altLang="cs-CZ" sz="2800" dirty="0"/>
              <a:t>Tzv. jiné správní úkony</a:t>
            </a:r>
            <a:endParaRPr lang="cs-CZ" sz="28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A468390-D86B-3ED7-8DB5-8D62C9506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975" y="1715448"/>
            <a:ext cx="10753200" cy="4139998"/>
          </a:xfrm>
        </p:spPr>
        <p:txBody>
          <a:bodyPr/>
          <a:lstStyle/>
          <a:p>
            <a:pPr marL="457200" lvl="1" indent="0">
              <a:buNone/>
              <a:defRPr/>
            </a:pPr>
            <a:r>
              <a:rPr lang="cs-CZ" dirty="0">
                <a:effectLst/>
                <a:latin typeface="+mj-lt"/>
              </a:rPr>
              <a:t>Příklady</a:t>
            </a:r>
            <a:endParaRPr lang="cs-CZ" b="1" i="1" dirty="0">
              <a:effectLst/>
              <a:latin typeface="+mj-lt"/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sz="1800" i="1" dirty="0">
                <a:effectLst/>
                <a:latin typeface="+mj-lt"/>
              </a:rPr>
              <a:t>souhlasy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effectLst/>
                <a:latin typeface="+mj-lt"/>
              </a:rPr>
              <a:t>územní souhlas  (§ 96 </a:t>
            </a:r>
            <a:r>
              <a:rPr lang="cs-CZ" sz="1600" dirty="0" err="1">
                <a:effectLst/>
                <a:latin typeface="+mj-lt"/>
              </a:rPr>
              <a:t>StavZ</a:t>
            </a:r>
            <a:r>
              <a:rPr lang="cs-CZ" sz="1600" dirty="0">
                <a:effectLst/>
                <a:latin typeface="+mj-lt"/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effectLst/>
                <a:latin typeface="+mj-lt"/>
              </a:rPr>
              <a:t>souhlas s provedením ohlášeného stavebního záměru (§ 106 </a:t>
            </a:r>
            <a:r>
              <a:rPr lang="cs-CZ" sz="1600" dirty="0" err="1">
                <a:effectLst/>
                <a:latin typeface="+mj-lt"/>
              </a:rPr>
              <a:t>StavZ</a:t>
            </a:r>
            <a:r>
              <a:rPr lang="cs-CZ" sz="1600" dirty="0">
                <a:effectLst/>
                <a:latin typeface="+mj-lt"/>
              </a:rPr>
              <a:t>) 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cs-CZ" sz="1800" i="1" dirty="0">
                <a:effectLst/>
              </a:rPr>
              <a:t>stanoviska 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effectLst/>
              </a:rPr>
              <a:t>stanoviska a závazná stanoviska vyžadovaná § 4 </a:t>
            </a:r>
            <a:r>
              <a:rPr lang="cs-CZ" sz="1600" dirty="0" err="1">
                <a:effectLst/>
              </a:rPr>
              <a:t>StavZ</a:t>
            </a:r>
            <a:r>
              <a:rPr lang="cs-CZ" sz="1600" dirty="0">
                <a:effectLst/>
              </a:rPr>
              <a:t> i s procesními specifiky 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effectLst/>
              </a:rPr>
              <a:t>obecná procesní úprava závazných stanovisek v § 149 SŘ</a:t>
            </a: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endParaRPr lang="cs-CZ" sz="1600" dirty="0">
              <a:effectLst/>
            </a:endParaRPr>
          </a:p>
          <a:p>
            <a:pPr marL="537750" lvl="1" indent="-285750">
              <a:buFont typeface="Wingdings" panose="05000000000000000000" pitchFamily="2" charset="2"/>
              <a:buChar char="§"/>
              <a:defRPr/>
            </a:pPr>
            <a:r>
              <a:rPr lang="cs-CZ" sz="1800" i="1" dirty="0">
                <a:effectLst/>
                <a:latin typeface="+mj-lt"/>
              </a:rPr>
              <a:t>evidenční a registrační úkony</a:t>
            </a:r>
          </a:p>
          <a:p>
            <a:pPr marL="948150" lvl="2" indent="-285750"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effectLst/>
                <a:latin typeface="+mj-lt"/>
              </a:rPr>
              <a:t>evidence a registrace příslušných údajů v nejrůznějších informačních systémech či registrech veřejné správy, </a:t>
            </a:r>
            <a:r>
              <a:rPr lang="cs-CZ" sz="1400" dirty="0">
                <a:effectLst/>
                <a:latin typeface="+mj-lt"/>
              </a:rPr>
              <a:t>popř.</a:t>
            </a:r>
            <a:r>
              <a:rPr lang="cs-CZ" sz="1600" dirty="0">
                <a:effectLst/>
                <a:latin typeface="+mj-lt"/>
              </a:rPr>
              <a:t> ve veřejných seznamech či státních evidencích </a:t>
            </a:r>
            <a:r>
              <a:rPr lang="cs-CZ" sz="700" dirty="0">
                <a:effectLst/>
                <a:latin typeface="+mj-lt"/>
              </a:rPr>
              <a:t>	</a:t>
            </a:r>
          </a:p>
          <a:p>
            <a:pPr marL="594900" lvl="1" indent="-342900">
              <a:buFont typeface="Wingdings" panose="05000000000000000000" pitchFamily="2" charset="2"/>
              <a:buChar char="§"/>
              <a:defRPr/>
            </a:pPr>
            <a:r>
              <a:rPr lang="cs-CZ" sz="1800" i="1" dirty="0">
                <a:effectLst/>
                <a:latin typeface="+mj-lt"/>
              </a:rPr>
              <a:t>informační úkony </a:t>
            </a:r>
          </a:p>
          <a:p>
            <a:pPr marL="948150" lvl="2" indent="-285750"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effectLst/>
                <a:latin typeface="+mj-lt"/>
              </a:rPr>
              <a:t>poskytování informací </a:t>
            </a:r>
            <a:r>
              <a:rPr lang="cs-CZ" dirty="0">
                <a:effectLst/>
                <a:latin typeface="+mj-lt"/>
              </a:rPr>
              <a:t>(ex offo či na žádost)</a:t>
            </a:r>
            <a:r>
              <a:rPr lang="cs-CZ" sz="1600" dirty="0">
                <a:effectLst/>
                <a:latin typeface="+mj-lt"/>
              </a:rPr>
              <a:t>,</a:t>
            </a:r>
            <a:r>
              <a:rPr lang="cs-CZ" dirty="0">
                <a:effectLst/>
                <a:latin typeface="+mj-lt"/>
              </a:rPr>
              <a:t> </a:t>
            </a:r>
            <a:r>
              <a:rPr lang="cs-CZ" sz="1600" dirty="0">
                <a:effectLst/>
                <a:latin typeface="+mj-lt"/>
              </a:rPr>
              <a:t>poskytování výpisů, opisů </a:t>
            </a:r>
            <a:r>
              <a:rPr lang="cs-CZ" sz="1400" dirty="0">
                <a:effectLst/>
                <a:latin typeface="+mj-lt"/>
              </a:rPr>
              <a:t>apod. </a:t>
            </a:r>
          </a:p>
          <a:p>
            <a:pPr marL="662400" lvl="2">
              <a:defRPr/>
            </a:pPr>
            <a:r>
              <a:rPr lang="cs-CZ" sz="1400" dirty="0">
                <a:effectLst/>
                <a:latin typeface="+mj-lt"/>
              </a:rPr>
              <a:t> </a:t>
            </a:r>
            <a:r>
              <a:rPr lang="cs-CZ" sz="1600" dirty="0">
                <a:effectLst/>
                <a:latin typeface="+mj-lt"/>
              </a:rPr>
              <a:t>	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cs-CZ" sz="1500" dirty="0">
                <a:effectLst/>
                <a:latin typeface="+mj-lt"/>
              </a:rPr>
              <a:t>pozn. zákon č. 12/2020 Sb., o právu na digitální služby</a:t>
            </a:r>
            <a:r>
              <a:rPr lang="cs-CZ" sz="1400" dirty="0">
                <a:effectLst/>
                <a:latin typeface="+mj-lt"/>
              </a:rPr>
              <a:t> (stano</a:t>
            </a:r>
            <a:r>
              <a:rPr lang="cs-CZ" sz="1400" dirty="0">
                <a:latin typeface="+mj-lt"/>
              </a:rPr>
              <a:t>ví </a:t>
            </a:r>
            <a:r>
              <a:rPr lang="cs-CZ" sz="1400" dirty="0">
                <a:effectLst/>
                <a:latin typeface="+mj-lt"/>
              </a:rPr>
              <a:t>povinnost orgánů veřejné moci poskytovat digitální služby a přijímat digitální úkony)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endParaRPr lang="cs-CZ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113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0F772A-7D4D-B172-F74B-44FD835857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C528CE-B26B-D3A0-6341-99DDEB1F6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683487"/>
            <a:ext cx="10753200" cy="451576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</a:t>
            </a:r>
            <a:br>
              <a:rPr lang="cs-CZ" sz="2800" b="1" dirty="0">
                <a:solidFill>
                  <a:srgbClr val="0070C0"/>
                </a:solidFill>
              </a:rPr>
            </a:br>
            <a:r>
              <a:rPr lang="cs-CZ" sz="2800" dirty="0"/>
              <a:t>Faktické úkony s přímými právními důsledky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94C40DC-2BAC-1FC8-618C-1C7DA4A5C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50" y="1171575"/>
            <a:ext cx="10753200" cy="4103485"/>
          </a:xfrm>
        </p:spPr>
        <p:txBody>
          <a:bodyPr/>
          <a:lstStyle/>
          <a:p>
            <a:pPr marL="72000" indent="0">
              <a:buNone/>
            </a:pPr>
            <a:endParaRPr lang="cs-CZ" sz="2000" b="1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b="1" dirty="0"/>
              <a:t>faktická </a:t>
            </a:r>
            <a:r>
              <a:rPr lang="cs-CZ" sz="1800" b="1" dirty="0"/>
              <a:t>(neformální) </a:t>
            </a:r>
            <a:r>
              <a:rPr lang="cs-CZ" sz="2000" b="1" dirty="0"/>
              <a:t>správní činnost, </a:t>
            </a:r>
            <a:r>
              <a:rPr lang="cs-CZ" sz="1800" dirty="0"/>
              <a:t>která je uskutečňována na základě zákona a jejímž prostřednictvím jednotlivé úřední osoby v konkrétních případech zasahují do právních poměrů fyzických či právnických osob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b="1" dirty="0"/>
              <a:t>druhy: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1800" b="1" dirty="0"/>
              <a:t>faktické pokyny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dirty="0"/>
              <a:t>správní úkony zákonem zmocněné úřední osoby, spočívající v operativně ukládaném závazném zákazu nebo příkazu určitého jednání </a:t>
            </a:r>
            <a:r>
              <a:rPr lang="cs-CZ" sz="1400" dirty="0">
                <a:effectLst/>
                <a:latin typeface="+mj-lt"/>
              </a:rPr>
              <a:t>(např. vykázání osob z ohroženého místa či zabránění vstupu do takového místa, příkaz ke změně směru jízdy apod.), </a:t>
            </a:r>
            <a:r>
              <a:rPr lang="cs-CZ" altLang="cs-CZ" dirty="0"/>
              <a:t>které je adresát povinen respektovat </a:t>
            </a:r>
            <a:endParaRPr lang="cs-CZ" dirty="0"/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dirty="0"/>
              <a:t>typicky udělovány mimo prostory vykonavatelů veřejné správy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dirty="0"/>
              <a:t>formu zákon obvykle nepředepisuje; z povahy věci jsou udíleny zpravidla ústně, popřípadě posunkem nebo i za</a:t>
            </a:r>
            <a:br>
              <a:rPr lang="cs-CZ" dirty="0"/>
            </a:br>
            <a:r>
              <a:rPr lang="cs-CZ" dirty="0"/>
              <a:t>  pomoci technického zařízení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cs-CZ" dirty="0"/>
              <a:t>Příklad:  </a:t>
            </a:r>
            <a:r>
              <a:rPr lang="cs-CZ" altLang="cs-CZ" sz="1400" dirty="0"/>
              <a:t>§ 15 odst. 1 zákona č. 553/2991 Sb., o obecní policii</a:t>
            </a:r>
          </a:p>
          <a:p>
            <a:pPr marL="1371600" lvl="3" indent="0">
              <a:buFont typeface="Wingdings" panose="05000000000000000000" pitchFamily="2" charset="2"/>
              <a:buNone/>
              <a:defRPr/>
            </a:pPr>
            <a:r>
              <a:rPr lang="cs-CZ" altLang="cs-CZ" sz="1200" dirty="0"/>
              <a:t>Strážník je oprávněn </a:t>
            </a:r>
            <a:r>
              <a:rPr lang="cs-CZ" altLang="cs-CZ" sz="1200" i="1" dirty="0"/>
              <a:t>přikázat </a:t>
            </a:r>
            <a:r>
              <a:rPr lang="cs-CZ" altLang="cs-CZ" sz="1200" dirty="0"/>
              <a:t>každému, aby na nezbytně nutnou dobu nevstupoval na strážníkem určená místa nebo se na nich nezdržoval nebo po dobu nezbytně nutnou setrval na určeném místě, je-li ohrožen život, zdraví, majetek nebo veřejný pořádek a vyžaduje-li to plnění úkolů obecní policie. Každý je povinen </a:t>
            </a:r>
            <a:r>
              <a:rPr lang="cs-CZ" altLang="cs-CZ" sz="1200" i="1" dirty="0"/>
              <a:t>příkazu </a:t>
            </a:r>
            <a:r>
              <a:rPr lang="cs-CZ" altLang="cs-CZ" sz="1200" dirty="0"/>
              <a:t>strážníka uposlechnout. </a:t>
            </a:r>
          </a:p>
          <a:p>
            <a:pPr lvl="2" algn="just"/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79109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AC98D9-DF28-2B94-EB07-A9D0B466C5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2FF94D-441C-117B-674C-39C3810A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</a:t>
            </a:r>
            <a:br>
              <a:rPr lang="cs-CZ" sz="3000" b="1" dirty="0">
                <a:solidFill>
                  <a:srgbClr val="0070C0"/>
                </a:solidFill>
              </a:rPr>
            </a:br>
            <a:r>
              <a:rPr lang="cs-CZ" sz="2800" dirty="0"/>
              <a:t>Faktické úkony s přímými právními důsledky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135032-AB41-5741-23E9-C3B7C8902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>
              <a:buFont typeface="Wingdings" panose="05000000000000000000" pitchFamily="2" charset="2"/>
              <a:buChar char="§"/>
            </a:pPr>
            <a:r>
              <a:rPr lang="cs-CZ" sz="1800" b="1" dirty="0"/>
              <a:t>bezprostřední zákroky</a:t>
            </a:r>
          </a:p>
          <a:p>
            <a:pPr marL="1153350" lvl="2" indent="-285750">
              <a:buFont typeface="Wingdings" panose="05000000000000000000" pitchFamily="2" charset="2"/>
              <a:buChar char="§"/>
              <a:defRPr/>
            </a:pPr>
            <a:r>
              <a:rPr lang="cs-CZ" dirty="0"/>
              <a:t>jsou realizovány, je-li třeba zasáhnout do práv osoby, </a:t>
            </a:r>
            <a:r>
              <a:rPr lang="cs-CZ" sz="1400" dirty="0"/>
              <a:t>a to aniž by o tom bylo z časových důvodů možno rozhodnout postupem stanoveným pro správní řízení</a:t>
            </a:r>
            <a:r>
              <a:rPr lang="cs-CZ" dirty="0"/>
              <a:t>, a </a:t>
            </a:r>
            <a:r>
              <a:rPr lang="cs-CZ" altLang="cs-CZ" dirty="0">
                <a:effectLst/>
                <a:cs typeface="Times New Roman" panose="02020603050405020304" pitchFamily="18" charset="0"/>
              </a:rPr>
              <a:t>vyžaduje to naléhavost zásahu či nemožnost jiného právního řešení;  musí být dodržena zásada </a:t>
            </a:r>
            <a:r>
              <a:rPr lang="cs-CZ" altLang="cs-CZ" i="1" dirty="0">
                <a:effectLst/>
                <a:cs typeface="Times New Roman" panose="02020603050405020304" pitchFamily="18" charset="0"/>
              </a:rPr>
              <a:t>přiměřenosti zásahu</a:t>
            </a:r>
            <a:endParaRPr lang="cs-CZ" altLang="cs-CZ" i="1" dirty="0"/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dirty="0"/>
              <a:t>   jde-li o situaci nepředvídatelnou, kterou je nutno okamžitě řešit </a:t>
            </a:r>
            <a:r>
              <a:rPr lang="cs-CZ" sz="1400" dirty="0"/>
              <a:t>(např. požár nebo přistižení osoby podezřelé z</a:t>
            </a:r>
            <a:br>
              <a:rPr lang="cs-CZ" sz="1400" dirty="0"/>
            </a:br>
            <a:r>
              <a:rPr lang="cs-CZ" sz="1400" dirty="0"/>
              <a:t>    protiprávního jednání)</a:t>
            </a:r>
            <a:r>
              <a:rPr lang="cs-CZ" dirty="0"/>
              <a:t>, anebo vyžadující moment překvapení, bez něhož by prováděný úkon ve zásadě ztratil smysl</a:t>
            </a:r>
            <a:br>
              <a:rPr lang="cs-CZ" dirty="0"/>
            </a:br>
            <a:r>
              <a:rPr lang="cs-CZ" dirty="0"/>
              <a:t>    </a:t>
            </a:r>
            <a:r>
              <a:rPr lang="cs-CZ" sz="1400" dirty="0"/>
              <a:t>(typické pro správní dozor všeho druhu)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sz="1400" dirty="0"/>
              <a:t>   </a:t>
            </a:r>
            <a:r>
              <a:rPr lang="cs-CZ" altLang="cs-CZ" dirty="0">
                <a:effectLst/>
                <a:cs typeface="Times New Roman" panose="02020603050405020304" pitchFamily="18" charset="0"/>
              </a:rPr>
              <a:t>často se jedná o </a:t>
            </a:r>
            <a:r>
              <a:rPr lang="cs-CZ" altLang="cs-CZ" i="1" dirty="0">
                <a:effectLst/>
                <a:cs typeface="Times New Roman" panose="02020603050405020304" pitchFamily="18" charset="0"/>
              </a:rPr>
              <a:t>policejní úkony</a:t>
            </a:r>
            <a:r>
              <a:rPr lang="cs-CZ" altLang="cs-CZ" sz="1400" i="1" dirty="0">
                <a:effectLst/>
                <a:cs typeface="Times New Roman" panose="02020603050405020304" pitchFamily="18" charset="0"/>
              </a:rPr>
              <a:t> </a:t>
            </a:r>
            <a:r>
              <a:rPr lang="cs-CZ" altLang="cs-CZ" sz="1400" dirty="0">
                <a:effectLst/>
                <a:cs typeface="Times New Roman" panose="02020603050405020304" pitchFamily="18" charset="0"/>
              </a:rPr>
              <a:t>- např. v případě, že je důvodná obava, že je ohrožen život nebo zdraví osoby anebo</a:t>
            </a:r>
            <a:br>
              <a:rPr lang="cs-CZ" altLang="cs-CZ" sz="1400" dirty="0">
                <a:effectLst/>
                <a:cs typeface="Times New Roman" panose="02020603050405020304" pitchFamily="18" charset="0"/>
              </a:rPr>
            </a:br>
            <a:r>
              <a:rPr lang="cs-CZ" altLang="cs-CZ" sz="1400" dirty="0">
                <a:effectLst/>
                <a:cs typeface="Times New Roman" panose="02020603050405020304" pitchFamily="18" charset="0"/>
              </a:rPr>
              <a:t>    hrozí-li větší škoda na majetku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altLang="cs-CZ" sz="1400" dirty="0">
                <a:cs typeface="Times New Roman" panose="02020603050405020304" pitchFamily="18" charset="0"/>
              </a:rPr>
              <a:t>   Příklad: </a:t>
            </a:r>
            <a:r>
              <a:rPr lang="cs-CZ" altLang="cs-CZ" sz="1400" dirty="0">
                <a:latin typeface="Arial" panose="020B0604020202020204" pitchFamily="34" charset="0"/>
              </a:rPr>
              <a:t>§ 40 odst. 1 zákona č. 273/2008 Sb., o Policii České republiky</a:t>
            </a:r>
          </a:p>
          <a:p>
            <a:pPr marL="903288" lvl="2" indent="-179388">
              <a:defRPr/>
            </a:pPr>
            <a:r>
              <a:rPr lang="cs-CZ" altLang="cs-CZ" sz="1600" i="1" dirty="0">
                <a:latin typeface="Arial" panose="020B0604020202020204" pitchFamily="34" charset="0"/>
              </a:rPr>
              <a:t>      </a:t>
            </a:r>
            <a:r>
              <a:rPr lang="cs-CZ" altLang="cs-CZ" sz="1200" i="1" dirty="0"/>
              <a:t> </a:t>
            </a:r>
            <a:r>
              <a:rPr lang="cs-CZ" altLang="cs-CZ" sz="1200" dirty="0"/>
              <a:t>Policista je oprávněn vstoupit bez souhlasu uživatele do obydlí, jiného prostoru nebo na pozemek a provést tam potřebné úkony nebo jiná 	     opatření jen tehdy, jestliže </a:t>
            </a:r>
            <a:r>
              <a:rPr lang="cs-CZ" altLang="cs-CZ" sz="1200" i="1" dirty="0"/>
              <a:t>věc nesnese odkladu </a:t>
            </a:r>
            <a:r>
              <a:rPr lang="cs-CZ" altLang="cs-CZ" sz="1200" dirty="0"/>
              <a:t>a vstup tam je nezbytný pro ochranu života nebo zdraví osob anebo pro </a:t>
            </a:r>
            <a:r>
              <a:rPr lang="cs-CZ" altLang="cs-CZ" sz="1200" i="1" dirty="0"/>
              <a:t>odvrácení závažného</a:t>
            </a:r>
          </a:p>
          <a:p>
            <a:pPr marL="903288" lvl="2" indent="-179388">
              <a:defRPr/>
            </a:pPr>
            <a:r>
              <a:rPr lang="cs-CZ" altLang="cs-CZ" sz="1200" i="1" dirty="0"/>
              <a:t>	     ohrožení </a:t>
            </a:r>
            <a:r>
              <a:rPr lang="cs-CZ" altLang="cs-CZ" sz="1200" dirty="0"/>
              <a:t>veřejného pořádku a bezpečnosti.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1800" b="1" dirty="0"/>
              <a:t>exekuční úkony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dirty="0"/>
              <a:t>specifické faktické úkony, jimiž se provádí exekuce </a:t>
            </a:r>
            <a:r>
              <a:rPr lang="cs-CZ" sz="1400" dirty="0"/>
              <a:t>(např. úkony vyklizení objektu dle § 123 SŘ)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cs-CZ" sz="1400" b="1" dirty="0"/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1800" b="1" dirty="0"/>
              <a:t>zajišťovací úkony</a:t>
            </a:r>
          </a:p>
          <a:p>
            <a:pPr lvl="2" algn="just">
              <a:buFont typeface="Wingdings" panose="05000000000000000000" pitchFamily="2" charset="2"/>
              <a:buChar char="§"/>
            </a:pPr>
            <a:r>
              <a:rPr lang="cs-CZ" sz="1300" b="1" dirty="0"/>
              <a:t> </a:t>
            </a:r>
            <a:r>
              <a:rPr lang="cs-CZ" dirty="0"/>
              <a:t>specifické faktické úkony, jimiž se </a:t>
            </a:r>
            <a:r>
              <a:rPr lang="cs-CZ" b="0" i="0" dirty="0">
                <a:solidFill>
                  <a:srgbClr val="202124"/>
                </a:solidFill>
                <a:effectLst/>
              </a:rPr>
              <a:t>zajišťuje účel a průběh správního řízení </a:t>
            </a:r>
            <a:r>
              <a:rPr lang="cs-CZ" sz="1400" i="0" dirty="0">
                <a:solidFill>
                  <a:srgbClr val="202124"/>
                </a:solidFill>
                <a:effectLst/>
                <a:latin typeface="Google Sans"/>
              </a:rPr>
              <a:t>(</a:t>
            </a:r>
            <a:r>
              <a:rPr lang="cs-CZ" sz="1400" dirty="0"/>
              <a:t>např. předvedení </a:t>
            </a:r>
            <a:r>
              <a:rPr lang="cs-CZ" sz="1200" dirty="0"/>
              <a:t>či </a:t>
            </a:r>
            <a:r>
              <a:rPr lang="cs-CZ" sz="1400" b="0" i="0" dirty="0">
                <a:solidFill>
                  <a:srgbClr val="040C28"/>
                </a:solidFill>
                <a:effectLst/>
              </a:rPr>
              <a:t>vykázání </a:t>
            </a:r>
          </a:p>
          <a:p>
            <a:pPr lvl="2" algn="just"/>
            <a:r>
              <a:rPr lang="cs-CZ" sz="1400" b="0" i="0" dirty="0">
                <a:solidFill>
                  <a:srgbClr val="040C28"/>
                </a:solidFill>
                <a:effectLst/>
              </a:rPr>
              <a:t>  z místa jednání)</a:t>
            </a:r>
            <a:endParaRPr lang="cs-CZ" sz="1400" b="1" dirty="0"/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6220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D7AEEC-0D0C-0834-49A8-7142FA8E64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70449EE-1149-D2BB-7D61-5F19CBCB2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Prameny ke studiu</a:t>
            </a:r>
            <a:endParaRPr lang="cs-CZ" sz="30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3990ED3-B960-7DFE-EC0B-89E2DBC50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1800" dirty="0"/>
              <a:t>Průcha, P.: Správní právo, obecná část. 8. vydání. Brno : Doplněk </a:t>
            </a:r>
            <a:r>
              <a:rPr lang="cs-CZ" sz="1600" kern="0" dirty="0">
                <a:latin typeface="Arial" charset="0"/>
              </a:rPr>
              <a:t>– A. Čeněk Plzeň</a:t>
            </a:r>
            <a:r>
              <a:rPr lang="cs-CZ" sz="1800" dirty="0"/>
              <a:t>, 2012,</a:t>
            </a:r>
            <a:br>
              <a:rPr lang="cs-CZ" sz="1800" dirty="0"/>
            </a:br>
            <a:r>
              <a:rPr lang="cs-CZ" sz="1800" kern="0" dirty="0">
                <a:latin typeface="Arial" charset="0"/>
              </a:rPr>
              <a:t>str. 147 – 158, </a:t>
            </a:r>
            <a:r>
              <a:rPr lang="cs-CZ" sz="1800" dirty="0"/>
              <a:t>str. </a:t>
            </a:r>
            <a:r>
              <a:rPr lang="cs-CZ" sz="1800" b="0" i="0" dirty="0">
                <a:effectLst/>
              </a:rPr>
              <a:t>251 – 319</a:t>
            </a:r>
            <a:br>
              <a:rPr lang="cs-CZ" sz="1800" b="0" i="0" dirty="0">
                <a:effectLst/>
              </a:rPr>
            </a:br>
            <a:endParaRPr lang="cs-CZ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0" i="0" dirty="0">
                <a:effectLst/>
              </a:rPr>
              <a:t>Kopecký, M.:  Správní právo 2. vydání, </a:t>
            </a:r>
            <a:r>
              <a:rPr lang="cs-CZ" sz="1800" b="0" i="0" dirty="0" err="1">
                <a:effectLst/>
              </a:rPr>
              <a:t>C.H.Beck</a:t>
            </a:r>
            <a:r>
              <a:rPr lang="cs-CZ" sz="1800" b="0" i="0" dirty="0">
                <a:effectLst/>
              </a:rPr>
              <a:t>,  Praha 2021, str.  27 - 32, 150 –</a:t>
            </a:r>
            <a:r>
              <a:rPr lang="cs-CZ" sz="1800" dirty="0">
                <a:effectLst/>
              </a:rPr>
              <a:t> 206</a:t>
            </a:r>
            <a:br>
              <a:rPr lang="cs-CZ" sz="1800" dirty="0">
                <a:effectLst/>
              </a:rPr>
            </a:br>
            <a:endParaRPr lang="cs-CZ" sz="1800" dirty="0">
              <a:effectLst/>
            </a:endParaRP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0319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0600A7-5835-4320-BB5E-D126A66250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65BB0E-9F00-40CB-8F2C-3527FE9D2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540231"/>
          </a:xfrm>
        </p:spPr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F</a:t>
            </a:r>
            <a:r>
              <a:rPr lang="cs-CZ" sz="3000" b="1" dirty="0">
                <a:solidFill>
                  <a:srgbClr val="0070C0"/>
                </a:solidFill>
              </a:rPr>
              <a:t>ormy realizace (činnosti) veřejné správy </a:t>
            </a:r>
            <a:br>
              <a:rPr lang="cs-CZ" sz="3000" b="1" dirty="0">
                <a:solidFill>
                  <a:srgbClr val="0070C0"/>
                </a:solidFill>
              </a:rPr>
            </a:br>
            <a:r>
              <a:rPr lang="cs-CZ" sz="2800" b="1" dirty="0">
                <a:solidFill>
                  <a:schemeClr val="accent1"/>
                </a:solidFill>
              </a:rPr>
              <a:t>Pojem</a:t>
            </a:r>
            <a:endParaRPr lang="cs-CZ" sz="2800" dirty="0">
              <a:solidFill>
                <a:schemeClr val="accent1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428587-322E-4421-BB09-A0E43D455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2019300"/>
            <a:ext cx="10753200" cy="3812700"/>
          </a:xfrm>
        </p:spPr>
        <p:txBody>
          <a:bodyPr/>
          <a:lstStyle/>
          <a:p>
            <a:pPr marL="72000" indent="0">
              <a:buNone/>
            </a:pPr>
            <a:endParaRPr lang="cs-CZ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pojem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400" dirty="0"/>
              <a:t>formy realizace (činnosti) VS </a:t>
            </a:r>
            <a:r>
              <a:rPr lang="cs-CZ" dirty="0"/>
              <a:t>jsou finálním, </a:t>
            </a:r>
            <a:r>
              <a:rPr lang="cs-CZ" b="1" dirty="0"/>
              <a:t>vnějším</a:t>
            </a:r>
            <a:r>
              <a:rPr lang="cs-CZ" dirty="0"/>
              <a:t> výrazem činnosti správních orgánů, resp. </a:t>
            </a:r>
            <a:r>
              <a:rPr lang="cs-CZ" altLang="cs-CZ" dirty="0">
                <a:latin typeface="Arial" panose="020B0604020202020204" pitchFamily="34" charset="0"/>
              </a:rPr>
              <a:t>konkretizují a projevují činnost VS </a:t>
            </a:r>
            <a:r>
              <a:rPr lang="cs-CZ" altLang="cs-CZ" b="1" dirty="0">
                <a:latin typeface="Arial" panose="020B0604020202020204" pitchFamily="34" charset="0"/>
              </a:rPr>
              <a:t>navenek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cs-CZ" altLang="cs-CZ" sz="1800" b="1" i="1" dirty="0">
              <a:latin typeface="Arial" panose="020B0604020202020204" pitchFamily="34" charset="0"/>
            </a:endParaRP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BA15005-BC40-4AD0-A3AE-1E45FDBB6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6418" y="3715084"/>
            <a:ext cx="584190" cy="42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F366EB-089A-58A1-CA87-9D2DE06307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0E06667-F84D-1574-B5CE-3EBDEAA0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F</a:t>
            </a:r>
            <a:r>
              <a:rPr lang="cs-CZ" sz="3000" b="1" dirty="0">
                <a:solidFill>
                  <a:srgbClr val="0070C0"/>
                </a:solidFill>
              </a:rPr>
              <a:t>ormy realizace (činnosti) veřejné správy </a:t>
            </a:r>
            <a:br>
              <a:rPr lang="cs-CZ" sz="3000" b="1" dirty="0">
                <a:solidFill>
                  <a:srgbClr val="0070C0"/>
                </a:solidFill>
              </a:rPr>
            </a:br>
            <a:r>
              <a:rPr lang="cs-CZ" sz="2800" b="1" dirty="0">
                <a:solidFill>
                  <a:schemeClr val="accent1"/>
                </a:solidFill>
              </a:rPr>
              <a:t>Členění</a:t>
            </a:r>
            <a:endParaRPr lang="cs-CZ" sz="2800" dirty="0">
              <a:solidFill>
                <a:schemeClr val="accent1"/>
              </a:solidFill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2151E4-B20B-4F36-3538-C936E01BE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 </a:t>
            </a:r>
            <a:r>
              <a:rPr lang="cs-CZ" b="1" dirty="0"/>
              <a:t>členění forem realizace (činnosti) VS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/>
              <a:t>právní (</a:t>
            </a:r>
            <a:r>
              <a:rPr lang="cs-CZ" sz="2200" i="1" dirty="0">
                <a:latin typeface="Arial" charset="0"/>
              </a:rPr>
              <a:t>s „právotvornými“ účinky)</a:t>
            </a:r>
            <a:r>
              <a:rPr lang="cs-CZ" sz="2200" dirty="0"/>
              <a:t> formy činnosti                                    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/>
              <a:t>neprávní </a:t>
            </a:r>
            <a:r>
              <a:rPr lang="cs-CZ" sz="2200" i="1" dirty="0"/>
              <a:t>(organizační)</a:t>
            </a:r>
            <a:r>
              <a:rPr lang="cs-CZ" sz="2200" dirty="0"/>
              <a:t> formy činnosti </a:t>
            </a:r>
            <a:r>
              <a:rPr lang="cs-CZ" dirty="0"/>
              <a:t>               </a:t>
            </a:r>
            <a:br>
              <a:rPr lang="cs-CZ" dirty="0"/>
            </a:b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Arial" panose="020B0604020202020204" pitchFamily="34" charset="0"/>
              </a:rPr>
              <a:t>tzv. externí (vnější) formy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altLang="cs-CZ" sz="2000" dirty="0">
                <a:latin typeface="Arial" panose="020B0604020202020204" pitchFamily="34" charset="0"/>
              </a:rPr>
              <a:t>tzv. interní (vnitřní) formy</a:t>
            </a:r>
            <a:endParaRPr 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F5C29C-54C9-9011-B983-84EC93B5C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9817" y="2414433"/>
            <a:ext cx="304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7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457254C-C7B3-4E3F-BB07-1967309B97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3BC69F-5EF6-43B4-A938-AFB90FA93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F</a:t>
            </a:r>
            <a:r>
              <a:rPr lang="cs-CZ" sz="3000" b="1" dirty="0">
                <a:solidFill>
                  <a:srgbClr val="0070C0"/>
                </a:solidFill>
              </a:rPr>
              <a:t>ormy realizace (činnosti) veřejné správy</a:t>
            </a:r>
            <a:br>
              <a:rPr lang="cs-CZ" dirty="0"/>
            </a:br>
            <a:r>
              <a:rPr lang="cs-CZ" sz="2800" b="1" dirty="0">
                <a:solidFill>
                  <a:schemeClr val="accent1"/>
                </a:solidFill>
              </a:rPr>
              <a:t>Členění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79D3FF5-AAF3-4369-BE8B-35B45411D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právní formy činnosti</a:t>
            </a:r>
            <a:br>
              <a:rPr lang="cs-CZ" dirty="0"/>
            </a:b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/>
              <a:t>jednostranné </a:t>
            </a:r>
            <a:r>
              <a:rPr lang="cs-CZ" altLang="cs-CZ" i="1" dirty="0"/>
              <a:t>(„subordinační“)</a:t>
            </a:r>
            <a:r>
              <a:rPr lang="cs-CZ" sz="2200" dirty="0"/>
              <a:t>: správní akty (vnější, vnitřní)</a:t>
            </a:r>
            <a:br>
              <a:rPr lang="cs-CZ" sz="2200" dirty="0"/>
            </a:br>
            <a:endParaRPr lang="cs-CZ" sz="22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/>
              <a:t>dvou- a vícestranné </a:t>
            </a:r>
            <a:r>
              <a:rPr lang="cs-CZ" altLang="cs-CZ" i="1" dirty="0"/>
              <a:t>(koordinační i „subordinační“)</a:t>
            </a:r>
            <a:r>
              <a:rPr lang="cs-CZ" sz="2200" dirty="0"/>
              <a:t>:</a:t>
            </a:r>
            <a:r>
              <a:rPr lang="cs-CZ" sz="2200" i="1" dirty="0"/>
              <a:t> </a:t>
            </a:r>
            <a:r>
              <a:rPr lang="cs-CZ" sz="2200" dirty="0"/>
              <a:t>správní dohody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cs-CZ" sz="22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/>
              <a:t>jiné formalizované </a:t>
            </a:r>
            <a:r>
              <a:rPr lang="cs-CZ" sz="2200" dirty="0" err="1"/>
              <a:t>správněprávní</a:t>
            </a:r>
            <a:r>
              <a:rPr lang="cs-CZ" sz="2200" dirty="0"/>
              <a:t> úkony (tzv. jiné správní úkony)</a:t>
            </a:r>
          </a:p>
          <a:p>
            <a:pPr marL="324000" lvl="1" indent="0">
              <a:buNone/>
            </a:pPr>
            <a:endParaRPr lang="cs-CZ" sz="22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/>
              <a:t>faktické úkony s přímými právními důsledky</a:t>
            </a:r>
            <a:br>
              <a:rPr lang="cs-CZ" sz="2400" dirty="0"/>
            </a:br>
            <a:br>
              <a:rPr lang="cs-CZ" altLang="cs-CZ" sz="1800" dirty="0"/>
            </a:br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4542C9-806D-404E-923B-521DD599D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98314" y="1845102"/>
            <a:ext cx="591699" cy="513079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F2E67A2-01F0-4E7C-B04F-B0CAACC3D4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40707" y="2945024"/>
            <a:ext cx="609600" cy="439681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30D2A4-C79E-4F44-9D19-8C0A09C6F3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0307" y="2972171"/>
            <a:ext cx="609600" cy="412534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261DEFC-F9FE-40C4-8047-C2FEFE02F3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52579" y="3630083"/>
            <a:ext cx="567055" cy="439681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2D94AD1-4FBF-4756-AAF5-B0AFB1C336B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717009" y="4995949"/>
            <a:ext cx="531516" cy="4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1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5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3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1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55A24BB-DE61-4ACC-A434-9C65E888F2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9AAEF4E-AC3B-4472-B49D-54B9A1C2C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F</a:t>
            </a:r>
            <a:r>
              <a:rPr lang="cs-CZ" sz="3000" b="1" dirty="0">
                <a:solidFill>
                  <a:srgbClr val="0070C0"/>
                </a:solidFill>
              </a:rPr>
              <a:t>ormy realizace (činnosti) veřejné správy</a:t>
            </a:r>
            <a:br>
              <a:rPr lang="cs-CZ" sz="3000" b="1" dirty="0">
                <a:solidFill>
                  <a:srgbClr val="0070C0"/>
                </a:solidFill>
              </a:rPr>
            </a:br>
            <a:r>
              <a:rPr lang="cs-CZ" sz="2800" b="1" dirty="0">
                <a:solidFill>
                  <a:schemeClr val="accent1"/>
                </a:solidFill>
              </a:rPr>
              <a:t>Členění</a:t>
            </a:r>
            <a:endParaRPr lang="cs-CZ" sz="28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0FFD9E1-D81F-4816-8F9B-EF0FDF2F5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neprávní (organizační) formy činnosti</a:t>
            </a:r>
          </a:p>
          <a:p>
            <a:pPr marL="72000" indent="0">
              <a:buNone/>
            </a:pP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/>
              <a:t>operativně organizační činnosti</a:t>
            </a:r>
          </a:p>
          <a:p>
            <a:pPr marL="324000" lvl="1" indent="0">
              <a:buNone/>
            </a:pPr>
            <a:endParaRPr lang="cs-CZ" sz="22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/>
              <a:t>materiálně technické operace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9EA8C9-4165-4F81-B3D3-F0442D330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01121" y="2548891"/>
            <a:ext cx="334019" cy="7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7D5270D-9272-429D-B773-A41B017EEA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7EE426C-C2D4-4FF6-90B0-430C9484D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</a:t>
            </a:r>
            <a:endParaRPr lang="cs-CZ" sz="30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56A9A27-809E-4A29-8C60-3DF0DB3E0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08" y="1707242"/>
            <a:ext cx="10753200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formy realizace (činnosti) VS </a:t>
            </a:r>
            <a:endParaRPr lang="cs-CZ" sz="24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právní formy činnosti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 normativní </a:t>
            </a:r>
            <a:r>
              <a:rPr lang="cs-CZ" sz="1600" dirty="0"/>
              <a:t>(abstraktní) </a:t>
            </a:r>
            <a:r>
              <a:rPr lang="cs-CZ" dirty="0"/>
              <a:t>správní akty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dirty="0"/>
              <a:t> externí normativní správní akty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dirty="0"/>
              <a:t> interní normativní správní akty (</a:t>
            </a:r>
            <a:r>
              <a:rPr lang="cs-CZ" sz="1400" dirty="0"/>
              <a:t>interní normativní instrukce</a:t>
            </a:r>
            <a:r>
              <a:rPr lang="cs-CZ" dirty="0"/>
              <a:t>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 individuální </a:t>
            </a:r>
            <a:r>
              <a:rPr lang="cs-CZ" sz="1600" dirty="0"/>
              <a:t>(konkrétní) </a:t>
            </a:r>
            <a:r>
              <a:rPr lang="cs-CZ" dirty="0"/>
              <a:t>správní akty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dirty="0"/>
              <a:t> externí individuální správní akty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cs-CZ" dirty="0"/>
              <a:t> interní individuální správní akty (</a:t>
            </a:r>
            <a:r>
              <a:rPr lang="cs-CZ" sz="1400" dirty="0"/>
              <a:t>individuální služební pokyny</a:t>
            </a:r>
            <a:r>
              <a:rPr lang="cs-CZ" dirty="0"/>
              <a:t>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 smíšené správní akty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 správní dohody (veřejnoprávní smlouvy)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 tzv. jiné správní úkony (jiné úkony VS)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 faktické úkony s přímými právními důsledky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dirty="0"/>
              <a:t>neprávní (organizační) formy činnosti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 operativně organizační činnosti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 materiálně technické operace</a:t>
            </a:r>
          </a:p>
          <a:p>
            <a:pPr lvl="2"/>
            <a:endParaRPr lang="cs-CZ" dirty="0"/>
          </a:p>
          <a:p>
            <a:pPr lvl="2">
              <a:buFont typeface="Wingdings" panose="05000000000000000000" pitchFamily="2" charset="2"/>
              <a:buChar char="§"/>
            </a:pPr>
            <a:endParaRPr lang="cs-CZ" dirty="0"/>
          </a:p>
          <a:p>
            <a:pPr lvl="2">
              <a:buFont typeface="Wingdings" panose="05000000000000000000" pitchFamily="2" charset="2"/>
              <a:buChar char="§"/>
            </a:pP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endParaRPr lang="cs-CZ" dirty="0"/>
          </a:p>
          <a:p>
            <a:pPr lvl="1">
              <a:buFont typeface="Wingdings" panose="05000000000000000000" pitchFamily="2" charset="2"/>
              <a:buChar char="§"/>
            </a:pP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6C24B2-F079-4C24-BBE6-EC3DFFA99D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6846" y="1880235"/>
            <a:ext cx="609600" cy="436607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633AC4-E355-4B66-A414-07F0627B61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4846" y="1906519"/>
            <a:ext cx="551805" cy="38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0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8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D69CD82-8B0B-4576-A2B2-61EDCDDCB5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000" dirty="0">
                <a:solidFill>
                  <a:srgbClr val="0070C0"/>
                </a:solidFill>
              </a:rPr>
              <a:t>Přehled hlavních f</a:t>
            </a:r>
            <a:r>
              <a:rPr lang="cs-CZ" sz="3000" b="1" dirty="0">
                <a:solidFill>
                  <a:srgbClr val="0070C0"/>
                </a:solidFill>
              </a:rPr>
              <a:t>orem realizace (činnosti) veřejné správy </a:t>
            </a:r>
            <a:r>
              <a:rPr lang="cs-CZ" sz="2800" dirty="0"/>
              <a:t>Správní akty </a:t>
            </a:r>
            <a:endParaRPr lang="cs-CZ" altLang="cs-CZ" sz="2800" dirty="0">
              <a:solidFill>
                <a:srgbClr val="0070C0"/>
              </a:solidFill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14F4005-9037-437E-929F-B1AC076E82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9400" y="1858108"/>
            <a:ext cx="10753200" cy="37929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někdy též označované jako </a:t>
            </a:r>
            <a:r>
              <a:rPr lang="cs-CZ" sz="2400" i="1" dirty="0"/>
              <a:t>akty veřejné správy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jde o jednostrannou formu realizace veřejné správy </a:t>
            </a:r>
            <a:r>
              <a:rPr lang="cs-CZ" sz="2400" dirty="0" err="1"/>
              <a:t>veřejno</a:t>
            </a:r>
            <a:r>
              <a:rPr lang="cs-CZ" sz="2400" dirty="0"/>
              <a:t>-mocenského charakteru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nestejnorodá skupina forem realizace veřejné správy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/>
              <a:t>dle postavení adresáta rozlišujeme správní akty vnitřní a vnější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200" dirty="0"/>
              <a:t>dle typu činnosti rozlišujeme správní akty normativní, individuální (</a:t>
            </a:r>
            <a:r>
              <a:rPr lang="cs-CZ" sz="1800" dirty="0"/>
              <a:t>správní akty </a:t>
            </a:r>
            <a:r>
              <a:rPr lang="cs-CZ" sz="1800" i="1" dirty="0" err="1"/>
              <a:t>stricto</a:t>
            </a:r>
            <a:r>
              <a:rPr lang="cs-CZ" sz="1800" i="1" dirty="0"/>
              <a:t> </a:t>
            </a:r>
            <a:r>
              <a:rPr lang="cs-CZ" sz="1800" i="1" dirty="0" err="1"/>
              <a:t>sensu</a:t>
            </a:r>
            <a:r>
              <a:rPr lang="cs-CZ" sz="2200" dirty="0"/>
              <a:t>) a smíšené</a:t>
            </a:r>
          </a:p>
          <a:p>
            <a:pPr marL="72000" indent="0" eaLnBrk="1" hangingPunct="1">
              <a:buNone/>
            </a:pPr>
            <a:endParaRPr lang="cs-CZ" altLang="cs-CZ" sz="2000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F799DE3-6BD2-3EC2-F658-6AAE2E553A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šablona prezentace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prezentace</Template>
  <TotalTime>60</TotalTime>
  <Words>4224</Words>
  <Application>Microsoft Office PowerPoint</Application>
  <PresentationFormat>Širokoúhlá obrazovka</PresentationFormat>
  <Paragraphs>432</Paragraphs>
  <Slides>35</Slides>
  <Notes>0</Notes>
  <HiddenSlides>0</HiddenSlides>
  <MMClips>14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4" baseType="lpstr">
      <vt:lpstr>Arial</vt:lpstr>
      <vt:lpstr>Arial</vt:lpstr>
      <vt:lpstr>Courier New</vt:lpstr>
      <vt:lpstr>Google Sans</vt:lpstr>
      <vt:lpstr>Open Sans</vt:lpstr>
      <vt:lpstr>Tahoma</vt:lpstr>
      <vt:lpstr>Times New Roman</vt:lpstr>
      <vt:lpstr>Wingdings</vt:lpstr>
      <vt:lpstr>šablona prezentace</vt:lpstr>
      <vt:lpstr> Formy realizace (činnosti)  veřejné správy – úvod        </vt:lpstr>
      <vt:lpstr>Osnova přednášky a její cíl</vt:lpstr>
      <vt:lpstr>Realizace (činnost) veřejné správy Úvodem</vt:lpstr>
      <vt:lpstr>Formy realizace (činnosti) veřejné správy  Pojem</vt:lpstr>
      <vt:lpstr>Formy realizace (činnosti) veřejné správy  Členění</vt:lpstr>
      <vt:lpstr>Formy realizace (činnosti) veřejné správy Členění</vt:lpstr>
      <vt:lpstr>Formy realizace (činnosti) veřejné správy Členění</vt:lpstr>
      <vt:lpstr>Přehled hlavních forem realizace (činnosti) veřejné správy</vt:lpstr>
      <vt:lpstr>Přehled hlavních forem realizace (činnosti) veřejné správy Správní akty </vt:lpstr>
      <vt:lpstr>Přehled hlavních forem realizace (činnosti) veřejné správy Správní akty </vt:lpstr>
      <vt:lpstr>Přehled hlavních forem realizace (činnosti) veřejné správy Správní akty </vt:lpstr>
      <vt:lpstr>Přehled hlavních forem realizace (činnosti) veřejné správy Správní akty </vt:lpstr>
      <vt:lpstr>Přehled hlavních forem realizace (činnosti) veřejné správy Správní akty </vt:lpstr>
      <vt:lpstr>Přehled hlavních forem realizace (činnosti) veřejné správy Správní akty </vt:lpstr>
      <vt:lpstr>Přehled hlavních forem realizace (činnosti) veřejné správy Správní akty </vt:lpstr>
      <vt:lpstr>Přehled hlavních forem realizace (činnosti) veřejné správy Správní akty </vt:lpstr>
      <vt:lpstr>Přehled hlavních forem realizace (činnosti) veřejné správy Správní akty </vt:lpstr>
      <vt:lpstr>Přehled hlavních forem realizace (činnosti) veřejné správy Správní akty </vt:lpstr>
      <vt:lpstr>Přehled hlavních forem realizace (činnosti) veřejné správy Správní akty </vt:lpstr>
      <vt:lpstr>Přehled hlavních forem realizace (činnosti) veřejné správy Správní akty </vt:lpstr>
      <vt:lpstr>Přehled hlavních forem realizace (činnosti) veřejné správy Správní akty </vt:lpstr>
      <vt:lpstr>Přehled hlavních forem realizace (činnosti) veřejné správy Správní akty </vt:lpstr>
      <vt:lpstr>Přehled hlavních forem realizace (činnosti) veřejné správy Správní akty </vt:lpstr>
      <vt:lpstr>Přehled hlavních forem realizace (činnosti) veřejné správy Veřejnoprávní smlouvy</vt:lpstr>
      <vt:lpstr>Přehled hlavních forem realizace (činnosti) veřejné správy Veřejnoprávní smlouvy</vt:lpstr>
      <vt:lpstr>Přehled hlavních forem realizace (činnosti) veřejné správy Veřejnoprávní smlouvy</vt:lpstr>
      <vt:lpstr>Přehled hlavních forem realizace (činnosti) veřejné správy Veřejnoprávní smlouvy</vt:lpstr>
      <vt:lpstr>Přehled hlavních forem realizace (činnosti) veřejné správy Veřejnoprávní smlouvy</vt:lpstr>
      <vt:lpstr>Přehled hlavních forem realizace (činnosti) veřejné správy Veřejnoprávní smlouvy</vt:lpstr>
      <vt:lpstr>Přehled hlavních forem realizace (činnosti) veřejné správy Veřejnoprávní smlouvy</vt:lpstr>
      <vt:lpstr>Přehled hlavních forem realizace (činnosti) veřejné správy Tzv. jiné správní úkony</vt:lpstr>
      <vt:lpstr>Přehled hlavních forem realizace (činnosti) veřejné správy Tzv. jiné správní úkony</vt:lpstr>
      <vt:lpstr>Přehled hlavních forem realizace (činnosti) veřejné správy Faktické úkony s přímými právními důsledky</vt:lpstr>
      <vt:lpstr>Přehled hlavních forem realizace (činnosti) veřejné správy Faktické úkony s přímými právními důsledky</vt:lpstr>
      <vt:lpstr>Prameny ke studiu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Správní právo procesní 1. seminář</dc:title>
  <dc:creator>Radislav Bražina</dc:creator>
  <cp:lastModifiedBy>Rtep</cp:lastModifiedBy>
  <cp:revision>160</cp:revision>
  <cp:lastPrinted>1601-01-01T00:00:00Z</cp:lastPrinted>
  <dcterms:created xsi:type="dcterms:W3CDTF">2019-10-07T08:10:51Z</dcterms:created>
  <dcterms:modified xsi:type="dcterms:W3CDTF">2023-05-04T18:55:40Z</dcterms:modified>
</cp:coreProperties>
</file>