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7"/>
  </p:notesMasterIdLst>
  <p:handoutMasterIdLst>
    <p:handoutMasterId r:id="rId28"/>
  </p:handoutMasterIdLst>
  <p:sldIdLst>
    <p:sldId id="256" r:id="rId5"/>
    <p:sldId id="312" r:id="rId6"/>
    <p:sldId id="285" r:id="rId7"/>
    <p:sldId id="286" r:id="rId8"/>
    <p:sldId id="287" r:id="rId9"/>
    <p:sldId id="288" r:id="rId10"/>
    <p:sldId id="289" r:id="rId11"/>
    <p:sldId id="290" r:id="rId12"/>
    <p:sldId id="297" r:id="rId13"/>
    <p:sldId id="300" r:id="rId14"/>
    <p:sldId id="301" r:id="rId15"/>
    <p:sldId id="302" r:id="rId16"/>
    <p:sldId id="303" r:id="rId17"/>
    <p:sldId id="304" r:id="rId18"/>
    <p:sldId id="305" r:id="rId19"/>
    <p:sldId id="314" r:id="rId20"/>
    <p:sldId id="317" r:id="rId21"/>
    <p:sldId id="318" r:id="rId22"/>
    <p:sldId id="308" r:id="rId23"/>
    <p:sldId id="309" r:id="rId24"/>
    <p:sldId id="310" r:id="rId25"/>
    <p:sldId id="281"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p15:clr>
            <a:srgbClr val="A4A3A4"/>
          </p15:clr>
        </p15:guide>
        <p15:guide id="2" orient="horz" pos="1272">
          <p15:clr>
            <a:srgbClr val="A4A3A4"/>
          </p15:clr>
        </p15:guide>
        <p15:guide id="3" orient="horz" pos="715">
          <p15:clr>
            <a:srgbClr val="A4A3A4"/>
          </p15:clr>
        </p15:guide>
        <p15:guide id="4" orient="horz" pos="3861">
          <p15:clr>
            <a:srgbClr val="A4A3A4"/>
          </p15:clr>
        </p15:guide>
        <p15:guide id="5" orient="horz" pos="3944">
          <p15:clr>
            <a:srgbClr val="A4A3A4"/>
          </p15:clr>
        </p15:guide>
        <p15:guide id="6" pos="321">
          <p15:clr>
            <a:srgbClr val="A4A3A4"/>
          </p15:clr>
        </p15:guide>
        <p15:guide id="7" pos="5418">
          <p15:clr>
            <a:srgbClr val="A4A3A4"/>
          </p15:clr>
        </p15:guide>
        <p15:guide id="8" pos="682">
          <p15:clr>
            <a:srgbClr val="A4A3A4"/>
          </p15:clr>
        </p15:guide>
        <p15:guide id="9" pos="2766">
          <p15:clr>
            <a:srgbClr val="A4A3A4"/>
          </p15:clr>
        </p15:guide>
        <p15:guide id="10" pos="2976">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08" d="100"/>
          <a:sy n="108" d="100"/>
        </p:scale>
        <p:origin x="1806" y="96"/>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a:t>Kliknutím lze upravit styl.</a:t>
            </a:r>
            <a:endParaRPr lang="cs-CZ" altLang="cs-CZ" noProof="0" dirty="0"/>
          </a:p>
        </p:txBody>
      </p:sp>
      <p:sp>
        <p:nvSpPr>
          <p:cNvPr id="7"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defRPr>
            </a:lvl1pPr>
          </a:lstStyle>
          <a:p>
            <a:r>
              <a:rPr lang="cs-CZ" altLang="cs-CZ" dirty="0"/>
              <a:t>Definujte zápatí - název prezentace / pracoviště</a:t>
            </a:r>
          </a:p>
        </p:txBody>
      </p:sp>
      <p:sp>
        <p:nvSpPr>
          <p:cNvPr id="8"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defRPr>
            </a:lvl1pPr>
          </a:lstStyle>
          <a:p>
            <a:fld id="{0DE708CC-0C3F-4567-9698-B54C0F35BD31}" type="slidenum">
              <a:rPr lang="cs-CZ" altLang="cs-CZ" smtClean="0"/>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FD44865-E482-4274-BA0A-6D969A5DE30D}" type="slidenum">
              <a:rPr lang="cs-CZ" altLang="cs-CZ"/>
              <a:pPr/>
              <a:t>‹#›</a:t>
            </a:fld>
            <a:endParaRPr lang="cs-CZ" altLang="cs-CZ" dirty="0"/>
          </a:p>
        </p:txBody>
      </p:sp>
    </p:spTree>
    <p:extLst>
      <p:ext uri="{BB962C8B-B14F-4D97-AF65-F5344CB8AC3E}">
        <p14:creationId xmlns:p14="http://schemas.microsoft.com/office/powerpoint/2010/main" val="1390616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67153075-B133-4825-BEAD-9495BA665D34}" type="slidenum">
              <a:rPr lang="cs-CZ" altLang="cs-CZ"/>
              <a:pPr/>
              <a:t>‹#›</a:t>
            </a:fld>
            <a:endParaRPr lang="cs-CZ" altLang="cs-CZ"/>
          </a:p>
        </p:txBody>
      </p:sp>
    </p:spTree>
    <p:extLst>
      <p:ext uri="{BB962C8B-B14F-4D97-AF65-F5344CB8AC3E}">
        <p14:creationId xmlns:p14="http://schemas.microsoft.com/office/powerpoint/2010/main" val="2752727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686047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a:t>Kliknutím lze upravit styl.</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Upravte styly předlohy textu.</a:t>
            </a:r>
          </a:p>
        </p:txBody>
      </p:sp>
      <p:sp>
        <p:nvSpPr>
          <p:cNvPr id="4" name="Zástupný symbol pro zápatí 3"/>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B7F5D36C-8A95-44A1-B2E3-4B4CEE4AA93A}" type="slidenum">
              <a:rPr lang="cs-CZ" altLang="cs-CZ"/>
              <a:pPr/>
              <a:t>‹#›</a:t>
            </a:fld>
            <a:endParaRPr lang="cs-CZ" altLang="cs-CZ" dirty="0"/>
          </a:p>
        </p:txBody>
      </p:sp>
    </p:spTree>
    <p:extLst>
      <p:ext uri="{BB962C8B-B14F-4D97-AF65-F5344CB8AC3E}">
        <p14:creationId xmlns:p14="http://schemas.microsoft.com/office/powerpoint/2010/main" val="2563645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Upravte styly předlohy textu.</a:t>
            </a:r>
          </a:p>
          <a:p>
            <a:pPr lvl="1"/>
            <a:r>
              <a:rPr lang="cs-CZ"/>
              <a:t>Druhá úroveň</a:t>
            </a:r>
          </a:p>
        </p:txBody>
      </p:sp>
      <p:sp>
        <p:nvSpPr>
          <p:cNvPr id="5" name="Zástupný symbol pro zápatí 4"/>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91152B74-69A5-4C0F-AF65-094CC50B2C3C}" type="slidenum">
              <a:rPr lang="cs-CZ" altLang="cs-CZ"/>
              <a:pPr/>
              <a:t>‹#›</a:t>
            </a:fld>
            <a:endParaRPr lang="cs-CZ" altLang="cs-CZ" dirty="0"/>
          </a:p>
        </p:txBody>
      </p:sp>
    </p:spTree>
    <p:extLst>
      <p:ext uri="{BB962C8B-B14F-4D97-AF65-F5344CB8AC3E}">
        <p14:creationId xmlns:p14="http://schemas.microsoft.com/office/powerpoint/2010/main" val="2240045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a:t>Kliknutím lze upravit styl.</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Upravte styly předlohy textu.</a:t>
            </a:r>
          </a:p>
          <a:p>
            <a:pPr lvl="1"/>
            <a:r>
              <a:rPr lang="cs-CZ"/>
              <a:t>Druhá úroveň</a:t>
            </a:r>
          </a:p>
        </p:txBody>
      </p:sp>
      <p:sp>
        <p:nvSpPr>
          <p:cNvPr id="7" name="Zástupný symbol pro zápatí 6"/>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8" name="Zástupný symbol pro číslo snímku 7"/>
          <p:cNvSpPr>
            <a:spLocks noGrp="1"/>
          </p:cNvSpPr>
          <p:nvPr>
            <p:ph type="sldNum" sz="quarter" idx="11"/>
          </p:nvPr>
        </p:nvSpPr>
        <p:spPr/>
        <p:txBody>
          <a:bodyPr/>
          <a:lstStyle>
            <a:lvl1pPr>
              <a:defRPr/>
            </a:lvl1pPr>
          </a:lstStyle>
          <a:p>
            <a:fld id="{C595CD6F-6F72-494C-9F75-EA7F2E402090}" type="slidenum">
              <a:rPr lang="cs-CZ" altLang="cs-CZ"/>
              <a:pPr/>
              <a:t>‹#›</a:t>
            </a:fld>
            <a:endParaRPr lang="cs-CZ" altLang="cs-CZ" dirty="0"/>
          </a:p>
        </p:txBody>
      </p:sp>
    </p:spTree>
    <p:extLst>
      <p:ext uri="{BB962C8B-B14F-4D97-AF65-F5344CB8AC3E}">
        <p14:creationId xmlns:p14="http://schemas.microsoft.com/office/powerpoint/2010/main" val="3525317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zápatí 2"/>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4" name="Zástupný symbol pro číslo snímku 3"/>
          <p:cNvSpPr>
            <a:spLocks noGrp="1"/>
          </p:cNvSpPr>
          <p:nvPr>
            <p:ph type="sldNum" sz="quarter" idx="11"/>
          </p:nvPr>
        </p:nvSpPr>
        <p:spPr/>
        <p:txBody>
          <a:bodyPr/>
          <a:lstStyle>
            <a:lvl1pPr>
              <a:defRPr/>
            </a:lvl1pPr>
          </a:lstStyle>
          <a:p>
            <a:fld id="{927DA5A4-BFC5-452F-9F43-ADC3A6F1509E}" type="slidenum">
              <a:rPr lang="cs-CZ" altLang="cs-CZ"/>
              <a:pPr/>
              <a:t>‹#›</a:t>
            </a:fld>
            <a:endParaRPr lang="cs-CZ" alt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Tree>
    <p:extLst>
      <p:ext uri="{BB962C8B-B14F-4D97-AF65-F5344CB8AC3E}">
        <p14:creationId xmlns:p14="http://schemas.microsoft.com/office/powerpoint/2010/main" val="37100029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Tree>
    <p:extLst>
      <p:ext uri="{BB962C8B-B14F-4D97-AF65-F5344CB8AC3E}">
        <p14:creationId xmlns:p14="http://schemas.microsoft.com/office/powerpoint/2010/main" val="29540641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a:t>Kliknutím lze upravit styl.</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EA562BE3-FB3A-4F01-A26A-8D36CDF01ADA}" type="slidenum">
              <a:rPr lang="cs-CZ" altLang="cs-CZ"/>
              <a:pPr/>
              <a:t>‹#›</a:t>
            </a:fld>
            <a:endParaRPr lang="cs-CZ" altLang="cs-CZ" dirty="0"/>
          </a:p>
        </p:txBody>
      </p:sp>
    </p:spTree>
    <p:extLst>
      <p:ext uri="{BB962C8B-B14F-4D97-AF65-F5344CB8AC3E}">
        <p14:creationId xmlns:p14="http://schemas.microsoft.com/office/powerpoint/2010/main" val="231545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cs-CZ"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Zástupný symbol pro zápatí 4"/>
          <p:cNvSpPr>
            <a:spLocks noGrp="1"/>
          </p:cNvSpPr>
          <p:nvPr>
            <p:ph type="ftr" sz="quarter" idx="10"/>
          </p:nvPr>
        </p:nvSpPr>
        <p:spPr/>
        <p:txBody>
          <a:bodyPr/>
          <a:lstStyle>
            <a:lvl1pPr>
              <a:defRPr/>
            </a:lvl1pPr>
          </a:lstStyle>
          <a:p>
            <a:r>
              <a:rPr lang="cs-CZ" altLang="cs-CZ"/>
              <a:t>Definujte zápatí - název prezentace / pracoviště</a:t>
            </a:r>
          </a:p>
        </p:txBody>
      </p:sp>
      <p:sp>
        <p:nvSpPr>
          <p:cNvPr id="6" name="Zástupný symbol pro číslo snímku 5"/>
          <p:cNvSpPr>
            <a:spLocks noGrp="1"/>
          </p:cNvSpPr>
          <p:nvPr>
            <p:ph type="sldNum" sz="quarter" idx="11"/>
          </p:nvPr>
        </p:nvSpPr>
        <p:spPr/>
        <p:txBody>
          <a:bodyPr/>
          <a:lstStyle>
            <a:lvl1pPr>
              <a:defRPr/>
            </a:lvl1pPr>
          </a:lstStyle>
          <a:p>
            <a:fld id="{2268BFBB-FD49-4E22-AEFE-2646EB3E88CA}" type="slidenum">
              <a:rPr lang="cs-CZ" altLang="cs-CZ"/>
              <a:pPr/>
              <a:t>‹#›</a:t>
            </a:fld>
            <a:endParaRPr lang="cs-CZ" altLang="cs-CZ" dirty="0"/>
          </a:p>
        </p:txBody>
      </p:sp>
    </p:spTree>
    <p:extLst>
      <p:ext uri="{BB962C8B-B14F-4D97-AF65-F5344CB8AC3E}">
        <p14:creationId xmlns:p14="http://schemas.microsoft.com/office/powerpoint/2010/main" val="695320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64521" name="Rectangle 9"/>
          <p:cNvSpPr>
            <a:spLocks noGrp="1" noChangeArrowheads="1"/>
          </p:cNvSpPr>
          <p:nvPr>
            <p:ph type="title"/>
          </p:nvPr>
        </p:nvSpPr>
        <p:spPr bwMode="auto">
          <a:xfrm>
            <a:off x="509589" y="1125539"/>
            <a:ext cx="8086635"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b" anchorCtr="0" compatLnSpc="1">
            <a:prstTxWarp prst="textNoShape">
              <a:avLst/>
            </a:prstTxWarp>
          </a:bodyPr>
          <a:lstStyle/>
          <a:p>
            <a:pPr lvl="0"/>
            <a:r>
              <a:rPr lang="cs-CZ" altLang="cs-CZ" dirty="0"/>
              <a:t>Klepnutím lze upravit styl předlohy nadpisů.</a:t>
            </a:r>
          </a:p>
        </p:txBody>
      </p:sp>
      <p:sp>
        <p:nvSpPr>
          <p:cNvPr id="64522" name="Rectangle 10"/>
          <p:cNvSpPr>
            <a:spLocks noGrp="1" noChangeArrowheads="1"/>
          </p:cNvSpPr>
          <p:nvPr>
            <p:ph type="body" idx="1"/>
          </p:nvPr>
        </p:nvSpPr>
        <p:spPr bwMode="auto">
          <a:xfrm>
            <a:off x="509589" y="2017713"/>
            <a:ext cx="8082321"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cs-CZ" altLang="cs-CZ" dirty="0"/>
              <a:t>Klepnutím lze upravit styly předlohy textu.</a:t>
            </a:r>
          </a:p>
          <a:p>
            <a:pPr lvl="1"/>
            <a:r>
              <a:rPr lang="cs-CZ" altLang="cs-CZ" dirty="0"/>
              <a:t>Druhá úroveň</a:t>
            </a:r>
          </a:p>
        </p:txBody>
      </p:sp>
      <p:sp>
        <p:nvSpPr>
          <p:cNvPr id="64529" name="Rectangle 17"/>
          <p:cNvSpPr>
            <a:spLocks noGrp="1" noChangeArrowheads="1"/>
          </p:cNvSpPr>
          <p:nvPr>
            <p:ph type="ftr" sz="quarter" idx="3"/>
          </p:nvPr>
        </p:nvSpPr>
        <p:spPr bwMode="auto">
          <a:xfrm>
            <a:off x="422694" y="6248400"/>
            <a:ext cx="630591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defRPr>
            </a:lvl1pPr>
          </a:lstStyle>
          <a:p>
            <a:r>
              <a:rPr lang="cs-CZ" altLang="cs-CZ" dirty="0"/>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defRPr>
            </a:lvl1pPr>
          </a:lstStyle>
          <a:p>
            <a:fld id="{0DE708CC-0C3F-4567-9698-B54C0F35BD31}" type="slidenum">
              <a:rPr lang="cs-CZ" altLang="cs-CZ" smtClean="0"/>
              <a:pPr/>
              <a:t>‹#›</a:t>
            </a:fld>
            <a:endParaRPr lang="cs-CZ" altLang="cs-CZ" dirty="0"/>
          </a:p>
        </p:txBody>
      </p:sp>
    </p:spTree>
  </p:cSld>
  <p:clrMap bg1="lt1" tx1="dk1" bg2="lt2" tx2="dk2" accent1="accent1" accent2="accent2" accent3="accent3" accent4="accent4" accent5="accent5" accent6="accent6" hlink="hlink" folHlink="folHlink"/>
  <p:sldLayoutIdLst>
    <p:sldLayoutId id="2147483658"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hf hdr="0" dt="0"/>
  <p:txStyles>
    <p:titleStyle>
      <a:lvl1pPr algn="l" rtl="0" eaLnBrk="1" fontAlgn="base" hangingPunct="1">
        <a:spcBef>
          <a:spcPct val="0"/>
        </a:spcBef>
        <a:spcAft>
          <a:spcPct val="0"/>
        </a:spcAft>
        <a:defRPr sz="2400" b="1">
          <a:solidFill>
            <a:srgbClr val="00287D"/>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1" fontAlgn="base" hangingPunct="1">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1" fontAlgn="base" hangingPunct="1">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1" fontAlgn="base" hangingPunct="1">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5"/>
          <p:cNvSpPr>
            <a:spLocks noGrp="1" noChangeArrowheads="1"/>
          </p:cNvSpPr>
          <p:nvPr>
            <p:ph type="ftr" sz="quarter" idx="3"/>
          </p:nvPr>
        </p:nvSpPr>
        <p:spPr>
          <a:xfrm>
            <a:off x="414068" y="6248400"/>
            <a:ext cx="6314536" cy="457200"/>
          </a:xfrm>
        </p:spPr>
        <p:txBody>
          <a:bodyPr/>
          <a:lstStyle/>
          <a:p>
            <a:r>
              <a:rPr lang="cs-CZ" altLang="cs-CZ" dirty="0"/>
              <a:t>Definujte zápatí - název prezentace / pracoviště</a:t>
            </a:r>
          </a:p>
        </p:txBody>
      </p:sp>
      <p:sp>
        <p:nvSpPr>
          <p:cNvPr id="4" name="Rectangle 16"/>
          <p:cNvSpPr>
            <a:spLocks noGrp="1" noChangeArrowheads="1"/>
          </p:cNvSpPr>
          <p:nvPr>
            <p:ph type="sldNum" sz="quarter" idx="4"/>
          </p:nvPr>
        </p:nvSpPr>
        <p:spPr>
          <a:xfrm>
            <a:off x="6858000" y="6248400"/>
            <a:ext cx="1833113" cy="457200"/>
          </a:xfrm>
        </p:spPr>
        <p:txBody>
          <a:bodyPr/>
          <a:lstStyle/>
          <a:p>
            <a:fld id="{EA4ADC9B-C3B1-4CB1-8B0D-14D528DA44A1}" type="slidenum">
              <a:rPr lang="cs-CZ" altLang="cs-CZ"/>
              <a:pPr/>
              <a:t>1</a:t>
            </a:fld>
            <a:endParaRPr lang="cs-CZ" altLang="cs-CZ" dirty="0"/>
          </a:p>
        </p:txBody>
      </p:sp>
      <p:sp>
        <p:nvSpPr>
          <p:cNvPr id="95234" name="Rectangle 2"/>
          <p:cNvSpPr>
            <a:spLocks noGrp="1" noChangeArrowheads="1"/>
          </p:cNvSpPr>
          <p:nvPr>
            <p:ph type="ctrTitle"/>
          </p:nvPr>
        </p:nvSpPr>
        <p:spPr/>
        <p:txBody>
          <a:bodyPr/>
          <a:lstStyle/>
          <a:p>
            <a:r>
              <a:rPr lang="pl-PL" altLang="cs-CZ" dirty="0"/>
              <a:t>Daň z </a:t>
            </a:r>
            <a:r>
              <a:rPr lang="pl-PL" altLang="cs-CZ" dirty="0" err="1"/>
              <a:t>příjmů</a:t>
            </a:r>
            <a:r>
              <a:rPr lang="pl-PL" altLang="cs-CZ"/>
              <a:t> FO – </a:t>
            </a:r>
            <a:r>
              <a:rPr lang="pl-PL" altLang="cs-CZ" dirty="0"/>
              <a:t>závislá činnost</a:t>
            </a:r>
            <a:br>
              <a:rPr lang="pl-PL" altLang="cs-CZ" dirty="0"/>
            </a:br>
            <a:br>
              <a:rPr lang="pl-PL" altLang="cs-CZ" dirty="0"/>
            </a:br>
            <a:br>
              <a:rPr lang="pl-PL" altLang="cs-CZ" dirty="0"/>
            </a:br>
            <a:r>
              <a:rPr lang="pl-PL" altLang="cs-CZ" sz="2000" dirty="0"/>
              <a:t>Michal Radvan</a:t>
            </a:r>
            <a:endParaRPr lang="cs-CZ" altLang="cs-CZ" dirty="0"/>
          </a:p>
        </p:txBody>
      </p:sp>
    </p:spTree>
  </p:cSld>
  <p:clrMapOvr>
    <a:masterClrMapping/>
  </p:clrMapOvr>
  <mc:AlternateContent xmlns:mc="http://schemas.openxmlformats.org/markup-compatibility/2006" xmlns:p14="http://schemas.microsoft.com/office/powerpoint/2010/main">
    <mc:Choice Requires="p14">
      <p:transition spd="slow" p14:dur="2000" advTm="15523"/>
    </mc:Choice>
    <mc:Fallback xmlns="">
      <p:transition spd="slow" advTm="15523"/>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en-US"/>
              <a:t>Způsob výpočtu DPFO</a:t>
            </a:r>
          </a:p>
        </p:txBody>
      </p:sp>
      <p:sp>
        <p:nvSpPr>
          <p:cNvPr id="20483" name="Rectangle 3"/>
          <p:cNvSpPr>
            <a:spLocks noGrp="1" noChangeArrowheads="1"/>
          </p:cNvSpPr>
          <p:nvPr>
            <p:ph type="body" idx="1"/>
          </p:nvPr>
        </p:nvSpPr>
        <p:spPr/>
        <p:txBody>
          <a:bodyPr/>
          <a:lstStyle/>
          <a:p>
            <a:pPr>
              <a:lnSpc>
                <a:spcPct val="80000"/>
              </a:lnSpc>
              <a:buFont typeface="Wingdings" pitchFamily="2" charset="2"/>
              <a:buNone/>
            </a:pPr>
            <a:r>
              <a:rPr lang="cs-CZ" altLang="en-US" sz="1800" dirty="0"/>
              <a:t>  	Základ daně = </a:t>
            </a:r>
            <a:r>
              <a:rPr lang="el-GR" altLang="en-US" sz="1800" dirty="0">
                <a:cs typeface="Arial" charset="0"/>
              </a:rPr>
              <a:t>Σ</a:t>
            </a:r>
            <a:r>
              <a:rPr lang="cs-CZ" altLang="en-US" sz="1800" dirty="0">
                <a:cs typeface="Arial" charset="0"/>
              </a:rPr>
              <a:t> DZD</a:t>
            </a:r>
          </a:p>
          <a:p>
            <a:pPr>
              <a:lnSpc>
                <a:spcPct val="80000"/>
              </a:lnSpc>
              <a:buFont typeface="Wingdings" pitchFamily="2" charset="2"/>
              <a:buNone/>
            </a:pPr>
            <a:r>
              <a:rPr lang="cs-CZ" altLang="en-US" sz="1800" dirty="0"/>
              <a:t>	</a:t>
            </a:r>
            <a:r>
              <a:rPr lang="cs-CZ" altLang="en-US" sz="1800" u="sng" dirty="0"/>
              <a:t>- Nezdanitelné částky a odčitatelné položky</a:t>
            </a:r>
            <a:r>
              <a:rPr lang="cs-CZ" altLang="en-US" sz="1800" dirty="0"/>
              <a:t> </a:t>
            </a:r>
            <a:r>
              <a:rPr lang="cs-CZ" altLang="en-US" sz="1600" dirty="0"/>
              <a:t>(§ 15 a 34)</a:t>
            </a:r>
            <a:endParaRPr lang="cs-CZ" altLang="en-US" sz="1800" dirty="0"/>
          </a:p>
          <a:p>
            <a:pPr>
              <a:lnSpc>
                <a:spcPct val="80000"/>
              </a:lnSpc>
              <a:buFont typeface="Wingdings" pitchFamily="2" charset="2"/>
              <a:buNone/>
            </a:pPr>
            <a:r>
              <a:rPr lang="cs-CZ" altLang="en-US" sz="1800" dirty="0"/>
              <a:t>	Upravený základ daně</a:t>
            </a:r>
          </a:p>
          <a:p>
            <a:pPr>
              <a:lnSpc>
                <a:spcPct val="80000"/>
              </a:lnSpc>
              <a:buFont typeface="Wingdings" pitchFamily="2" charset="2"/>
              <a:buNone/>
            </a:pPr>
            <a:r>
              <a:rPr lang="cs-CZ" altLang="en-US" sz="1800" dirty="0"/>
              <a:t>	Základ daně zaokrouhlený		</a:t>
            </a:r>
          </a:p>
          <a:p>
            <a:pPr>
              <a:lnSpc>
                <a:spcPct val="80000"/>
              </a:lnSpc>
              <a:buFont typeface="Wingdings" pitchFamily="2" charset="2"/>
              <a:buNone/>
            </a:pPr>
            <a:r>
              <a:rPr lang="cs-CZ" altLang="en-US" sz="1800" dirty="0"/>
              <a:t>	DPFO brutto I (15 /23 %)			</a:t>
            </a:r>
          </a:p>
          <a:p>
            <a:pPr>
              <a:lnSpc>
                <a:spcPct val="80000"/>
              </a:lnSpc>
              <a:buFont typeface="Wingdings" pitchFamily="2" charset="2"/>
              <a:buNone/>
            </a:pPr>
            <a:r>
              <a:rPr lang="cs-CZ" altLang="en-US" sz="1800" dirty="0"/>
              <a:t>    </a:t>
            </a:r>
            <a:r>
              <a:rPr lang="cs-CZ" altLang="en-US" sz="1800" u="sng" dirty="0"/>
              <a:t>- Slevy na dani (§ 35ba, 35bb, 35bc)</a:t>
            </a:r>
          </a:p>
          <a:p>
            <a:pPr>
              <a:lnSpc>
                <a:spcPct val="80000"/>
              </a:lnSpc>
              <a:buFont typeface="Wingdings" pitchFamily="2" charset="2"/>
              <a:buNone/>
            </a:pPr>
            <a:r>
              <a:rPr lang="cs-CZ" altLang="en-US" sz="1800" dirty="0"/>
              <a:t>	DPFO brutto II (</a:t>
            </a:r>
            <a:r>
              <a:rPr lang="en-US" altLang="en-US" sz="1800" dirty="0">
                <a:cs typeface="Arial" charset="0"/>
              </a:rPr>
              <a:t>&gt;</a:t>
            </a:r>
            <a:r>
              <a:rPr lang="cs-CZ" altLang="en-US" sz="1800" dirty="0">
                <a:cs typeface="Arial" charset="0"/>
              </a:rPr>
              <a:t> nebo = 0)</a:t>
            </a:r>
            <a:r>
              <a:rPr lang="cs-CZ" altLang="en-US" sz="1800" dirty="0"/>
              <a:t>			</a:t>
            </a:r>
          </a:p>
          <a:p>
            <a:pPr>
              <a:lnSpc>
                <a:spcPct val="80000"/>
              </a:lnSpc>
              <a:buFont typeface="Wingdings" pitchFamily="2" charset="2"/>
              <a:buNone/>
            </a:pPr>
            <a:r>
              <a:rPr lang="cs-CZ" altLang="en-US" sz="1800" dirty="0"/>
              <a:t>  	</a:t>
            </a:r>
            <a:r>
              <a:rPr lang="cs-CZ" altLang="en-US" sz="1800" u="sng" dirty="0"/>
              <a:t>- Daňové zvýhodnění na děti (sleva)</a:t>
            </a:r>
          </a:p>
          <a:p>
            <a:pPr>
              <a:lnSpc>
                <a:spcPct val="80000"/>
              </a:lnSpc>
              <a:buFont typeface="Wingdings" pitchFamily="2" charset="2"/>
              <a:buNone/>
            </a:pPr>
            <a:r>
              <a:rPr lang="cs-CZ" altLang="en-US" sz="1800" dirty="0"/>
              <a:t>	</a:t>
            </a:r>
            <a:r>
              <a:rPr lang="cs-CZ" altLang="en-US" sz="1800" b="1" dirty="0"/>
              <a:t>DPFO netto</a:t>
            </a:r>
            <a:r>
              <a:rPr lang="cs-CZ" altLang="en-US" sz="1800" dirty="0"/>
              <a:t>				</a:t>
            </a:r>
            <a:endParaRPr lang="cs-CZ" altLang="en-US" sz="1800" b="1" dirty="0"/>
          </a:p>
          <a:p>
            <a:pPr>
              <a:lnSpc>
                <a:spcPct val="80000"/>
              </a:lnSpc>
              <a:buFont typeface="Wingdings" pitchFamily="2" charset="2"/>
              <a:buNone/>
            </a:pPr>
            <a:r>
              <a:rPr lang="cs-CZ" altLang="en-US" sz="1800" b="1" dirty="0"/>
              <a:t>  	</a:t>
            </a:r>
            <a:r>
              <a:rPr lang="cs-CZ" altLang="en-US" sz="1800" u="sng" dirty="0"/>
              <a:t>-</a:t>
            </a:r>
            <a:r>
              <a:rPr lang="cs-CZ" altLang="en-US" sz="1800" b="1" u="sng" dirty="0"/>
              <a:t> </a:t>
            </a:r>
            <a:r>
              <a:rPr lang="cs-CZ" altLang="en-US" sz="1800" u="sng" dirty="0"/>
              <a:t>Uhrazené zálohy</a:t>
            </a:r>
            <a:r>
              <a:rPr lang="cs-CZ" altLang="en-US" sz="1800" b="1" u="sng" dirty="0"/>
              <a:t>	____</a:t>
            </a:r>
            <a:endParaRPr lang="cs-CZ" altLang="en-US" sz="1800" u="sng" dirty="0"/>
          </a:p>
          <a:p>
            <a:pPr>
              <a:lnSpc>
                <a:spcPct val="80000"/>
              </a:lnSpc>
              <a:buFont typeface="Wingdings" pitchFamily="2" charset="2"/>
              <a:buNone/>
            </a:pPr>
            <a:r>
              <a:rPr lang="cs-CZ" altLang="en-US" sz="1800" dirty="0"/>
              <a:t>	</a:t>
            </a:r>
            <a:r>
              <a:rPr lang="cs-CZ" altLang="en-US" sz="1800" b="1" dirty="0"/>
              <a:t>DOPLATEK/PŘEPLATEK</a:t>
            </a:r>
          </a:p>
        </p:txBody>
      </p:sp>
    </p:spTree>
    <p:extLst>
      <p:ext uri="{BB962C8B-B14F-4D97-AF65-F5344CB8AC3E}">
        <p14:creationId xmlns:p14="http://schemas.microsoft.com/office/powerpoint/2010/main" val="161722822"/>
      </p:ext>
    </p:extLst>
  </p:cSld>
  <p:clrMapOvr>
    <a:masterClrMapping/>
  </p:clrMapOvr>
  <mc:AlternateContent xmlns:mc="http://schemas.openxmlformats.org/markup-compatibility/2006" xmlns:p14="http://schemas.microsoft.com/office/powerpoint/2010/main">
    <mc:Choice Requires="p14">
      <p:transition spd="slow" p14:dur="2000" advTm="185955"/>
    </mc:Choice>
    <mc:Fallback xmlns="">
      <p:transition spd="slow" advTm="185955"/>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en-US"/>
              <a:t>Nezdanitelné částky (§ 15)</a:t>
            </a:r>
          </a:p>
        </p:txBody>
      </p:sp>
      <p:sp>
        <p:nvSpPr>
          <p:cNvPr id="21507" name="Rectangle 3"/>
          <p:cNvSpPr>
            <a:spLocks noGrp="1" noChangeArrowheads="1"/>
          </p:cNvSpPr>
          <p:nvPr>
            <p:ph type="body" idx="1"/>
          </p:nvPr>
        </p:nvSpPr>
        <p:spPr/>
        <p:txBody>
          <a:bodyPr/>
          <a:lstStyle/>
          <a:p>
            <a:pPr>
              <a:lnSpc>
                <a:spcPct val="90000"/>
              </a:lnSpc>
            </a:pPr>
            <a:r>
              <a:rPr lang="cs-CZ" altLang="en-US" sz="1800" dirty="0"/>
              <a:t>Dary – 2% ze základu daně, min. 1,000 Kč – 15 % ze základu daně</a:t>
            </a:r>
          </a:p>
          <a:p>
            <a:pPr>
              <a:lnSpc>
                <a:spcPct val="90000"/>
              </a:lnSpc>
            </a:pPr>
            <a:r>
              <a:rPr lang="cs-CZ" altLang="en-US" sz="1800" dirty="0"/>
              <a:t>Úroky ze stavebního spoření, </a:t>
            </a:r>
            <a:r>
              <a:rPr lang="cs-CZ" altLang="en-US" sz="1800" dirty="0" err="1"/>
              <a:t>hypoúvěru</a:t>
            </a:r>
            <a:r>
              <a:rPr lang="cs-CZ" altLang="en-US" sz="1800" dirty="0"/>
              <a:t> apod. na stavbu určenou k bydlení, max. 150,000 Kč</a:t>
            </a:r>
          </a:p>
          <a:p>
            <a:pPr>
              <a:lnSpc>
                <a:spcPct val="90000"/>
              </a:lnSpc>
            </a:pPr>
            <a:r>
              <a:rPr lang="cs-CZ" altLang="en-US" sz="1800" dirty="0"/>
              <a:t>Penzijní připojištění snížené o 12,000 Kč, max. 24,000 Kč</a:t>
            </a:r>
          </a:p>
          <a:p>
            <a:pPr>
              <a:lnSpc>
                <a:spcPct val="90000"/>
              </a:lnSpc>
            </a:pPr>
            <a:r>
              <a:rPr lang="cs-CZ" altLang="en-US" sz="1800" dirty="0"/>
              <a:t>Životní pojištění, max. 24,000 Kč</a:t>
            </a:r>
          </a:p>
          <a:p>
            <a:pPr>
              <a:lnSpc>
                <a:spcPct val="90000"/>
              </a:lnSpc>
            </a:pPr>
            <a:r>
              <a:rPr lang="cs-CZ" altLang="en-US" sz="1800" dirty="0"/>
              <a:t>Příspěvek odborům – 1,5 % z hrubé mzdy, max. 3,000 Kč</a:t>
            </a:r>
          </a:p>
          <a:p>
            <a:pPr>
              <a:lnSpc>
                <a:spcPct val="90000"/>
              </a:lnSpc>
            </a:pPr>
            <a:r>
              <a:rPr lang="cs-CZ" altLang="en-US" sz="1800" dirty="0"/>
              <a:t>Úhrady za zkoušky ověřující výsledky dalšího vzdělávání, max. 10,000 Kč</a:t>
            </a:r>
          </a:p>
        </p:txBody>
      </p:sp>
    </p:spTree>
    <p:extLst>
      <p:ext uri="{BB962C8B-B14F-4D97-AF65-F5344CB8AC3E}">
        <p14:creationId xmlns:p14="http://schemas.microsoft.com/office/powerpoint/2010/main" val="2099326459"/>
      </p:ext>
    </p:extLst>
  </p:cSld>
  <p:clrMapOvr>
    <a:masterClrMapping/>
  </p:clrMapOvr>
  <mc:AlternateContent xmlns:mc="http://schemas.openxmlformats.org/markup-compatibility/2006" xmlns:p14="http://schemas.microsoft.com/office/powerpoint/2010/main">
    <mc:Choice Requires="p14">
      <p:transition spd="slow" p14:dur="2000" advTm="114306"/>
    </mc:Choice>
    <mc:Fallback xmlns="">
      <p:transition spd="slow" advTm="114306"/>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en-US" sz="2300"/>
              <a:t>Položky odčitatelné od základu daně (§ 34)</a:t>
            </a:r>
          </a:p>
        </p:txBody>
      </p:sp>
      <p:sp>
        <p:nvSpPr>
          <p:cNvPr id="22531" name="Rectangle 3"/>
          <p:cNvSpPr>
            <a:spLocks noGrp="1" noChangeArrowheads="1"/>
          </p:cNvSpPr>
          <p:nvPr>
            <p:ph type="body" idx="1"/>
          </p:nvPr>
        </p:nvSpPr>
        <p:spPr/>
        <p:txBody>
          <a:bodyPr/>
          <a:lstStyle/>
          <a:p>
            <a:r>
              <a:rPr lang="cs-CZ" altLang="en-US"/>
              <a:t>daňová ztráta (max. 5 let),</a:t>
            </a:r>
          </a:p>
          <a:p>
            <a:r>
              <a:rPr lang="cs-CZ" altLang="en-US"/>
              <a:t>100 % výdajů (nákladů), které poplatník vynaložil při realizaci projektů výzkumu a vývoje </a:t>
            </a:r>
          </a:p>
          <a:p>
            <a:r>
              <a:rPr lang="cs-CZ" altLang="en-US"/>
              <a:t>závazné posouzení na výdaje na výzkum a vývoj</a:t>
            </a:r>
          </a:p>
        </p:txBody>
      </p:sp>
    </p:spTree>
    <p:extLst>
      <p:ext uri="{BB962C8B-B14F-4D97-AF65-F5344CB8AC3E}">
        <p14:creationId xmlns:p14="http://schemas.microsoft.com/office/powerpoint/2010/main" val="2131566634"/>
      </p:ext>
    </p:extLst>
  </p:cSld>
  <p:clrMapOvr>
    <a:masterClrMapping/>
  </p:clrMapOvr>
  <mc:AlternateContent xmlns:mc="http://schemas.openxmlformats.org/markup-compatibility/2006" xmlns:p14="http://schemas.microsoft.com/office/powerpoint/2010/main">
    <mc:Choice Requires="p14">
      <p:transition spd="slow" p14:dur="2000" advTm="47614"/>
    </mc:Choice>
    <mc:Fallback xmlns="">
      <p:transition spd="slow" advTm="47614"/>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ltLang="en-US"/>
              <a:t>Slevy na dani (§§ 35, 35a)</a:t>
            </a:r>
          </a:p>
        </p:txBody>
      </p:sp>
      <p:sp>
        <p:nvSpPr>
          <p:cNvPr id="23555" name="Rectangle 3"/>
          <p:cNvSpPr>
            <a:spLocks noGrp="1" noChangeArrowheads="1"/>
          </p:cNvSpPr>
          <p:nvPr>
            <p:ph type="body" idx="1"/>
          </p:nvPr>
        </p:nvSpPr>
        <p:spPr/>
        <p:txBody>
          <a:bodyPr/>
          <a:lstStyle/>
          <a:p>
            <a:r>
              <a:rPr lang="cs-CZ" altLang="en-US"/>
              <a:t>18 000 Kč za každého zaměstnance se zdravotním postižením </a:t>
            </a:r>
          </a:p>
          <a:p>
            <a:r>
              <a:rPr lang="cs-CZ" altLang="en-US"/>
              <a:t>60 000 Kč za každého zaměstnance s těžším zdravotním postižením </a:t>
            </a:r>
          </a:p>
          <a:p>
            <a:r>
              <a:rPr lang="cs-CZ" altLang="en-US"/>
              <a:t>Investiční pobídka</a:t>
            </a:r>
          </a:p>
        </p:txBody>
      </p:sp>
    </p:spTree>
    <p:extLst>
      <p:ext uri="{BB962C8B-B14F-4D97-AF65-F5344CB8AC3E}">
        <p14:creationId xmlns:p14="http://schemas.microsoft.com/office/powerpoint/2010/main" val="387510805"/>
      </p:ext>
    </p:extLst>
  </p:cSld>
  <p:clrMapOvr>
    <a:masterClrMapping/>
  </p:clrMapOvr>
  <mc:AlternateContent xmlns:mc="http://schemas.openxmlformats.org/markup-compatibility/2006" xmlns:p14="http://schemas.microsoft.com/office/powerpoint/2010/main">
    <mc:Choice Requires="p14">
      <p:transition spd="slow" p14:dur="2000" advTm="41418"/>
    </mc:Choice>
    <mc:Fallback xmlns="">
      <p:transition spd="slow" advTm="41418"/>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en-US"/>
              <a:t>Slevy na dani (§ 35ba) </a:t>
            </a:r>
          </a:p>
        </p:txBody>
      </p:sp>
      <p:sp>
        <p:nvSpPr>
          <p:cNvPr id="24579" name="Rectangle 3"/>
          <p:cNvSpPr>
            <a:spLocks noGrp="1" noChangeArrowheads="1"/>
          </p:cNvSpPr>
          <p:nvPr>
            <p:ph type="body" idx="1"/>
          </p:nvPr>
        </p:nvSpPr>
        <p:spPr>
          <a:xfrm>
            <a:off x="509589" y="2017712"/>
            <a:ext cx="8082321" cy="4506179"/>
          </a:xfrm>
        </p:spPr>
        <p:txBody>
          <a:bodyPr/>
          <a:lstStyle/>
          <a:p>
            <a:r>
              <a:rPr lang="cs-CZ" altLang="en-US" sz="2000" strike="sngStrike" dirty="0"/>
              <a:t>24.840 / 27.840 </a:t>
            </a:r>
            <a:r>
              <a:rPr lang="cs-CZ" altLang="en-US" sz="2000" dirty="0"/>
              <a:t>/ 30.840 Kč na poplatníka; PRDUCH!</a:t>
            </a:r>
          </a:p>
          <a:p>
            <a:r>
              <a:rPr lang="cs-CZ" altLang="en-US" sz="2000" dirty="0"/>
              <a:t>24.840 Kč na manželku,</a:t>
            </a:r>
          </a:p>
          <a:p>
            <a:r>
              <a:rPr lang="cs-CZ" altLang="en-US" sz="2000" dirty="0"/>
              <a:t>2.520 Kč, pobírá-li poplatník invalidní důchod pro invaliditu 1. nebo 2. stupně,</a:t>
            </a:r>
          </a:p>
          <a:p>
            <a:r>
              <a:rPr lang="cs-CZ" altLang="en-US" sz="2000" dirty="0"/>
              <a:t>5.040 Kč, pobírá-li poplatník invalidní důchod pro invaliditu 3. stupně,</a:t>
            </a:r>
          </a:p>
          <a:p>
            <a:r>
              <a:rPr lang="cs-CZ" altLang="en-US" sz="2000" dirty="0"/>
              <a:t>16.140 Kč, je-li poplatník držitelem průkazu ZTP/P,</a:t>
            </a:r>
          </a:p>
          <a:p>
            <a:r>
              <a:rPr lang="cs-CZ" altLang="en-US" sz="2000" dirty="0"/>
              <a:t>4.020 Kč u poplatníka – studenta,</a:t>
            </a:r>
          </a:p>
          <a:p>
            <a:r>
              <a:rPr lang="cs-CZ" altLang="en-US" sz="2000" dirty="0"/>
              <a:t>Za umístění dítěte – </a:t>
            </a:r>
            <a:r>
              <a:rPr lang="cs-CZ" altLang="en-US" sz="2000" dirty="0" err="1"/>
              <a:t>školkovné</a:t>
            </a:r>
            <a:r>
              <a:rPr lang="cs-CZ" altLang="en-US" sz="2000" dirty="0"/>
              <a:t> (§ 35bb),</a:t>
            </a:r>
          </a:p>
          <a:p>
            <a:r>
              <a:rPr lang="cs-CZ" altLang="en-US" sz="2000" dirty="0"/>
              <a:t>Za evidenci tržeb – 5 000 Kč, max. ve výši kladného rozdílu mezi 15 % dílčího základu daně ze samostatné činnosti a základní slevy na poplatníka, pouze ve zdaňovacím období, ve kterém poplatník poprvé zaevidoval tržbu.</a:t>
            </a:r>
          </a:p>
        </p:txBody>
      </p:sp>
    </p:spTree>
    <p:extLst>
      <p:ext uri="{BB962C8B-B14F-4D97-AF65-F5344CB8AC3E}">
        <p14:creationId xmlns:p14="http://schemas.microsoft.com/office/powerpoint/2010/main" val="1969249207"/>
      </p:ext>
    </p:extLst>
  </p:cSld>
  <p:clrMapOvr>
    <a:masterClrMapping/>
  </p:clrMapOvr>
  <mc:AlternateContent xmlns:mc="http://schemas.openxmlformats.org/markup-compatibility/2006" xmlns:p14="http://schemas.microsoft.com/office/powerpoint/2010/main">
    <mc:Choice Requires="p14">
      <p:transition spd="slow" p14:dur="2000" advTm="280266"/>
    </mc:Choice>
    <mc:Fallback xmlns="">
      <p:transition spd="slow" advTm="28026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cs-CZ" altLang="en-US"/>
              <a:t>Daňové zvýhodnění (§ 35c)</a:t>
            </a:r>
          </a:p>
        </p:txBody>
      </p:sp>
      <p:sp>
        <p:nvSpPr>
          <p:cNvPr id="25603" name="Rectangle 3"/>
          <p:cNvSpPr>
            <a:spLocks noGrp="1" noChangeArrowheads="1"/>
          </p:cNvSpPr>
          <p:nvPr>
            <p:ph type="body" idx="1"/>
          </p:nvPr>
        </p:nvSpPr>
        <p:spPr/>
        <p:txBody>
          <a:bodyPr/>
          <a:lstStyle/>
          <a:p>
            <a:r>
              <a:rPr lang="cs-CZ" altLang="en-US" dirty="0"/>
              <a:t>15.204 Kč ročně za vyživované dítě žijící s poplatníkem ve společné domácnosti, </a:t>
            </a:r>
            <a:r>
              <a:rPr lang="cs-CZ" altLang="cs-CZ" dirty="0"/>
              <a:t>19.4</a:t>
            </a:r>
            <a:r>
              <a:rPr lang="en-US" altLang="cs-CZ" dirty="0"/>
              <a:t>04 </a:t>
            </a:r>
            <a:r>
              <a:rPr lang="en-US" altLang="cs-CZ" dirty="0" err="1"/>
              <a:t>ročně</a:t>
            </a:r>
            <a:r>
              <a:rPr lang="en-US" altLang="cs-CZ" dirty="0"/>
              <a:t> </a:t>
            </a:r>
            <a:r>
              <a:rPr lang="en-US" altLang="cs-CZ" dirty="0" err="1"/>
              <a:t>na</a:t>
            </a:r>
            <a:r>
              <a:rPr lang="en-US" altLang="cs-CZ" dirty="0"/>
              <a:t> </a:t>
            </a:r>
            <a:r>
              <a:rPr lang="en-US" altLang="cs-CZ" dirty="0" err="1"/>
              <a:t>druhé</a:t>
            </a:r>
            <a:r>
              <a:rPr lang="en-US" altLang="cs-CZ" dirty="0"/>
              <a:t> </a:t>
            </a:r>
            <a:r>
              <a:rPr lang="en-US" altLang="cs-CZ" dirty="0" err="1"/>
              <a:t>dítě</a:t>
            </a:r>
            <a:r>
              <a:rPr lang="en-US" altLang="cs-CZ" dirty="0"/>
              <a:t> a </a:t>
            </a:r>
            <a:r>
              <a:rPr lang="cs-CZ" altLang="cs-CZ" dirty="0"/>
              <a:t>24.2</a:t>
            </a:r>
            <a:r>
              <a:rPr lang="en-US" altLang="cs-CZ" dirty="0"/>
              <a:t>04 </a:t>
            </a:r>
            <a:r>
              <a:rPr lang="en-US" altLang="cs-CZ" dirty="0" err="1"/>
              <a:t>Kč</a:t>
            </a:r>
            <a:r>
              <a:rPr lang="en-US" altLang="cs-CZ" dirty="0"/>
              <a:t> </a:t>
            </a:r>
            <a:r>
              <a:rPr lang="en-US" altLang="cs-CZ" dirty="0" err="1"/>
              <a:t>ročně</a:t>
            </a:r>
            <a:r>
              <a:rPr lang="en-US" altLang="cs-CZ" dirty="0"/>
              <a:t> </a:t>
            </a:r>
            <a:r>
              <a:rPr lang="en-US" altLang="cs-CZ" dirty="0" err="1"/>
              <a:t>na</a:t>
            </a:r>
            <a:r>
              <a:rPr lang="en-US" altLang="cs-CZ" dirty="0"/>
              <a:t> </a:t>
            </a:r>
            <a:r>
              <a:rPr lang="en-US" altLang="cs-CZ" dirty="0" err="1"/>
              <a:t>třetí</a:t>
            </a:r>
            <a:r>
              <a:rPr lang="en-US" altLang="cs-CZ" dirty="0"/>
              <a:t> a </a:t>
            </a:r>
            <a:r>
              <a:rPr lang="en-US" altLang="cs-CZ" dirty="0" err="1"/>
              <a:t>každé</a:t>
            </a:r>
            <a:r>
              <a:rPr lang="en-US" altLang="cs-CZ" dirty="0"/>
              <a:t> </a:t>
            </a:r>
            <a:r>
              <a:rPr lang="en-US" altLang="cs-CZ" dirty="0" err="1"/>
              <a:t>další</a:t>
            </a:r>
            <a:r>
              <a:rPr lang="en-US" altLang="cs-CZ" dirty="0"/>
              <a:t> </a:t>
            </a:r>
            <a:r>
              <a:rPr lang="en-US" altLang="cs-CZ" dirty="0" err="1"/>
              <a:t>dítě</a:t>
            </a:r>
            <a:endParaRPr lang="cs-CZ" altLang="en-US" dirty="0"/>
          </a:p>
          <a:p>
            <a:r>
              <a:rPr lang="cs-CZ" altLang="en-US" dirty="0"/>
              <a:t>Dvojnásobek dítě s průkazem ZTP/P</a:t>
            </a:r>
          </a:p>
          <a:p>
            <a:r>
              <a:rPr lang="cs-CZ" altLang="en-US" dirty="0"/>
              <a:t>Do daňové povinnosti 0 Kč se jedná o slevu, pak o daňový bonus</a:t>
            </a:r>
          </a:p>
          <a:p>
            <a:r>
              <a:rPr lang="cs-CZ" altLang="en-US" strike="sngStrike" dirty="0">
                <a:solidFill>
                  <a:srgbClr val="FF0000"/>
                </a:solidFill>
              </a:rPr>
              <a:t>Bonus se vyplácí v rozmezí 100 – 60.300 Kč ročně, </a:t>
            </a:r>
            <a:r>
              <a:rPr lang="cs-CZ" altLang="en-US" dirty="0"/>
              <a:t>je třeba alespoň šestinásobek min. mzdy</a:t>
            </a:r>
          </a:p>
        </p:txBody>
      </p:sp>
    </p:spTree>
    <p:extLst>
      <p:ext uri="{BB962C8B-B14F-4D97-AF65-F5344CB8AC3E}">
        <p14:creationId xmlns:p14="http://schemas.microsoft.com/office/powerpoint/2010/main" val="2637279569"/>
      </p:ext>
    </p:extLst>
  </p:cSld>
  <p:clrMapOvr>
    <a:masterClrMapping/>
  </p:clrMapOvr>
  <mc:AlternateContent xmlns:mc="http://schemas.openxmlformats.org/markup-compatibility/2006" xmlns:p14="http://schemas.microsoft.com/office/powerpoint/2010/main">
    <mc:Choice Requires="p14">
      <p:transition spd="slow" p14:dur="2000" advTm="135027"/>
    </mc:Choice>
    <mc:Fallback xmlns="">
      <p:transition spd="slow" advTm="135027"/>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Porovnání § 6 a 7 2020</a:t>
            </a:r>
          </a:p>
        </p:txBody>
      </p:sp>
      <p:sp>
        <p:nvSpPr>
          <p:cNvPr id="7" name="Zástupný symbol pro obsah 6"/>
          <p:cNvSpPr>
            <a:spLocks noGrp="1"/>
          </p:cNvSpPr>
          <p:nvPr>
            <p:ph sz="half" idx="1"/>
          </p:nvPr>
        </p:nvSpPr>
        <p:spPr/>
        <p:txBody>
          <a:bodyPr/>
          <a:lstStyle/>
          <a:p>
            <a:pPr marL="0" indent="0">
              <a:buNone/>
            </a:pPr>
            <a:r>
              <a:rPr lang="cs-CZ" sz="2000" dirty="0"/>
              <a:t>Zaměstnanec</a:t>
            </a:r>
          </a:p>
          <a:p>
            <a:pPr marL="0" indent="0">
              <a:buNone/>
            </a:pPr>
            <a:r>
              <a:rPr lang="cs-CZ" sz="2000" dirty="0"/>
              <a:t>Hrubá mzda 		1000000</a:t>
            </a:r>
          </a:p>
          <a:p>
            <a:pPr marL="0" indent="0">
              <a:buNone/>
            </a:pPr>
            <a:r>
              <a:rPr lang="cs-CZ" sz="2000" dirty="0" err="1"/>
              <a:t>Superhrubá</a:t>
            </a:r>
            <a:r>
              <a:rPr lang="cs-CZ" sz="2000" dirty="0"/>
              <a:t> mzda 	1338000</a:t>
            </a:r>
          </a:p>
          <a:p>
            <a:pPr marL="0" indent="0">
              <a:buNone/>
            </a:pPr>
            <a:r>
              <a:rPr lang="cs-CZ" sz="2000" dirty="0"/>
              <a:t>Daň br. I		200700</a:t>
            </a:r>
          </a:p>
          <a:p>
            <a:pPr marL="0" indent="0">
              <a:buNone/>
            </a:pPr>
            <a:r>
              <a:rPr lang="cs-CZ" sz="2000" dirty="0"/>
              <a:t>Sleva			-24840</a:t>
            </a:r>
          </a:p>
          <a:p>
            <a:pPr marL="0" indent="0">
              <a:buNone/>
            </a:pPr>
            <a:r>
              <a:rPr lang="cs-CZ" sz="2000" dirty="0"/>
              <a:t>Daň br. II		175860</a:t>
            </a:r>
          </a:p>
          <a:p>
            <a:pPr marL="0" indent="0">
              <a:buNone/>
            </a:pPr>
            <a:r>
              <a:rPr lang="cs-CZ" sz="2000" dirty="0"/>
              <a:t>Daň. zvýhodnění	-15204</a:t>
            </a:r>
          </a:p>
          <a:p>
            <a:pPr marL="0" indent="0">
              <a:buNone/>
            </a:pPr>
            <a:r>
              <a:rPr lang="cs-CZ" sz="2000" dirty="0"/>
              <a:t>Daň netto		160656</a:t>
            </a:r>
          </a:p>
        </p:txBody>
      </p:sp>
      <p:sp>
        <p:nvSpPr>
          <p:cNvPr id="8" name="Zástupný symbol pro obsah 7"/>
          <p:cNvSpPr>
            <a:spLocks noGrp="1"/>
          </p:cNvSpPr>
          <p:nvPr>
            <p:ph sz="half" idx="2"/>
          </p:nvPr>
        </p:nvSpPr>
        <p:spPr>
          <a:xfrm>
            <a:off x="4724131" y="2019301"/>
            <a:ext cx="3876944" cy="4110567"/>
          </a:xfrm>
        </p:spPr>
        <p:txBody>
          <a:bodyPr/>
          <a:lstStyle/>
          <a:p>
            <a:pPr marL="0" indent="0">
              <a:buNone/>
            </a:pPr>
            <a:r>
              <a:rPr lang="cs-CZ" sz="2000" dirty="0"/>
              <a:t>Podnikatel</a:t>
            </a:r>
          </a:p>
          <a:p>
            <a:pPr marL="0" indent="0">
              <a:buNone/>
            </a:pPr>
            <a:r>
              <a:rPr lang="cs-CZ" sz="2000" dirty="0"/>
              <a:t>Odměna		1000000</a:t>
            </a:r>
          </a:p>
          <a:p>
            <a:pPr marL="0" indent="0">
              <a:buNone/>
            </a:pPr>
            <a:r>
              <a:rPr lang="cs-CZ" sz="2000" dirty="0"/>
              <a:t>Základ daně		400000</a:t>
            </a:r>
          </a:p>
          <a:p>
            <a:pPr marL="0" indent="0">
              <a:buNone/>
            </a:pPr>
            <a:r>
              <a:rPr lang="cs-CZ" sz="2000" dirty="0"/>
              <a:t>Daň br. I		60000</a:t>
            </a:r>
          </a:p>
          <a:p>
            <a:pPr marL="0" indent="0">
              <a:buNone/>
            </a:pPr>
            <a:r>
              <a:rPr lang="cs-CZ" sz="2000" dirty="0"/>
              <a:t>Sleva			-24840</a:t>
            </a:r>
          </a:p>
          <a:p>
            <a:pPr marL="0" indent="0">
              <a:buNone/>
            </a:pPr>
            <a:r>
              <a:rPr lang="cs-CZ" sz="2000" dirty="0"/>
              <a:t>Daň br. II		35160</a:t>
            </a:r>
          </a:p>
          <a:p>
            <a:pPr marL="0" indent="0">
              <a:buNone/>
            </a:pPr>
            <a:r>
              <a:rPr lang="cs-CZ" sz="2000" dirty="0"/>
              <a:t>Daň. zvýhodnění	-15204</a:t>
            </a:r>
          </a:p>
          <a:p>
            <a:pPr marL="0" indent="0">
              <a:buNone/>
            </a:pPr>
            <a:r>
              <a:rPr lang="cs-CZ" sz="2000" dirty="0"/>
              <a:t>Daň netto		19956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r>
              <a:rPr lang="cs-CZ" altLang="cs-CZ" dirty="0"/>
              <a:t>Definujte zápatí - název prezentace / pracoviště</a:t>
            </a:r>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Tree>
    <p:extLst>
      <p:ext uri="{BB962C8B-B14F-4D97-AF65-F5344CB8AC3E}">
        <p14:creationId xmlns:p14="http://schemas.microsoft.com/office/powerpoint/2010/main" val="2285488152"/>
      </p:ext>
    </p:extLst>
  </p:cSld>
  <p:clrMapOvr>
    <a:masterClrMapping/>
  </p:clrMapOvr>
  <mc:AlternateContent xmlns:mc="http://schemas.openxmlformats.org/markup-compatibility/2006" xmlns:p14="http://schemas.microsoft.com/office/powerpoint/2010/main">
    <mc:Choice Requires="p14">
      <p:transition spd="slow" p14:dur="2000" advTm="491456"/>
    </mc:Choice>
    <mc:Fallback xmlns="">
      <p:transition spd="slow" advTm="49145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Porovnání § 6 a 7 2023</a:t>
            </a:r>
          </a:p>
        </p:txBody>
      </p:sp>
      <p:sp>
        <p:nvSpPr>
          <p:cNvPr id="7" name="Zástupný symbol pro obsah 6"/>
          <p:cNvSpPr>
            <a:spLocks noGrp="1"/>
          </p:cNvSpPr>
          <p:nvPr>
            <p:ph sz="half" idx="1"/>
          </p:nvPr>
        </p:nvSpPr>
        <p:spPr/>
        <p:txBody>
          <a:bodyPr/>
          <a:lstStyle/>
          <a:p>
            <a:pPr marL="0" indent="0">
              <a:buNone/>
            </a:pPr>
            <a:r>
              <a:rPr lang="cs-CZ" sz="2000" dirty="0"/>
              <a:t>Zaměstnanec</a:t>
            </a:r>
          </a:p>
          <a:p>
            <a:pPr marL="0" indent="0">
              <a:buNone/>
            </a:pPr>
            <a:r>
              <a:rPr lang="cs-CZ" sz="2000" dirty="0"/>
              <a:t>Hrubá mzda 		1000000</a:t>
            </a:r>
          </a:p>
          <a:p>
            <a:pPr marL="0" indent="0">
              <a:buNone/>
            </a:pPr>
            <a:r>
              <a:rPr lang="cs-CZ" sz="2000" dirty="0"/>
              <a:t>Základ daně		1000000</a:t>
            </a:r>
          </a:p>
          <a:p>
            <a:pPr marL="0" indent="0">
              <a:buNone/>
            </a:pPr>
            <a:r>
              <a:rPr lang="cs-CZ" sz="2000" dirty="0"/>
              <a:t>Daň br. I		150000</a:t>
            </a:r>
          </a:p>
          <a:p>
            <a:pPr marL="0" indent="0">
              <a:buNone/>
            </a:pPr>
            <a:r>
              <a:rPr lang="cs-CZ" sz="2000" dirty="0"/>
              <a:t>Sleva			-30840</a:t>
            </a:r>
          </a:p>
          <a:p>
            <a:pPr marL="0" indent="0">
              <a:buNone/>
            </a:pPr>
            <a:r>
              <a:rPr lang="cs-CZ" sz="2000" dirty="0"/>
              <a:t>Daň br. II		119160</a:t>
            </a:r>
          </a:p>
          <a:p>
            <a:pPr marL="0" indent="0">
              <a:buNone/>
            </a:pPr>
            <a:r>
              <a:rPr lang="cs-CZ" sz="2000" dirty="0"/>
              <a:t>Daň. zvýhodnění	-15204</a:t>
            </a:r>
          </a:p>
          <a:p>
            <a:pPr marL="0" indent="0">
              <a:buNone/>
            </a:pPr>
            <a:r>
              <a:rPr lang="cs-CZ" sz="2000" dirty="0"/>
              <a:t>Daň netto		103956</a:t>
            </a:r>
          </a:p>
        </p:txBody>
      </p:sp>
      <p:sp>
        <p:nvSpPr>
          <p:cNvPr id="8" name="Zástupný symbol pro obsah 7"/>
          <p:cNvSpPr>
            <a:spLocks noGrp="1"/>
          </p:cNvSpPr>
          <p:nvPr>
            <p:ph sz="half" idx="2"/>
          </p:nvPr>
        </p:nvSpPr>
        <p:spPr>
          <a:xfrm>
            <a:off x="4724131" y="2019301"/>
            <a:ext cx="3876944" cy="4110567"/>
          </a:xfrm>
        </p:spPr>
        <p:txBody>
          <a:bodyPr/>
          <a:lstStyle/>
          <a:p>
            <a:pPr marL="0" indent="0">
              <a:buNone/>
            </a:pPr>
            <a:r>
              <a:rPr lang="cs-CZ" sz="2000" dirty="0"/>
              <a:t>Podnikatel</a:t>
            </a:r>
          </a:p>
          <a:p>
            <a:pPr marL="0" indent="0">
              <a:buNone/>
            </a:pPr>
            <a:r>
              <a:rPr lang="cs-CZ" sz="2000" dirty="0"/>
              <a:t>Odměna		1000000</a:t>
            </a:r>
          </a:p>
          <a:p>
            <a:pPr marL="0" indent="0">
              <a:buNone/>
            </a:pPr>
            <a:r>
              <a:rPr lang="cs-CZ" sz="2000" dirty="0"/>
              <a:t>Základ daně		400000</a:t>
            </a:r>
          </a:p>
          <a:p>
            <a:pPr marL="0" indent="0">
              <a:buNone/>
            </a:pPr>
            <a:r>
              <a:rPr lang="cs-CZ" sz="2000" dirty="0"/>
              <a:t>Daň br. I		60000</a:t>
            </a:r>
          </a:p>
          <a:p>
            <a:pPr marL="0" indent="0">
              <a:buNone/>
            </a:pPr>
            <a:r>
              <a:rPr lang="cs-CZ" sz="2000" dirty="0"/>
              <a:t>Sleva			-30840</a:t>
            </a:r>
          </a:p>
          <a:p>
            <a:pPr marL="0" indent="0">
              <a:buNone/>
            </a:pPr>
            <a:r>
              <a:rPr lang="cs-CZ" sz="2000" dirty="0"/>
              <a:t>Daň br. II		30160</a:t>
            </a:r>
          </a:p>
          <a:p>
            <a:pPr marL="0" indent="0">
              <a:buNone/>
            </a:pPr>
            <a:r>
              <a:rPr lang="cs-CZ" sz="2000" dirty="0"/>
              <a:t>Daň. zvýhodnění	-15204</a:t>
            </a:r>
          </a:p>
          <a:p>
            <a:pPr marL="0" indent="0">
              <a:buNone/>
            </a:pPr>
            <a:r>
              <a:rPr lang="cs-CZ" sz="2000" dirty="0"/>
              <a:t>Daň netto		13956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1200" b="0" i="0" u="none" strike="noStrike" kern="1200" cap="none" spc="0" normalizeH="0" baseline="0" noProof="0" dirty="0">
                <a:ln>
                  <a:noFill/>
                </a:ln>
                <a:solidFill>
                  <a:srgbClr val="969696"/>
                </a:solidFill>
                <a:effectLst/>
                <a:uLnTx/>
                <a:uFillTx/>
                <a:latin typeface="Arial"/>
                <a:ea typeface="+mn-ea"/>
                <a:cs typeface="+mn-cs"/>
              </a:rPr>
              <a:t>Definujte zápatí - název prezentace / pracoviště</a:t>
            </a:r>
          </a:p>
        </p:txBody>
      </p:sp>
      <p:sp>
        <p:nvSpPr>
          <p:cNvPr id="5" name="Zástupný symbol pro číslo snímku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969696"/>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cs-CZ" altLang="cs-CZ" sz="1200" b="0" i="0" u="none" strike="noStrike" kern="1200" cap="none" spc="0" normalizeH="0" baseline="0" noProof="0" dirty="0">
              <a:ln>
                <a:noFill/>
              </a:ln>
              <a:solidFill>
                <a:srgbClr val="969696"/>
              </a:solidFill>
              <a:effectLst/>
              <a:uLnTx/>
              <a:uFillTx/>
              <a:latin typeface="Arial"/>
              <a:ea typeface="+mn-ea"/>
              <a:cs typeface="+mn-cs"/>
            </a:endParaRPr>
          </a:p>
        </p:txBody>
      </p:sp>
    </p:spTree>
    <p:extLst>
      <p:ext uri="{BB962C8B-B14F-4D97-AF65-F5344CB8AC3E}">
        <p14:creationId xmlns:p14="http://schemas.microsoft.com/office/powerpoint/2010/main" val="893558453"/>
      </p:ext>
    </p:extLst>
  </p:cSld>
  <p:clrMapOvr>
    <a:masterClrMapping/>
  </p:clrMapOvr>
  <mc:AlternateContent xmlns:mc="http://schemas.openxmlformats.org/markup-compatibility/2006" xmlns:p14="http://schemas.microsoft.com/office/powerpoint/2010/main">
    <mc:Choice Requires="p14">
      <p:transition spd="slow" p14:dur="2000" advTm="491456"/>
    </mc:Choice>
    <mc:Fallback xmlns="">
      <p:transition spd="slow" advTm="491456"/>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p:txBody>
          <a:bodyPr/>
          <a:lstStyle/>
          <a:p>
            <a:r>
              <a:rPr lang="cs-CZ" dirty="0"/>
              <a:t>Porovnání § 6 2020 a 2023</a:t>
            </a:r>
          </a:p>
        </p:txBody>
      </p:sp>
      <p:sp>
        <p:nvSpPr>
          <p:cNvPr id="7" name="Zástupný symbol pro obsah 6"/>
          <p:cNvSpPr>
            <a:spLocks noGrp="1"/>
          </p:cNvSpPr>
          <p:nvPr>
            <p:ph sz="half" idx="1"/>
          </p:nvPr>
        </p:nvSpPr>
        <p:spPr/>
        <p:txBody>
          <a:bodyPr/>
          <a:lstStyle/>
          <a:p>
            <a:pPr marL="0" indent="0">
              <a:buNone/>
            </a:pPr>
            <a:r>
              <a:rPr lang="cs-CZ" sz="2000" dirty="0"/>
              <a:t>2020</a:t>
            </a:r>
          </a:p>
          <a:p>
            <a:pPr marL="0" indent="0">
              <a:buNone/>
            </a:pPr>
            <a:r>
              <a:rPr lang="cs-CZ" sz="2000" dirty="0"/>
              <a:t>Hrubá mzda 		1000000</a:t>
            </a:r>
          </a:p>
          <a:p>
            <a:pPr marL="0" indent="0">
              <a:buNone/>
            </a:pPr>
            <a:r>
              <a:rPr lang="cs-CZ" sz="2000" dirty="0" err="1"/>
              <a:t>Superhrubá</a:t>
            </a:r>
            <a:r>
              <a:rPr lang="cs-CZ" sz="2000" dirty="0"/>
              <a:t> mzda 	1338000</a:t>
            </a:r>
          </a:p>
          <a:p>
            <a:pPr marL="0" indent="0">
              <a:buNone/>
            </a:pPr>
            <a:r>
              <a:rPr lang="cs-CZ" sz="2000" dirty="0"/>
              <a:t>Daň br. I		200700</a:t>
            </a:r>
          </a:p>
          <a:p>
            <a:pPr marL="0" indent="0">
              <a:buNone/>
            </a:pPr>
            <a:r>
              <a:rPr lang="cs-CZ" sz="2000" dirty="0"/>
              <a:t>Sleva			-24840</a:t>
            </a:r>
          </a:p>
          <a:p>
            <a:pPr marL="0" indent="0">
              <a:buNone/>
            </a:pPr>
            <a:r>
              <a:rPr lang="cs-CZ" sz="2000" dirty="0"/>
              <a:t>Daň br. II		175860</a:t>
            </a:r>
          </a:p>
          <a:p>
            <a:pPr marL="0" indent="0">
              <a:buNone/>
            </a:pPr>
            <a:r>
              <a:rPr lang="cs-CZ" sz="2000" dirty="0"/>
              <a:t>Daň. zvýhodnění	-15204</a:t>
            </a:r>
          </a:p>
          <a:p>
            <a:pPr marL="0" indent="0">
              <a:buNone/>
            </a:pPr>
            <a:r>
              <a:rPr lang="cs-CZ" sz="2000" dirty="0"/>
              <a:t>Daň netto		160656</a:t>
            </a:r>
          </a:p>
        </p:txBody>
      </p:sp>
      <p:sp>
        <p:nvSpPr>
          <p:cNvPr id="8" name="Zástupný symbol pro obsah 7"/>
          <p:cNvSpPr>
            <a:spLocks noGrp="1"/>
          </p:cNvSpPr>
          <p:nvPr>
            <p:ph sz="half" idx="2"/>
          </p:nvPr>
        </p:nvSpPr>
        <p:spPr>
          <a:xfrm>
            <a:off x="4724131" y="2019301"/>
            <a:ext cx="3876944" cy="4110567"/>
          </a:xfrm>
        </p:spPr>
        <p:txBody>
          <a:bodyPr/>
          <a:lstStyle/>
          <a:p>
            <a:pPr marL="0" indent="0">
              <a:buNone/>
            </a:pPr>
            <a:r>
              <a:rPr lang="cs-CZ" sz="2000" dirty="0"/>
              <a:t>2023</a:t>
            </a:r>
          </a:p>
          <a:p>
            <a:pPr marL="0" indent="0">
              <a:buNone/>
            </a:pPr>
            <a:r>
              <a:rPr lang="cs-CZ" sz="2000" dirty="0"/>
              <a:t>Hrubá mzda 		1000000</a:t>
            </a:r>
          </a:p>
          <a:p>
            <a:pPr marL="0" indent="0">
              <a:buNone/>
            </a:pPr>
            <a:r>
              <a:rPr lang="cs-CZ" sz="2000" dirty="0"/>
              <a:t>Základ daně		1000000</a:t>
            </a:r>
          </a:p>
          <a:p>
            <a:pPr marL="0" indent="0">
              <a:buNone/>
            </a:pPr>
            <a:r>
              <a:rPr lang="cs-CZ" sz="2000" dirty="0"/>
              <a:t>Daň br. I		150000</a:t>
            </a:r>
          </a:p>
          <a:p>
            <a:pPr marL="0" indent="0">
              <a:buNone/>
            </a:pPr>
            <a:r>
              <a:rPr lang="cs-CZ" sz="2000" dirty="0"/>
              <a:t>Sleva			-30840</a:t>
            </a:r>
          </a:p>
          <a:p>
            <a:pPr marL="0" indent="0">
              <a:buNone/>
            </a:pPr>
            <a:r>
              <a:rPr lang="cs-CZ" sz="2000" dirty="0"/>
              <a:t>Daň br. II		119160</a:t>
            </a:r>
          </a:p>
          <a:p>
            <a:pPr marL="0" indent="0">
              <a:buNone/>
            </a:pPr>
            <a:r>
              <a:rPr lang="cs-CZ" sz="2000" dirty="0"/>
              <a:t>Daň. zvýhodnění	-15204</a:t>
            </a:r>
          </a:p>
          <a:p>
            <a:pPr marL="0" indent="0">
              <a:buNone/>
            </a:pPr>
            <a:r>
              <a:rPr lang="cs-CZ" sz="2000" dirty="0"/>
              <a:t>Daň netto		103956</a:t>
            </a:r>
          </a:p>
          <a:p>
            <a:pPr marL="0" indent="0">
              <a:buNone/>
            </a:pPr>
            <a:endParaRPr lang="cs-CZ" sz="2000" dirty="0"/>
          </a:p>
          <a:p>
            <a:pPr marL="0" indent="0">
              <a:buNone/>
            </a:pPr>
            <a:endParaRPr lang="cs-CZ" sz="2000" dirty="0"/>
          </a:p>
        </p:txBody>
      </p:sp>
      <p:sp>
        <p:nvSpPr>
          <p:cNvPr id="4" name="Zástupný symbol pro zápatí 3"/>
          <p:cNvSpPr>
            <a:spLocks noGrp="1"/>
          </p:cNvSpPr>
          <p:nvPr>
            <p:ph type="ftr"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cs-CZ" altLang="cs-CZ" sz="1200" b="0" i="0" u="none" strike="noStrike" kern="1200" cap="none" spc="0" normalizeH="0" baseline="0" noProof="0" dirty="0">
                <a:ln>
                  <a:noFill/>
                </a:ln>
                <a:solidFill>
                  <a:srgbClr val="969696"/>
                </a:solidFill>
                <a:effectLst/>
                <a:uLnTx/>
                <a:uFillTx/>
                <a:latin typeface="Arial"/>
                <a:ea typeface="+mn-ea"/>
                <a:cs typeface="+mn-cs"/>
              </a:rPr>
              <a:t>Definujte zápatí - název prezentace / pracoviště</a:t>
            </a:r>
          </a:p>
        </p:txBody>
      </p:sp>
      <p:sp>
        <p:nvSpPr>
          <p:cNvPr id="5" name="Zástupný symbol pro číslo snímku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970407D-EE58-4A0B-824B-1D3AE42DD9CF}" type="slidenum">
              <a:rPr kumimoji="0" lang="cs-CZ" altLang="cs-CZ" sz="1200" b="0" i="0" u="none" strike="noStrike" kern="1200" cap="none" spc="0" normalizeH="0" baseline="0" noProof="0" smtClean="0">
                <a:ln>
                  <a:noFill/>
                </a:ln>
                <a:solidFill>
                  <a:srgbClr val="969696"/>
                </a:solidFill>
                <a:effectLst/>
                <a:uLnTx/>
                <a:uFillTx/>
                <a:latin typeface="Arial"/>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cs-CZ" altLang="cs-CZ" sz="1200" b="0" i="0" u="none" strike="noStrike" kern="1200" cap="none" spc="0" normalizeH="0" baseline="0" noProof="0" dirty="0">
              <a:ln>
                <a:noFill/>
              </a:ln>
              <a:solidFill>
                <a:srgbClr val="969696"/>
              </a:solidFill>
              <a:effectLst/>
              <a:uLnTx/>
              <a:uFillTx/>
              <a:latin typeface="Arial"/>
              <a:ea typeface="+mn-ea"/>
              <a:cs typeface="+mn-cs"/>
            </a:endParaRPr>
          </a:p>
        </p:txBody>
      </p:sp>
    </p:spTree>
    <p:extLst>
      <p:ext uri="{BB962C8B-B14F-4D97-AF65-F5344CB8AC3E}">
        <p14:creationId xmlns:p14="http://schemas.microsoft.com/office/powerpoint/2010/main" val="954838599"/>
      </p:ext>
    </p:extLst>
  </p:cSld>
  <p:clrMapOvr>
    <a:masterClrMapping/>
  </p:clrMapOvr>
  <mc:AlternateContent xmlns:mc="http://schemas.openxmlformats.org/markup-compatibility/2006" xmlns:p14="http://schemas.microsoft.com/office/powerpoint/2010/main">
    <mc:Choice Requires="p14">
      <p:transition spd="slow" p14:dur="2000" advTm="491456"/>
    </mc:Choice>
    <mc:Fallback xmlns="">
      <p:transition spd="slow" advTm="491456"/>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en-US"/>
              <a:t>Roční zúčtování (§ 38ch)</a:t>
            </a:r>
          </a:p>
        </p:txBody>
      </p:sp>
      <p:sp>
        <p:nvSpPr>
          <p:cNvPr id="28675" name="Rectangle 3"/>
          <p:cNvSpPr>
            <a:spLocks noGrp="1" noChangeArrowheads="1"/>
          </p:cNvSpPr>
          <p:nvPr>
            <p:ph type="body" idx="1"/>
          </p:nvPr>
        </p:nvSpPr>
        <p:spPr/>
        <p:txBody>
          <a:bodyPr/>
          <a:lstStyle/>
          <a:p>
            <a:pPr>
              <a:lnSpc>
                <a:spcPct val="90000"/>
              </a:lnSpc>
            </a:pPr>
            <a:r>
              <a:rPr lang="cs-CZ" altLang="en-US" sz="2000"/>
              <a:t>Jeden nebo postupně několik z-vatelů</a:t>
            </a:r>
          </a:p>
          <a:p>
            <a:pPr>
              <a:lnSpc>
                <a:spcPct val="90000"/>
              </a:lnSpc>
            </a:pPr>
            <a:r>
              <a:rPr lang="cs-CZ" altLang="en-US" sz="2000"/>
              <a:t>Písemná žádost do 15.února</a:t>
            </a:r>
          </a:p>
          <a:p>
            <a:pPr>
              <a:lnSpc>
                <a:spcPct val="90000"/>
              </a:lnSpc>
            </a:pPr>
            <a:r>
              <a:rPr lang="cs-CZ" altLang="en-US" sz="2000"/>
              <a:t>Poslední plátce daně</a:t>
            </a:r>
          </a:p>
          <a:p>
            <a:pPr>
              <a:lnSpc>
                <a:spcPct val="90000"/>
              </a:lnSpc>
            </a:pPr>
            <a:r>
              <a:rPr lang="cs-CZ" altLang="en-US" sz="2000"/>
              <a:t>Doklady od všech předchozích plátců daně a další doklady k uplatnění slev a nezdanitelných částek</a:t>
            </a:r>
          </a:p>
          <a:p>
            <a:pPr>
              <a:lnSpc>
                <a:spcPct val="90000"/>
              </a:lnSpc>
            </a:pPr>
            <a:r>
              <a:rPr lang="cs-CZ" altLang="en-US" sz="2000"/>
              <a:t>Nepodá sám daňové přiznání</a:t>
            </a:r>
          </a:p>
          <a:p>
            <a:pPr>
              <a:lnSpc>
                <a:spcPct val="90000"/>
              </a:lnSpc>
            </a:pPr>
            <a:r>
              <a:rPr lang="cs-CZ" altLang="en-US" sz="2000"/>
              <a:t>Přeplatek bude uhrazen ve mzdě za březen</a:t>
            </a:r>
          </a:p>
        </p:txBody>
      </p:sp>
    </p:spTree>
    <p:extLst>
      <p:ext uri="{BB962C8B-B14F-4D97-AF65-F5344CB8AC3E}">
        <p14:creationId xmlns:p14="http://schemas.microsoft.com/office/powerpoint/2010/main" val="3607226822"/>
      </p:ext>
    </p:extLst>
  </p:cSld>
  <p:clrMapOvr>
    <a:masterClrMapping/>
  </p:clrMapOvr>
  <mc:AlternateContent xmlns:mc="http://schemas.openxmlformats.org/markup-compatibility/2006" xmlns:p14="http://schemas.microsoft.com/office/powerpoint/2010/main">
    <mc:Choice Requires="p14">
      <p:transition spd="slow" p14:dur="2000" advTm="234852"/>
    </mc:Choice>
    <mc:Fallback xmlns="">
      <p:transition spd="slow" advTm="234852"/>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Daň z příjmů fyzických osob</a:t>
            </a:r>
            <a:endParaRPr lang="en-US" dirty="0"/>
          </a:p>
        </p:txBody>
      </p:sp>
      <p:sp>
        <p:nvSpPr>
          <p:cNvPr id="3" name="Zástupný symbol pro obsah 2"/>
          <p:cNvSpPr>
            <a:spLocks noGrp="1"/>
          </p:cNvSpPr>
          <p:nvPr>
            <p:ph idx="1"/>
          </p:nvPr>
        </p:nvSpPr>
        <p:spPr/>
        <p:txBody>
          <a:bodyPr/>
          <a:lstStyle/>
          <a:p>
            <a:r>
              <a:rPr lang="cs-CZ" dirty="0"/>
              <a:t>Přímá </a:t>
            </a:r>
          </a:p>
          <a:p>
            <a:r>
              <a:rPr lang="cs-CZ" dirty="0"/>
              <a:t>Důchodová</a:t>
            </a:r>
          </a:p>
          <a:p>
            <a:r>
              <a:rPr lang="cs-CZ" dirty="0"/>
              <a:t>In personam</a:t>
            </a:r>
            <a:endParaRPr lang="en-US" dirty="0"/>
          </a:p>
        </p:txBody>
      </p:sp>
      <p:sp>
        <p:nvSpPr>
          <p:cNvPr id="4" name="Zástupný symbol pro zápatí 3"/>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5" name="Zástupný symbol pro číslo snímku 4"/>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Tree>
    <p:extLst>
      <p:ext uri="{BB962C8B-B14F-4D97-AF65-F5344CB8AC3E}">
        <p14:creationId xmlns:p14="http://schemas.microsoft.com/office/powerpoint/2010/main" val="557727370"/>
      </p:ext>
    </p:extLst>
  </p:cSld>
  <p:clrMapOvr>
    <a:masterClrMapping/>
  </p:clrMapOvr>
  <mc:AlternateContent xmlns:mc="http://schemas.openxmlformats.org/markup-compatibility/2006" xmlns:p14="http://schemas.microsoft.com/office/powerpoint/2010/main">
    <mc:Choice Requires="p14">
      <p:transition spd="slow" p14:dur="2000" advTm="64029"/>
    </mc:Choice>
    <mc:Fallback xmlns="">
      <p:transition spd="slow" advTm="64029"/>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en-US"/>
              <a:t>Daňové přiznání</a:t>
            </a:r>
          </a:p>
        </p:txBody>
      </p:sp>
      <p:sp>
        <p:nvSpPr>
          <p:cNvPr id="29699" name="Rectangle 3"/>
          <p:cNvSpPr>
            <a:spLocks noGrp="1" noChangeArrowheads="1"/>
          </p:cNvSpPr>
          <p:nvPr>
            <p:ph type="body" idx="1"/>
          </p:nvPr>
        </p:nvSpPr>
        <p:spPr/>
        <p:txBody>
          <a:bodyPr/>
          <a:lstStyle/>
          <a:p>
            <a:r>
              <a:rPr lang="cs-CZ" altLang="en-US"/>
              <a:t>Každý, kdo má více DZD a jehož roční příjmy přesáhly 15,000 Kč nebo má ztrátu s výjimkou těch, kteří si nechají zpracovat roční zúčtování</a:t>
            </a:r>
          </a:p>
          <a:p>
            <a:r>
              <a:rPr lang="cs-CZ" altLang="en-US"/>
              <a:t>Do 1.4., event. další lhůty</a:t>
            </a:r>
          </a:p>
        </p:txBody>
      </p:sp>
    </p:spTree>
    <p:extLst>
      <p:ext uri="{BB962C8B-B14F-4D97-AF65-F5344CB8AC3E}">
        <p14:creationId xmlns:p14="http://schemas.microsoft.com/office/powerpoint/2010/main" val="3558865722"/>
      </p:ext>
    </p:extLst>
  </p:cSld>
  <p:clrMapOvr>
    <a:masterClrMapping/>
  </p:clrMapOvr>
  <mc:AlternateContent xmlns:mc="http://schemas.openxmlformats.org/markup-compatibility/2006" xmlns:p14="http://schemas.microsoft.com/office/powerpoint/2010/main">
    <mc:Choice Requires="p14">
      <p:transition spd="slow" p14:dur="2000" advTm="74326"/>
    </mc:Choice>
    <mc:Fallback xmlns="">
      <p:transition spd="slow" advTm="74326"/>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en-US"/>
              <a:t>Správce daně + placení daně</a:t>
            </a:r>
          </a:p>
        </p:txBody>
      </p:sp>
      <p:sp>
        <p:nvSpPr>
          <p:cNvPr id="30723" name="Rectangle 3"/>
          <p:cNvSpPr>
            <a:spLocks noGrp="1" noChangeArrowheads="1"/>
          </p:cNvSpPr>
          <p:nvPr>
            <p:ph type="body" idx="1"/>
          </p:nvPr>
        </p:nvSpPr>
        <p:spPr/>
        <p:txBody>
          <a:bodyPr/>
          <a:lstStyle/>
          <a:p>
            <a:pPr>
              <a:lnSpc>
                <a:spcPct val="90000"/>
              </a:lnSpc>
            </a:pPr>
            <a:r>
              <a:rPr lang="cs-CZ" altLang="en-US"/>
              <a:t>FÚ podle bydliště poplatníka</a:t>
            </a:r>
          </a:p>
          <a:p>
            <a:pPr>
              <a:lnSpc>
                <a:spcPct val="90000"/>
              </a:lnSpc>
            </a:pPr>
            <a:r>
              <a:rPr lang="cs-CZ" altLang="en-US"/>
              <a:t>Splatnost daně ve lhůtě pro podání DP</a:t>
            </a:r>
          </a:p>
          <a:p>
            <a:pPr>
              <a:lnSpc>
                <a:spcPct val="90000"/>
              </a:lnSpc>
            </a:pPr>
            <a:r>
              <a:rPr lang="cs-CZ" altLang="en-US"/>
              <a:t>Zálohy</a:t>
            </a:r>
          </a:p>
          <a:p>
            <a:pPr lvl="1">
              <a:lnSpc>
                <a:spcPct val="90000"/>
              </a:lnSpc>
            </a:pPr>
            <a:r>
              <a:rPr lang="cs-CZ" altLang="en-US"/>
              <a:t>poslední známá daňová povinnost (mimo § 10)</a:t>
            </a:r>
          </a:p>
          <a:p>
            <a:pPr lvl="1">
              <a:lnSpc>
                <a:spcPct val="90000"/>
              </a:lnSpc>
            </a:pPr>
            <a:r>
              <a:rPr lang="cs-CZ" altLang="en-US"/>
              <a:t>do 30 000 zálohy nejsou</a:t>
            </a:r>
          </a:p>
          <a:p>
            <a:pPr lvl="1">
              <a:lnSpc>
                <a:spcPct val="90000"/>
              </a:lnSpc>
            </a:pPr>
            <a:r>
              <a:rPr lang="cs-CZ" altLang="en-US"/>
              <a:t>30 000 Kč - 150 000 Kč: 2 zálohy ve výši 40 % (15.6. a 15.12.)</a:t>
            </a:r>
          </a:p>
          <a:p>
            <a:pPr lvl="1">
              <a:lnSpc>
                <a:spcPct val="90000"/>
              </a:lnSpc>
            </a:pPr>
            <a:r>
              <a:rPr lang="cs-CZ" altLang="en-US"/>
              <a:t>více než 150 000 Kč: 4 zálohy ve výši 25 % (15.3., 15.6., 15.9., 15.12.)</a:t>
            </a:r>
          </a:p>
          <a:p>
            <a:pPr lvl="1">
              <a:lnSpc>
                <a:spcPct val="90000"/>
              </a:lnSpc>
            </a:pPr>
            <a:r>
              <a:rPr lang="cs-CZ" altLang="en-US"/>
              <a:t>výjimky pro osoby s příjmy podle § 6 (limity do 15 % - obvyklé zálohy, 15 – 50 % zálohy v poloviční výši, nad 50 % - zálohy platí jen zaměstnavatel)</a:t>
            </a:r>
          </a:p>
          <a:p>
            <a:pPr lvl="1">
              <a:lnSpc>
                <a:spcPct val="90000"/>
              </a:lnSpc>
            </a:pPr>
            <a:endParaRPr lang="cs-CZ" altLang="en-US"/>
          </a:p>
        </p:txBody>
      </p:sp>
    </p:spTree>
    <p:extLst>
      <p:ext uri="{BB962C8B-B14F-4D97-AF65-F5344CB8AC3E}">
        <p14:creationId xmlns:p14="http://schemas.microsoft.com/office/powerpoint/2010/main" val="495533830"/>
      </p:ext>
    </p:extLst>
  </p:cSld>
  <p:clrMapOvr>
    <a:masterClrMapping/>
  </p:clrMapOvr>
  <mc:AlternateContent xmlns:mc="http://schemas.openxmlformats.org/markup-compatibility/2006" xmlns:p14="http://schemas.microsoft.com/office/powerpoint/2010/main">
    <mc:Choice Requires="p14">
      <p:transition spd="slow" p14:dur="2000" advTm="133477"/>
    </mc:Choice>
    <mc:Fallback xmlns="">
      <p:transition spd="slow" advTm="133477"/>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body" idx="4294967295"/>
          </p:nvPr>
        </p:nvSpPr>
        <p:spPr>
          <a:xfrm>
            <a:off x="0" y="1600200"/>
            <a:ext cx="8229600" cy="4530725"/>
          </a:xfrm>
        </p:spPr>
        <p:txBody>
          <a:bodyPr/>
          <a:lstStyle/>
          <a:p>
            <a:pPr eaLnBrk="1" hangingPunct="1">
              <a:buFont typeface="Wingdings" pitchFamily="2" charset="2"/>
              <a:buNone/>
            </a:pPr>
            <a:r>
              <a:rPr lang="cs-CZ" altLang="en-US" dirty="0"/>
              <a:t>		</a:t>
            </a:r>
          </a:p>
          <a:p>
            <a:pPr eaLnBrk="1" hangingPunct="1">
              <a:buFont typeface="Wingdings" pitchFamily="2" charset="2"/>
              <a:buNone/>
            </a:pPr>
            <a:endParaRPr lang="cs-CZ" altLang="en-US" dirty="0"/>
          </a:p>
          <a:p>
            <a:pPr eaLnBrk="1" hangingPunct="1">
              <a:buFont typeface="Wingdings" pitchFamily="2" charset="2"/>
              <a:buNone/>
            </a:pPr>
            <a:r>
              <a:rPr lang="cs-CZ" altLang="en-US" dirty="0"/>
              <a:t>		Děkuji za pozornost!</a:t>
            </a:r>
          </a:p>
        </p:txBody>
      </p:sp>
    </p:spTree>
    <p:extLst>
      <p:ext uri="{BB962C8B-B14F-4D97-AF65-F5344CB8AC3E}">
        <p14:creationId xmlns:p14="http://schemas.microsoft.com/office/powerpoint/2010/main" val="509976036"/>
      </p:ext>
    </p:extLst>
  </p:cSld>
  <p:clrMapOvr>
    <a:masterClrMapping/>
  </p:clrMapOvr>
  <mc:AlternateContent xmlns:mc="http://schemas.openxmlformats.org/markup-compatibility/2006" xmlns:p14="http://schemas.microsoft.com/office/powerpoint/2010/main">
    <mc:Choice Requires="p14">
      <p:transition spd="slow" p14:dur="2000" advTm="58681"/>
    </mc:Choice>
    <mc:Fallback xmlns="">
      <p:transition spd="slow" advTm="58681"/>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en-US">
                <a:latin typeface="Arial" charset="0"/>
              </a:rPr>
              <a:t>Subjekt daně - poplatník</a:t>
            </a:r>
          </a:p>
        </p:txBody>
      </p:sp>
      <p:sp>
        <p:nvSpPr>
          <p:cNvPr id="5123" name="Rectangle 3"/>
          <p:cNvSpPr>
            <a:spLocks noGrp="1" noChangeArrowheads="1"/>
          </p:cNvSpPr>
          <p:nvPr>
            <p:ph type="body" idx="1"/>
          </p:nvPr>
        </p:nvSpPr>
        <p:spPr/>
        <p:txBody>
          <a:bodyPr/>
          <a:lstStyle/>
          <a:p>
            <a:r>
              <a:rPr lang="cs-CZ" altLang="en-US" sz="2000"/>
              <a:t>Poplatníky daně z příjmů fyzických osob jsou fyzické osoby.</a:t>
            </a:r>
          </a:p>
          <a:p>
            <a:pPr>
              <a:buFont typeface="Wingdings" pitchFamily="2" charset="2"/>
              <a:buNone/>
            </a:pPr>
            <a:r>
              <a:rPr lang="cs-CZ" altLang="en-US" sz="2000"/>
              <a:t>	- Rezidenti: poplatníci, kteří mají na území České republiky bydliště nebo se zde obvykle zdržují; mají daňovou povinnost, která se vztahuje jak na příjmy plynoucí ze zdrojů na území České republiky, tak i na příjmy plynoucí ze zdrojů v zahraničí.</a:t>
            </a:r>
          </a:p>
          <a:p>
            <a:pPr>
              <a:buFont typeface="Wingdings" pitchFamily="2" charset="2"/>
              <a:buNone/>
            </a:pPr>
            <a:r>
              <a:rPr lang="cs-CZ" altLang="en-US" sz="2000"/>
              <a:t>	- Nonrezidenti: poplatníci ostatní; mají daňovou povinnost, která se vztahuje jen na příjmy plynoucí ze zdrojů na území České republiky. </a:t>
            </a:r>
          </a:p>
          <a:p>
            <a:pPr>
              <a:buFont typeface="Wingdings" pitchFamily="2" charset="2"/>
              <a:buNone/>
            </a:pPr>
            <a:r>
              <a:rPr lang="cs-CZ" altLang="en-US" sz="2000"/>
              <a:t>	- pravidlo 183 dnů</a:t>
            </a:r>
          </a:p>
          <a:p>
            <a:pPr>
              <a:buFont typeface="Wingdings" pitchFamily="2" charset="2"/>
              <a:buNone/>
            </a:pPr>
            <a:r>
              <a:rPr lang="cs-CZ" altLang="en-US" sz="2000"/>
              <a:t>	- bydlištěm na území České republiky se rozumí místo, kde má poplatník stálý byt za okolností, z nichž lze usuzovat na jeho úmysl trvale se v tomto bytě zdržovat.</a:t>
            </a:r>
            <a:endParaRPr lang="cs-CZ" altLang="en-US" sz="2000">
              <a:latin typeface="Arial" charset="0"/>
            </a:endParaRPr>
          </a:p>
          <a:p>
            <a:endParaRPr lang="cs-CZ" altLang="en-US" sz="2000"/>
          </a:p>
        </p:txBody>
      </p:sp>
    </p:spTree>
    <p:extLst>
      <p:ext uri="{BB962C8B-B14F-4D97-AF65-F5344CB8AC3E}">
        <p14:creationId xmlns:p14="http://schemas.microsoft.com/office/powerpoint/2010/main" val="4220262446"/>
      </p:ext>
    </p:extLst>
  </p:cSld>
  <p:clrMapOvr>
    <a:masterClrMapping/>
  </p:clrMapOvr>
  <mc:AlternateContent xmlns:mc="http://schemas.openxmlformats.org/markup-compatibility/2006" xmlns:p14="http://schemas.microsoft.com/office/powerpoint/2010/main">
    <mc:Choice Requires="p14">
      <p:transition spd="slow" p14:dur="2000" advTm="160240"/>
    </mc:Choice>
    <mc:Fallback xmlns="">
      <p:transition spd="slow" advTm="16024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cs-CZ" altLang="en-US" sz="2800">
                <a:latin typeface="Arial" charset="0"/>
              </a:rPr>
              <a:t>Subjekt daně – plátce daně z příjmů</a:t>
            </a:r>
          </a:p>
        </p:txBody>
      </p:sp>
      <p:sp>
        <p:nvSpPr>
          <p:cNvPr id="6147" name="Rectangle 3"/>
          <p:cNvSpPr>
            <a:spLocks noGrp="1" noChangeArrowheads="1"/>
          </p:cNvSpPr>
          <p:nvPr>
            <p:ph type="body" idx="1"/>
          </p:nvPr>
        </p:nvSpPr>
        <p:spPr/>
        <p:txBody>
          <a:bodyPr/>
          <a:lstStyle/>
          <a:p>
            <a:r>
              <a:rPr lang="cs-CZ" altLang="en-US">
                <a:latin typeface="Arial" charset="0"/>
              </a:rPr>
              <a:t>Plátcem daně se rozumí osoba se sídlem nebo bydlištěm na území České republiky, která podle tohoto zákona odvádí správci daně daň nebo zálohu na daň, které jsou vybrány od poplatníků nebo poplatníkům sraženy, nebo úhradu na zajištění daně</a:t>
            </a:r>
          </a:p>
          <a:p>
            <a:r>
              <a:rPr lang="cs-CZ" altLang="en-US">
                <a:latin typeface="Arial" charset="0"/>
              </a:rPr>
              <a:t>Zaměstnavatel</a:t>
            </a:r>
          </a:p>
          <a:p>
            <a:r>
              <a:rPr lang="cs-CZ" altLang="en-US">
                <a:latin typeface="Arial" charset="0"/>
              </a:rPr>
              <a:t>Banka</a:t>
            </a:r>
          </a:p>
          <a:p>
            <a:r>
              <a:rPr lang="cs-CZ" altLang="en-US">
                <a:latin typeface="Arial" charset="0"/>
              </a:rPr>
              <a:t>Společnost vyplácející podíl na zisku</a:t>
            </a:r>
          </a:p>
          <a:p>
            <a:r>
              <a:rPr lang="cs-CZ" altLang="en-US">
                <a:latin typeface="Arial" charset="0"/>
              </a:rPr>
              <a:t>Další osoby, které sráží daň</a:t>
            </a:r>
          </a:p>
        </p:txBody>
      </p:sp>
    </p:spTree>
    <p:extLst>
      <p:ext uri="{BB962C8B-B14F-4D97-AF65-F5344CB8AC3E}">
        <p14:creationId xmlns:p14="http://schemas.microsoft.com/office/powerpoint/2010/main" val="1844362384"/>
      </p:ext>
    </p:extLst>
  </p:cSld>
  <p:clrMapOvr>
    <a:masterClrMapping/>
  </p:clrMapOvr>
  <mc:AlternateContent xmlns:mc="http://schemas.openxmlformats.org/markup-compatibility/2006" xmlns:p14="http://schemas.microsoft.com/office/powerpoint/2010/main">
    <mc:Choice Requires="p14">
      <p:transition spd="slow" p14:dur="2000" advTm="136975"/>
    </mc:Choice>
    <mc:Fallback xmlns="">
      <p:transition spd="slow" advTm="13697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en-US">
                <a:latin typeface="Arial" charset="0"/>
              </a:rPr>
              <a:t>Objekt daně</a:t>
            </a:r>
          </a:p>
        </p:txBody>
      </p:sp>
      <p:sp>
        <p:nvSpPr>
          <p:cNvPr id="7171" name="Rectangle 3"/>
          <p:cNvSpPr>
            <a:spLocks noGrp="1" noChangeArrowheads="1"/>
          </p:cNvSpPr>
          <p:nvPr>
            <p:ph type="body" idx="1"/>
          </p:nvPr>
        </p:nvSpPr>
        <p:spPr/>
        <p:txBody>
          <a:bodyPr/>
          <a:lstStyle/>
          <a:p>
            <a:r>
              <a:rPr lang="cs-CZ" altLang="en-US"/>
              <a:t>Předmětem daně z příjmů fyzických osob jsou</a:t>
            </a:r>
          </a:p>
          <a:p>
            <a:pPr>
              <a:buFont typeface="Wingdings" pitchFamily="2" charset="2"/>
              <a:buNone/>
            </a:pPr>
            <a:r>
              <a:rPr lang="cs-CZ" altLang="en-US"/>
              <a:t>	a) příjmy ze závislé činnosti a funkční požitky (§ 6),</a:t>
            </a:r>
          </a:p>
          <a:p>
            <a:pPr>
              <a:buFont typeface="Wingdings" pitchFamily="2" charset="2"/>
              <a:buNone/>
            </a:pPr>
            <a:r>
              <a:rPr lang="cs-CZ" altLang="en-US"/>
              <a:t>	b) příjmy ze samostatné činnosti (§ 7),</a:t>
            </a:r>
          </a:p>
          <a:p>
            <a:pPr>
              <a:buFont typeface="Wingdings" pitchFamily="2" charset="2"/>
              <a:buNone/>
            </a:pPr>
            <a:r>
              <a:rPr lang="cs-CZ" altLang="en-US"/>
              <a:t>	c) příjmy z kapitálového majetku (§ 8),</a:t>
            </a:r>
          </a:p>
          <a:p>
            <a:pPr>
              <a:buFont typeface="Wingdings" pitchFamily="2" charset="2"/>
              <a:buNone/>
            </a:pPr>
            <a:r>
              <a:rPr lang="cs-CZ" altLang="en-US"/>
              <a:t>	d) příjmy z nájmu (§ 9),</a:t>
            </a:r>
          </a:p>
          <a:p>
            <a:pPr>
              <a:buFont typeface="Wingdings" pitchFamily="2" charset="2"/>
              <a:buNone/>
            </a:pPr>
            <a:r>
              <a:rPr lang="cs-CZ" altLang="en-US"/>
              <a:t>	e) ostatní příjmy (§ 10).</a:t>
            </a:r>
          </a:p>
          <a:p>
            <a:pPr>
              <a:buFont typeface="Wingdings" pitchFamily="2" charset="2"/>
              <a:buNone/>
            </a:pPr>
            <a:endParaRPr lang="cs-CZ" altLang="en-US"/>
          </a:p>
          <a:p>
            <a:r>
              <a:rPr lang="cs-CZ" altLang="en-US"/>
              <a:t>Příjmem se rozumí příjem peněžní i nepeněžní dosažený i směnou.</a:t>
            </a:r>
          </a:p>
          <a:p>
            <a:endParaRPr lang="cs-CZ" altLang="en-US"/>
          </a:p>
        </p:txBody>
      </p:sp>
    </p:spTree>
    <p:extLst>
      <p:ext uri="{BB962C8B-B14F-4D97-AF65-F5344CB8AC3E}">
        <p14:creationId xmlns:p14="http://schemas.microsoft.com/office/powerpoint/2010/main" val="3819213360"/>
      </p:ext>
    </p:extLst>
  </p:cSld>
  <p:clrMapOvr>
    <a:masterClrMapping/>
  </p:clrMapOvr>
  <mc:AlternateContent xmlns:mc="http://schemas.openxmlformats.org/markup-compatibility/2006" xmlns:p14="http://schemas.microsoft.com/office/powerpoint/2010/main">
    <mc:Choice Requires="p14">
      <p:transition spd="slow" p14:dur="2000" advTm="67887"/>
    </mc:Choice>
    <mc:Fallback xmlns="">
      <p:transition spd="slow" advTm="67887"/>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en-US"/>
              <a:t>Dílčí základ daně podle § 6</a:t>
            </a:r>
          </a:p>
        </p:txBody>
      </p:sp>
      <p:sp>
        <p:nvSpPr>
          <p:cNvPr id="8195" name="Rectangle 3"/>
          <p:cNvSpPr>
            <a:spLocks noGrp="1" noChangeArrowheads="1"/>
          </p:cNvSpPr>
          <p:nvPr>
            <p:ph type="body" idx="1"/>
          </p:nvPr>
        </p:nvSpPr>
        <p:spPr/>
        <p:txBody>
          <a:bodyPr/>
          <a:lstStyle/>
          <a:p>
            <a:r>
              <a:rPr lang="cs-CZ" altLang="en-US" dirty="0"/>
              <a:t>Příjmy z pracovněprávních poměrů a poměrů obdobných, v nichž poplatník při výkonu práce pro plátce příjmu je povinen dbát příkazů plátce</a:t>
            </a:r>
          </a:p>
          <a:p>
            <a:r>
              <a:rPr lang="cs-CZ" altLang="en-US" dirty="0"/>
              <a:t>Příjmy za práci členů družstev, společníků a jednatelů</a:t>
            </a:r>
          </a:p>
          <a:p>
            <a:r>
              <a:rPr lang="cs-CZ" altLang="en-US" dirty="0"/>
              <a:t>Odměny členů statutárních orgánů</a:t>
            </a:r>
          </a:p>
          <a:p>
            <a:r>
              <a:rPr lang="cs-CZ" altLang="en-US" dirty="0"/>
              <a:t>Funkční požitky</a:t>
            </a:r>
          </a:p>
          <a:p>
            <a:r>
              <a:rPr lang="cs-CZ" altLang="en-US" dirty="0"/>
              <a:t>1 % ze vstupní ceny vozidla používaného též pro soukromé účely, minimálně však 1,000 Kč</a:t>
            </a:r>
          </a:p>
          <a:p>
            <a:pPr>
              <a:buFont typeface="Wingdings" pitchFamily="2" charset="2"/>
              <a:buNone/>
            </a:pPr>
            <a:endParaRPr lang="cs-CZ" altLang="en-US" dirty="0"/>
          </a:p>
          <a:p>
            <a:endParaRPr lang="cs-CZ" altLang="en-US" dirty="0"/>
          </a:p>
        </p:txBody>
      </p:sp>
    </p:spTree>
    <p:extLst>
      <p:ext uri="{BB962C8B-B14F-4D97-AF65-F5344CB8AC3E}">
        <p14:creationId xmlns:p14="http://schemas.microsoft.com/office/powerpoint/2010/main" val="3861004898"/>
      </p:ext>
    </p:extLst>
  </p:cSld>
  <p:clrMapOvr>
    <a:masterClrMapping/>
  </p:clrMapOvr>
  <mc:AlternateContent xmlns:mc="http://schemas.openxmlformats.org/markup-compatibility/2006" xmlns:p14="http://schemas.microsoft.com/office/powerpoint/2010/main">
    <mc:Choice Requires="p14">
      <p:transition spd="slow" p14:dur="2000" advTm="369590"/>
    </mc:Choice>
    <mc:Fallback xmlns="">
      <p:transition spd="slow" advTm="36959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en-US"/>
              <a:t>Výjimka</a:t>
            </a:r>
          </a:p>
        </p:txBody>
      </p:sp>
      <p:sp>
        <p:nvSpPr>
          <p:cNvPr id="9219" name="Rectangle 3"/>
          <p:cNvSpPr>
            <a:spLocks noGrp="1" noChangeArrowheads="1"/>
          </p:cNvSpPr>
          <p:nvPr>
            <p:ph type="body" idx="1"/>
          </p:nvPr>
        </p:nvSpPr>
        <p:spPr/>
        <p:txBody>
          <a:bodyPr/>
          <a:lstStyle/>
          <a:p>
            <a:pPr>
              <a:lnSpc>
                <a:spcPct val="90000"/>
              </a:lnSpc>
            </a:pPr>
            <a:r>
              <a:rPr lang="cs-CZ" altLang="en-US"/>
              <a:t>Příjmy do 10,000 Kč z dohody o provedení práce – srážková daň 15 %</a:t>
            </a:r>
          </a:p>
          <a:p>
            <a:pPr>
              <a:lnSpc>
                <a:spcPct val="90000"/>
              </a:lnSpc>
            </a:pPr>
            <a:r>
              <a:rPr lang="cs-CZ" altLang="en-US"/>
              <a:t>Cestovní výdaje</a:t>
            </a:r>
          </a:p>
          <a:p>
            <a:pPr>
              <a:lnSpc>
                <a:spcPct val="90000"/>
              </a:lnSpc>
            </a:pPr>
            <a:r>
              <a:rPr lang="cs-CZ" altLang="en-US"/>
              <a:t>Stravné</a:t>
            </a:r>
          </a:p>
          <a:p>
            <a:pPr>
              <a:lnSpc>
                <a:spcPct val="90000"/>
              </a:lnSpc>
            </a:pPr>
            <a:r>
              <a:rPr lang="cs-CZ" altLang="en-US"/>
              <a:t>Oděvy, ochranné pomůcky, čistící prostředky apod.</a:t>
            </a:r>
          </a:p>
          <a:p>
            <a:pPr>
              <a:lnSpc>
                <a:spcPct val="90000"/>
              </a:lnSpc>
            </a:pPr>
            <a:r>
              <a:rPr lang="cs-CZ" altLang="en-US"/>
              <a:t>Zálohy přijaté z-ncem</a:t>
            </a:r>
          </a:p>
          <a:p>
            <a:pPr>
              <a:lnSpc>
                <a:spcPct val="90000"/>
              </a:lnSpc>
            </a:pPr>
            <a:r>
              <a:rPr lang="cs-CZ" altLang="en-US"/>
              <a:t>Náhrady za opotřebení vlastního nářadí</a:t>
            </a:r>
          </a:p>
          <a:p>
            <a:pPr>
              <a:lnSpc>
                <a:spcPct val="90000"/>
              </a:lnSpc>
            </a:pPr>
            <a:r>
              <a:rPr lang="cs-CZ" altLang="en-US">
                <a:latin typeface="Arial" charset="0"/>
              </a:rPr>
              <a:t>Platby z-vatele do 30.000 Kč jako příspěvek na penzijní připojištění</a:t>
            </a:r>
          </a:p>
        </p:txBody>
      </p:sp>
    </p:spTree>
    <p:extLst>
      <p:ext uri="{BB962C8B-B14F-4D97-AF65-F5344CB8AC3E}">
        <p14:creationId xmlns:p14="http://schemas.microsoft.com/office/powerpoint/2010/main" val="3760827679"/>
      </p:ext>
    </p:extLst>
  </p:cSld>
  <p:clrMapOvr>
    <a:masterClrMapping/>
  </p:clrMapOvr>
  <mc:AlternateContent xmlns:mc="http://schemas.openxmlformats.org/markup-compatibility/2006" xmlns:p14="http://schemas.microsoft.com/office/powerpoint/2010/main">
    <mc:Choice Requires="p14">
      <p:transition spd="slow" p14:dur="2000" advTm="233912"/>
    </mc:Choice>
    <mc:Fallback xmlns="">
      <p:transition spd="slow" advTm="233912"/>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en-US"/>
              <a:t>Dílčí základ daně podle § 6</a:t>
            </a:r>
          </a:p>
        </p:txBody>
      </p:sp>
      <p:sp>
        <p:nvSpPr>
          <p:cNvPr id="10243" name="Rectangle 3"/>
          <p:cNvSpPr>
            <a:spLocks noGrp="1" noChangeArrowheads="1"/>
          </p:cNvSpPr>
          <p:nvPr>
            <p:ph type="body" idx="1"/>
          </p:nvPr>
        </p:nvSpPr>
        <p:spPr>
          <a:xfrm>
            <a:off x="509589" y="1773238"/>
            <a:ext cx="8082321" cy="4698681"/>
          </a:xfrm>
        </p:spPr>
        <p:txBody>
          <a:bodyPr/>
          <a:lstStyle/>
          <a:p>
            <a:pPr>
              <a:buFont typeface="Wingdings" pitchFamily="2" charset="2"/>
              <a:buNone/>
            </a:pPr>
            <a:r>
              <a:rPr lang="cs-CZ" altLang="en-US" b="1" u="sng" strike="sngStrike" dirty="0">
                <a:solidFill>
                  <a:srgbClr val="FF0000"/>
                </a:solidFill>
              </a:rPr>
              <a:t>Celkový úhrn příjmů od jednoho zaměstnavatele zvýšený o </a:t>
            </a:r>
            <a:r>
              <a:rPr lang="cs-CZ" altLang="en-US" b="1" u="sng" strike="sngStrike" dirty="0" err="1">
                <a:solidFill>
                  <a:srgbClr val="FF0000"/>
                </a:solidFill>
              </a:rPr>
              <a:t>SaZP</a:t>
            </a:r>
            <a:endParaRPr lang="cs-CZ" altLang="en-US" b="1" u="sng" strike="sngStrike" dirty="0">
              <a:solidFill>
                <a:srgbClr val="FF0000"/>
              </a:solidFill>
            </a:endParaRPr>
          </a:p>
          <a:p>
            <a:pPr>
              <a:buFont typeface="Wingdings" pitchFamily="2" charset="2"/>
              <a:buNone/>
            </a:pPr>
            <a:r>
              <a:rPr lang="cs-CZ" altLang="en-US" strike="sngStrike" dirty="0">
                <a:solidFill>
                  <a:srgbClr val="FF0000"/>
                </a:solidFill>
              </a:rPr>
              <a:t>Pojistné na soc. </a:t>
            </a:r>
            <a:r>
              <a:rPr lang="cs-CZ" altLang="en-US" strike="sngStrike" dirty="0" err="1">
                <a:solidFill>
                  <a:srgbClr val="FF0000"/>
                </a:solidFill>
              </a:rPr>
              <a:t>zab</a:t>
            </a:r>
            <a:r>
              <a:rPr lang="cs-CZ" altLang="en-US" strike="sngStrike" dirty="0">
                <a:solidFill>
                  <a:srgbClr val="FF0000"/>
                </a:solidFill>
              </a:rPr>
              <a:t>. + příspěvek na státní politiku zaměstnanosti – 24.8 %</a:t>
            </a:r>
          </a:p>
          <a:p>
            <a:pPr>
              <a:buFont typeface="Wingdings" pitchFamily="2" charset="2"/>
              <a:buNone/>
            </a:pPr>
            <a:r>
              <a:rPr lang="cs-CZ" altLang="en-US" strike="sngStrike" dirty="0">
                <a:solidFill>
                  <a:srgbClr val="FF0000"/>
                </a:solidFill>
              </a:rPr>
              <a:t>Pojistné na všeobecné zdrav. poj – 9 %</a:t>
            </a:r>
          </a:p>
          <a:p>
            <a:pPr>
              <a:buFont typeface="Wingdings" pitchFamily="2" charset="2"/>
              <a:buNone/>
            </a:pPr>
            <a:r>
              <a:rPr lang="cs-CZ" altLang="en-US" b="1" strike="sngStrike" dirty="0">
                <a:solidFill>
                  <a:srgbClr val="FF0000"/>
                </a:solidFill>
              </a:rPr>
              <a:t>CELKEM 33.8 % </a:t>
            </a:r>
            <a:r>
              <a:rPr lang="cs-CZ" altLang="en-US" strike="sngStrike" dirty="0">
                <a:solidFill>
                  <a:srgbClr val="FF0000"/>
                </a:solidFill>
              </a:rPr>
              <a:t>z hrubé mzdy</a:t>
            </a:r>
          </a:p>
          <a:p>
            <a:pPr>
              <a:buFont typeface="Wingdings" pitchFamily="2" charset="2"/>
              <a:buNone/>
            </a:pPr>
            <a:endParaRPr lang="cs-CZ" altLang="en-US" b="1" dirty="0"/>
          </a:p>
          <a:p>
            <a:pPr>
              <a:buNone/>
            </a:pPr>
            <a:r>
              <a:rPr lang="cs-CZ" altLang="en-US" b="1" dirty="0"/>
              <a:t>Základem daně (dílčím základem daně) jsou příjmy ze závislé činnosti.</a:t>
            </a:r>
          </a:p>
        </p:txBody>
      </p:sp>
    </p:spTree>
    <p:extLst>
      <p:ext uri="{BB962C8B-B14F-4D97-AF65-F5344CB8AC3E}">
        <p14:creationId xmlns:p14="http://schemas.microsoft.com/office/powerpoint/2010/main" val="3422022100"/>
      </p:ext>
    </p:extLst>
  </p:cSld>
  <p:clrMapOvr>
    <a:masterClrMapping/>
  </p:clrMapOvr>
  <mc:AlternateContent xmlns:mc="http://schemas.openxmlformats.org/markup-compatibility/2006" xmlns:p14="http://schemas.microsoft.com/office/powerpoint/2010/main">
    <mc:Choice Requires="p14">
      <p:transition spd="slow" p14:dur="2000" advTm="390677"/>
    </mc:Choice>
    <mc:Fallback xmlns="">
      <p:transition spd="slow" advTm="39067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en-US" dirty="0"/>
              <a:t>Osvobození – obecná (§ 4) a zvláštní (§ 6)</a:t>
            </a:r>
          </a:p>
        </p:txBody>
      </p:sp>
      <p:sp>
        <p:nvSpPr>
          <p:cNvPr id="17411" name="Rectangle 3"/>
          <p:cNvSpPr>
            <a:spLocks noGrp="1" noChangeArrowheads="1"/>
          </p:cNvSpPr>
          <p:nvPr>
            <p:ph type="body" idx="1"/>
          </p:nvPr>
        </p:nvSpPr>
        <p:spPr/>
        <p:txBody>
          <a:bodyPr/>
          <a:lstStyle/>
          <a:p>
            <a:pPr>
              <a:lnSpc>
                <a:spcPct val="90000"/>
              </a:lnSpc>
            </a:pPr>
            <a:r>
              <a:rPr lang="cs-CZ" altLang="en-US" dirty="0"/>
              <a:t>příjmy z prodeje rodinného domu, bytu, včetně souvisejícího pozemku (časový test 2, resp. </a:t>
            </a:r>
            <a:r>
              <a:rPr lang="cs-CZ" altLang="en-US"/>
              <a:t>10 let</a:t>
            </a:r>
            <a:r>
              <a:rPr lang="cs-CZ" altLang="en-US" dirty="0"/>
              <a:t>)</a:t>
            </a:r>
          </a:p>
          <a:p>
            <a:pPr>
              <a:lnSpc>
                <a:spcPct val="90000"/>
              </a:lnSpc>
            </a:pPr>
            <a:r>
              <a:rPr lang="pl-PL" altLang="en-US" dirty="0"/>
              <a:t>příjmy z prodeje movitých věcí (u některých časový test 1 rok)</a:t>
            </a:r>
          </a:p>
          <a:p>
            <a:pPr>
              <a:lnSpc>
                <a:spcPct val="90000"/>
              </a:lnSpc>
            </a:pPr>
            <a:r>
              <a:rPr lang="pl-PL" altLang="en-US" dirty="0"/>
              <a:t>příjmy z prodeje cenných papírů (časový test 3 </a:t>
            </a:r>
            <a:r>
              <a:rPr lang="pl-PL" altLang="en-US" dirty="0" err="1"/>
              <a:t>roky</a:t>
            </a:r>
            <a:r>
              <a:rPr lang="pl-PL" altLang="en-US" dirty="0"/>
              <a:t>, min. </a:t>
            </a:r>
            <a:r>
              <a:rPr lang="pl-PL" altLang="en-US" dirty="0" err="1"/>
              <a:t>příjem</a:t>
            </a:r>
            <a:r>
              <a:rPr lang="pl-PL" altLang="en-US" dirty="0"/>
              <a:t>)</a:t>
            </a:r>
          </a:p>
          <a:p>
            <a:pPr>
              <a:lnSpc>
                <a:spcPct val="90000"/>
              </a:lnSpc>
            </a:pPr>
            <a:r>
              <a:rPr lang="pl-PL" altLang="en-US" dirty="0"/>
              <a:t>důchody, dávky, stipendia a mnoho dalších</a:t>
            </a:r>
          </a:p>
          <a:p>
            <a:pPr>
              <a:lnSpc>
                <a:spcPct val="90000"/>
              </a:lnSpc>
            </a:pPr>
            <a:endParaRPr lang="pl-PL" altLang="en-US" dirty="0"/>
          </a:p>
          <a:p>
            <a:pPr>
              <a:lnSpc>
                <a:spcPct val="90000"/>
              </a:lnSpc>
            </a:pPr>
            <a:r>
              <a:rPr lang="pl-PL" altLang="en-US" dirty="0"/>
              <a:t>Režijky</a:t>
            </a:r>
          </a:p>
          <a:p>
            <a:pPr>
              <a:lnSpc>
                <a:spcPct val="90000"/>
              </a:lnSpc>
            </a:pPr>
            <a:r>
              <a:rPr lang="pl-PL" altLang="en-US" dirty="0"/>
              <a:t>Sociální výpomoc</a:t>
            </a:r>
          </a:p>
          <a:p>
            <a:pPr>
              <a:lnSpc>
                <a:spcPct val="90000"/>
              </a:lnSpc>
            </a:pPr>
            <a:r>
              <a:rPr lang="pl-PL" altLang="en-US" dirty="0"/>
              <a:t>Penzijní připojištění</a:t>
            </a:r>
            <a:endParaRPr lang="cs-CZ" altLang="en-US" dirty="0"/>
          </a:p>
        </p:txBody>
      </p:sp>
    </p:spTree>
    <p:extLst>
      <p:ext uri="{BB962C8B-B14F-4D97-AF65-F5344CB8AC3E}">
        <p14:creationId xmlns:p14="http://schemas.microsoft.com/office/powerpoint/2010/main" val="2785417789"/>
      </p:ext>
    </p:extLst>
  </p:cSld>
  <p:clrMapOvr>
    <a:masterClrMapping/>
  </p:clrMapOvr>
  <mc:AlternateContent xmlns:mc="http://schemas.openxmlformats.org/markup-compatibility/2006" xmlns:p14="http://schemas.microsoft.com/office/powerpoint/2010/main">
    <mc:Choice Requires="p14">
      <p:transition spd="slow" p14:dur="2000" advTm="222882"/>
    </mc:Choice>
    <mc:Fallback xmlns="">
      <p:transition spd="slow" advTm="222882"/>
    </mc:Fallback>
  </mc:AlternateContent>
</p:sld>
</file>

<file path=ppt/theme/theme1.xml><?xml version="1.0" encoding="utf-8"?>
<a:theme xmlns:a="http://schemas.openxmlformats.org/drawingml/2006/main" name="Prezentace_MU_CZ">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C77951CFB020E6489F07F98675DC4236" ma:contentTypeVersion="13" ma:contentTypeDescription="Vytvoří nový dokument" ma:contentTypeScope="" ma:versionID="2b1f2175b94e0a9c3bd6863a16cb3262">
  <xsd:schema xmlns:xsd="http://www.w3.org/2001/XMLSchema" xmlns:xs="http://www.w3.org/2001/XMLSchema" xmlns:p="http://schemas.microsoft.com/office/2006/metadata/properties" xmlns:ns3="27c1b692-2977-4ea6-b000-57ed6bef5cd5" xmlns:ns4="3425f3a8-868c-4490-8382-87865621be67" targetNamespace="http://schemas.microsoft.com/office/2006/metadata/properties" ma:root="true" ma:fieldsID="a1544cc322998a44e176429283dfa268" ns3:_="" ns4:_="">
    <xsd:import namespace="27c1b692-2977-4ea6-b000-57ed6bef5cd5"/>
    <xsd:import namespace="3425f3a8-868c-4490-8382-87865621be6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c1b692-2977-4ea6-b000-57ed6bef5c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425f3a8-868c-4490-8382-87865621be67" elementFormDefault="qualified">
    <xsd:import namespace="http://schemas.microsoft.com/office/2006/documentManagement/types"/>
    <xsd:import namespace="http://schemas.microsoft.com/office/infopath/2007/PartnerControls"/>
    <xsd:element name="SharedWithUsers" ma:index="18" nillable="true" ma:displayName="Sdílí se s"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dílené s podrobnostmi" ma:internalName="SharedWithDetails" ma:readOnly="true">
      <xsd:simpleType>
        <xsd:restriction base="dms:Note">
          <xsd:maxLength value="255"/>
        </xsd:restriction>
      </xsd:simpleType>
    </xsd:element>
    <xsd:element name="SharingHintHash" ma:index="20" nillable="true" ma:displayName="Hodnota hash upozornění na sdílení"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A35820-85DB-403D-A40F-63A5400393CA}">
  <ds:schemaRefs>
    <ds:schemaRef ds:uri="http://schemas.microsoft.com/sharepoint/v3/contenttype/forms"/>
  </ds:schemaRefs>
</ds:datastoreItem>
</file>

<file path=customXml/itemProps2.xml><?xml version="1.0" encoding="utf-8"?>
<ds:datastoreItem xmlns:ds="http://schemas.openxmlformats.org/officeDocument/2006/customXml" ds:itemID="{D2BE4FEE-69B8-4D7C-9707-A5882B21BD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c1b692-2977-4ea6-b000-57ed6bef5cd5"/>
    <ds:schemaRef ds:uri="3425f3a8-868c-4490-8382-87865621be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CBD15FA-09D3-4665-9AD2-2346445F0E09}">
  <ds:schemaRefs>
    <ds:schemaRef ds:uri="http://schemas.microsoft.com/office/2006/documentManagement/types"/>
    <ds:schemaRef ds:uri="http://www.w3.org/XML/1998/namespace"/>
    <ds:schemaRef ds:uri="http://schemas.microsoft.com/office/infopath/2007/PartnerControls"/>
    <ds:schemaRef ds:uri="http://purl.org/dc/terms/"/>
    <ds:schemaRef ds:uri="http://purl.org/dc/dcmitype/"/>
    <ds:schemaRef ds:uri="http://purl.org/dc/elements/1.1/"/>
    <ds:schemaRef ds:uri="http://schemas.microsoft.com/office/2006/metadata/properties"/>
    <ds:schemaRef ds:uri="3425f3a8-868c-4490-8382-87865621be67"/>
    <ds:schemaRef ds:uri="http://schemas.openxmlformats.org/package/2006/metadata/core-properties"/>
    <ds:schemaRef ds:uri="27c1b692-2977-4ea6-b000-57ed6bef5cd5"/>
  </ds:schemaRefs>
</ds:datastoreItem>
</file>

<file path=docProps/app.xml><?xml version="1.0" encoding="utf-8"?>
<Properties xmlns="http://schemas.openxmlformats.org/officeDocument/2006/extended-properties" xmlns:vt="http://schemas.openxmlformats.org/officeDocument/2006/docPropsVTypes">
  <Template>law_sablona_cz</Template>
  <TotalTime>4</TotalTime>
  <Words>1453</Words>
  <Application>Microsoft Office PowerPoint</Application>
  <PresentationFormat>Předvádění na obrazovce (4:3)</PresentationFormat>
  <Paragraphs>180</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Tahoma</vt:lpstr>
      <vt:lpstr>Wingdings</vt:lpstr>
      <vt:lpstr>Prezentace_MU_CZ</vt:lpstr>
      <vt:lpstr>Daň z příjmů FO – závislá činnost   Michal Radvan</vt:lpstr>
      <vt:lpstr>Daň z příjmů fyzických osob</vt:lpstr>
      <vt:lpstr>Subjekt daně - poplatník</vt:lpstr>
      <vt:lpstr>Subjekt daně – plátce daně z příjmů</vt:lpstr>
      <vt:lpstr>Objekt daně</vt:lpstr>
      <vt:lpstr>Dílčí základ daně podle § 6</vt:lpstr>
      <vt:lpstr>Výjimka</vt:lpstr>
      <vt:lpstr>Dílčí základ daně podle § 6</vt:lpstr>
      <vt:lpstr>Osvobození – obecná (§ 4) a zvláštní (§ 6)</vt:lpstr>
      <vt:lpstr>Způsob výpočtu DPFO</vt:lpstr>
      <vt:lpstr>Nezdanitelné částky (§ 15)</vt:lpstr>
      <vt:lpstr>Položky odčitatelné od základu daně (§ 34)</vt:lpstr>
      <vt:lpstr>Slevy na dani (§§ 35, 35a)</vt:lpstr>
      <vt:lpstr>Slevy na dani (§ 35ba) </vt:lpstr>
      <vt:lpstr>Daňové zvýhodnění (§ 35c)</vt:lpstr>
      <vt:lpstr>Porovnání § 6 a 7 2020</vt:lpstr>
      <vt:lpstr>Porovnání § 6 a 7 2023</vt:lpstr>
      <vt:lpstr>Porovnání § 6 2020 a 2023</vt:lpstr>
      <vt:lpstr>Roční zúčtování (§ 38ch)</vt:lpstr>
      <vt:lpstr>Daňové přiznání</vt:lpstr>
      <vt:lpstr>Správce daně + placení daně</vt:lpstr>
      <vt:lpstr>Prezentace aplikace PowerPoint</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Jana Buchalová</dc:creator>
  <cp:lastModifiedBy>Michal Radvan</cp:lastModifiedBy>
  <cp:revision>23</cp:revision>
  <cp:lastPrinted>1601-01-01T00:00:00Z</cp:lastPrinted>
  <dcterms:created xsi:type="dcterms:W3CDTF">2016-07-26T14:03:44Z</dcterms:created>
  <dcterms:modified xsi:type="dcterms:W3CDTF">2023-03-26T07:57:02Z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0x010100C77951CFB020E6489F07F98675DC4236</vt:lpwstr>
  </property>
</Properties>
</file>