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8"/>
  </p:notesMasterIdLst>
  <p:handoutMasterIdLst>
    <p:handoutMasterId r:id="rId39"/>
  </p:handoutMasterIdLst>
  <p:sldIdLst>
    <p:sldId id="256" r:id="rId5"/>
    <p:sldId id="329" r:id="rId6"/>
    <p:sldId id="330" r:id="rId7"/>
    <p:sldId id="331" r:id="rId8"/>
    <p:sldId id="332" r:id="rId9"/>
    <p:sldId id="333" r:id="rId10"/>
    <p:sldId id="360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357" r:id="rId35"/>
    <p:sldId id="375" r:id="rId36"/>
    <p:sldId id="358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2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6A7704-9148-41B9-B49B-DF3B4A133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8DEF83-AC2E-4ADC-B672-886B3B8536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C9B18E-9757-4CE8-991E-A701C890F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teorie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647EC8A-93C3-4AD3-B9DF-E9BB71C0C5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Radvan</a:t>
            </a:r>
          </a:p>
        </p:txBody>
      </p:sp>
    </p:spTree>
    <p:extLst>
      <p:ext uri="{BB962C8B-B14F-4D97-AF65-F5344CB8AC3E}">
        <p14:creationId xmlns:p14="http://schemas.microsoft.com/office/powerpoint/2010/main" val="394449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476C345-D283-40CB-A786-50BFCE345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Subjekt daně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9DCB01F-D32C-45A9-AD4E-935958AD4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Poplatník daně – osoba, jejíž příjmy, majetek nebo úkony jsou přímo podrobeny dani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Plátce daně – osoba, která je ze zákona a pod vlastní majetkovou odpovědností povinna daň vypočítat, vybrat ji od poplatníka nebo mu ji srazit a odvést ji správci daně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Další osoby – např. nástupce, ručitel, společný zmocněnec</a:t>
            </a:r>
            <a:r>
              <a:rPr lang="cs-CZ" altLang="cs-CZ" sz="2400" dirty="0">
                <a:latin typeface="Arial" panose="020B0604020202020204" pitchFamily="34" charset="0"/>
              </a:rPr>
              <a:t>, odborný konzultant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Otázka způsobilosti jednat před správcem daně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Arial" panose="020B0604020202020204" pitchFamily="34" charset="0"/>
              </a:rPr>
              <a:t>Otázka zastupování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A176B4F-6495-4684-B3EF-47C2BB8D9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Objekt zdanění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FFA64A0-1564-4B36-A2B7-217E7B507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předmět daně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Představuje hmotněprávní skutečnost, se kterou zákon spojuje daňovou povinnost.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Ve většině případů se odráží v označení daně.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	důchody, vlastnictví nebo dispozice s majetkem, spotřeba apod.</a:t>
            </a: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E9FA176-8672-4B2C-901C-D5480C8A2B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 daně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DA7FD56-0A2E-43EB-BF5F-3D6B57FE54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Stanoví kvantitu objektu daně.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Jedná se o konkretizaci objektu zdanění.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Ze základu daně je vyměřena daň.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Stanoví se podle účetní závěrky, hrubé mzdy, úředního odhadu apod.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Jednotkou míry může být např. množství, hmotnost, peněžní jednotka atd.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CD0FDE9-52BA-4D79-BD52-EC27B3B20C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Základ daně - pokračování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F463693-77DF-46FE-8529-5FE2C9A6C6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Daňové minimum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stricto sensu: stanovení mezní velikosti daňového základu, pod kterou se daň nevybere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lato sensu: vymezení pevné částky, o kterou se sníží základ daně</a:t>
            </a:r>
          </a:p>
          <a:p>
            <a:pPr>
              <a:lnSpc>
                <a:spcPct val="90000"/>
              </a:lnSpc>
            </a:pPr>
            <a:r>
              <a:rPr lang="cs-CZ" altLang="cs-CZ"/>
              <a:t>Minimální základ daně – </a:t>
            </a:r>
            <a:r>
              <a:rPr lang="cs-CZ" altLang="cs-CZ" sz="2000"/>
              <a:t>zákonem je stanovena minimální výše základu daně, ze kterého se vypočítá daň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3C1E93C-4407-4AB1-A7A7-9EF5C43E4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Sazba daně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94BB533-BC08-4873-A39E-5C75494FE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	</a:t>
            </a:r>
            <a:r>
              <a:rPr lang="cs-CZ" altLang="cs-CZ" sz="2400" dirty="0"/>
              <a:t>Element určující výši daně ve vztahu k daňovému základu.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Pevná sazba: určuje daň pevnou částkou přímo k objektu daně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Procentní sazba: daň je vyjádřena procentem z hodnoty základu daně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Lineární procentní sazba: stejné procentní zatížení různého základu daně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Progresivní procentní sazba: čím vyšší hodnota základu daně, tím vyšší procento daňové sazby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Degresivní procentní sazba: opak progresivní procentní sazby; prakticky nesmysl, přesto se uplatňuje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F19F278-EDFE-465E-85D8-B87872B1CF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Korekční prvky daně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7D972F9-62D1-47A5-B798-D3050166C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Ovlivňují vyměření daně prostřednictvím použitého systému osvobození, slev na dani, úlev, ale také zvýšení daně.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Obvykle se uplatňují přímo ze zákona, není vyloučen ani zásah správce daně.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7CF1B98-0F27-4963-A503-9F43F4657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Rozpočtové určení daní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9A92CAB-C9C2-464E-BCB6-4C435D08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Značí, do kterého veřejného fondu (veřejných fondů) plyne výnos z daně.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viz zákon o rozpočtovém určení daní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C0EC8A7-31D4-4DB7-AFE8-3CEAE76ACA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Správce daně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027C0B4-3D61-4D10-8ABA-7E22ED829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	Orgán veřejné správy vykonávající správu daně, tj. orgán oprávněný činit opatření potřebná ke správnému a úplnému zjištění, stanovení a splnění daňových povinností, zejména právo vyhledávat daňové subjekty, daně vyměřit, vybrat, vyúčtovat, vymáhat nebo kontrolovat jejich splnění ve stanovené výši a době.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BE18F4C-374E-4FE0-9B09-C33976E2B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Správce daně - pokračování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53E0795-B6A4-4389-8DBE-BB97E3AAD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Orgány finanční správy ČR: finanční úřady, odvolací finanční ředitelství, Generální finanční ředitelství; vyhláška stanoví územní pracoviště; specializovaný finanční úřad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Orgány celní správy ČR: celní úřady, Generální ředitelství cel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Správní orgány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Soudní orgány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Obecní úřady, krajské úřady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0D9F7BE-7184-455C-B666-AFD909506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Podmínky placení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2CADDC5-8997-4A2F-9738-EBD85C6054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Termíny placení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Zásady placení, např. zálohy, platebně-technické podmínky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4">
            <a:extLst>
              <a:ext uri="{FF2B5EF4-FFF2-40B4-BE49-F238E27FC236}">
                <a16:creationId xmlns:a16="http://schemas.microsoft.com/office/drawing/2014/main" id="{845773B7-26C2-498A-80E1-C46AFB3237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0119C65-7546-44D4-8888-C726B685D70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64BCC23-FBAD-4725-8BFC-D86E3D988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Pojem „daň“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755DEE5-4CC6-4CC3-834C-0B3185868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	Daň</a:t>
            </a:r>
            <a:r>
              <a:rPr lang="cs-CZ" altLang="cs-CZ" dirty="0"/>
              <a:t> je povinná, zákonem předem sazbou stanovená částka, kterou se více méně pravidelně odčerpává na nenávratném principu bez ekvivalentního protiplnění část nominálního důchodu ekonomického subjektu ve prospěch veřejného peněžního fondu.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/>
              <a:t>pojem „daň stricto sensu“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1246FF6-CB58-4CDC-A0BC-36526B521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Třídění daní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B160BF2-7832-46BE-8EA8-ED35AFA60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Podle vazby na důchod poplatníka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Podle subjektu daně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Podle objektu daně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Podle respektování příjmových poměrů poplatníka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121A179-FE6F-4A89-AD1C-093599B88C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Klasifikace daní podle vazby na důchod poplatníka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757876F-06D0-4A88-B7CC-C7A51590D0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altLang="cs-CZ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/>
              <a:t>Přímé daně: bezprostředně vyměřeny poplatníkovi na základě jeho důchodu či majetku, jsou adresné a přihlížejí k majetkové situaci poplatníka, který je sám vypočítává a odvádí, zná jejich hodnotu; dělí se na důchodové a majetkové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Nepřímé daně: jsou placeny a vybírány v cenách zboží, služeb, převodů a pronájmů; nerespektují důchodovou ani majetkovou situaci poplatníka, jsou neadresné; člení se na všeobecné a akcízy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868A124-C853-4FA5-A985-40BC3FA64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Klasifikace daní podle subjektu daně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18A22EA-29CC-4627-9E90-38A9E1A2E2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Jednotlivec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Domácnost – jeden člověk (hlava rodiny) odvádí daň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Oba manželé – manželský splitting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Všichni členové domácnosti – plný splitting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Společnost, korporace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B3204BB-CB8A-4697-B36C-ED29AFBED0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Klasifikace daní podle objektu daně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9B8F764-26C7-40BD-823C-14CE74DF46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Důchodové: uvaleny na důchod (mzdu, plat, rentu, zisk, úrok apod.) jak v peněžní, tak v naturální podobě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Výnosové: výše je odhadována podle vnějších znaků (počet zaměstnanců, druh podnikání, velikost budov, počet oken)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Majetkové: zdaňují nemovitosti i movitý majetek, vlastnictví, držbu i nabytí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Z právních úkonů: zdaňují dispozice s majetkem na základě civilněprávních úkonů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88CBB26-A89D-4236-9756-91178D514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Klasifikace daní podle objektu daně - pokračování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A53C26A-FC49-4BF7-AC97-908A5D123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 sz="20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/>
              <a:t>Z hlavy (subjektové): placené z titulu samotné existence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Obratové: uvalené buď na hrubý obrat u každého výrobce nebo na čistý obrat docílený u posledního zpracovatele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Spotřební: na veškerou spotřebu nebo selektivní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Z obchodních operací: postihují finanční operace (např. burzovní daň)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4A0CD0B-E6AC-484A-9F69-56BE62BB02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000"/>
              <a:t>Klasifikace daní podle respektování příjmových poměrů poplatníka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3AFBD7D-B21A-4862-8D38-4847E26F3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Daně osobní (in personam): respektují důchodovou situaci poplatníka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Daně in rem: placeny z titulu vlastnictví či nabytí určitého majetku, nákupu či spotřeby; výše není závislá na příjmech poplatníka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49F4B1E-3BFF-48E3-9826-A2870950E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Klasifikace daní podle metodiky OECD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53D5E7D-F959-44D3-84DE-D1219400C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000"/>
              <a:t>Daně z důchodů, zisků a kapitálových výnosů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Příspěvky na sociální zabezpečení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Daně z mezd a pracovních sil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Daně majetkové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Daně ze zboží a služeb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Ostatní daně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Vždy existuje další, podrobnější členění – viz např. Široký, str. 49.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5C4EE43-879B-4087-B2F4-9FA5CC680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/>
              <a:t>Klasifikace daní podle zákona o soustavě daní (zrušen)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8947919-8844-4F65-9ACD-6B9755A00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400" dirty="0"/>
              <a:t>Daň z přidané hodnoty – nepřímá všeobecná spotřební daň in </a:t>
            </a:r>
            <a:r>
              <a:rPr lang="cs-CZ" altLang="cs-CZ" sz="2400" dirty="0" err="1"/>
              <a:t>rem</a:t>
            </a:r>
            <a:endParaRPr lang="cs-CZ" altLang="cs-CZ" sz="2400" dirty="0"/>
          </a:p>
          <a:p>
            <a:pPr>
              <a:lnSpc>
                <a:spcPct val="100000"/>
              </a:lnSpc>
            </a:pPr>
            <a:r>
              <a:rPr lang="cs-CZ" altLang="cs-CZ" sz="2400" dirty="0"/>
              <a:t>Spotřební daně (z minerálních olejů, z lihu, z piva, z vína a meziproduktů, z tabákových výrobků, ze zemního plynu a některých dalších plynů, z pevných paliv, z elektřiny, ze surového tabáku, ze zahřívaných tabákových výrobků) – nepřímé selektivní spotřební daně in </a:t>
            </a:r>
            <a:r>
              <a:rPr lang="cs-CZ" altLang="cs-CZ" sz="2400" dirty="0" err="1"/>
              <a:t>rem</a:t>
            </a:r>
            <a:endParaRPr lang="cs-CZ" altLang="cs-CZ" sz="2400" dirty="0"/>
          </a:p>
          <a:p>
            <a:pPr>
              <a:lnSpc>
                <a:spcPct val="100000"/>
              </a:lnSpc>
            </a:pPr>
            <a:r>
              <a:rPr lang="cs-CZ" altLang="cs-CZ" sz="2400" dirty="0"/>
              <a:t>Daně z příjmů (fyzických osob, právnických osob) – přímé důchodové osobní daně</a:t>
            </a:r>
          </a:p>
          <a:p>
            <a:pPr>
              <a:lnSpc>
                <a:spcPct val="100000"/>
              </a:lnSpc>
            </a:pPr>
            <a:r>
              <a:rPr lang="cs-CZ" altLang="cs-CZ" sz="2400" dirty="0"/>
              <a:t>Daň z hazardních her – přímá důchodová osobní daň</a:t>
            </a:r>
          </a:p>
          <a:p>
            <a:pPr>
              <a:lnSpc>
                <a:spcPct val="100000"/>
              </a:lnSpc>
            </a:pPr>
            <a:r>
              <a:rPr lang="cs-CZ" altLang="cs-CZ" sz="2400" dirty="0"/>
              <a:t>Digitální daň?</a:t>
            </a:r>
          </a:p>
          <a:p>
            <a:pPr>
              <a:lnSpc>
                <a:spcPct val="100000"/>
              </a:lnSpc>
            </a:pPr>
            <a:r>
              <a:rPr lang="cs-CZ" altLang="cs-CZ" sz="2400" dirty="0" err="1"/>
              <a:t>Windfall</a:t>
            </a:r>
            <a:r>
              <a:rPr lang="cs-CZ" altLang="cs-CZ" sz="2400"/>
              <a:t> tax?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80AB761-EC13-467F-B92E-FB37243423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/>
              <a:t>Klasifikace daní podle zákona o soustavě daní - pokračování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44E3949-33DD-47C1-B885-9C102E3A2B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/>
              <a:t>Daň z nemovitých věcí (daně z pozemků, ze staveb, z bytů, ze samostatných nebytových prostorů) – přímá majetková daň in rem</a:t>
            </a:r>
          </a:p>
          <a:p>
            <a:pPr>
              <a:lnSpc>
                <a:spcPct val="90000"/>
              </a:lnSpc>
            </a:pPr>
            <a:r>
              <a:rPr lang="cs-CZ" altLang="cs-CZ"/>
              <a:t>Silniční daň – přímá majetková daň in rem</a:t>
            </a:r>
          </a:p>
          <a:p>
            <a:pPr>
              <a:lnSpc>
                <a:spcPct val="90000"/>
              </a:lnSpc>
            </a:pPr>
            <a:r>
              <a:rPr lang="cs-CZ" altLang="cs-CZ"/>
              <a:t>Daň dědická – přímá majetková daň z právních úkonů in rem ZRUŠENA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0621815-E00F-4937-8179-51F897F4F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/>
              <a:t>Klasifikace daní podle zákona o soustavě daní - pokračování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5A0D44F-5C4C-4F51-BE72-74A563452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Daň darovací – přímá majetková daň z právních úkonů in rem ZRUŠENA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Daň z nabytí nemovitých věcí – přímá majetková daň z právních úkonů in rem ZRUŠENA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4198EAF-2E42-4976-80C0-3F2F9063BE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Požadavek zákonné úpravy vybírání daní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BC34CA-6437-41D4-A750-3E338AE8D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Článek 11 odst. 5 LZPS: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</a:t>
            </a:r>
            <a:r>
              <a:rPr lang="cs-CZ" altLang="cs-CZ" b="1"/>
              <a:t>Daně a poplatky je možné ukládat jen na základě zákona.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E62418E-E2F8-4E1A-A539-1B712FFAF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Klasifikace poplatků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9559A48-6815-42D2-B3BE-C9174C150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Správní poplatky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Ekologické poplatky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Soudní poplatky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Místní poplatky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Další poplatky (časový poplatek, elektronické mýtné, poplatky za rozhlasové a televizní přijímače?)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9915C2C-22F0-46E3-9898-B1668EE2E7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Klasifikace místních poplatků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2B37B97-580A-4D57-844A-8DAEC747E4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2400" dirty="0"/>
              <a:t>poplatek ze psů,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dirty="0"/>
              <a:t>poplatek z pobytu,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dirty="0"/>
              <a:t>poplatek za užívání veřejného prostranství,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dirty="0"/>
              <a:t>poplatek ze vstupného,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dirty="0"/>
              <a:t>poplatek za povolení k vjezdu s motorovým vozidlem do vybraných míst a částí měst,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dirty="0"/>
              <a:t>poplatek za obecní systém odpadového hospodářství nebo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dirty="0"/>
              <a:t>poplatek za odkládání komunálního odpadu z nemovité věci,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dirty="0"/>
              <a:t>poplatek za zhodnocení stavebního pozemku možností jeho připojení na stavbu vodovodu nebo kanalizace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F02BA1A7-85BC-4F35-B18D-B3532E84C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400"/>
              <a:t>Další dávka daňového a poplatkového charakteru</a:t>
            </a:r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9EC07418-067F-4153-BC36-DF19798471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en-US" dirty="0"/>
              <a:t>odvody – solární daň</a:t>
            </a:r>
          </a:p>
          <a:p>
            <a:pPr>
              <a:lnSpc>
                <a:spcPct val="100000"/>
              </a:lnSpc>
            </a:pPr>
            <a:r>
              <a:rPr lang="cs-CZ" altLang="en-US" dirty="0"/>
              <a:t>dávky</a:t>
            </a:r>
          </a:p>
          <a:p>
            <a:pPr>
              <a:lnSpc>
                <a:spcPct val="100000"/>
              </a:lnSpc>
            </a:pPr>
            <a:r>
              <a:rPr lang="cs-CZ" altLang="en-US" dirty="0"/>
              <a:t>příspěvky</a:t>
            </a:r>
          </a:p>
          <a:p>
            <a:pPr>
              <a:lnSpc>
                <a:spcPct val="100000"/>
              </a:lnSpc>
            </a:pPr>
            <a:r>
              <a:rPr lang="cs-CZ" altLang="en-US" dirty="0"/>
              <a:t>cla</a:t>
            </a:r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CAC4C5B6-0117-4712-BB75-8C6100D75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2A2F3C5-1C4C-4848-A4E9-8ED2A05A043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2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08DFB270-F374-47C7-857F-8E51254F3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8A4DD63-19B5-41BD-8AAB-949E5B930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/>
              <a:t>Děkuji za pozornost!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CA12D51-D85A-422F-8D59-5FF5A9832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Pojem „poplatek“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F6A0C9F-C600-49B8-B117-9AD0F37E14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	Poplatek</a:t>
            </a:r>
            <a:r>
              <a:rPr lang="cs-CZ" altLang="cs-CZ" dirty="0"/>
              <a:t> je peněžitou dávkou stanovenou zákonem, nenávratnou, vybíranou státem nebo jinými veřejnoprávními korporacemi za zákonem stanovené úkony jejich orgánů.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77EA3CB-7CE2-4C63-9C0D-49AD84A4F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Pojem „cena“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24309A5-6FC6-4F00-94E2-276528436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Poplatek za soukromoprávní statek</a:t>
            </a:r>
          </a:p>
          <a:p>
            <a:r>
              <a:rPr lang="cs-CZ" altLang="cs-CZ"/>
              <a:t>Nemusí být ukládána ve formě zákona</a:t>
            </a:r>
          </a:p>
          <a:p>
            <a:r>
              <a:rPr lang="cs-CZ" altLang="cs-CZ"/>
              <a:t>Respektuje skutečnou cenu služby</a:t>
            </a:r>
          </a:p>
          <a:p>
            <a:r>
              <a:rPr lang="cs-CZ" altLang="cs-CZ"/>
              <a:t>Je možné stanovit ji dohodou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6249EA4-8F1C-4E2A-80FE-171C32ADA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Pojem „berně“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3C6DA8B-FA7B-4CF5-9841-91DDD74CC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	Pod pojmem</a:t>
            </a:r>
            <a:r>
              <a:rPr lang="cs-CZ" altLang="cs-CZ" b="1" dirty="0"/>
              <a:t> berně </a:t>
            </a:r>
            <a:r>
              <a:rPr lang="cs-CZ" altLang="cs-CZ" dirty="0"/>
              <a:t>rozumíme daně, poplatky, cla, další peněžitá plnění vč. plnění v rámci dělené správy, pokud se postupuje podle DŘ; tedy rovněž odvody!!!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Srov. § 2 odst. 3 DŘ – pojem „daň lato sensu“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D251B13-A1C6-4A05-8366-853A62EA18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Právní pojem daň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5C3DA807-C522-4F79-9725-889C1AD736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Právní vztah s klasickými prvky</a:t>
            </a:r>
          </a:p>
          <a:p>
            <a:pPr lvl="1"/>
            <a:r>
              <a:rPr lang="cs-CZ" altLang="cs-CZ"/>
              <a:t>Subjekt</a:t>
            </a:r>
          </a:p>
          <a:p>
            <a:pPr lvl="1"/>
            <a:r>
              <a:rPr lang="cs-CZ" altLang="cs-CZ"/>
              <a:t>Objekt</a:t>
            </a:r>
          </a:p>
          <a:p>
            <a:pPr lvl="1"/>
            <a:r>
              <a:rPr lang="cs-CZ" altLang="cs-CZ"/>
              <a:t>Obsah</a:t>
            </a:r>
          </a:p>
          <a:p>
            <a:r>
              <a:rPr lang="cs-CZ" altLang="cs-CZ"/>
              <a:t>Právní vztah se specifickými prvky</a:t>
            </a:r>
          </a:p>
          <a:p>
            <a:pPr lvl="1"/>
            <a:r>
              <a:rPr lang="cs-CZ" altLang="cs-CZ"/>
              <a:t>Viz dále konstrukční prvky daně</a:t>
            </a:r>
          </a:p>
        </p:txBody>
      </p:sp>
      <p:sp>
        <p:nvSpPr>
          <p:cNvPr id="12292" name="Zástupný symbol pro číslo snímku 3">
            <a:extLst>
              <a:ext uri="{FF2B5EF4-FFF2-40B4-BE49-F238E27FC236}">
                <a16:creationId xmlns:a16="http://schemas.microsoft.com/office/drawing/2014/main" id="{5469ADC1-1C0B-4737-B9FB-D306E2DD66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BE885E-EB31-4A81-89E5-EE74CFCB979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AF03426-D71E-4D17-8168-17EEBF2A6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Funkce daně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E3FD88D-6E28-4DBA-A57D-49EB11455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Fiskální - je převažující; jejím účelem je zajistit příjmy státu a dalších veřejnoprávních korporací (Lafferova křivka)</a:t>
            </a:r>
          </a:p>
          <a:p>
            <a:pPr marL="72000" indent="0">
              <a:lnSpc>
                <a:spcPct val="80000"/>
              </a:lnSpc>
              <a:buNone/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Regulační - prostřednictvím daní a prostřednictvím přesouvání peněžních prostředků v odpovídajících proporcích mezi ekonomickými subjekty a veřejným fondem nastává korektura příjmů.; daň může sloužit k ovlivňování ekonomiky jako celku nebo může ovlivňovat hospodářství selektivně  </a:t>
            </a:r>
          </a:p>
          <a:p>
            <a:pPr marL="72000" indent="0">
              <a:lnSpc>
                <a:spcPct val="80000"/>
              </a:lnSpc>
              <a:buNone/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Stimulační - představuje využití daňových nástrojů s cílem ovlivnit činnost ekonomických jednotek a tempo jejich rozvoje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C0B1391-0F1C-465C-8F20-324C895D8B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Konstrukční prvky daně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49436FA-6F79-4C6C-ABD9-72335C88E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/>
              <a:t>Daňový subjekt</a:t>
            </a:r>
          </a:p>
          <a:p>
            <a:r>
              <a:rPr lang="cs-CZ" altLang="cs-CZ" sz="2000"/>
              <a:t>Objekt zdanění</a:t>
            </a:r>
          </a:p>
          <a:p>
            <a:r>
              <a:rPr lang="cs-CZ" altLang="cs-CZ" sz="2000"/>
              <a:t>Základ daně</a:t>
            </a:r>
          </a:p>
          <a:p>
            <a:r>
              <a:rPr lang="cs-CZ" altLang="cs-CZ" sz="2000"/>
              <a:t>Sazba daně</a:t>
            </a:r>
          </a:p>
          <a:p>
            <a:r>
              <a:rPr lang="cs-CZ" altLang="cs-CZ" sz="2000"/>
              <a:t>Korekční prvky</a:t>
            </a:r>
          </a:p>
          <a:p>
            <a:r>
              <a:rPr lang="cs-CZ" altLang="cs-CZ" sz="2000"/>
              <a:t>Rozpočtové určení daně</a:t>
            </a:r>
          </a:p>
          <a:p>
            <a:r>
              <a:rPr lang="cs-CZ" altLang="cs-CZ" sz="2000"/>
              <a:t>Správce daně</a:t>
            </a:r>
          </a:p>
          <a:p>
            <a:r>
              <a:rPr lang="cs-CZ" altLang="cs-CZ" sz="2000"/>
              <a:t>Podmínky placení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7951CFB020E6489F07F98675DC4236" ma:contentTypeVersion="13" ma:contentTypeDescription="Vytvoří nový dokument" ma:contentTypeScope="" ma:versionID="2b1f2175b94e0a9c3bd6863a16cb3262">
  <xsd:schema xmlns:xsd="http://www.w3.org/2001/XMLSchema" xmlns:xs="http://www.w3.org/2001/XMLSchema" xmlns:p="http://schemas.microsoft.com/office/2006/metadata/properties" xmlns:ns3="27c1b692-2977-4ea6-b000-57ed6bef5cd5" xmlns:ns4="3425f3a8-868c-4490-8382-87865621be67" targetNamespace="http://schemas.microsoft.com/office/2006/metadata/properties" ma:root="true" ma:fieldsID="a1544cc322998a44e176429283dfa268" ns3:_="" ns4:_="">
    <xsd:import namespace="27c1b692-2977-4ea6-b000-57ed6bef5cd5"/>
    <xsd:import namespace="3425f3a8-868c-4490-8382-87865621be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c1b692-2977-4ea6-b000-57ed6bef5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5f3a8-868c-4490-8382-87865621b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D83114-D72B-4C80-982A-553FB38E76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480AB8-BA71-4F3A-969D-549D253C82E9}">
  <ds:schemaRefs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3425f3a8-868c-4490-8382-87865621be67"/>
    <ds:schemaRef ds:uri="http://schemas.microsoft.com/office/infopath/2007/PartnerControls"/>
    <ds:schemaRef ds:uri="http://schemas.openxmlformats.org/package/2006/metadata/core-properties"/>
    <ds:schemaRef ds:uri="27c1b692-2977-4ea6-b000-57ed6bef5cd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38FF537-5085-40EA-965A-5FB2A3D273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c1b692-2977-4ea6-b000-57ed6bef5cd5"/>
    <ds:schemaRef ds:uri="3425f3a8-868c-4490-8382-87865621b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PPT</Template>
  <TotalTime>6</TotalTime>
  <Words>1419</Words>
  <Application>Microsoft Office PowerPoint</Application>
  <PresentationFormat>Širokoúhlá obrazovka</PresentationFormat>
  <Paragraphs>172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Tahoma</vt:lpstr>
      <vt:lpstr>Times New Roman</vt:lpstr>
      <vt:lpstr>Trebuchet MS</vt:lpstr>
      <vt:lpstr>Wingdings</vt:lpstr>
      <vt:lpstr>Prezentace_MU_CZ</vt:lpstr>
      <vt:lpstr>Daňová teorie</vt:lpstr>
      <vt:lpstr>Pojem „daň“</vt:lpstr>
      <vt:lpstr>Požadavek zákonné úpravy vybírání daní</vt:lpstr>
      <vt:lpstr>Pojem „poplatek“</vt:lpstr>
      <vt:lpstr>Pojem „cena“</vt:lpstr>
      <vt:lpstr>Pojem „berně“</vt:lpstr>
      <vt:lpstr>Právní pojem daň</vt:lpstr>
      <vt:lpstr>Funkce daně</vt:lpstr>
      <vt:lpstr>Konstrukční prvky daně</vt:lpstr>
      <vt:lpstr>Subjekt daně</vt:lpstr>
      <vt:lpstr>Objekt zdanění</vt:lpstr>
      <vt:lpstr>Základ daně</vt:lpstr>
      <vt:lpstr>Základ daně - pokračování</vt:lpstr>
      <vt:lpstr>Sazba daně</vt:lpstr>
      <vt:lpstr>Korekční prvky daně</vt:lpstr>
      <vt:lpstr>Rozpočtové určení daní</vt:lpstr>
      <vt:lpstr>Správce daně</vt:lpstr>
      <vt:lpstr>Správce daně - pokračování</vt:lpstr>
      <vt:lpstr>Podmínky placení</vt:lpstr>
      <vt:lpstr>Třídění daní</vt:lpstr>
      <vt:lpstr>Klasifikace daní podle vazby na důchod poplatníka</vt:lpstr>
      <vt:lpstr>Klasifikace daní podle subjektu daně</vt:lpstr>
      <vt:lpstr>Klasifikace daní podle objektu daně </vt:lpstr>
      <vt:lpstr>Klasifikace daní podle objektu daně - pokračování</vt:lpstr>
      <vt:lpstr>Klasifikace daní podle respektování příjmových poměrů poplatníka</vt:lpstr>
      <vt:lpstr>Klasifikace daní podle metodiky OECD</vt:lpstr>
      <vt:lpstr>Klasifikace daní podle zákona o soustavě daní (zrušen)</vt:lpstr>
      <vt:lpstr>Klasifikace daní podle zákona o soustavě daní - pokračování</vt:lpstr>
      <vt:lpstr>Klasifikace daní podle zákona o soustavě daní - pokračování</vt:lpstr>
      <vt:lpstr>Klasifikace poplatků</vt:lpstr>
      <vt:lpstr>Klasifikace místních poplatků</vt:lpstr>
      <vt:lpstr>Další dávka daňového a poplatkového charakteru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Mrkývka</dc:creator>
  <cp:lastModifiedBy>Michal</cp:lastModifiedBy>
  <cp:revision>4</cp:revision>
  <cp:lastPrinted>1601-01-01T00:00:00Z</cp:lastPrinted>
  <dcterms:created xsi:type="dcterms:W3CDTF">2021-02-05T12:17:07Z</dcterms:created>
  <dcterms:modified xsi:type="dcterms:W3CDTF">2023-02-27T10:33:42Z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0x010100C77951CFB020E6489F07F98675DC4236</vt:lpwstr>
  </property>
</Properties>
</file>