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125" d="100"/>
          <a:sy n="125" d="100"/>
        </p:scale>
        <p:origin x="96" y="2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Opakování a doplnění </a:t>
            </a:r>
            <a:br>
              <a:rPr lang="cs-CZ" dirty="0" smtClean="0"/>
            </a:br>
            <a:r>
              <a:rPr lang="cs-CZ" dirty="0" smtClean="0"/>
              <a:t>MPV 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Nový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23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Polisario</a:t>
            </a:r>
            <a:endParaRPr lang="cs-CZ" dirty="0" smtClean="0"/>
          </a:p>
          <a:p>
            <a:r>
              <a:rPr lang="cs-CZ" dirty="0" smtClean="0"/>
              <a:t>Systémová interpretace (čl. 31 odst. 3 c) VCLT)</a:t>
            </a:r>
          </a:p>
          <a:p>
            <a:r>
              <a:rPr lang="cs-CZ" dirty="0" smtClean="0"/>
              <a:t>Teritoriální působnost mezinárodní smlouvy musí být vykládána ve světle obyčejového pravidla – práva na sebeurčení národů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152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Prameny mezinárodního práva (čl. 38 odst. 1 Statutu MSD):</a:t>
            </a:r>
          </a:p>
          <a:p>
            <a:r>
              <a:rPr lang="cs-CZ" dirty="0" smtClean="0"/>
              <a:t>Hlavní: smlouvy a obyčeje</a:t>
            </a:r>
          </a:p>
          <a:p>
            <a:r>
              <a:rPr lang="cs-CZ" dirty="0" err="1" smtClean="0"/>
              <a:t>Pentrit</a:t>
            </a:r>
            <a:endParaRPr lang="cs-CZ" dirty="0" smtClean="0"/>
          </a:p>
          <a:p>
            <a:r>
              <a:rPr lang="cs-CZ" dirty="0" smtClean="0"/>
              <a:t>Aplikační přednost mezinárodních smluv</a:t>
            </a:r>
          </a:p>
          <a:p>
            <a:r>
              <a:rPr lang="cs-CZ" dirty="0" err="1" smtClean="0"/>
              <a:t>Self-executing</a:t>
            </a:r>
            <a:r>
              <a:rPr lang="cs-CZ" dirty="0" smtClean="0"/>
              <a:t> smlouvy</a:t>
            </a:r>
          </a:p>
        </p:txBody>
      </p:sp>
    </p:spTree>
    <p:extLst>
      <p:ext uri="{BB962C8B-B14F-4D97-AF65-F5344CB8AC3E}">
        <p14:creationId xmlns:p14="http://schemas.microsoft.com/office/powerpoint/2010/main" val="373774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Eichmann</a:t>
            </a:r>
            <a:endParaRPr lang="cs-CZ" dirty="0" smtClean="0"/>
          </a:p>
          <a:p>
            <a:r>
              <a:rPr lang="cs-CZ" dirty="0" smtClean="0"/>
              <a:t>Univerzální jurisdikce</a:t>
            </a:r>
          </a:p>
          <a:p>
            <a:r>
              <a:rPr lang="cs-CZ" dirty="0" smtClean="0"/>
              <a:t>Objektivní a nezávislá na vnitrostátní úpravě (čl. 3)</a:t>
            </a:r>
          </a:p>
          <a:p>
            <a:r>
              <a:rPr lang="cs-CZ" dirty="0" smtClean="0"/>
              <a:t>2 prvky:</a:t>
            </a:r>
          </a:p>
          <a:p>
            <a:r>
              <a:rPr lang="cs-CZ" dirty="0" smtClean="0"/>
              <a:t>Porušení mez. závazku</a:t>
            </a:r>
          </a:p>
          <a:p>
            <a:r>
              <a:rPr lang="cs-CZ" dirty="0" smtClean="0"/>
              <a:t>Přičitatelnosti jednání</a:t>
            </a:r>
          </a:p>
          <a:p>
            <a:pPr marL="7200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51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Přičitatelnost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Orgány:</a:t>
            </a:r>
          </a:p>
          <a:p>
            <a:r>
              <a:rPr lang="cs-CZ" dirty="0" smtClean="0"/>
              <a:t>De </a:t>
            </a:r>
            <a:r>
              <a:rPr lang="cs-CZ" dirty="0" err="1" smtClean="0"/>
              <a:t>jure</a:t>
            </a:r>
            <a:endParaRPr lang="cs-CZ" dirty="0" smtClean="0"/>
          </a:p>
          <a:p>
            <a:r>
              <a:rPr lang="cs-CZ" dirty="0" smtClean="0"/>
              <a:t>De facto</a:t>
            </a:r>
          </a:p>
          <a:p>
            <a:r>
              <a:rPr lang="cs-CZ" dirty="0" smtClean="0"/>
              <a:t>Přičítají se i jednání ultra </a:t>
            </a:r>
            <a:r>
              <a:rPr lang="cs-CZ" dirty="0" err="1" smtClean="0"/>
              <a:t>vires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4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Diplomatická ochrana jako způsob vznesení nároku z MP odpovědnosti státu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671900" cy="4535998"/>
          </a:xfrm>
        </p:spPr>
        <p:txBody>
          <a:bodyPr/>
          <a:lstStyle/>
          <a:p>
            <a:r>
              <a:rPr lang="cs-CZ" dirty="0" smtClean="0"/>
              <a:t>Převzetí nároku státního příslušníka jeho státem a uplatňování na mezinárodní úrovni vůči druhému státu -&gt;mezinárodněprávní nárok</a:t>
            </a:r>
          </a:p>
          <a:p>
            <a:r>
              <a:rPr lang="cs-CZ" dirty="0" smtClean="0"/>
              <a:t>Základná podmínky: státní </a:t>
            </a:r>
            <a:r>
              <a:rPr lang="cs-CZ" dirty="0" err="1" smtClean="0"/>
              <a:t>příslušnost+vyčerpání</a:t>
            </a:r>
            <a:r>
              <a:rPr lang="cs-CZ" dirty="0" smtClean="0"/>
              <a:t> účinných prostředků nápravy</a:t>
            </a:r>
          </a:p>
          <a:p>
            <a:r>
              <a:rPr lang="cs-CZ" dirty="0" err="1" smtClean="0"/>
              <a:t>Nottebohm</a:t>
            </a:r>
            <a:r>
              <a:rPr lang="cs-CZ" dirty="0" smtClean="0"/>
              <a:t>, </a:t>
            </a:r>
            <a:r>
              <a:rPr lang="cs-CZ" dirty="0" err="1" smtClean="0"/>
              <a:t>Diallo</a:t>
            </a:r>
            <a:r>
              <a:rPr lang="cs-CZ" dirty="0" smtClean="0"/>
              <a:t> (FO) MSD</a:t>
            </a:r>
          </a:p>
          <a:p>
            <a:r>
              <a:rPr lang="cs-CZ" dirty="0" smtClean="0"/>
              <a:t>Barcelona </a:t>
            </a:r>
            <a:r>
              <a:rPr lang="cs-CZ" dirty="0" err="1" smtClean="0"/>
              <a:t>Traction</a:t>
            </a:r>
            <a:r>
              <a:rPr lang="cs-CZ" dirty="0" smtClean="0"/>
              <a:t> (PO) MSD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21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Imunita státu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Německo proti Itálii</a:t>
            </a:r>
          </a:p>
          <a:p>
            <a:r>
              <a:rPr lang="cs-CZ" dirty="0" smtClean="0"/>
              <a:t>Absolutní v. funkční</a:t>
            </a:r>
          </a:p>
          <a:p>
            <a:r>
              <a:rPr lang="cs-CZ" dirty="0" smtClean="0"/>
              <a:t>Jurisdikční v. exekuční</a:t>
            </a:r>
          </a:p>
          <a:p>
            <a:r>
              <a:rPr lang="cs-CZ" dirty="0" smtClean="0"/>
              <a:t>Jurisdikční: acta </a:t>
            </a:r>
            <a:r>
              <a:rPr lang="cs-CZ" dirty="0" err="1" smtClean="0"/>
              <a:t>imperii</a:t>
            </a:r>
            <a:r>
              <a:rPr lang="cs-CZ" dirty="0" smtClean="0"/>
              <a:t> v. </a:t>
            </a:r>
            <a:r>
              <a:rPr lang="cs-CZ" dirty="0" err="1" smtClean="0"/>
              <a:t>gestionis</a:t>
            </a:r>
            <a:endParaRPr lang="cs-CZ" dirty="0"/>
          </a:p>
          <a:p>
            <a:r>
              <a:rPr lang="cs-CZ" dirty="0" smtClean="0"/>
              <a:t>Exekuční: majetek s obchodním účelem v. s neobchodním účelem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92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Německo proti Itálii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Úmluva OSN kodifikuje obyčejové právo (sic)</a:t>
            </a:r>
          </a:p>
          <a:p>
            <a:r>
              <a:rPr lang="cs-CZ" dirty="0" smtClean="0"/>
              <a:t>A. </a:t>
            </a:r>
            <a:r>
              <a:rPr lang="cs-CZ" dirty="0" err="1" smtClean="0"/>
              <a:t>jure</a:t>
            </a:r>
            <a:r>
              <a:rPr lang="cs-CZ" dirty="0" smtClean="0"/>
              <a:t> </a:t>
            </a:r>
            <a:r>
              <a:rPr lang="cs-CZ" dirty="0" err="1" smtClean="0"/>
              <a:t>imperii</a:t>
            </a:r>
            <a:r>
              <a:rPr lang="cs-CZ" dirty="0" smtClean="0"/>
              <a:t> v </a:t>
            </a:r>
            <a:r>
              <a:rPr lang="cs-CZ" dirty="0" err="1" smtClean="0"/>
              <a:t>gestionis</a:t>
            </a:r>
            <a:r>
              <a:rPr lang="cs-CZ" dirty="0" smtClean="0"/>
              <a:t> – obyčejové právo</a:t>
            </a:r>
          </a:p>
          <a:p>
            <a:r>
              <a:rPr lang="cs-CZ" dirty="0" smtClean="0"/>
              <a:t>Itálie porušila jurisdikční imunitu Německa – jednání ozbrojených jednotek = a. </a:t>
            </a:r>
            <a:r>
              <a:rPr lang="cs-CZ" dirty="0" err="1" smtClean="0"/>
              <a:t>jure</a:t>
            </a:r>
            <a:r>
              <a:rPr lang="cs-CZ" dirty="0" smtClean="0"/>
              <a:t> </a:t>
            </a:r>
            <a:r>
              <a:rPr lang="cs-CZ" dirty="0" err="1" smtClean="0"/>
              <a:t>imperii</a:t>
            </a:r>
            <a:endParaRPr lang="cs-CZ" dirty="0" smtClean="0"/>
          </a:p>
          <a:p>
            <a:r>
              <a:rPr lang="cs-CZ" dirty="0" smtClean="0"/>
              <a:t>Na této kvalifikaci nemění nic skutečnost, že se jednalo o 1) protiprávní jednání a 2) na území druhého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937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 </a:t>
            </a:r>
            <a:r>
              <a:rPr lang="cs-CZ" dirty="0" err="1" smtClean="0"/>
              <a:t>Jedda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103 Charty OSN</a:t>
            </a:r>
          </a:p>
          <a:p>
            <a:r>
              <a:rPr lang="cs-CZ" dirty="0" smtClean="0"/>
              <a:t>Čl. 5 EÚLP</a:t>
            </a:r>
          </a:p>
          <a:p>
            <a:r>
              <a:rPr lang="cs-CZ" dirty="0" smtClean="0"/>
              <a:t>Slučitelnosti závazků Velké Británie z Charty a EÚLP</a:t>
            </a:r>
          </a:p>
          <a:p>
            <a:r>
              <a:rPr lang="cs-CZ" dirty="0" smtClean="0"/>
              <a:t>Přičitatelnosti jednání jednotek (OSN, anebo VB)</a:t>
            </a:r>
          </a:p>
          <a:p>
            <a:r>
              <a:rPr lang="cs-CZ" dirty="0" smtClean="0"/>
              <a:t>Výsledek: VB je odpovědná </a:t>
            </a:r>
            <a:r>
              <a:rPr lang="cs-CZ" smtClean="0"/>
              <a:t>za porušení EÚLP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3916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342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Opakování a doplnění  MPV I</vt:lpstr>
      <vt:lpstr>Subjekty</vt:lpstr>
      <vt:lpstr>Recepce</vt:lpstr>
      <vt:lpstr>Odpovědnost</vt:lpstr>
      <vt:lpstr>Přičitatelnost</vt:lpstr>
      <vt:lpstr>Diplomatická ochrana jako způsob vznesení nároku z MP odpovědnosti státu</vt:lpstr>
      <vt:lpstr>Imunita státu</vt:lpstr>
      <vt:lpstr>Německo proti Itálii</vt:lpstr>
      <vt:lpstr>Al Jedda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a doplnění  MPV I</dc:title>
  <dc:creator>Zdeněk Nový</dc:creator>
  <cp:lastModifiedBy>Zdeněk Nový</cp:lastModifiedBy>
  <cp:revision>6</cp:revision>
  <cp:lastPrinted>1601-01-01T00:00:00Z</cp:lastPrinted>
  <dcterms:created xsi:type="dcterms:W3CDTF">2019-04-24T07:55:09Z</dcterms:created>
  <dcterms:modified xsi:type="dcterms:W3CDTF">2019-04-24T11:52:01Z</dcterms:modified>
</cp:coreProperties>
</file>