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379" r:id="rId3"/>
    <p:sldId id="318" r:id="rId4"/>
    <p:sldId id="319" r:id="rId5"/>
    <p:sldId id="340" r:id="rId6"/>
    <p:sldId id="321" r:id="rId7"/>
    <p:sldId id="322" r:id="rId8"/>
    <p:sldId id="325" r:id="rId9"/>
    <p:sldId id="327" r:id="rId10"/>
    <p:sldId id="328" r:id="rId11"/>
    <p:sldId id="382" r:id="rId12"/>
    <p:sldId id="330" r:id="rId13"/>
    <p:sldId id="331" r:id="rId14"/>
    <p:sldId id="332" r:id="rId15"/>
    <p:sldId id="333" r:id="rId16"/>
    <p:sldId id="344" r:id="rId17"/>
    <p:sldId id="369" r:id="rId18"/>
    <p:sldId id="258" r:id="rId19"/>
    <p:sldId id="259" r:id="rId20"/>
    <p:sldId id="260" r:id="rId21"/>
    <p:sldId id="310" r:id="rId22"/>
    <p:sldId id="261" r:id="rId23"/>
    <p:sldId id="262" r:id="rId24"/>
    <p:sldId id="263" r:id="rId25"/>
    <p:sldId id="264" r:id="rId26"/>
    <p:sldId id="265" r:id="rId27"/>
    <p:sldId id="266" r:id="rId28"/>
    <p:sldId id="280" r:id="rId29"/>
    <p:sldId id="289" r:id="rId30"/>
    <p:sldId id="281" r:id="rId31"/>
    <p:sldId id="292" r:id="rId32"/>
    <p:sldId id="282" r:id="rId33"/>
    <p:sldId id="269" r:id="rId34"/>
    <p:sldId id="283" r:id="rId35"/>
    <p:sldId id="284" r:id="rId36"/>
    <p:sldId id="285" r:id="rId37"/>
    <p:sldId id="286" r:id="rId38"/>
    <p:sldId id="270" r:id="rId39"/>
    <p:sldId id="271" r:id="rId40"/>
    <p:sldId id="30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6754" autoAdjust="0"/>
  </p:normalViewPr>
  <p:slideViewPr>
    <p:cSldViewPr snapToGrid="0">
      <p:cViewPr varScale="1">
        <p:scale>
          <a:sx n="118" d="100"/>
          <a:sy n="118" d="100"/>
        </p:scale>
        <p:origin x="102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27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F48256-6EEA-44DF-8A60-324E6518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obviněný, obhájce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9C0DE7C-F3AB-4258-8377-4872315A2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9741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Trestní právo v evropském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421283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zástupce v přípravném řízení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cs-CZ" b="1" dirty="0"/>
          </a:p>
          <a:p>
            <a:pPr marL="381000" indent="-381000" algn="just">
              <a:lnSpc>
                <a:spcPct val="110000"/>
              </a:lnSpc>
            </a:pPr>
            <a:r>
              <a:rPr lang="cs-CZ" sz="5100" b="1" dirty="0"/>
              <a:t>Úloha</a:t>
            </a:r>
            <a:r>
              <a:rPr lang="cs-CZ" sz="5100" dirty="0">
                <a:solidFill>
                  <a:schemeClr val="bg1"/>
                </a:solidFill>
              </a:rPr>
              <a:t> </a:t>
            </a:r>
            <a:r>
              <a:rPr lang="cs-CZ" sz="5100" dirty="0"/>
              <a:t>státního zástupce </a:t>
            </a:r>
            <a:r>
              <a:rPr lang="cs-CZ" sz="5100" b="1" dirty="0"/>
              <a:t>v přípravném řízení:</a:t>
            </a:r>
            <a:endParaRPr lang="cs-CZ" sz="51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orgán činný v trestním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odpovídá za zákonnost průběhu přípravného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vypracovává a podává obžalobu, návrh na potrestání, dohodu o vině a trestu, atd.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rozhoduje o některých institutech – spolupracující obviněný, odklony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b="1" dirty="0"/>
              <a:t>dozor státního zástupce v přípravném řízení - § 174 TŘ</a:t>
            </a:r>
          </a:p>
          <a:p>
            <a:pPr marL="800100" lvl="1" indent="-342900" algn="just">
              <a:lnSpc>
                <a:spcPct val="110000"/>
              </a:lnSpc>
            </a:pPr>
            <a:endParaRPr lang="cs-CZ" sz="4000" b="1" dirty="0"/>
          </a:p>
          <a:p>
            <a:pPr marL="800100" lvl="1" indent="-342900" algn="just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343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Státní zástupce v řízení před soudem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/>
              <a:t>Úloha</a:t>
            </a:r>
            <a:r>
              <a:rPr lang="cs-CZ" dirty="0"/>
              <a:t> státního zástupce </a:t>
            </a:r>
            <a:r>
              <a:rPr lang="cs-CZ" b="1" dirty="0"/>
              <a:t>v řízení před soudem: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postavení strany (na rozdíl od přípravného řízení)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povinnost účastnit se hlavního líčení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další oprávnění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materiální důkazní břemeno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právo podávat opravné prostředky (ve prospěch i v neprospěch)</a:t>
            </a:r>
          </a:p>
          <a:p>
            <a:pPr marL="800100" lvl="1" indent="-342900" algn="just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1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/>
              <a:t> Soud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184484" y="1171576"/>
            <a:ext cx="11638548" cy="4660424"/>
          </a:xfrm>
        </p:spPr>
        <p:txBody>
          <a:bodyPr>
            <a:noAutofit/>
          </a:bodyPr>
          <a:lstStyle/>
          <a:p>
            <a:pPr marL="658200" algn="just">
              <a:lnSpc>
                <a:spcPct val="110000"/>
              </a:lnSpc>
            </a:pPr>
            <a:r>
              <a:rPr lang="cs-CZ" dirty="0"/>
              <a:t>Soustava soudů: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Nejvyšší soud (Brno)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Vrchní soudy (Praha, Olomouc)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Krajské soudy (Praha, České Budějovice, Ústí nad Labem, Hradec Králové, Plzeň, Brno, Ostrava)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Okresní soudy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Pobočky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Soudy rozhodují o průlomu do základních práv a svobod, rozhodují o vině a trestu za trestné činy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Zvláštní postavení – Ústavní soud</a:t>
            </a:r>
          </a:p>
          <a:p>
            <a:pPr marL="800100" lvl="1" indent="-34290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B23953-1FB5-4406-AA89-7853A6CE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728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Obsazení soudních těles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719400" y="1002192"/>
            <a:ext cx="10753200" cy="4139998"/>
          </a:xfrm>
        </p:spPr>
        <p:txBody>
          <a:bodyPr/>
          <a:lstStyle/>
          <a:p>
            <a:pPr marL="381000" indent="-381000" algn="just"/>
            <a:r>
              <a:rPr lang="cs-CZ" b="1" dirty="0"/>
              <a:t>Senát</a:t>
            </a:r>
            <a:r>
              <a:rPr lang="cs-CZ" dirty="0"/>
              <a:t> v řízení před soudem prvého stupně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přísedící </a:t>
            </a:r>
            <a:r>
              <a:rPr lang="cs-CZ" sz="2800" dirty="0"/>
              <a:t>[§ 35 odst. 2, § 31 odst. 2 písm. a) zákona o soudech a soudcích]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Senát</a:t>
            </a:r>
            <a:r>
              <a:rPr lang="cs-CZ" sz="2800" dirty="0">
                <a:ea typeface="+mn-ea"/>
                <a:cs typeface="+mn-cs"/>
              </a:rPr>
              <a:t> v řízení o opravných prostředcích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soudci </a:t>
            </a:r>
            <a:r>
              <a:rPr lang="cs-CZ" sz="2800" dirty="0"/>
              <a:t>[§ 19 odst. 2, § 27, § 31 odst. 2 písm. b) ZSS]</a:t>
            </a:r>
          </a:p>
          <a:p>
            <a:pPr marL="800100" lvl="1" indent="-342900" algn="just"/>
            <a:r>
              <a:rPr lang="cs-CZ" sz="2800" dirty="0"/>
              <a:t>výjimka – rozhodování velkého senátu (§ 19 odst. 3 ZSS) či stanovisko kolegia Nejvyššího soudu (§ 21 odst. 1 ZSS) 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Samosoudce </a:t>
            </a:r>
          </a:p>
          <a:p>
            <a:pPr marL="800100" lvl="1" indent="-342900" algn="just"/>
            <a:r>
              <a:rPr lang="cs-CZ" sz="2800" dirty="0"/>
              <a:t>jen u okresního soudu v prvém stupni, jestliže </a:t>
            </a:r>
            <a:r>
              <a:rPr lang="cs-CZ" sz="2800" b="1" dirty="0"/>
              <a:t>horní hranice </a:t>
            </a:r>
            <a:r>
              <a:rPr lang="cs-CZ" sz="2800" dirty="0"/>
              <a:t>trestní sazby </a:t>
            </a:r>
            <a:r>
              <a:rPr lang="cs-CZ" sz="2800" b="1" dirty="0"/>
              <a:t>nepřevyšuje</a:t>
            </a:r>
            <a:r>
              <a:rPr lang="cs-CZ" sz="2800" dirty="0"/>
              <a:t> 5 let</a:t>
            </a:r>
          </a:p>
          <a:p>
            <a:pPr marL="800100" lvl="1" indent="-342900" algn="just"/>
            <a:r>
              <a:rPr lang="cs-CZ" sz="2800" dirty="0"/>
              <a:t>vždy profesionální soudce, vykonává pravomoci předsedy senátu i senátu „v jednom“ </a:t>
            </a:r>
          </a:p>
          <a:p>
            <a:pPr marL="800100" lvl="1" indent="-342900" algn="just"/>
            <a:endParaRPr lang="cs-CZ" dirty="0"/>
          </a:p>
          <a:p>
            <a:pPr marL="800100" lvl="1" indent="-342900" algn="just"/>
            <a:endParaRPr lang="cs-CZ" dirty="0"/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27391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Věcná příslušnost soudů - § 16 a 17 TŘ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725487"/>
            <a:ext cx="11397916" cy="54070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okresní soud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Krajský soud jen: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je-li </a:t>
            </a:r>
            <a:r>
              <a:rPr lang="cs-CZ" sz="2800" b="1" dirty="0"/>
              <a:t>dolní</a:t>
            </a:r>
            <a:r>
              <a:rPr lang="cs-CZ" sz="2800" dirty="0"/>
              <a:t> hranice trestní sazby alespoň </a:t>
            </a:r>
            <a:r>
              <a:rPr lang="cs-CZ" sz="2800" b="1" dirty="0"/>
              <a:t>5 let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lze-li uložit výjimečný trest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taxativní  výčet TČ v § 17 TŘ (zabití, obchodování s lidmi, spáchaných investičními nástroji přijatými k obchodování v obchodním systému + značná škoda či značný prospěch, porušení předpisů o pravidlech hospodářské soutěže atd.</a:t>
            </a:r>
          </a:p>
          <a:p>
            <a:pPr marL="342900" lvl="1" indent="-342900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 přípravném řízení vždy </a:t>
            </a:r>
            <a:r>
              <a:rPr lang="cs-CZ" sz="2800" b="1" dirty="0">
                <a:ea typeface="+mn-ea"/>
                <a:cs typeface="+mn-cs"/>
              </a:rPr>
              <a:t>okresní soud 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výjimka – o povolení nasazení agenta rozhoduje vždy vrchní soud (§ 158e odst. 4 TŘ)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13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58241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Místní příslušnost soudů - § 18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170634"/>
            <a:ext cx="11149011" cy="4139998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Soud, </a:t>
            </a:r>
            <a:r>
              <a:rPr lang="cs-CZ" b="1" dirty="0"/>
              <a:t>v jehož obvodu byl čin spáchán</a:t>
            </a:r>
            <a:r>
              <a:rPr lang="cs-CZ" dirty="0"/>
              <a:t> (</a:t>
            </a:r>
            <a:r>
              <a:rPr lang="cs-CZ" i="1" dirty="0" err="1"/>
              <a:t>forum</a:t>
            </a:r>
            <a:r>
              <a:rPr lang="cs-CZ" i="1" dirty="0"/>
              <a:t> delicti </a:t>
            </a:r>
            <a:r>
              <a:rPr lang="cs-CZ" i="1" dirty="0" err="1"/>
              <a:t>commissi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obvodě obviněný bydlí, zdržuje se či pracuje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sitae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obvodu vyšel čin najevo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scientiae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Vykonávací řízení – věcná i místní příslušnost - § 315 + zvláštní úprava (např. 320 odst. 2 TŘ)</a:t>
            </a:r>
          </a:p>
          <a:p>
            <a:pPr algn="just"/>
            <a:r>
              <a:rPr lang="cs-CZ" dirty="0"/>
              <a:t>Mladiství - § 37 ZSM – priorita místa bydliště </a:t>
            </a:r>
          </a:p>
          <a:p>
            <a:pPr algn="just"/>
            <a:r>
              <a:rPr lang="cs-CZ" dirty="0"/>
              <a:t>Právnické osoby - § 29 ZTOPO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38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3873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Vyloučení orgánů činných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1" y="690312"/>
            <a:ext cx="11569452" cy="4114800"/>
          </a:xfrm>
        </p:spPr>
        <p:txBody>
          <a:bodyPr/>
          <a:lstStyle/>
          <a:p>
            <a:pPr algn="just"/>
            <a:r>
              <a:rPr lang="cs-CZ" b="1" dirty="0"/>
              <a:t>pochybnosti, </a:t>
            </a:r>
            <a:r>
              <a:rPr lang="cs-CZ" dirty="0"/>
              <a:t>že nemůže nestranně rozhodovat:</a:t>
            </a:r>
          </a:p>
          <a:p>
            <a:pPr lvl="1" algn="just"/>
            <a:r>
              <a:rPr lang="cs-CZ" sz="2800" dirty="0"/>
              <a:t>pro poměr k projednávané věci, k osobám, jichž se daný úkon přímo dotýká, k jejich zástupcům či k jinému OČTŘ</a:t>
            </a:r>
          </a:p>
          <a:p>
            <a:pPr lvl="1" algn="just"/>
            <a:r>
              <a:rPr lang="cs-CZ" sz="2800" dirty="0"/>
              <a:t>(u soudce a přísedícího) pro předchozí činnost v dané věci, např. dříve v té věci působil jako obhájce, státní zástupce atd., rozhodoval o vazbě, vydal příkaz k domovní prohlídce atd.  </a:t>
            </a:r>
          </a:p>
          <a:p>
            <a:pPr algn="just"/>
            <a:r>
              <a:rPr lang="cs-CZ" dirty="0"/>
              <a:t>Úkony vyloučené osoby </a:t>
            </a:r>
            <a:r>
              <a:rPr lang="cs-CZ" b="1" dirty="0"/>
              <a:t>nemohou být podkladem pro rozhodnutí ve věci</a:t>
            </a:r>
            <a:endParaRPr lang="cs-CZ" dirty="0"/>
          </a:p>
          <a:p>
            <a:pPr algn="just"/>
            <a:r>
              <a:rPr lang="cs-CZ" dirty="0"/>
              <a:t>V prvém stupni rozhoduje </a:t>
            </a:r>
            <a:r>
              <a:rPr lang="cs-CZ" b="1" dirty="0"/>
              <a:t>sám tento orgán </a:t>
            </a:r>
          </a:p>
          <a:p>
            <a:pPr lvl="1" algn="just"/>
            <a:r>
              <a:rPr lang="cs-CZ" sz="2800" dirty="0"/>
              <a:t>proti jeho rozhodnutí je přípustná stížnost</a:t>
            </a:r>
          </a:p>
          <a:p>
            <a:pPr marL="342900" lvl="1" indent="-342900" algn="just"/>
            <a:r>
              <a:rPr lang="cs-CZ" sz="2800" dirty="0">
                <a:ea typeface="+mn-ea"/>
                <a:cs typeface="+mn-cs"/>
              </a:rPr>
              <a:t>TŘ nepředepisuje žádný formální postup pro podání námitky podjatosti  </a:t>
            </a:r>
          </a:p>
        </p:txBody>
      </p:sp>
    </p:spTree>
    <p:extLst>
      <p:ext uri="{BB962C8B-B14F-4D97-AF65-F5344CB8AC3E}">
        <p14:creationId xmlns:p14="http://schemas.microsoft.com/office/powerpoint/2010/main" val="391922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8162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Test nestrannosti (ESLP)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618066"/>
            <a:ext cx="11327621" cy="4897454"/>
          </a:xfrm>
        </p:spPr>
        <p:txBody>
          <a:bodyPr/>
          <a:lstStyle/>
          <a:p>
            <a:pPr algn="just"/>
            <a:r>
              <a:rPr lang="cs-CZ" b="1" dirty="0"/>
              <a:t>Subjektivní kritérium  </a:t>
            </a:r>
            <a:endParaRPr lang="cs-CZ" dirty="0"/>
          </a:p>
          <a:p>
            <a:pPr lvl="1" algn="just"/>
            <a:r>
              <a:rPr lang="cs-CZ" sz="2800" dirty="0"/>
              <a:t>osobní přesvědčení či předpojatost</a:t>
            </a:r>
          </a:p>
          <a:p>
            <a:pPr lvl="1" algn="just"/>
            <a:r>
              <a:rPr lang="cs-CZ" sz="2800" b="1" dirty="0"/>
              <a:t>presumpce nestrannosti</a:t>
            </a:r>
            <a:r>
              <a:rPr lang="cs-CZ" sz="2800" dirty="0"/>
              <a:t>, dokud není projeven opak (projev nepřátelství vůči účastníkovi úkonu, nevhodné komentáře, dávání najevo, že už se OČTŘ rozhodl atd.)   </a:t>
            </a:r>
          </a:p>
          <a:p>
            <a:pPr algn="just"/>
            <a:r>
              <a:rPr lang="cs-CZ" b="1" dirty="0"/>
              <a:t>Objektivní kritérium </a:t>
            </a:r>
          </a:p>
          <a:p>
            <a:pPr lvl="1" algn="just"/>
            <a:r>
              <a:rPr lang="cs-CZ" sz="2800" dirty="0"/>
              <a:t>bez ohledu na konkrétní chování, dána spíše předchozím procesním působením  </a:t>
            </a:r>
          </a:p>
          <a:p>
            <a:pPr algn="just"/>
            <a:r>
              <a:rPr lang="cs-CZ" b="1" dirty="0"/>
              <a:t>Institucionální kritérium  </a:t>
            </a:r>
          </a:p>
          <a:p>
            <a:pPr lvl="1" algn="just"/>
            <a:r>
              <a:rPr lang="cs-CZ" sz="2800" dirty="0"/>
              <a:t>musí existovat dostatečná úprava vyloučení OČTŘ </a:t>
            </a:r>
          </a:p>
          <a:p>
            <a:pPr lvl="1" algn="just"/>
            <a:r>
              <a:rPr lang="cs-CZ" sz="2800" dirty="0"/>
              <a:t>v TŘ zajištěno právem stížnosti a následkem nepoužitelnosti výsledků úkonu vyloučeného orgánu + možnost podat ústavní stížnost  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36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subjekt hlavního trestně-procesního vztahu </a:t>
            </a:r>
          </a:p>
          <a:p>
            <a:pPr eaLnBrk="1" hangingPunct="1"/>
            <a:r>
              <a:rPr lang="cs-CZ" dirty="0"/>
              <a:t>cílem je zjistit, je-li pachatelem</a:t>
            </a:r>
          </a:p>
          <a:p>
            <a:pPr eaLnBrk="1" hangingPunct="1"/>
            <a:r>
              <a:rPr lang="cs-CZ" dirty="0"/>
              <a:t>v průběhu řízení různá označení, práva </a:t>
            </a:r>
            <a:r>
              <a:rPr lang="cs-CZ"/>
              <a:t>i povinnosti </a:t>
            </a:r>
          </a:p>
          <a:p>
            <a:pPr lvl="1"/>
            <a:r>
              <a:rPr lang="cs-CZ" sz="2400"/>
              <a:t>strana trestního řízení, nosič důkazu, předmět výkonu rozhodnutí</a:t>
            </a:r>
            <a:endParaRPr lang="cs-CZ" sz="2400" dirty="0"/>
          </a:p>
          <a:p>
            <a:pPr eaLnBrk="1" hangingPunct="1"/>
            <a:r>
              <a:rPr lang="cs-CZ" dirty="0"/>
              <a:t>podezřelý, obviněný, obžalovaný, odsouzený</a:t>
            </a:r>
          </a:p>
          <a:p>
            <a:pPr eaLnBrk="1" hangingPunct="1"/>
            <a:r>
              <a:rPr lang="cs-CZ" dirty="0"/>
              <a:t>+ § 12 odst. 7 </a:t>
            </a:r>
            <a:r>
              <a:rPr lang="cs-CZ"/>
              <a:t>TŘ </a:t>
            </a:r>
          </a:p>
          <a:p>
            <a:pPr eaLnBrk="1" hangingPunct="1"/>
            <a:endParaRPr lang="cs-CZ" dirty="0"/>
          </a:p>
          <a:p>
            <a:pPr lvl="1"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  <a:p>
            <a:pPr lvl="1" eaLnBrk="1" hangingPunct="1">
              <a:defRPr/>
            </a:pPr>
            <a:r>
              <a:rPr lang="cs-CZ" dirty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/>
              <a:t>proti komu bylo zahájeno zkrácené přípravné řízení a bylo mu již sděleno obvinění (§ 179b odst. 3 TŘ) </a:t>
            </a:r>
          </a:p>
          <a:p>
            <a:pPr eaLnBrk="1" hangingPunct="1">
              <a:defRPr/>
            </a:pPr>
            <a:r>
              <a:rPr lang="cs-CZ" dirty="0"/>
              <a:t>v kolokviálním významu</a:t>
            </a:r>
          </a:p>
          <a:p>
            <a:pPr lvl="1" eaLnBrk="1" hangingPunct="1">
              <a:defRPr/>
            </a:pPr>
            <a:r>
              <a:rPr lang="cs-CZ" dirty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/>
              <a:t>může jich být i více (různé vyšetřovací verze)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C0C64E5A-00DF-4B5B-BA8D-BEE044820FA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47675" y="501650"/>
          <a:ext cx="11279188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3" imgW="9125033" imgH="5774758" progId="Word.Document.8">
                  <p:embed/>
                </p:oleObj>
              </mc:Choice>
              <mc:Fallback>
                <p:oleObj name="Document" r:id="rId3" imgW="9125033" imgH="5774758" progId="Word.Document.8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C0C64E5A-00DF-4B5B-BA8D-BEE044820F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01650"/>
                        <a:ext cx="11279188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7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sz="2400" dirty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/>
              <a:t>Významný procesní mezník</a:t>
            </a:r>
          </a:p>
          <a:p>
            <a:pPr lvl="1" eaLnBrk="1" hangingPunct="1">
              <a:defRPr/>
            </a:pPr>
            <a:r>
              <a:rPr lang="cs-CZ" sz="2400" dirty="0"/>
              <a:t>doručením usnesení o zahájení trestního stíhání umožněna obhajoba jak formálně, tak materiálně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Spoluobvinění</a:t>
            </a:r>
          </a:p>
          <a:p>
            <a:pPr lvl="1" eaLnBrk="1" hangingPunct="1">
              <a:defRPr/>
            </a:pPr>
            <a:r>
              <a:rPr lang="cs-CZ" sz="2400" dirty="0"/>
              <a:t>netvoří procesní společenství</a:t>
            </a:r>
          </a:p>
          <a:p>
            <a:pPr lvl="1" eaLnBrk="1" hangingPunct="1">
              <a:defRPr/>
            </a:pPr>
            <a:r>
              <a:rPr lang="cs-CZ" sz="2400" dirty="0"/>
              <a:t>každý má práva a povinnosti, jako kdyby byl stíhán samostatně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Obžalovaný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Obviněný po nařízení hlavního líčení (§ 12 odst. 8 TŘ)</a:t>
            </a:r>
          </a:p>
          <a:p>
            <a:pPr lvl="1">
              <a:defRPr/>
            </a:pPr>
            <a:r>
              <a:rPr lang="cs-CZ" sz="2400"/>
              <a:t>nikoliv po podání obžaloby</a:t>
            </a:r>
          </a:p>
          <a:p>
            <a:pPr lvl="1">
              <a:defRPr/>
            </a:pPr>
            <a:r>
              <a:rPr lang="cs-CZ" sz="2400"/>
              <a:t>soud nemusí obžalobu přijmout (§ 181 odst. 1 TŘ, § 185 a násl. TŘ, § 314c TŘ)</a:t>
            </a:r>
            <a:endParaRPr lang="cs-CZ" sz="2400" dirty="0"/>
          </a:p>
          <a:p>
            <a:pPr eaLnBrk="1" hangingPunct="1">
              <a:defRPr/>
            </a:pPr>
            <a:r>
              <a:rPr lang="cs-CZ"/>
              <a:t>Nad rámec práv obviněného některá specifická práva v hlavním líčení</a:t>
            </a:r>
          </a:p>
          <a:p>
            <a:pPr lvl="1">
              <a:defRPr/>
            </a:pPr>
            <a:r>
              <a:rPr lang="cs-CZ" sz="2400"/>
              <a:t>např. právo závěrečné řeči, posledního slova, vyjádřit se ke každému provedenému důkazu atd. </a:t>
            </a:r>
            <a:endParaRPr lang="cs-CZ" sz="24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581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sz="2400" dirty="0"/>
              <a:t>§ 12 odst. 6 TŘ</a:t>
            </a:r>
          </a:p>
          <a:p>
            <a:pPr lvl="1" eaLnBrk="1" hangingPunct="1">
              <a:defRPr/>
            </a:pPr>
            <a:r>
              <a:rPr lang="cs-CZ" sz="2400" dirty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sz="24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Nikoliv ten, jehož </a:t>
            </a:r>
            <a:r>
              <a:rPr lang="cs-CZ" sz="2800" dirty="0" err="1">
                <a:ea typeface="+mn-ea"/>
                <a:cs typeface="+mn-cs"/>
              </a:rPr>
              <a:t>tr</a:t>
            </a:r>
            <a:r>
              <a:rPr lang="cs-CZ" sz="2800" dirty="0">
                <a:ea typeface="+mn-ea"/>
                <a:cs typeface="+mn-cs"/>
              </a:rPr>
              <a:t>. stíhání bylo podmíněně zastaveno či jehož narovnání bylo schváleno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Liší se podle formálního statusu</a:t>
            </a:r>
          </a:p>
          <a:p>
            <a:pPr lvl="1" eaLnBrk="1" hangingPunct="1">
              <a:defRPr/>
            </a:pPr>
            <a:r>
              <a:rPr lang="cs-CZ" sz="2400" dirty="0"/>
              <a:t>podezřelý v obecném slova smyslu pouze obecná práva; i zde se však uplatní </a:t>
            </a:r>
            <a:r>
              <a:rPr lang="cs-CZ" sz="2400" i="1" dirty="0" err="1"/>
              <a:t>nemo</a:t>
            </a:r>
            <a:r>
              <a:rPr lang="cs-CZ" sz="2400" i="1" dirty="0"/>
              <a:t> </a:t>
            </a:r>
            <a:r>
              <a:rPr lang="cs-CZ" sz="2400" i="1" dirty="0" err="1"/>
              <a:t>tenetur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400" dirty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sz="2400" dirty="0"/>
              <a:t>právo na obhajobu formální </a:t>
            </a:r>
          </a:p>
          <a:p>
            <a:pPr lvl="1" eaLnBrk="1" hangingPunct="1">
              <a:defRPr/>
            </a:pPr>
            <a:r>
              <a:rPr lang="cs-CZ" sz="2400" dirty="0"/>
              <a:t>právo na obhajobu materiální</a:t>
            </a:r>
          </a:p>
          <a:p>
            <a:pPr lvl="1" eaLnBrk="1" hangingPunct="1">
              <a:defRPr/>
            </a:pPr>
            <a:r>
              <a:rPr lang="cs-CZ" sz="2400" dirty="0"/>
              <a:t>vznikají i povinnosti – např. strpět případnou vazbu, strpět zajištění nároku poškozeného (§ 47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vyjádřit se</a:t>
            </a:r>
            <a:r>
              <a:rPr lang="cs-CZ" sz="2800" dirty="0"/>
              <a:t> ke všem skutečnostem a důkazům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b="1" dirty="0"/>
              <a:t>nevypovídat </a:t>
            </a:r>
            <a:r>
              <a:rPr lang="cs-CZ" sz="2800" dirty="0"/>
              <a:t>a </a:t>
            </a:r>
            <a:r>
              <a:rPr lang="cs-CZ" sz="2800" b="1" dirty="0"/>
              <a:t>aktivně nepřispívat </a:t>
            </a:r>
            <a:r>
              <a:rPr lang="cs-CZ" sz="2800" dirty="0"/>
              <a:t>ke svému usvědčení</a:t>
            </a:r>
          </a:p>
          <a:p>
            <a:pPr lvl="1" eaLnBrk="1" hangingPunct="1">
              <a:defRPr/>
            </a:pPr>
            <a:r>
              <a:rPr lang="cs-CZ" sz="2800" b="1" dirty="0"/>
              <a:t>uvádět skutečnosti </a:t>
            </a:r>
          </a:p>
          <a:p>
            <a:pPr lvl="1" eaLnBrk="1" hangingPunct="1">
              <a:defRPr/>
            </a:pPr>
            <a:r>
              <a:rPr lang="cs-CZ" sz="2800" b="1" dirty="0"/>
              <a:t>navrhovat důkazy</a:t>
            </a:r>
          </a:p>
          <a:p>
            <a:pPr lvl="1" eaLnBrk="1" hangingPunct="1">
              <a:defRPr/>
            </a:pPr>
            <a:r>
              <a:rPr lang="cs-CZ" sz="2800" b="1" dirty="0"/>
              <a:t>činit návrhy</a:t>
            </a:r>
            <a:r>
              <a:rPr lang="cs-CZ" sz="2800" dirty="0"/>
              <a:t>, podávat </a:t>
            </a:r>
            <a:r>
              <a:rPr lang="cs-CZ" sz="2800" b="1" dirty="0"/>
              <a:t>žádosti</a:t>
            </a:r>
          </a:p>
          <a:p>
            <a:pPr lvl="1" eaLnBrk="1" hangingPunct="1">
              <a:defRPr/>
            </a:pPr>
            <a:r>
              <a:rPr lang="cs-CZ" sz="2800" dirty="0"/>
              <a:t>podávat </a:t>
            </a:r>
            <a:r>
              <a:rPr lang="cs-CZ" sz="2800" b="1" dirty="0"/>
              <a:t>opravné prostředky</a:t>
            </a:r>
          </a:p>
          <a:p>
            <a:pPr lvl="1" eaLnBrk="1" hangingPunct="1">
              <a:defRPr/>
            </a:pPr>
            <a:r>
              <a:rPr lang="cs-CZ" sz="2800" b="1" dirty="0"/>
              <a:t>radit se </a:t>
            </a:r>
            <a:r>
              <a:rPr lang="cs-CZ" sz="2800" dirty="0"/>
              <a:t>se svým obhájcem</a:t>
            </a:r>
          </a:p>
          <a:p>
            <a:pPr lvl="1" eaLnBrk="1" hangingPunct="1">
              <a:defRPr/>
            </a:pPr>
            <a:r>
              <a:rPr lang="cs-CZ" sz="2800" b="1" dirty="0"/>
              <a:t>nahlížet do spisu </a:t>
            </a:r>
            <a:r>
              <a:rPr lang="cs-CZ" sz="2800" dirty="0"/>
              <a:t>a činit si z něj opisy a výpisy  </a:t>
            </a:r>
          </a:p>
          <a:p>
            <a:pPr lvl="1" eaLnBrk="1" hangingPunct="1">
              <a:defRPr/>
            </a:pPr>
            <a:r>
              <a:rPr lang="cs-CZ" sz="2800" dirty="0"/>
              <a:t>právo na </a:t>
            </a:r>
            <a:r>
              <a:rPr lang="cs-CZ" sz="2800" b="1" dirty="0"/>
              <a:t>bezplatnou obhajobu </a:t>
            </a:r>
            <a:r>
              <a:rPr lang="cs-CZ" sz="2800" dirty="0"/>
              <a:t>či na obhajobu za sníženou odměnu v odůvodněných případech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poučen </a:t>
            </a:r>
            <a:r>
              <a:rPr lang="cs-CZ" sz="2800" dirty="0"/>
              <a:t>o svých právech a povinnostech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právo </a:t>
            </a:r>
            <a:r>
              <a:rPr lang="cs-CZ" sz="2800" b="1" dirty="0"/>
              <a:t>na tlumočníka </a:t>
            </a:r>
            <a:r>
              <a:rPr lang="cs-CZ" sz="2800" dirty="0"/>
              <a:t>(§ 28)</a:t>
            </a:r>
          </a:p>
          <a:p>
            <a:pPr lvl="1" eaLnBrk="1" hangingPunct="1">
              <a:defRPr/>
            </a:pPr>
            <a:r>
              <a:rPr lang="cs-CZ" sz="2800" dirty="0"/>
              <a:t>právo být </a:t>
            </a:r>
            <a:r>
              <a:rPr lang="cs-CZ" sz="2800" b="1" dirty="0"/>
              <a:t>informován</a:t>
            </a:r>
            <a:r>
              <a:rPr lang="cs-CZ" sz="2800" dirty="0"/>
              <a:t> o tom, co je mu </a:t>
            </a:r>
            <a:r>
              <a:rPr lang="cs-CZ" sz="2800" b="1" dirty="0"/>
              <a:t>kladeno za vinu </a:t>
            </a:r>
            <a:r>
              <a:rPr lang="cs-CZ" sz="2800" dirty="0"/>
              <a:t>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sz="2800" dirty="0"/>
              <a:t>právo být informován o případné </a:t>
            </a:r>
            <a:r>
              <a:rPr lang="cs-CZ" sz="2800" b="1" dirty="0"/>
              <a:t>změně právní kvalifikace </a:t>
            </a:r>
            <a:r>
              <a:rPr lang="cs-CZ" sz="2800" dirty="0"/>
              <a:t>(§ 190 odst. 1 TŘ)</a:t>
            </a:r>
          </a:p>
          <a:p>
            <a:pPr lvl="1" eaLnBrk="1" hangingPunct="1">
              <a:defRPr/>
            </a:pPr>
            <a:r>
              <a:rPr lang="cs-CZ" sz="2800" dirty="0"/>
              <a:t>být vyslýchán </a:t>
            </a:r>
            <a:r>
              <a:rPr lang="cs-CZ" sz="2800" b="1" dirty="0"/>
              <a:t>za přítomnosti </a:t>
            </a:r>
            <a:r>
              <a:rPr lang="cs-CZ" sz="2800" dirty="0"/>
              <a:t>svého </a:t>
            </a:r>
            <a:r>
              <a:rPr lang="cs-CZ" sz="2800" b="1" dirty="0"/>
              <a:t>obhájce</a:t>
            </a:r>
          </a:p>
          <a:p>
            <a:pPr lvl="1" eaLnBrk="1" hangingPunct="1">
              <a:defRPr/>
            </a:pPr>
            <a:r>
              <a:rPr lang="cs-CZ" sz="2800" dirty="0"/>
              <a:t>je-li ve vazbě či VTOS, </a:t>
            </a:r>
            <a:r>
              <a:rPr lang="cs-CZ" sz="2800" b="1" dirty="0"/>
              <a:t>mluvit s obhájcem o samotě</a:t>
            </a:r>
          </a:p>
          <a:p>
            <a:pPr lvl="1" eaLnBrk="1" hangingPunct="1">
              <a:defRPr/>
            </a:pPr>
            <a:r>
              <a:rPr lang="cs-CZ" sz="2800" dirty="0"/>
              <a:t>aby se jeho obhájce </a:t>
            </a:r>
            <a:r>
              <a:rPr lang="cs-CZ" sz="2800" b="1" dirty="0"/>
              <a:t>účastnil i jiných úkonů přípravného řízení</a:t>
            </a:r>
          </a:p>
          <a:p>
            <a:pPr lvl="1" eaLnBrk="1" hangingPunct="1">
              <a:defRPr/>
            </a:pPr>
            <a:r>
              <a:rPr lang="cs-CZ" sz="2800" dirty="0"/>
              <a:t>účast samotného obviněného nemusí policejní orgán připustit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484785"/>
            <a:ext cx="10596749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Podmínky</a:t>
            </a:r>
          </a:p>
          <a:p>
            <a:pPr lvl="1" eaLnBrk="1" hangingPunct="1">
              <a:defRPr/>
            </a:pPr>
            <a:r>
              <a:rPr lang="cs-CZ" sz="2800" dirty="0"/>
              <a:t>řízení o </a:t>
            </a:r>
            <a:r>
              <a:rPr lang="cs-CZ" sz="2800" b="1" dirty="0"/>
              <a:t>zločinu</a:t>
            </a:r>
          </a:p>
          <a:p>
            <a:pPr lvl="1" eaLnBrk="1" hangingPunct="1">
              <a:defRPr/>
            </a:pPr>
            <a:r>
              <a:rPr lang="cs-CZ" sz="2800" dirty="0"/>
              <a:t>oznámení skutečností, </a:t>
            </a:r>
            <a:r>
              <a:rPr lang="cs-CZ" sz="2800" i="1" dirty="0"/>
              <a:t>způsobilých </a:t>
            </a:r>
            <a:r>
              <a:rPr lang="cs-CZ" sz="2800" b="1" dirty="0"/>
              <a:t>významně </a:t>
            </a:r>
            <a:r>
              <a:rPr lang="cs-CZ" sz="2800" dirty="0"/>
              <a:t>přispět k  objasnění trestné činnosti v souvislosti s </a:t>
            </a:r>
            <a:r>
              <a:rPr lang="cs-CZ" sz="2800" b="1" dirty="0"/>
              <a:t>organizovanou zločineckou skupinou</a:t>
            </a:r>
          </a:p>
          <a:p>
            <a:pPr lvl="1" eaLnBrk="1" hangingPunct="1">
              <a:defRPr/>
            </a:pPr>
            <a:r>
              <a:rPr lang="cs-CZ" sz="2800" dirty="0"/>
              <a:t>pravdivá výpověď v přípravném řízení i před soudem</a:t>
            </a:r>
          </a:p>
          <a:p>
            <a:pPr lvl="1" eaLnBrk="1" hangingPunct="1">
              <a:defRPr/>
            </a:pPr>
            <a:r>
              <a:rPr lang="cs-CZ" sz="2800" dirty="0"/>
              <a:t>plné doznání k činu</a:t>
            </a:r>
          </a:p>
          <a:p>
            <a:pPr lvl="1" eaLnBrk="1" hangingPunct="1">
              <a:defRPr/>
            </a:pPr>
            <a:r>
              <a:rPr lang="cs-CZ" sz="2800" dirty="0"/>
              <a:t>souhlas s označením</a:t>
            </a:r>
          </a:p>
          <a:p>
            <a:pPr lvl="1" eaLnBrk="1" hangingPunct="1">
              <a:defRPr/>
            </a:pPr>
            <a:r>
              <a:rPr lang="cs-CZ" sz="2800" dirty="0"/>
              <a:t>diskrece státního zástupce - </a:t>
            </a:r>
            <a:r>
              <a:rPr lang="cs-CZ" sz="2800" dirty="0" err="1"/>
              <a:t>nenárokovost</a:t>
            </a:r>
            <a:endParaRPr lang="cs-CZ" sz="2800" dirty="0"/>
          </a:p>
          <a:p>
            <a:pPr lvl="1" eaLnBrk="1" hangingPunct="1">
              <a:defRPr/>
            </a:pPr>
            <a:r>
              <a:rPr lang="cs-CZ" sz="2800" dirty="0"/>
              <a:t>poučení, předchozí výslech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Vyloučeno:</a:t>
            </a:r>
          </a:p>
          <a:p>
            <a:pPr lvl="1" eaLnBrk="1" hangingPunct="1">
              <a:defRPr/>
            </a:pPr>
            <a:r>
              <a:rPr lang="cs-CZ" sz="2400" dirty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sz="2400" dirty="0"/>
              <a:t>byl </a:t>
            </a:r>
            <a:r>
              <a:rPr lang="cs-CZ" sz="2400" dirty="0" err="1"/>
              <a:t>návodcem</a:t>
            </a:r>
            <a:r>
              <a:rPr lang="cs-CZ" sz="2400" dirty="0"/>
              <a:t> či organizátorem takového činu;</a:t>
            </a:r>
          </a:p>
          <a:p>
            <a:pPr lvl="1" eaLnBrk="1" hangingPunct="1">
              <a:defRPr/>
            </a:pPr>
            <a:r>
              <a:rPr lang="cs-CZ" sz="2400" dirty="0"/>
              <a:t>jeho čin měl za následek usmrcení či těžkou újmu na zdraví;</a:t>
            </a:r>
          </a:p>
          <a:p>
            <a:pPr lvl="1" eaLnBrk="1" hangingPunct="1">
              <a:defRPr/>
            </a:pPr>
            <a:r>
              <a:rPr lang="cs-CZ" sz="24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I zde </a:t>
            </a:r>
            <a:r>
              <a:rPr lang="cs-CZ" sz="2800" b="1" dirty="0" err="1">
                <a:ea typeface="+mn-ea"/>
                <a:cs typeface="+mn-cs"/>
              </a:rPr>
              <a:t>nenárokovost</a:t>
            </a:r>
            <a:endParaRPr lang="cs-CZ" sz="2800" b="1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cs-CZ" sz="2400" dirty="0"/>
              <a:t>i při splnění podmínek státní zástupce nemusí navrhnout</a:t>
            </a:r>
          </a:p>
          <a:p>
            <a:pPr lvl="1" eaLnBrk="1" hangingPunct="1">
              <a:defRPr/>
            </a:pPr>
            <a:r>
              <a:rPr lang="cs-CZ" sz="2400" dirty="0"/>
              <a:t>navrhne-li však, je soud návrhem vázán 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Následky – snížení trestu odnětí svobody pod dolní hranici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pod dolní hranici </a:t>
            </a:r>
            <a:r>
              <a:rPr lang="cs-CZ" b="1" dirty="0"/>
              <a:t>bez omezení </a:t>
            </a:r>
            <a:r>
              <a:rPr lang="cs-CZ" dirty="0"/>
              <a:t>(§ 58 </a:t>
            </a:r>
            <a:r>
              <a:rPr lang="cs-CZ" dirty="0" err="1"/>
              <a:t>ost</a:t>
            </a:r>
            <a:r>
              <a:rPr lang="cs-CZ" dirty="0"/>
              <a:t>. 4 TZ)</a:t>
            </a:r>
          </a:p>
          <a:p>
            <a:r>
              <a:rPr lang="cs-CZ" dirty="0"/>
              <a:t>Mírnější podmínky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i tam, kde by nebyly splněny předpoklady § 178a odst. 2 TŘ</a:t>
            </a:r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Nejsou-li splněny podmínky § 178a TŘ, spolupráce je </a:t>
            </a:r>
            <a:r>
              <a:rPr lang="cs-CZ" sz="2800" b="1" dirty="0">
                <a:ea typeface="+mn-ea"/>
                <a:cs typeface="+mn-cs"/>
              </a:rPr>
              <a:t>polehčující okolností</a:t>
            </a:r>
          </a:p>
          <a:p>
            <a:pPr lvl="1"/>
            <a:r>
              <a:rPr lang="cs-CZ" sz="2400" dirty="0"/>
              <a:t>§ 41 písm. m) TZ, příp. alespoň § 41 písm. l) TZ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82BE672-8896-427F-B023-E1429B19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sp</a:t>
            </a:r>
            <a:r>
              <a:rPr lang="cs-CZ" dirty="0"/>
              <a:t>. zn. II. ÚS 3525/16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AA925F-7CCE-4259-860C-5CA05D01D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7406"/>
            <a:ext cx="10753200" cy="446459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Obžalovaný je oprávněn – </a:t>
            </a:r>
            <a:r>
              <a:rPr lang="cs-CZ" b="1" dirty="0"/>
              <a:t>srovnatelně s postulátem znát aktuální právní kvalifikaci svého činu </a:t>
            </a:r>
            <a:r>
              <a:rPr lang="cs-CZ" dirty="0"/>
              <a:t>– průběžně </a:t>
            </a:r>
            <a:r>
              <a:rPr lang="cs-CZ" b="1" dirty="0"/>
              <a:t>znát zásadní právní náhled soudu na svůj status spolupracujícího obviněného</a:t>
            </a:r>
            <a:r>
              <a:rPr lang="cs-CZ" dirty="0"/>
              <a:t> v případě, že by na jeho straně nastala (i potenciální) změna v plnění zákonných podmínek tohoto statusu. </a:t>
            </a:r>
            <a:r>
              <a:rPr lang="cs-CZ" b="1" dirty="0"/>
              <a:t>V případě takové změny musí mít obžalovaný zachovánu možnost změnit svou procesní obranu</a:t>
            </a:r>
            <a:r>
              <a:rPr lang="cs-CZ" dirty="0"/>
              <a:t>. Obviněný, resp. obžalovaný má totiž slovy zákona právo být „v každém období řízení vhodným způsobem a srozumitelně poučen o právech umožňujících mu plné uplatnění obhajoby“ (§ 2 odst. 13 trestního řádu).</a:t>
            </a:r>
          </a:p>
          <a:p>
            <a:pPr marL="72000" indent="0" algn="just">
              <a:lnSpc>
                <a:spcPct val="100000"/>
              </a:lnSpc>
              <a:buNone/>
            </a:pP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9713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89D61B2-DCA2-4FEB-88D2-927617F8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subjektu trestního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FFEF8-244C-4C13-80A6-C236CF001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Subjekty trestního řízení jsou ti činitelé (státní orgány, fyzické a právnické osoby), kteří mají a vykonávají </a:t>
            </a:r>
            <a:r>
              <a:rPr lang="cs-CZ" b="1" dirty="0"/>
              <a:t>vlastním jménem </a:t>
            </a:r>
            <a:r>
              <a:rPr lang="cs-CZ" dirty="0"/>
              <a:t>vliv na průběh řízení a kterým zákon dává k uskutečnění tohoto vlivu určitá procesní práva  a povinnosti nebo určité procesní způsobilosti.</a:t>
            </a:r>
          </a:p>
          <a:p>
            <a:pPr algn="just"/>
            <a:r>
              <a:rPr lang="cs-CZ" dirty="0"/>
              <a:t>Subjektem tak není </a:t>
            </a:r>
            <a:r>
              <a:rPr lang="cs-CZ" b="1" dirty="0"/>
              <a:t>zástupce</a:t>
            </a:r>
            <a:r>
              <a:rPr lang="cs-CZ" dirty="0"/>
              <a:t>, opatrovník atd., vykonává-li určitá práva jménem a na účet osoby, již zastupuje </a:t>
            </a:r>
            <a:r>
              <a:rPr lang="cs-CZ" b="1" dirty="0"/>
              <a:t>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476720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„Spolupracující podezřelý“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124745"/>
            <a:ext cx="9492000" cy="4525963"/>
          </a:xfrm>
        </p:spPr>
        <p:txBody>
          <a:bodyPr/>
          <a:lstStyle/>
          <a:p>
            <a:r>
              <a:rPr lang="cs-CZ" dirty="0"/>
              <a:t>Zvláštní případ dočasného odložení </a:t>
            </a:r>
            <a:r>
              <a:rPr lang="cs-CZ" dirty="0" err="1"/>
              <a:t>tr</a:t>
            </a:r>
            <a:r>
              <a:rPr lang="cs-CZ" dirty="0"/>
              <a:t>. stíhání</a:t>
            </a:r>
          </a:p>
          <a:p>
            <a:r>
              <a:rPr lang="cs-CZ" dirty="0"/>
              <a:t>Omezený okruh trestných činů (§ 159c TŘ) </a:t>
            </a:r>
          </a:p>
          <a:p>
            <a:pPr lvl="1"/>
            <a:r>
              <a:rPr lang="cs-CZ" sz="2400" dirty="0"/>
              <a:t>vybrané ekonomické trestné činy </a:t>
            </a:r>
            <a:r>
              <a:rPr lang="cs-CZ" sz="2400" b="1" dirty="0"/>
              <a:t>korupční </a:t>
            </a:r>
            <a:r>
              <a:rPr lang="cs-CZ" sz="2400" dirty="0"/>
              <a:t>povahy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Podmínky:</a:t>
            </a:r>
          </a:p>
          <a:p>
            <a:pPr lvl="1"/>
            <a:r>
              <a:rPr lang="cs-CZ" sz="2400" dirty="0"/>
              <a:t>podezřelý byl o úplatek </a:t>
            </a:r>
            <a:r>
              <a:rPr lang="cs-CZ" sz="2400" b="1" dirty="0"/>
              <a:t>požádán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bezodkladně a </a:t>
            </a:r>
            <a:r>
              <a:rPr lang="cs-CZ" sz="2400" b="1" dirty="0"/>
              <a:t>dobrovolně </a:t>
            </a:r>
            <a:r>
              <a:rPr lang="cs-CZ" sz="2400" dirty="0"/>
              <a:t>to nahlásil OČTŘ;</a:t>
            </a:r>
          </a:p>
          <a:p>
            <a:pPr lvl="1"/>
            <a:r>
              <a:rPr lang="cs-CZ" sz="2400" dirty="0"/>
              <a:t>zavázal se o tom podat úplnou a pravdivou výpověď  </a:t>
            </a:r>
          </a:p>
          <a:p>
            <a:pPr lvl="1"/>
            <a:r>
              <a:rPr lang="cs-CZ" sz="2400" dirty="0"/>
              <a:t>nešlo o korupční trestný čin ve vztahu k cizině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Splní-li podmínky – státní zástupce rozhodne </a:t>
            </a:r>
            <a:r>
              <a:rPr lang="cs-CZ" sz="2800" b="1" dirty="0">
                <a:ea typeface="+mn-ea"/>
                <a:cs typeface="+mn-cs"/>
              </a:rPr>
              <a:t>o nestíhání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1192BA-CCCE-45EF-8AB7-66914F8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Instituty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A56F3-C162-473A-8E78-73FDC1A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9684"/>
            <a:ext cx="10753200" cy="4372316"/>
          </a:xfrm>
        </p:spPr>
        <p:txBody>
          <a:bodyPr/>
          <a:lstStyle/>
          <a:p>
            <a:r>
              <a:rPr lang="cs-CZ" dirty="0"/>
              <a:t>Procesní zvýhodnění obhajoby oproti veřejné žalobě</a:t>
            </a:r>
          </a:p>
          <a:p>
            <a:r>
              <a:rPr lang="cs-CZ" dirty="0"/>
              <a:t>Projev snahy o kompenzaci fakticky nerovného postavení</a:t>
            </a:r>
          </a:p>
          <a:p>
            <a:r>
              <a:rPr lang="cs-CZ" dirty="0"/>
              <a:t>Konkrétní projevy</a:t>
            </a:r>
          </a:p>
          <a:p>
            <a:pPr lvl="1"/>
            <a:r>
              <a:rPr lang="cs-CZ" sz="2400" b="1" dirty="0"/>
              <a:t>navrácení lhůty </a:t>
            </a:r>
            <a:r>
              <a:rPr lang="cs-CZ" sz="2400" dirty="0"/>
              <a:t>(§ 61 TŘ) – srov. však nález </a:t>
            </a:r>
            <a:r>
              <a:rPr lang="cs-CZ" sz="2400" dirty="0" err="1"/>
              <a:t>Pl</a:t>
            </a:r>
            <a:r>
              <a:rPr lang="cs-CZ" sz="2400" dirty="0"/>
              <a:t>. ÚS 32/2016</a:t>
            </a:r>
          </a:p>
          <a:p>
            <a:pPr lvl="1"/>
            <a:r>
              <a:rPr lang="cs-CZ" sz="2400" dirty="0"/>
              <a:t>podávání opravných prostředků jinými </a:t>
            </a:r>
            <a:r>
              <a:rPr lang="cs-CZ" sz="2400" b="1" dirty="0"/>
              <a:t>osobami v jeho prospěch</a:t>
            </a:r>
          </a:p>
          <a:p>
            <a:pPr lvl="1"/>
            <a:r>
              <a:rPr lang="cs-CZ" sz="2400" b="1" dirty="0"/>
              <a:t>osoby se samostatnými obhajovacími právy</a:t>
            </a:r>
          </a:p>
          <a:p>
            <a:pPr lvl="1"/>
            <a:r>
              <a:rPr lang="cs-CZ" sz="2400" dirty="0"/>
              <a:t>poslední místo v </a:t>
            </a:r>
            <a:r>
              <a:rPr lang="cs-CZ" sz="2400" b="1" dirty="0"/>
              <a:t>pořadí závěrečných řečí</a:t>
            </a:r>
          </a:p>
          <a:p>
            <a:pPr lvl="1"/>
            <a:r>
              <a:rPr lang="cs-CZ" sz="2400" b="1" dirty="0"/>
              <a:t>právo posledního slova </a:t>
            </a:r>
            <a:r>
              <a:rPr lang="cs-CZ" sz="2400" dirty="0"/>
              <a:t>(§ 217 TŘ) </a:t>
            </a:r>
          </a:p>
          <a:p>
            <a:pPr lvl="1"/>
            <a:r>
              <a:rPr lang="cs-CZ" sz="2400" dirty="0"/>
              <a:t>zásada </a:t>
            </a:r>
            <a:r>
              <a:rPr lang="cs-CZ" sz="2400" b="1" dirty="0"/>
              <a:t>zákazu </a:t>
            </a:r>
            <a:r>
              <a:rPr lang="cs-CZ" sz="2400" b="1" i="1" dirty="0" err="1"/>
              <a:t>reformationis</a:t>
            </a:r>
            <a:r>
              <a:rPr lang="cs-CZ" sz="2400" b="1" i="1" dirty="0"/>
              <a:t> in </a:t>
            </a:r>
            <a:r>
              <a:rPr lang="cs-CZ" sz="2400" b="1" i="1" dirty="0" err="1"/>
              <a:t>peius</a:t>
            </a:r>
            <a:endParaRPr lang="cs-CZ" sz="2400" b="1" i="1" dirty="0"/>
          </a:p>
          <a:p>
            <a:pPr lvl="1"/>
            <a:r>
              <a:rPr lang="cs-CZ" sz="2400" dirty="0"/>
              <a:t>tzv. </a:t>
            </a:r>
            <a:r>
              <a:rPr lang="cs-CZ" sz="2400" b="1" i="1" dirty="0"/>
              <a:t>beneficium </a:t>
            </a:r>
            <a:r>
              <a:rPr lang="cs-CZ" sz="2400" b="1" i="1" err="1"/>
              <a:t>cohaesionis</a:t>
            </a:r>
            <a:r>
              <a:rPr lang="cs-CZ" sz="2400" b="1" i="1"/>
              <a:t> </a:t>
            </a:r>
          </a:p>
          <a:p>
            <a:pPr lvl="1"/>
            <a:r>
              <a:rPr lang="cs-CZ" sz="2400" b="1"/>
              <a:t>vyjádření obžalovaného </a:t>
            </a:r>
            <a:r>
              <a:rPr lang="cs-CZ" sz="2400"/>
              <a:t>po provedení každého důkazu (§ 214 TŘ)</a:t>
            </a:r>
            <a:endParaRPr lang="cs-CZ" sz="2400" b="1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55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Obhajoba vs. právní pomoc advokáta </a:t>
            </a:r>
          </a:p>
          <a:p>
            <a:pPr lvl="1" eaLnBrk="1" hangingPunct="1">
              <a:defRPr/>
            </a:pPr>
            <a:r>
              <a:rPr lang="cs-CZ" sz="2400" dirty="0"/>
              <a:t>§ 35 odst. 1 TŘ ca. § 158 odst. 5 TŘ </a:t>
            </a:r>
          </a:p>
          <a:p>
            <a:pPr eaLnBrk="1" hangingPunct="1">
              <a:defRPr/>
            </a:pPr>
            <a:r>
              <a:rPr lang="cs-CZ" dirty="0"/>
              <a:t>Monopol advokátů na obhajobu</a:t>
            </a:r>
          </a:p>
          <a:p>
            <a:pPr lvl="1" eaLnBrk="1" hangingPunct="1">
              <a:defRPr/>
            </a:pPr>
            <a:r>
              <a:rPr lang="cs-CZ" sz="2400" dirty="0"/>
              <a:t>možná substituce jiným advokátem</a:t>
            </a:r>
          </a:p>
          <a:p>
            <a:pPr lvl="1" eaLnBrk="1" hangingPunct="1">
              <a:defRPr/>
            </a:pPr>
            <a:r>
              <a:rPr lang="cs-CZ" sz="2400" dirty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sz="2400" dirty="0"/>
              <a:t>netřeba zvláštního oprávnění nad rámec podmínek pro zápis do seznamu advokátů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je zástupce obviněného</a:t>
            </a:r>
          </a:p>
          <a:p>
            <a:pPr lvl="1" eaLnBrk="1" hangingPunct="1">
              <a:defRPr/>
            </a:pPr>
            <a:r>
              <a:rPr lang="cs-CZ" sz="2400" dirty="0"/>
              <a:t>činí úkony </a:t>
            </a:r>
            <a:r>
              <a:rPr lang="cs-CZ" sz="2400" b="1" dirty="0"/>
              <a:t>jeho jménem </a:t>
            </a:r>
            <a:r>
              <a:rPr lang="cs-CZ" sz="2400" dirty="0"/>
              <a:t>a na </a:t>
            </a:r>
            <a:r>
              <a:rPr lang="cs-CZ" sz="2400" b="1" dirty="0"/>
              <a:t>jeho účet</a:t>
            </a:r>
          </a:p>
          <a:p>
            <a:pPr lvl="1" eaLnBrk="1" hangingPunct="1">
              <a:defRPr/>
            </a:pPr>
            <a:r>
              <a:rPr lang="cs-CZ" sz="2400" b="1" dirty="0"/>
              <a:t>vázán pokyny </a:t>
            </a:r>
            <a:r>
              <a:rPr lang="cs-CZ" sz="2400" dirty="0"/>
              <a:t>obviněného, </a:t>
            </a:r>
            <a:r>
              <a:rPr lang="cs-CZ" sz="2400" b="1" dirty="0"/>
              <a:t>oprávněn </a:t>
            </a:r>
            <a:r>
              <a:rPr lang="cs-CZ" sz="2400" dirty="0"/>
              <a:t>pokyny </a:t>
            </a:r>
            <a:r>
              <a:rPr lang="cs-CZ" sz="2400" b="1" dirty="0"/>
              <a:t>žádat</a:t>
            </a:r>
          </a:p>
          <a:p>
            <a:pPr lvl="1" eaLnBrk="1" hangingPunct="1">
              <a:defRPr/>
            </a:pPr>
            <a:r>
              <a:rPr lang="cs-CZ" sz="2400" dirty="0"/>
              <a:t>výjimečně může jednat i proti jeho vůli (§ 41 odst. 4 TŘ)</a:t>
            </a:r>
          </a:p>
          <a:p>
            <a:pPr lvl="1" eaLnBrk="1" hangingPunct="1">
              <a:defRPr/>
            </a:pPr>
            <a:r>
              <a:rPr lang="cs-CZ" sz="2400" dirty="0"/>
              <a:t>základní práva a povinnosti - § 41 TŘ</a:t>
            </a:r>
          </a:p>
          <a:p>
            <a:pPr lvl="1" eaLnBrk="1" hangingPunct="1">
              <a:defRPr/>
            </a:pPr>
            <a:r>
              <a:rPr lang="cs-CZ" sz="2400" dirty="0"/>
              <a:t>vázán nejen TŘ, ale i zákonem č. 85/1996 Sb., o advokacii, ve znění pozdějších předpisů, a stavovskými předpisy ČAK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</a:t>
            </a:r>
            <a:r>
              <a:rPr lang="cs-CZ" b="1" dirty="0"/>
              <a:t>nesmí</a:t>
            </a:r>
          </a:p>
          <a:p>
            <a:pPr lvl="1" eaLnBrk="1" hangingPunct="1">
              <a:defRPr/>
            </a:pPr>
            <a:r>
              <a:rPr lang="cs-CZ" sz="2400" b="1" dirty="0"/>
              <a:t>vědomě</a:t>
            </a:r>
            <a:r>
              <a:rPr lang="cs-CZ" sz="2400" dirty="0"/>
              <a:t> uvádět </a:t>
            </a:r>
            <a:r>
              <a:rPr lang="cs-CZ" sz="2400" b="1" dirty="0"/>
              <a:t>nepravdivé </a:t>
            </a:r>
            <a:r>
              <a:rPr lang="cs-CZ" sz="2400" dirty="0"/>
              <a:t>informace (čl. 4 odst. 3 EK ČAK)</a:t>
            </a:r>
          </a:p>
          <a:p>
            <a:pPr lvl="1" eaLnBrk="1" hangingPunct="1">
              <a:defRPr/>
            </a:pPr>
            <a:r>
              <a:rPr lang="cs-CZ" sz="2400" dirty="0"/>
              <a:t>vědomě předkládat </a:t>
            </a:r>
            <a:r>
              <a:rPr lang="cs-CZ" sz="2400" b="1" dirty="0"/>
              <a:t>nepravdivé důkazy </a:t>
            </a:r>
            <a:r>
              <a:rPr lang="cs-CZ" sz="2400" dirty="0"/>
              <a:t>(čl. 17 odst. 2 EK ČAK)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nesmí ale ani </a:t>
            </a:r>
            <a:r>
              <a:rPr lang="cs-CZ" sz="2400" b="1" dirty="0"/>
              <a:t>prověřovat pravdivost </a:t>
            </a:r>
            <a:r>
              <a:rPr lang="cs-CZ" sz="2400" dirty="0"/>
              <a:t>informací, které mu sdělil obviněný (čl. 6 odst. 3 EK ČAK)</a:t>
            </a:r>
          </a:p>
          <a:p>
            <a:pPr eaLnBrk="1" hangingPunct="1">
              <a:defRPr/>
            </a:pPr>
            <a:r>
              <a:rPr lang="cs-CZ" dirty="0"/>
              <a:t>Vznik zastoupení obhájcem</a:t>
            </a:r>
          </a:p>
          <a:p>
            <a:pPr lvl="1" eaLnBrk="1" hangingPunct="1">
              <a:defRPr/>
            </a:pPr>
            <a:r>
              <a:rPr lang="cs-CZ" sz="2400" b="1" dirty="0"/>
              <a:t>smluvně</a:t>
            </a:r>
            <a:r>
              <a:rPr lang="cs-CZ" sz="2400" dirty="0"/>
              <a:t> - kdykoliv</a:t>
            </a:r>
          </a:p>
          <a:p>
            <a:pPr lvl="1" eaLnBrk="1" hangingPunct="1">
              <a:defRPr/>
            </a:pPr>
            <a:r>
              <a:rPr lang="cs-CZ" sz="2400" b="1" dirty="0"/>
              <a:t>ustanovením </a:t>
            </a:r>
            <a:r>
              <a:rPr lang="cs-CZ" sz="2400" b="1" i="1" dirty="0"/>
              <a:t>ex offo</a:t>
            </a:r>
            <a:r>
              <a:rPr lang="cs-CZ" sz="2400" b="1" dirty="0"/>
              <a:t> </a:t>
            </a:r>
            <a:r>
              <a:rPr lang="cs-CZ" sz="2400" dirty="0"/>
              <a:t>– případy nutné obhajoby – jen advokáti zapsaní v seznamu, že s přidělováním souhlasí  </a:t>
            </a:r>
            <a:r>
              <a:rPr lang="cs-CZ" sz="2400" i="1" dirty="0"/>
              <a:t> </a:t>
            </a:r>
          </a:p>
          <a:p>
            <a:pPr lvl="1" eaLnBrk="1" hangingPunct="1">
              <a:defRPr/>
            </a:pPr>
            <a:r>
              <a:rPr lang="cs-CZ" sz="2400" b="1" dirty="0"/>
              <a:t>ustanovením dle § 33 odst. 4 TŘ </a:t>
            </a:r>
          </a:p>
          <a:p>
            <a:pPr lvl="1" eaLnBrk="1" hangingPunct="1">
              <a:defRPr/>
            </a:pPr>
            <a:r>
              <a:rPr lang="cs-CZ" sz="2400" dirty="0"/>
              <a:t>nutná obhajoba </a:t>
            </a:r>
            <a:r>
              <a:rPr lang="cs-CZ" sz="2400" b="1" dirty="0"/>
              <a:t>vyloučena u právnických osob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Již v přípravném řízení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stíhán jako </a:t>
            </a:r>
            <a:r>
              <a:rPr lang="cs-CZ" sz="2400" b="1" dirty="0"/>
              <a:t>uprchlý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sjednávána </a:t>
            </a:r>
            <a:r>
              <a:rPr lang="cs-CZ" sz="2400" b="1" dirty="0"/>
              <a:t>dohoda o vině a trestu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pochybnost o </a:t>
            </a:r>
            <a:r>
              <a:rPr lang="cs-CZ" sz="2400" b="1" dirty="0"/>
              <a:t>způsobilosti se hájit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horní hranice TČ </a:t>
            </a:r>
            <a:r>
              <a:rPr lang="cs-CZ" sz="2400" b="1" dirty="0"/>
              <a:t>&gt; 5 let</a:t>
            </a:r>
            <a:r>
              <a:rPr lang="cs-CZ" sz="2400" dirty="0"/>
              <a:t> – lze se vzdát 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V hlavním líčení po </a:t>
            </a:r>
            <a:r>
              <a:rPr lang="cs-CZ" sz="2800" b="1" dirty="0">
                <a:ea typeface="+mn-ea"/>
                <a:cs typeface="+mn-cs"/>
              </a:rPr>
              <a:t>zkráceném přípravném řízení</a:t>
            </a:r>
            <a:r>
              <a:rPr lang="cs-CZ" sz="2800" dirty="0">
                <a:ea typeface="+mn-ea"/>
                <a:cs typeface="+mn-cs"/>
              </a:rPr>
              <a:t>;</a:t>
            </a:r>
          </a:p>
          <a:p>
            <a:pPr lvl="1">
              <a:defRPr/>
            </a:pPr>
            <a:r>
              <a:rPr lang="cs-CZ" sz="2400" dirty="0"/>
              <a:t>lze se vzdát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při rozhodování o uložení či změně ochranného léčení či zabezpečovací detence (vyjma protialkoholního)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851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36a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vykonávacím </a:t>
            </a:r>
            <a:r>
              <a:rPr lang="cs-CZ" dirty="0"/>
              <a:t>řízení</a:t>
            </a:r>
            <a:r>
              <a:rPr lang="cs-CZ" b="1" dirty="0"/>
              <a:t> </a:t>
            </a:r>
            <a:r>
              <a:rPr lang="cs-CZ" dirty="0"/>
              <a:t>ve</a:t>
            </a:r>
            <a:r>
              <a:rPr lang="cs-CZ" b="1" dirty="0"/>
              <a:t> veřejném zasedání</a:t>
            </a:r>
            <a:endParaRPr lang="cs-CZ" dirty="0"/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ve vazbě</a:t>
            </a:r>
            <a:r>
              <a:rPr lang="cs-CZ" sz="2400" dirty="0"/>
              <a:t>;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</a:t>
            </a:r>
            <a:r>
              <a:rPr lang="cs-CZ" dirty="0"/>
              <a:t>;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V řízení o dovolání, stížnosti pro porušení zákona a o obnově řízení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 </a:t>
            </a:r>
            <a:r>
              <a:rPr lang="cs-CZ" sz="2400" dirty="0"/>
              <a:t>či </a:t>
            </a:r>
            <a:r>
              <a:rPr lang="cs-CZ" sz="2400" b="1" dirty="0"/>
              <a:t>na svéprávnosti</a:t>
            </a:r>
          </a:p>
          <a:p>
            <a:pPr lvl="1"/>
            <a:r>
              <a:rPr lang="cs-CZ" sz="2400" dirty="0"/>
              <a:t>je-li horní hranice TČ &gt; 5 let – </a:t>
            </a:r>
            <a:r>
              <a:rPr lang="cs-CZ" sz="2400" b="1" dirty="0"/>
              <a:t>lze se vzdát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hájit;</a:t>
            </a:r>
          </a:p>
          <a:p>
            <a:pPr lvl="1"/>
            <a:r>
              <a:rPr lang="cs-CZ" sz="2400" dirty="0"/>
              <a:t>jde-li o </a:t>
            </a:r>
            <a:r>
              <a:rPr lang="cs-CZ" sz="2400" b="1" dirty="0"/>
              <a:t>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5794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ZSM a ZMJS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5461"/>
            <a:ext cx="9490800" cy="4618141"/>
          </a:xfrm>
        </p:spPr>
        <p:txBody>
          <a:bodyPr/>
          <a:lstStyle/>
          <a:p>
            <a:r>
              <a:rPr lang="cs-CZ" dirty="0"/>
              <a:t>Mladistvý (§ 42 ZSM odst. 2) </a:t>
            </a:r>
          </a:p>
          <a:p>
            <a:pPr lvl="1"/>
            <a:r>
              <a:rPr lang="cs-CZ" sz="2400" dirty="0"/>
              <a:t>od prvního úkonu dle TŘ </a:t>
            </a:r>
            <a:r>
              <a:rPr lang="cs-CZ" sz="2400" b="1" dirty="0"/>
              <a:t>vždy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ve vykonávacím řízením rozhoduje-li soud ve veřejném zasedání;</a:t>
            </a:r>
          </a:p>
          <a:p>
            <a:pPr lvl="1"/>
            <a:r>
              <a:rPr lang="cs-CZ" sz="2400" dirty="0"/>
              <a:t>v řízení o mimořádných opravných prostředcích, rozhoduje-li soud ve </a:t>
            </a:r>
            <a:r>
              <a:rPr lang="cs-CZ" sz="2400" b="1" dirty="0"/>
              <a:t>veřejném zasedání</a:t>
            </a:r>
            <a:r>
              <a:rPr lang="cs-CZ" sz="2400" dirty="0"/>
              <a:t>;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Dle ZMJS</a:t>
            </a:r>
          </a:p>
          <a:p>
            <a:pPr lvl="1"/>
            <a:r>
              <a:rPr lang="cs-CZ" sz="2400" dirty="0"/>
              <a:t>řízení </a:t>
            </a:r>
            <a:r>
              <a:rPr lang="cs-CZ" sz="2400" b="1" dirty="0"/>
              <a:t>o vydání</a:t>
            </a:r>
            <a:r>
              <a:rPr lang="cs-CZ" sz="2400" dirty="0"/>
              <a:t>, </a:t>
            </a:r>
            <a:r>
              <a:rPr lang="cs-CZ" sz="2400" b="1" dirty="0"/>
              <a:t>předání </a:t>
            </a:r>
            <a:r>
              <a:rPr lang="cs-CZ" sz="2400" dirty="0"/>
              <a:t>či </a:t>
            </a:r>
            <a:r>
              <a:rPr lang="cs-CZ" sz="2400" b="1" dirty="0"/>
              <a:t>předání mezinárodnímu soudnímu orgánu</a:t>
            </a:r>
            <a:r>
              <a:rPr lang="cs-CZ" sz="2400" dirty="0"/>
              <a:t>, jejich rozšíření či vzdání se speciality </a:t>
            </a:r>
          </a:p>
          <a:p>
            <a:pPr lvl="1"/>
            <a:r>
              <a:rPr lang="cs-CZ" sz="2400" dirty="0"/>
              <a:t>některá řízení </a:t>
            </a:r>
            <a:r>
              <a:rPr lang="cs-CZ" sz="2400" b="1" dirty="0"/>
              <a:t>o uznání a výkonu cizích rozhodnutí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TOS či ochranné opatření spojené se zbavením osobní svobody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osobní svobodě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svéprávnosti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jde-li o mladistvého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pochybnost o způsobilosti se hájit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4166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Opatrovník obviněného omezeného na svéprávnosti (§ 34 odst. 1 TŘ)</a:t>
            </a:r>
          </a:p>
          <a:p>
            <a:pPr lvl="1" eaLnBrk="1" hangingPunct="1">
              <a:defRPr/>
            </a:pPr>
            <a:r>
              <a:rPr lang="cs-CZ" sz="2400" dirty="0"/>
              <a:t>jedná </a:t>
            </a:r>
            <a:r>
              <a:rPr lang="cs-CZ" sz="2400" b="1" dirty="0"/>
              <a:t>jménem obviněného</a:t>
            </a:r>
            <a:r>
              <a:rPr lang="cs-CZ" sz="2400" dirty="0"/>
              <a:t>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sz="2400" dirty="0"/>
              <a:t>podává opravné prostředky </a:t>
            </a:r>
            <a:r>
              <a:rPr lang="cs-CZ" sz="2400" b="1" dirty="0"/>
              <a:t>vlastním jménem </a:t>
            </a:r>
            <a:r>
              <a:rPr lang="cs-CZ" sz="2400" dirty="0"/>
              <a:t>ve prospěch obviněného</a:t>
            </a:r>
          </a:p>
          <a:p>
            <a:pPr lvl="1" eaLnBrk="1" hangingPunct="1">
              <a:defRPr/>
            </a:pPr>
            <a:r>
              <a:rPr lang="cs-CZ" sz="2400" dirty="0"/>
              <a:t>zpravidla vymezeny jako osoby blízké (§ 247 odst. 2)</a:t>
            </a:r>
          </a:p>
          <a:p>
            <a:pPr eaLnBrk="1" hangingPunct="1">
              <a:defRPr/>
            </a:pPr>
            <a:r>
              <a:rPr lang="cs-CZ" dirty="0"/>
              <a:t>U mladistvého </a:t>
            </a:r>
          </a:p>
          <a:p>
            <a:pPr lvl="1">
              <a:defRPr/>
            </a:pPr>
            <a:r>
              <a:rPr lang="cs-CZ" sz="2400" dirty="0"/>
              <a:t>zákonný zástupce nebo opatrovník</a:t>
            </a:r>
          </a:p>
          <a:p>
            <a:pPr lvl="1">
              <a:defRPr/>
            </a:pPr>
            <a:r>
              <a:rPr lang="cs-CZ" sz="2400" dirty="0"/>
              <a:t>orgán sociálně-právní ochrany dětí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„Nouzový“ 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Nemůže-li jednat „občanskoprávní“ opatrovník (§ 34 odst. 2 TŘ)</a:t>
            </a:r>
          </a:p>
          <a:p>
            <a:pPr lvl="1" eaLnBrk="1" hangingPunct="1">
              <a:defRPr/>
            </a:pPr>
            <a:r>
              <a:rPr lang="cs-CZ" sz="2400" dirty="0"/>
              <a:t>hrozí-li nebezpečí z prodlení  </a:t>
            </a:r>
          </a:p>
          <a:p>
            <a:pPr eaLnBrk="1" hangingPunct="1">
              <a:defRPr/>
            </a:pPr>
            <a:r>
              <a:rPr lang="cs-CZ" dirty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sz="2400" dirty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sz="2400" dirty="0"/>
              <a:t>obdobné, jako v TŘ 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subjektů v trestním řízení: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b="1" dirty="0"/>
              <a:t>orgány činné v trestním řízení: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endParaRPr lang="cs-CZ" sz="2800" b="1" dirty="0">
              <a:solidFill>
                <a:srgbClr val="FF0000"/>
              </a:solidFill>
            </a:endParaRPr>
          </a:p>
          <a:p>
            <a:pPr algn="just"/>
            <a:r>
              <a:rPr lang="cs-CZ" b="1" dirty="0"/>
              <a:t>osoba, proti níž se řízení vede </a:t>
            </a:r>
            <a:r>
              <a:rPr lang="cs-CZ" dirty="0"/>
              <a:t>(podezřelý, obviněný, obžalovaný, </a:t>
            </a:r>
            <a:r>
              <a:rPr lang="cs-CZ" b="1" dirty="0"/>
              <a:t>poškozený</a:t>
            </a:r>
          </a:p>
          <a:p>
            <a:pPr algn="just"/>
            <a:r>
              <a:rPr lang="cs-CZ" b="1" dirty="0"/>
              <a:t>zúčastněná osoba</a:t>
            </a:r>
          </a:p>
          <a:p>
            <a:pPr algn="just"/>
            <a:r>
              <a:rPr lang="cs-CZ" b="1" dirty="0"/>
              <a:t>orgán sociálně-právní ochrany dětí v řízení proti mladistvým</a:t>
            </a:r>
            <a:r>
              <a:rPr lang="cs-CZ" dirty="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cs-CZ" b="1" dirty="0"/>
              <a:t>další osoby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jako např. obhájce, svědek, znalec, tlumočník, pokud uplatňují návrhy na  odměnu advokáta, svědečné, znalečné nebo </a:t>
            </a:r>
            <a:r>
              <a:rPr lang="cs-CZ" dirty="0" err="1"/>
              <a:t>tlumočné</a:t>
            </a:r>
            <a:r>
              <a:rPr lang="cs-CZ" dirty="0"/>
              <a:t>, nebo jim je ukládána pořádkové sankce.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CE0E-52A0-4F3A-828C-AB64B7B8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je vše, 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E95FD-6EFF-4869-BEED-B478EF05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667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JUDr. Jan Provazník, Ph.D.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odborný asistent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Katedra trestního práva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Právnická fakulta Masarykovy univerzity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Veveří 158/70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611 80 Brno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jan.provaznik@law.muni.cz</a:t>
            </a:r>
          </a:p>
        </p:txBody>
      </p:sp>
    </p:spTree>
    <p:extLst>
      <p:ext uri="{BB962C8B-B14F-4D97-AF65-F5344CB8AC3E}">
        <p14:creationId xmlns:p14="http://schemas.microsoft.com/office/powerpoint/2010/main" val="211150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Strany trestního řízení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720000" y="1274907"/>
            <a:ext cx="10753200" cy="413999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trestního řízení - § 12 odst. 6 TŘ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ten, proti němuž se vede trestní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zúčastněná osoba (§ 42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poškozený (§ 43 a násl.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v řízení před soudem státní zástupce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osoba, na jejíž žádost či podnět se řízení vede či která podala opravný prostředek (např. ředitel věznice dle § 331 TŘ)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mají vlastní zájem na výsledku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tento zájem je zpravidla osobní (obviněný, poškozený), v případě státního zástupce jde o veřejný zájem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260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- § 12 odst. 1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168" y="1841867"/>
            <a:ext cx="10753200" cy="4114800"/>
          </a:xfrm>
        </p:spPr>
        <p:txBody>
          <a:bodyPr/>
          <a:lstStyle/>
          <a:p>
            <a:pPr algn="just"/>
            <a:r>
              <a:rPr lang="cs-CZ" dirty="0"/>
              <a:t>Policejní orgán</a:t>
            </a:r>
          </a:p>
          <a:p>
            <a:pPr lvl="1" algn="just"/>
            <a:r>
              <a:rPr lang="cs-CZ" sz="2800" dirty="0"/>
              <a:t>převážně v přípravném řízení</a:t>
            </a:r>
          </a:p>
          <a:p>
            <a:pPr lvl="1" algn="just"/>
            <a:r>
              <a:rPr lang="cs-CZ" sz="2800" dirty="0"/>
              <a:t>výjimečně i v řízení před soudem (§ 183 odst. 1 TŘ, § 62 odst. 1 věta čtvrtá TŘ, § 98 TŘ)</a:t>
            </a:r>
          </a:p>
          <a:p>
            <a:pPr algn="just"/>
            <a:r>
              <a:rPr lang="cs-CZ" dirty="0"/>
              <a:t>Státní zástupce</a:t>
            </a:r>
          </a:p>
          <a:p>
            <a:pPr lvl="1" algn="just"/>
            <a:r>
              <a:rPr lang="cs-CZ" sz="2800" dirty="0"/>
              <a:t>„pán“ přípravného řízení, v řízení před soudem strana</a:t>
            </a:r>
          </a:p>
          <a:p>
            <a:pPr algn="just"/>
            <a:r>
              <a:rPr lang="cs-CZ" dirty="0"/>
              <a:t>Soud</a:t>
            </a:r>
          </a:p>
          <a:p>
            <a:pPr lvl="1" algn="just"/>
            <a:r>
              <a:rPr lang="cs-CZ" sz="2800" dirty="0"/>
              <a:t>jen soud rozhoduje o vině a trestu</a:t>
            </a:r>
          </a:p>
          <a:p>
            <a:pPr lvl="1" algn="just"/>
            <a:r>
              <a:rPr lang="cs-CZ" sz="2800" dirty="0"/>
              <a:t>v přípravném řízení rozhoduje o některých úkonech</a:t>
            </a:r>
          </a:p>
          <a:p>
            <a:pPr lvl="1" algn="just"/>
            <a:r>
              <a:rPr lang="cs-CZ" sz="2800" dirty="0"/>
              <a:t>zpravidla tam, kde jde o zásah do základních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46424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14000" y="995891"/>
            <a:ext cx="11109157" cy="486621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cs-CZ" sz="2400" b="1" dirty="0"/>
              <a:t>Policejní orgán </a:t>
            </a:r>
            <a:r>
              <a:rPr lang="cs-CZ" sz="2400" dirty="0"/>
              <a:t>– orgán činný v trestním řízení  - § 12 odst.1 TŘ  označení </a:t>
            </a:r>
            <a:r>
              <a:rPr lang="cs-CZ" sz="2400" b="1" dirty="0"/>
              <a:t>nejen pro útvary Policie </a:t>
            </a:r>
            <a:r>
              <a:rPr lang="cs-CZ" sz="2400" dirty="0"/>
              <a:t>(§ 12 odst. 2 TŘ a § 161 odst. 2 TŘ), ale i další orgány, viz dále 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Organizace a působnost policie </a:t>
            </a:r>
            <a:r>
              <a:rPr lang="cs-CZ" sz="2400" dirty="0"/>
              <a:t>– zákon č. 273/2008 Sb., o Policii České republiky, ve znění pozdějších předpisů (</a:t>
            </a:r>
            <a:r>
              <a:rPr lang="cs-CZ" sz="2400" dirty="0" err="1"/>
              <a:t>ZoP</a:t>
            </a:r>
            <a:r>
              <a:rPr lang="cs-CZ" sz="2400" dirty="0"/>
              <a:t>), územní a celostátní útvary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Úkoly policie související </a:t>
            </a:r>
            <a:r>
              <a:rPr lang="cs-CZ" sz="2400" dirty="0"/>
              <a:t>s trestním řízením (</a:t>
            </a:r>
            <a:r>
              <a:rPr lang="cs-CZ" sz="2400" dirty="0" err="1"/>
              <a:t>ZoP</a:t>
            </a:r>
            <a:r>
              <a:rPr lang="cs-CZ" sz="2400" dirty="0"/>
              <a:t>):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ochrana bezpečnosti osob a majetku,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boj proti terorismu,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odhalování trestných činů a zjišťování jejich pachatelů, 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vedení vyšetřování o trestných činech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Úkony trestního řízení </a:t>
            </a:r>
            <a:r>
              <a:rPr lang="cs-CZ" sz="2400" dirty="0"/>
              <a:t>koná PO zpravidla samostatně, ale </a:t>
            </a:r>
            <a:r>
              <a:rPr lang="cs-CZ" sz="2400" b="1" dirty="0"/>
              <a:t>pod dozorem </a:t>
            </a:r>
            <a:r>
              <a:rPr lang="cs-CZ" sz="2400" dirty="0"/>
              <a:t>státního zástupce (§ 157 odst. 2, §174 TŘ). – „prodloužená ruka státního zástupce.“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414001" y="0"/>
            <a:ext cx="11433094" cy="5544468"/>
          </a:xfrm>
        </p:spPr>
        <p:txBody>
          <a:bodyPr>
            <a:no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„Prověřování“ ( § 158 a násl. TŘ)</a:t>
            </a:r>
            <a:r>
              <a:rPr lang="cs-CZ" dirty="0">
                <a:latin typeface="+mj-lt"/>
              </a:rPr>
              <a:t>: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šetření a opatření k odhalení skutečností nasvědčujících tomu, že byl spáchán trestný čin, a směřující ke zjištění jeho pachatele  s cílem zjistit, zda je nutno zahájit trestní stíhání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zahájení trestního stíhání  nebo jiné opatření</a:t>
            </a:r>
          </a:p>
          <a:p>
            <a:pPr marL="1219200" lvl="2" indent="-304800" algn="just">
              <a:lnSpc>
                <a:spcPct val="110000"/>
              </a:lnSpc>
            </a:pPr>
            <a:endParaRPr lang="cs-CZ" sz="28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Vyšetřování (§ 161 TŘ)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především Služba kriminální policie a vyšetřování, ale i jiné útvary policie  a GIBS (centralizované x regionální) </a:t>
            </a:r>
            <a:r>
              <a:rPr lang="cs-CZ" sz="2800" b="1" dirty="0"/>
              <a:t>pozor na časté organizační změny</a:t>
            </a:r>
            <a:endParaRPr lang="cs-CZ" sz="28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vyhledávání důkazů k objasnění všech základních skutečností důležitých pro posouzení případu, včetně osoby pachatele a následku trestného činu, s cílem přesvědčit se, zda je nutno podat obžalobu</a:t>
            </a:r>
          </a:p>
          <a:p>
            <a:pPr marL="381000" indent="-381000" algn="just">
              <a:lnSpc>
                <a:spcPct val="90000"/>
              </a:lnSpc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4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40"/>
            <a:ext cx="8229600" cy="64778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Státní zástupce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359400" y="787234"/>
            <a:ext cx="11473200" cy="496887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cs-CZ" dirty="0"/>
              <a:t>Zák. č. 283/1993 Sb., o státním zastupitelství, ve znění pozdějších předpisů (ZSZ)</a:t>
            </a:r>
            <a:endParaRPr lang="cs-CZ" b="1" dirty="0"/>
          </a:p>
          <a:p>
            <a:pPr marL="381000" indent="-381000" algn="just">
              <a:lnSpc>
                <a:spcPct val="110000"/>
              </a:lnSpc>
              <a:buNone/>
            </a:pPr>
            <a:r>
              <a:rPr lang="cs-CZ" b="1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r>
              <a:rPr lang="cs-CZ" b="1" dirty="0"/>
              <a:t>Orgán veřejné žaloby v trestním řízení </a:t>
            </a:r>
            <a:r>
              <a:rPr lang="cs-CZ" dirty="0"/>
              <a:t>– orgán činný v trestním řízení ( § 12 odst. 1 TŘ), který  plní úkoly vyplývající především z trestního řádu, podílí se na prevenci kriminality a poskytování pomoci obětem trestných činů.  </a:t>
            </a:r>
          </a:p>
          <a:p>
            <a:pPr>
              <a:lnSpc>
                <a:spcPct val="110000"/>
              </a:lnSpc>
            </a:pPr>
            <a:r>
              <a:rPr lang="cs-CZ" b="1" dirty="0"/>
              <a:t>Soustava státního zastupitelství: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Nejvyšší státní zastupitelství (Brno)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Vrchní státní zastupitelství  (Praha, Olomouc)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Okresní státní zastupitelství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pobočky</a:t>
            </a:r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3004</Words>
  <Application>Microsoft Office PowerPoint</Application>
  <PresentationFormat>Širokoúhlá obrazovka</PresentationFormat>
  <Paragraphs>374</Paragraphs>
  <Slides>40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Microsoft Sans Serif</vt:lpstr>
      <vt:lpstr>Tahoma</vt:lpstr>
      <vt:lpstr>Wingdings</vt:lpstr>
      <vt:lpstr>Wingdings 2</vt:lpstr>
      <vt:lpstr>Prezentace_MU_CZ</vt:lpstr>
      <vt:lpstr>Document</vt:lpstr>
      <vt:lpstr>Orgány činné v trestním řízení obviněný, obhájce</vt:lpstr>
      <vt:lpstr>Prezentace aplikace PowerPoint</vt:lpstr>
      <vt:lpstr>Pojem subjektu trestního řízení</vt:lpstr>
      <vt:lpstr>Druhy subjektů v trestním řízení:</vt:lpstr>
      <vt:lpstr>Strany trestního řízení</vt:lpstr>
      <vt:lpstr>Orgány činné v trestním řízení - § 12 odst. 1 TŘ</vt:lpstr>
      <vt:lpstr>Policejní orgán v trestním řízení</vt:lpstr>
      <vt:lpstr>Prezentace aplikace PowerPoint</vt:lpstr>
      <vt:lpstr>Státní zástupce v trestním řízení</vt:lpstr>
      <vt:lpstr>Státní zástupce v přípravném řízení</vt:lpstr>
      <vt:lpstr>Státní zástupce v řízení před soudem</vt:lpstr>
      <vt:lpstr> Soud v trestním řízení</vt:lpstr>
      <vt:lpstr>Obsazení soudních těles</vt:lpstr>
      <vt:lpstr>Věcná příslušnost soudů - § 16 a 17 TŘ</vt:lpstr>
      <vt:lpstr>Místní příslušnost soudů - § 18</vt:lpstr>
      <vt:lpstr>Vyloučení orgánů činných v trestním řízení</vt:lpstr>
      <vt:lpstr>Test nestrannosti (ESLP) </vt:lpstr>
      <vt:lpstr>Osoba, proti které se řízení vede</vt:lpstr>
      <vt:lpstr>Podezřelý</vt:lpstr>
      <vt:lpstr>Obviněný</vt:lpstr>
      <vt:lpstr>Obžalovaný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Nález Ústavního soudu sp. zn. II. ÚS 3525/16</vt:lpstr>
      <vt:lpstr>„Spolupracující podezřelý“</vt:lpstr>
      <vt:lpstr>Instituty favor defensionis</vt:lpstr>
      <vt:lpstr>Právo obviněného na obhajobu formální</vt:lpstr>
      <vt:lpstr>Právo na obhajobu formální II.</vt:lpstr>
      <vt:lpstr>Právo na obhajobu formální III.</vt:lpstr>
      <vt:lpstr>Nutná obhajoba dle § 36 TZ</vt:lpstr>
      <vt:lpstr>Nutná obhajoba dle § 36a TZ</vt:lpstr>
      <vt:lpstr>Nutná obhajoba dle ZSM a ZMJS</vt:lpstr>
      <vt:lpstr>Další osoby s obhajovacími právy</vt:lpstr>
      <vt:lpstr>„Nouzový“ opatrovník v trestním řízení</vt:lpstr>
      <vt:lpstr>To je vše,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Obviněný, obhájce, poškozený a další osoby</dc:title>
  <dc:creator>Uživatel</dc:creator>
  <cp:lastModifiedBy>Josef Kuchta</cp:lastModifiedBy>
  <cp:revision>27</cp:revision>
  <cp:lastPrinted>1601-01-01T00:00:00Z</cp:lastPrinted>
  <dcterms:created xsi:type="dcterms:W3CDTF">2019-03-13T18:53:26Z</dcterms:created>
  <dcterms:modified xsi:type="dcterms:W3CDTF">2023-02-19T16:44:09Z</dcterms:modified>
</cp:coreProperties>
</file>