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9" r:id="rId5"/>
    <p:sldId id="281" r:id="rId6"/>
    <p:sldId id="282" r:id="rId7"/>
    <p:sldId id="283" r:id="rId8"/>
    <p:sldId id="284" r:id="rId9"/>
    <p:sldId id="287" r:id="rId10"/>
    <p:sldId id="286" r:id="rId11"/>
    <p:sldId id="288" r:id="rId12"/>
    <p:sldId id="259" r:id="rId13"/>
    <p:sldId id="260" r:id="rId14"/>
    <p:sldId id="275" r:id="rId15"/>
    <p:sldId id="276" r:id="rId16"/>
    <p:sldId id="277" r:id="rId17"/>
    <p:sldId id="278" r:id="rId18"/>
    <p:sldId id="279" r:id="rId19"/>
    <p:sldId id="271"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24.02.2023</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24.02.2023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24.02.2023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24.02.2023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24.02.2023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24.02.2023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24.02.2023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24.02.2023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24.02.2023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24.02.2023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24.02.2023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24.02.2023</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a:solidFill>
                  <a:schemeClr val="accent4">
                    <a:lumMod val="75000"/>
                  </a:schemeClr>
                </a:solidFill>
              </a:rPr>
              <a:t>Základní zásady TPP a TŘ </a:t>
            </a:r>
          </a:p>
        </p:txBody>
      </p:sp>
      <p:sp>
        <p:nvSpPr>
          <p:cNvPr id="3" name="Podnadpis 2"/>
          <p:cNvSpPr>
            <a:spLocks noGrp="1"/>
          </p:cNvSpPr>
          <p:nvPr>
            <p:ph type="subTitle" idx="1"/>
          </p:nvPr>
        </p:nvSpPr>
        <p:spPr>
          <a:xfrm>
            <a:off x="500064" y="1556792"/>
            <a:ext cx="6232176" cy="1149200"/>
          </a:xfrm>
        </p:spPr>
        <p:txBody>
          <a:bodyPr>
            <a:normAutofit/>
          </a:bodyPr>
          <a:lstStyle/>
          <a:p>
            <a:r>
              <a:rPr lang="cs-CZ" sz="2400" b="1" dirty="0"/>
              <a:t>Přednáška pro VIII. jarní semestr magisterského studia </a:t>
            </a:r>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a:t>Prof. JUDr. Jaroslav </a:t>
            </a:r>
            <a:r>
              <a:rPr lang="cs-CZ" sz="2400" b="1" dirty="0" err="1"/>
              <a:t>Fenyk</a:t>
            </a:r>
            <a:r>
              <a:rPr lang="cs-CZ" sz="2400" b="1" dirty="0"/>
              <a:t>, Ph.D., </a:t>
            </a:r>
            <a:r>
              <a:rPr lang="cs-CZ" sz="2400" b="1" dirty="0" err="1"/>
              <a:t>DSc</a:t>
            </a:r>
            <a:r>
              <a:rPr lang="cs-CZ" sz="2400" b="1" dirty="0"/>
              <a:t>.</a:t>
            </a:r>
          </a:p>
          <a:p>
            <a:endParaRPr lang="cs-CZ" sz="2400" b="1" dirty="0"/>
          </a:p>
          <a:p>
            <a:r>
              <a:rPr lang="cs-CZ" sz="2400" b="1" dirty="0"/>
              <a:t>2.3. 2023</a:t>
            </a:r>
          </a:p>
        </p:txBody>
      </p:sp>
    </p:spTree>
    <p:extLst>
      <p:ext uri="{BB962C8B-B14F-4D97-AF65-F5344CB8AC3E}">
        <p14:creationId xmlns:p14="http://schemas.microsoft.com/office/powerpoint/2010/main" val="3527781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Listina základních práv EU  </a:t>
            </a:r>
          </a:p>
        </p:txBody>
      </p:sp>
      <p:sp>
        <p:nvSpPr>
          <p:cNvPr id="3" name="Zástupný symbol pro obsah 2"/>
          <p:cNvSpPr>
            <a:spLocks noGrp="1"/>
          </p:cNvSpPr>
          <p:nvPr>
            <p:ph idx="1"/>
          </p:nvPr>
        </p:nvSpPr>
        <p:spPr/>
        <p:txBody>
          <a:bodyPr>
            <a:normAutofit fontScale="92500" lnSpcReduction="10000"/>
          </a:bodyPr>
          <a:lstStyle/>
          <a:p>
            <a:pPr lvl="0"/>
            <a:endParaRPr lang="cs-CZ" sz="3200" dirty="0"/>
          </a:p>
          <a:p>
            <a:pPr lvl="0"/>
            <a:r>
              <a:rPr lang="cs-CZ" sz="3200" dirty="0"/>
              <a:t>Rovnost před zákonem (čl. 20)</a:t>
            </a:r>
          </a:p>
          <a:p>
            <a:pPr lvl="0"/>
            <a:r>
              <a:rPr lang="cs-CZ" sz="3200" dirty="0"/>
              <a:t>Právo na účinné odvolací řízení a spravedlivý soudní proces (čl. 47)</a:t>
            </a:r>
          </a:p>
          <a:p>
            <a:pPr lvl="0"/>
            <a:r>
              <a:rPr lang="cs-CZ" sz="3200" dirty="0"/>
              <a:t>Presumpce neviny a právo na obhajobu (čl. 48)</a:t>
            </a:r>
          </a:p>
          <a:p>
            <a:pPr lvl="0"/>
            <a:r>
              <a:rPr lang="cs-CZ" sz="3200" dirty="0"/>
              <a:t>Zásada zákonnosti a přiměřenosti trestů (čl. 49)</a:t>
            </a:r>
          </a:p>
          <a:p>
            <a:pPr lvl="0"/>
            <a:r>
              <a:rPr lang="cs-CZ" sz="3200" dirty="0"/>
              <a:t>Právo nebýt souzen či trestně stíhán dvakrát za stejný trestný čin </a:t>
            </a:r>
            <a:r>
              <a:rPr lang="cs-CZ" sz="3200" dirty="0">
                <a:solidFill>
                  <a:srgbClr val="FFC000"/>
                </a:solidFill>
              </a:rPr>
              <a:t>– ne bis in idem </a:t>
            </a:r>
            <a:r>
              <a:rPr lang="cs-CZ" sz="3200" dirty="0"/>
              <a:t>(čl. 50).</a:t>
            </a:r>
          </a:p>
          <a:p>
            <a:endParaRPr lang="cs-CZ" dirty="0"/>
          </a:p>
        </p:txBody>
      </p:sp>
    </p:spTree>
    <p:extLst>
      <p:ext uri="{BB962C8B-B14F-4D97-AF65-F5344CB8AC3E}">
        <p14:creationId xmlns:p14="http://schemas.microsoft.com/office/powerpoint/2010/main" val="2899977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383432"/>
          </a:xfrm>
        </p:spPr>
        <p:txBody>
          <a:bodyPr/>
          <a:lstStyle/>
          <a:p>
            <a:endParaRPr lang="cs-CZ" dirty="0"/>
          </a:p>
        </p:txBody>
      </p:sp>
      <p:sp>
        <p:nvSpPr>
          <p:cNvPr id="3" name="Zástupný symbol pro obsah 2"/>
          <p:cNvSpPr>
            <a:spLocks noGrp="1"/>
          </p:cNvSpPr>
          <p:nvPr>
            <p:ph idx="1"/>
          </p:nvPr>
        </p:nvSpPr>
        <p:spPr>
          <a:xfrm>
            <a:off x="457200" y="2636911"/>
            <a:ext cx="8229600" cy="3657525"/>
          </a:xfrm>
        </p:spPr>
        <p:txBody>
          <a:bodyPr>
            <a:normAutofit/>
          </a:bodyPr>
          <a:lstStyle/>
          <a:p>
            <a:pPr marL="0" indent="0" algn="ctr">
              <a:buNone/>
            </a:pPr>
            <a:r>
              <a:rPr lang="cs-CZ" sz="4400" b="1" dirty="0">
                <a:solidFill>
                  <a:srgbClr val="FFC000"/>
                </a:solidFill>
              </a:rPr>
              <a:t>II. Základní zásady trestního práva procesního/ trestního řízení</a:t>
            </a:r>
          </a:p>
        </p:txBody>
      </p:sp>
    </p:spTree>
    <p:extLst>
      <p:ext uri="{BB962C8B-B14F-4D97-AF65-F5344CB8AC3E}">
        <p14:creationId xmlns:p14="http://schemas.microsoft.com/office/powerpoint/2010/main" val="46976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a:t>Základní zásady </a:t>
            </a:r>
            <a:r>
              <a:rPr lang="cs-CZ" dirty="0">
                <a:solidFill>
                  <a:schemeClr val="accent2"/>
                </a:solidFill>
              </a:rPr>
              <a:t>TŘ</a:t>
            </a: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a:t>Podle § 2 odst. 1 trestního řádu nikdo nesmí být stíhán jinak než ze zákonných  důvodů a způsobem, který stanoví zákon.  </a:t>
            </a:r>
          </a:p>
          <a:p>
            <a:r>
              <a:rPr lang="cs-CZ" sz="2400" b="1" dirty="0">
                <a:solidFill>
                  <a:schemeClr val="accent3"/>
                </a:solidFill>
              </a:rPr>
              <a:t>Zásada legality</a:t>
            </a:r>
          </a:p>
          <a:p>
            <a:pPr lvl="1" algn="just"/>
            <a:r>
              <a:rPr lang="cs-CZ" sz="2200" dirty="0"/>
              <a:t>Podle § 2 odst. 3 trestního řádu je státní zástupce povinen stíhat všechny trestné činy, o nichž se dozví, pokud zákon nebo vyhlášená mezinárodní smlouva, kterou je Česká republika vázána, nestanoví jinak.</a:t>
            </a:r>
            <a:endParaRPr lang="cs-CZ" sz="2200" dirty="0">
              <a:solidFill>
                <a:schemeClr val="bg1"/>
              </a:solidFill>
              <a:latin typeface="Microsoft Sans Serif" pitchFamily="34" charset="0"/>
            </a:endParaRPr>
          </a:p>
          <a:p>
            <a:pPr lvl="1" algn="just"/>
            <a:endParaRPr lang="cs-CZ" dirty="0"/>
          </a:p>
          <a:p>
            <a:pPr lvl="1"/>
            <a:endParaRPr lang="cs-CZ" dirty="0"/>
          </a:p>
        </p:txBody>
      </p:sp>
    </p:spTree>
    <p:extLst>
      <p:ext uri="{BB962C8B-B14F-4D97-AF65-F5344CB8AC3E}">
        <p14:creationId xmlns:p14="http://schemas.microsoft.com/office/powerpoint/2010/main" val="3531640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FC000"/>
                </a:solidFill>
              </a:rPr>
              <a:t>urychleně bez zbytečných průtahů</a:t>
            </a:r>
            <a:r>
              <a:rPr lang="cs-CZ" sz="2800" dirty="0">
                <a:solidFill>
                  <a:srgbClr val="FFC000"/>
                </a:solidFill>
              </a:rPr>
              <a:t> </a:t>
            </a:r>
            <a:r>
              <a:rPr lang="cs-CZ" sz="2800" b="1" dirty="0">
                <a:solidFill>
                  <a:srgbClr val="FFC000"/>
                </a:solidFill>
              </a:rPr>
              <a:t>(s největším urychlením projednávají zejména vazební věci a věci, ve kterých byl zajištěn majetek) a s plným šetřením základních práv a svobod.</a:t>
            </a:r>
            <a:r>
              <a:rPr lang="cs-CZ" b="1" dirty="0">
                <a:solidFill>
                  <a:srgbClr val="FFC000"/>
                </a:solidFill>
              </a:rPr>
              <a:t> </a:t>
            </a:r>
          </a:p>
          <a:p>
            <a:pPr marL="653796" lvl="1" indent="-342900" algn="just"/>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lnSpcReduction="10000"/>
          </a:bodyPr>
          <a:lstStyle/>
          <a:p>
            <a:pPr marL="342900" indent="-342900" algn="just"/>
            <a:r>
              <a:rPr lang="cs-CZ" sz="2200" b="1" dirty="0">
                <a:solidFill>
                  <a:schemeClr val="accent3"/>
                </a:solidFill>
              </a:rPr>
              <a:t>Zásada 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Právo užívat mateřský jazyk.</a:t>
            </a:r>
            <a:endParaRPr lang="cs-CZ" sz="2400" b="1" dirty="0">
              <a:solidFill>
                <a:schemeClr val="accent3"/>
              </a:solidFill>
            </a:endParaRPr>
          </a:p>
          <a:p>
            <a:pPr marL="342900" indent="-342900" algn="just"/>
            <a:r>
              <a:rPr lang="cs-CZ" sz="2400" b="1" dirty="0">
                <a:solidFill>
                  <a:schemeClr val="accent3"/>
                </a:solidFill>
              </a:rPr>
              <a:t>Zásada 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Žádný druh důkazu není předem upřednostňován. </a:t>
            </a:r>
          </a:p>
          <a:p>
            <a:pPr marL="342900" indent="-342900" algn="just"/>
            <a:r>
              <a:rPr lang="cs-CZ" sz="2400" b="1" dirty="0">
                <a:solidFill>
                  <a:schemeClr val="accent3"/>
                </a:solidFill>
              </a:rPr>
              <a:t>Zásada obžalovací</a:t>
            </a:r>
          </a:p>
          <a:p>
            <a:pPr marL="653796" lvl="1" indent="-342900" algn="just"/>
            <a:r>
              <a:rPr lang="cs-CZ" sz="2200" dirty="0"/>
              <a:t>Podle § 2 odst. 8 trestního řádu trestní stíhání před soudy je možné jen na základě </a:t>
            </a:r>
            <a:r>
              <a:rPr lang="cs-CZ" sz="2200" b="1" dirty="0">
                <a:solidFill>
                  <a:srgbClr val="FFC000"/>
                </a:solidFill>
              </a:rPr>
              <a:t>obžaloby, návrhu na potrestání nebo návrhu na schválení dohody o prohlášení viny a přijetí trestu (dále jen „dohoda o vině a trestu“), které podává státní zástupce. </a:t>
            </a:r>
            <a:endParaRPr lang="cs-CZ" sz="2500" b="1" dirty="0">
              <a:solidFill>
                <a:srgbClr val="FFC000"/>
              </a:solidFill>
            </a:endParaRPr>
          </a:p>
        </p:txBody>
      </p:sp>
    </p:spTree>
    <p:extLst>
      <p:ext uri="{BB962C8B-B14F-4D97-AF65-F5344CB8AC3E}">
        <p14:creationId xmlns:p14="http://schemas.microsoft.com/office/powerpoint/2010/main" val="860340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a:solidFill>
                  <a:schemeClr val="accent3"/>
                </a:solidFill>
              </a:rPr>
              <a:t>Zásady veřejnosti, ústnosti a bezprostřednosti</a:t>
            </a:r>
          </a:p>
          <a:p>
            <a:pPr lvl="1" algn="just">
              <a:lnSpc>
                <a:spcPct val="90000"/>
              </a:lnSpc>
            </a:pPr>
            <a:r>
              <a:rPr lang="cs-CZ" sz="2000" dirty="0">
                <a:latin typeface="Microsoft Sans Serif" pitchFamily="34" charset="0"/>
              </a:rPr>
              <a:t>Podle § 2 odst. 10 trestního řádu se trestní věci před soudem </a:t>
            </a:r>
            <a:r>
              <a:rPr lang="cs-CZ" sz="2000" dirty="0">
                <a:solidFill>
                  <a:srgbClr val="FFC000"/>
                </a:solidFill>
                <a:latin typeface="Microsoft Sans Serif" pitchFamily="34" charset="0"/>
              </a:rPr>
              <a:t>projednávají veřejně tak</a:t>
            </a:r>
            <a:r>
              <a:rPr lang="cs-CZ" sz="2000" dirty="0">
                <a:latin typeface="Microsoft Sans Serif" pitchFamily="34" charset="0"/>
              </a:rPr>
              <a:t>, aby se občané mohli projednávání zúčastnit a jednání sledovat. Při hlavním líčení a veřejném zasedání </a:t>
            </a:r>
            <a:r>
              <a:rPr lang="cs-CZ" sz="2000" dirty="0">
                <a:solidFill>
                  <a:srgbClr val="FFC000"/>
                </a:solidFill>
                <a:latin typeface="Microsoft Sans Serif" pitchFamily="34" charset="0"/>
              </a:rPr>
              <a:t>může být veřejnost vyloučena </a:t>
            </a:r>
            <a:r>
              <a:rPr lang="cs-CZ" sz="2000" dirty="0">
                <a:latin typeface="Microsoft Sans Serif" pitchFamily="34" charset="0"/>
              </a:rPr>
              <a:t>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a:t>
            </a:r>
            <a:r>
              <a:rPr lang="cs-CZ" sz="2000" dirty="0">
                <a:solidFill>
                  <a:srgbClr val="FFC000"/>
                </a:solidFill>
                <a:latin typeface="Microsoft Sans Serif" pitchFamily="34" charset="0"/>
              </a:rPr>
              <a:t>ústní; </a:t>
            </a:r>
            <a:r>
              <a:rPr lang="cs-CZ" sz="2000" dirty="0">
                <a:latin typeface="Microsoft Sans Serif" pitchFamily="34" charset="0"/>
              </a:rPr>
              <a:t>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veřejném, </a:t>
            </a:r>
            <a:r>
              <a:rPr lang="cs-CZ" sz="2000" b="1" dirty="0">
                <a:solidFill>
                  <a:srgbClr val="FFC000"/>
                </a:solidFill>
                <a:latin typeface="Microsoft Sans Serif" pitchFamily="34" charset="0"/>
              </a:rPr>
              <a:t>vazebním</a:t>
            </a:r>
            <a:r>
              <a:rPr lang="cs-CZ" sz="2000" dirty="0">
                <a:solidFill>
                  <a:srgbClr val="FFC000"/>
                </a:solidFill>
                <a:latin typeface="Microsoft Sans Serif" pitchFamily="34" charset="0"/>
              </a:rPr>
              <a:t> </a:t>
            </a:r>
            <a:r>
              <a:rPr lang="cs-CZ" sz="2000" dirty="0">
                <a:latin typeface="Microsoft Sans Serif" pitchFamily="34" charset="0"/>
              </a:rPr>
              <a:t>a neveřejném zasedání smí soud přihlédnout jen k těm důkazům, které byly při tomto jednání provedeny. </a:t>
            </a:r>
          </a:p>
          <a:p>
            <a:pPr marL="653796" lvl="1" indent="-342900" algn="just"/>
            <a:endParaRPr lang="cs-CZ" sz="2500" b="1" dirty="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práv ( § 2 odst. 13 trestního řádu). </a:t>
            </a:r>
          </a:p>
          <a:p>
            <a:pPr marL="342900" indent="-342900" algn="just"/>
            <a:r>
              <a:rPr lang="cs-CZ" sz="2900" b="1" dirty="0">
                <a:solidFill>
                  <a:schemeClr val="accent3"/>
                </a:solidFill>
              </a:rPr>
              <a:t>Právo užívat mateřský jazyk</a:t>
            </a:r>
          </a:p>
          <a:p>
            <a:pPr lvl="1" algn="just">
              <a:lnSpc>
                <a:spcPct val="90000"/>
              </a:lnSpc>
            </a:pPr>
            <a:r>
              <a:rPr lang="cs-CZ" sz="2200" dirty="0"/>
              <a:t>Každý je podle § 2 odst. 14 trestního řádu oprávněn 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algn="just">
              <a:lnSpc>
                <a:spcPct val="90000"/>
              </a:lnSpc>
            </a:pPr>
            <a:r>
              <a:rPr lang="cs-CZ" sz="2900" b="1" dirty="0">
                <a:solidFill>
                  <a:schemeClr val="accent3"/>
                </a:solidFill>
              </a:rPr>
              <a:t>Zásada presumpce neviny</a:t>
            </a: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 </a:t>
            </a:r>
          </a:p>
          <a:p>
            <a:pPr lvl="1" algn="just">
              <a:lnSpc>
                <a:spcPct val="90000"/>
              </a:lnSpc>
            </a:pPr>
            <a:endParaRPr lang="cs-CZ" sz="2200" dirty="0"/>
          </a:p>
          <a:p>
            <a:r>
              <a:rPr lang="cs-CZ" b="1" dirty="0">
                <a:solidFill>
                  <a:schemeClr val="accent3"/>
                </a:solidFill>
              </a:rPr>
              <a:t>Zásada šetření osoby a práv poškozeného</a:t>
            </a:r>
            <a:endParaRPr lang="cs-CZ" dirty="0"/>
          </a:p>
          <a:p>
            <a:r>
              <a:rPr lang="cs-CZ" sz="2000" dirty="0"/>
              <a:t>      Podle § 2 odst. 15 všechny orgány činné v trestním řízení v každém      stádiu :</a:t>
            </a:r>
          </a:p>
          <a:p>
            <a:pPr marL="0" indent="0">
              <a:buNone/>
            </a:pPr>
            <a:r>
              <a:rPr lang="cs-CZ" sz="2000" dirty="0"/>
              <a:t>            - umožňují poškozenému uplatnit jeho práva</a:t>
            </a:r>
          </a:p>
          <a:p>
            <a:pPr marL="0" indent="0">
              <a:buNone/>
            </a:pPr>
            <a:r>
              <a:rPr lang="cs-CZ" sz="2000" dirty="0"/>
              <a:t>            - vhodně a srozumitelně ho poučí</a:t>
            </a:r>
          </a:p>
          <a:p>
            <a:pPr marL="0" indent="0">
              <a:buNone/>
            </a:pPr>
            <a:r>
              <a:rPr lang="cs-CZ" sz="2000" dirty="0"/>
              <a:t>            - a postupují vůči němu ohleduplně při šetření jeho osobnosti</a:t>
            </a:r>
          </a:p>
          <a:p>
            <a:pPr marL="0" indent="0">
              <a:buNone/>
            </a:pPr>
            <a:endParaRPr lang="cs-CZ" sz="2000" dirty="0"/>
          </a:p>
          <a:p>
            <a:pPr marL="0" indent="0">
              <a:buNone/>
            </a:pPr>
            <a:endParaRPr lang="cs-CZ" sz="2000" dirty="0"/>
          </a:p>
          <a:p>
            <a:pPr lvl="1" algn="just">
              <a:lnSpc>
                <a:spcPct val="90000"/>
              </a:lnSpc>
            </a:pPr>
            <a:endParaRPr lang="cs-CZ" sz="2200" dirty="0"/>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rychlosti a šetření občanských práv zaručených ústavou, přiměřenosti a zdrženlivosti</a:t>
            </a:r>
          </a:p>
          <a:p>
            <a:pPr lvl="1" algn="just">
              <a:lnSpc>
                <a:spcPct val="90000"/>
              </a:lnSpc>
            </a:pPr>
            <a:r>
              <a:rPr lang="cs-CZ" sz="2200" dirty="0"/>
              <a:t>Podle § 2 odst. 4 se trestní věci musí projednávat </a:t>
            </a:r>
            <a:r>
              <a:rPr lang="cs-CZ" sz="2200" b="1" dirty="0">
                <a:solidFill>
                  <a:srgbClr val="FFC000"/>
                </a:solidFill>
              </a:rPr>
              <a:t>urychleně bez zbytečných průtahů</a:t>
            </a:r>
            <a:r>
              <a:rPr lang="cs-CZ" sz="2200" dirty="0">
                <a:solidFill>
                  <a:srgbClr val="FFC000"/>
                </a:solidFill>
              </a:rPr>
              <a:t> </a:t>
            </a:r>
            <a:r>
              <a:rPr lang="cs-CZ" sz="2200" dirty="0"/>
              <a:t>a 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name="Klip" r:id="rId2" imgW="1857375" imgH="3995738" progId="MS_ClipArt_Gallery.2">
                  <p:embed/>
                </p:oleObj>
              </mc:Choice>
              <mc:Fallback>
                <p:oleObj name="Klip" r:id="rId2" imgW="1857375" imgH="3995738" progId="MS_ClipArt_Gallery.2">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a:t>DOTAZY ?</a:t>
            </a:r>
          </a:p>
        </p:txBody>
      </p:sp>
    </p:spTree>
    <p:extLst>
      <p:ext uri="{BB962C8B-B14F-4D97-AF65-F5344CB8AC3E}">
        <p14:creationId xmlns:p14="http://schemas.microsoft.com/office/powerpoint/2010/main" val="187637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a:t>Funkce základní zásad</a:t>
            </a:r>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a:solidFill>
                  <a:schemeClr val="accent3"/>
                </a:solidFill>
              </a:rPr>
              <a:t>Interpretační </a:t>
            </a:r>
            <a:r>
              <a:rPr lang="cs-CZ" dirty="0"/>
              <a:t>-</a:t>
            </a:r>
            <a:r>
              <a:rPr lang="cs-CZ" dirty="0">
                <a:solidFill>
                  <a:schemeClr val="accent3"/>
                </a:solidFill>
              </a:rPr>
              <a:t> </a:t>
            </a:r>
            <a:r>
              <a:rPr lang="cs-CZ" dirty="0"/>
              <a:t>prostřednictvím základních zásad trestního řízení provádí orgány činné v trestním řízení interpretaci příslušného ustanovení trestního řádu a tím je zajištěn předpoklad pro jednotnou interpretaci;</a:t>
            </a:r>
          </a:p>
          <a:p>
            <a:pPr algn="just"/>
            <a:r>
              <a:rPr lang="cs-CZ" b="1" dirty="0">
                <a:solidFill>
                  <a:schemeClr val="accent3"/>
                </a:solidFill>
              </a:rPr>
              <a:t>Aplikační</a:t>
            </a:r>
            <a:r>
              <a:rPr lang="cs-CZ" dirty="0"/>
              <a:t> - funguje obdobně jako interpretační, přičemž se projevuje v rozhodovacím procesu orgánů činných v trestním řízení;</a:t>
            </a:r>
          </a:p>
          <a:p>
            <a:pPr algn="just"/>
            <a:r>
              <a:rPr lang="cs-CZ" b="1" dirty="0">
                <a:solidFill>
                  <a:schemeClr val="accent3"/>
                </a:solidFill>
              </a:rPr>
              <a:t>Zákonodárná</a:t>
            </a:r>
            <a:r>
              <a:rPr lang="cs-CZ" dirty="0"/>
              <a:t> - zákonodárce při tvorbě práva musí důsledně vycházet ze základních zásad, na nichž je příslušná norma vybudována; - </a:t>
            </a:r>
            <a:r>
              <a:rPr lang="cs-CZ" dirty="0">
                <a:solidFill>
                  <a:schemeClr val="accent4">
                    <a:lumMod val="75000"/>
                  </a:schemeClr>
                </a:solidFill>
              </a:rPr>
              <a:t>realita???</a:t>
            </a:r>
          </a:p>
          <a:p>
            <a:pPr algn="just"/>
            <a:r>
              <a:rPr lang="cs-CZ" b="1" dirty="0">
                <a:solidFill>
                  <a:schemeClr val="accent3"/>
                </a:solidFill>
              </a:rPr>
              <a:t>Poznávací</a:t>
            </a:r>
            <a:r>
              <a:rPr lang="cs-CZ" dirty="0"/>
              <a:t> - z charakteru základních zásad a jejich uplatnění v trestním procesu lze usuzovat na charakter trestního procesu (inkviziční, </a:t>
            </a:r>
            <a:r>
              <a:rPr lang="cs-CZ" dirty="0" err="1"/>
              <a:t>adversární</a:t>
            </a:r>
            <a:r>
              <a:rPr lang="cs-CZ" dirty="0"/>
              <a:t>, smíšený);-</a:t>
            </a:r>
          </a:p>
          <a:p>
            <a:pPr algn="just"/>
            <a:r>
              <a:rPr lang="cs-CZ" b="1" dirty="0">
                <a:solidFill>
                  <a:schemeClr val="accent3"/>
                </a:solidFill>
              </a:rPr>
              <a:t>Kontrolní</a:t>
            </a:r>
            <a:r>
              <a:rPr lang="cs-CZ" dirty="0"/>
              <a:t> - 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864096"/>
          </a:xfrm>
        </p:spPr>
        <p:txBody>
          <a:bodyPr>
            <a:noAutofit/>
          </a:bodyPr>
          <a:lstStyle/>
          <a:p>
            <a:pPr algn="ctr"/>
            <a:br>
              <a:rPr lang="cs-CZ" sz="3600" dirty="0">
                <a:solidFill>
                  <a:schemeClr val="accent2"/>
                </a:solidFill>
              </a:rPr>
            </a:br>
            <a:r>
              <a:rPr lang="cs-CZ" sz="3200" dirty="0">
                <a:solidFill>
                  <a:schemeClr val="accent2"/>
                </a:solidFill>
              </a:rPr>
              <a:t>Právo na spravedlivý trestní proces a</a:t>
            </a:r>
            <a:br>
              <a:rPr lang="cs-CZ" sz="3200" dirty="0">
                <a:solidFill>
                  <a:schemeClr val="accent2"/>
                </a:solidFill>
              </a:rPr>
            </a:br>
            <a:r>
              <a:rPr lang="cs-CZ" sz="3200" dirty="0"/>
              <a:t>trojnásobná úroveň ochrany lidských práv </a:t>
            </a:r>
            <a:r>
              <a:rPr lang="cs-CZ" sz="3600" dirty="0"/>
              <a:t>-</a:t>
            </a:r>
            <a:endParaRPr lang="cs-CZ" sz="3600"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32500" lnSpcReduction="20000"/>
          </a:bodyPr>
          <a:lstStyle/>
          <a:p>
            <a:pPr algn="just"/>
            <a:r>
              <a:rPr lang="cs-CZ" sz="9600" dirty="0">
                <a:solidFill>
                  <a:srgbClr val="FFFF00"/>
                </a:solidFill>
              </a:rPr>
              <a:t>ústavní právo </a:t>
            </a:r>
            <a:r>
              <a:rPr lang="cs-CZ" sz="9600" dirty="0"/>
              <a:t>(Ústava, Listina) – </a:t>
            </a:r>
            <a:r>
              <a:rPr lang="cs-CZ" sz="9600" b="1" dirty="0">
                <a:solidFill>
                  <a:srgbClr val="FFC000"/>
                </a:solidFill>
              </a:rPr>
              <a:t>interní ochrana</a:t>
            </a:r>
          </a:p>
          <a:p>
            <a:pPr algn="just"/>
            <a:r>
              <a:rPr lang="cs-CZ" sz="9600" dirty="0">
                <a:solidFill>
                  <a:srgbClr val="FFFF00"/>
                </a:solidFill>
              </a:rPr>
              <a:t>mezinárodní – </a:t>
            </a:r>
            <a:r>
              <a:rPr lang="cs-CZ" sz="9600" dirty="0"/>
              <a:t>Úmluva o ochraně lidských práv a základních svobod  (č. 209/1992 Sb.) + Protokoly (16, resp. 14) a další akty MPV chránící lidská práva) – </a:t>
            </a:r>
            <a:r>
              <a:rPr lang="cs-CZ" sz="9600" b="1" dirty="0">
                <a:solidFill>
                  <a:srgbClr val="FFC000"/>
                </a:solidFill>
              </a:rPr>
              <a:t>subsidiární externí mezinárodní ochrana</a:t>
            </a:r>
          </a:p>
          <a:p>
            <a:r>
              <a:rPr lang="cs-CZ" sz="9600" b="1" dirty="0" err="1">
                <a:solidFill>
                  <a:srgbClr val="FFC000"/>
                </a:solidFill>
              </a:rPr>
              <a:t>supranacionální</a:t>
            </a:r>
            <a:r>
              <a:rPr lang="cs-CZ" sz="9600" b="1" dirty="0">
                <a:solidFill>
                  <a:srgbClr val="FFC000"/>
                </a:solidFill>
              </a:rPr>
              <a:t> - </a:t>
            </a:r>
            <a:r>
              <a:rPr lang="cs-CZ" sz="9600" dirty="0"/>
              <a:t>Listina základních práv Evropské unie (č. 2010/C 83/02 </a:t>
            </a:r>
            <a:r>
              <a:rPr lang="cs-CZ" sz="9600" dirty="0" err="1"/>
              <a:t>Úř.v</a:t>
            </a:r>
            <a:r>
              <a:rPr lang="cs-CZ" sz="9600" dirty="0"/>
              <a:t>. EU) –</a:t>
            </a:r>
            <a:r>
              <a:rPr lang="cs-CZ" sz="9600" b="1" dirty="0">
                <a:solidFill>
                  <a:srgbClr val="FFC000"/>
                </a:solidFill>
              </a:rPr>
              <a:t>unijní ochrana</a:t>
            </a:r>
          </a:p>
          <a:p>
            <a:pPr marL="0" indent="0" algn="just">
              <a:buNone/>
            </a:pPr>
            <a:endParaRPr lang="cs-CZ" sz="9600" b="1" dirty="0"/>
          </a:p>
          <a:p>
            <a:pPr marL="356616" lvl="1" indent="0" algn="just">
              <a:lnSpc>
                <a:spcPct val="80000"/>
              </a:lnSpc>
              <a:buNone/>
            </a:pPr>
            <a:endParaRPr lang="cs-CZ" sz="9600" dirty="0"/>
          </a:p>
          <a:p>
            <a:pPr lvl="1" algn="just">
              <a:lnSpc>
                <a:spcPct val="80000"/>
              </a:lnSpc>
            </a:pPr>
            <a:endParaRPr lang="cs-CZ" sz="9600" dirty="0"/>
          </a:p>
          <a:p>
            <a:pPr lvl="1" algn="just">
              <a:lnSpc>
                <a:spcPct val="80000"/>
              </a:lnSpc>
            </a:pPr>
            <a:endParaRPr lang="cs-CZ" sz="9600" dirty="0"/>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708919"/>
            <a:ext cx="8229600" cy="3585517"/>
          </a:xfrm>
        </p:spPr>
        <p:txBody>
          <a:bodyPr>
            <a:normAutofit/>
          </a:bodyPr>
          <a:lstStyle/>
          <a:p>
            <a:pPr marL="0" indent="0" algn="ctr">
              <a:buNone/>
            </a:pPr>
            <a:r>
              <a:rPr lang="cs-CZ" sz="4400" b="1" dirty="0">
                <a:solidFill>
                  <a:srgbClr val="FFC000"/>
                </a:solidFill>
              </a:rPr>
              <a:t>I. Ústavní, mezinárodní a unijní rámec trestního řízení = právo na spravedlivý proces</a:t>
            </a:r>
          </a:p>
        </p:txBody>
      </p:sp>
    </p:spTree>
    <p:extLst>
      <p:ext uri="{BB962C8B-B14F-4D97-AF65-F5344CB8AC3E}">
        <p14:creationId xmlns:p14="http://schemas.microsoft.com/office/powerpoint/2010/main" val="2155584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normAutofit/>
          </a:bodyPr>
          <a:lstStyle/>
          <a:p>
            <a:r>
              <a:rPr lang="cs-CZ" sz="3600" dirty="0"/>
              <a:t>Listina základních práv a svobod ( ČR) – přímá aplikace</a:t>
            </a:r>
          </a:p>
        </p:txBody>
      </p:sp>
      <p:sp>
        <p:nvSpPr>
          <p:cNvPr id="3" name="Zástupný symbol pro obsah 2"/>
          <p:cNvSpPr>
            <a:spLocks noGrp="1"/>
          </p:cNvSpPr>
          <p:nvPr>
            <p:ph idx="1"/>
          </p:nvPr>
        </p:nvSpPr>
        <p:spPr>
          <a:xfrm>
            <a:off x="457200" y="1844824"/>
            <a:ext cx="8229600" cy="4449613"/>
          </a:xfrm>
        </p:spPr>
        <p:txBody>
          <a:bodyPr>
            <a:normAutofit fontScale="25000" lnSpcReduction="20000"/>
          </a:bodyPr>
          <a:lstStyle/>
          <a:p>
            <a:pPr marL="0" indent="0">
              <a:buNone/>
            </a:pPr>
            <a:r>
              <a:rPr lang="cs-CZ" dirty="0"/>
              <a:t> </a:t>
            </a:r>
            <a:endParaRPr lang="cs-CZ" sz="4400" dirty="0"/>
          </a:p>
          <a:p>
            <a:pPr marL="0" indent="0">
              <a:buNone/>
            </a:pPr>
            <a:r>
              <a:rPr lang="cs-CZ" sz="4800" dirty="0"/>
              <a:t>Hlava druhá </a:t>
            </a:r>
            <a:r>
              <a:rPr lang="cs-CZ" sz="4800" dirty="0">
                <a:solidFill>
                  <a:srgbClr val="FFC000"/>
                </a:solidFill>
              </a:rPr>
              <a:t>– základní práva</a:t>
            </a:r>
          </a:p>
          <a:p>
            <a:pPr marL="0" indent="0">
              <a:buNone/>
            </a:pPr>
            <a:r>
              <a:rPr lang="cs-CZ" sz="4800" dirty="0"/>
              <a:t>            čl. 7 ochrana osoby a soukromí </a:t>
            </a:r>
          </a:p>
          <a:p>
            <a:pPr marL="0" indent="0">
              <a:buNone/>
            </a:pPr>
            <a:r>
              <a:rPr lang="cs-CZ" sz="4800" dirty="0"/>
              <a:t>           čl. 8 osobní svoboda, omezení, vazba, ústav</a:t>
            </a:r>
          </a:p>
          <a:p>
            <a:pPr marL="0" indent="0">
              <a:buNone/>
            </a:pPr>
            <a:r>
              <a:rPr lang="cs-CZ" sz="4800" dirty="0"/>
              <a:t>            čl. 10 ochrana  soukromého a rodinného života</a:t>
            </a:r>
          </a:p>
          <a:p>
            <a:pPr marL="0" indent="0">
              <a:buNone/>
            </a:pPr>
            <a:r>
              <a:rPr lang="cs-CZ" sz="4800" dirty="0"/>
              <a:t>            čl. 11 ochrana vlastnictví</a:t>
            </a:r>
          </a:p>
          <a:p>
            <a:pPr marL="0" indent="0">
              <a:buNone/>
            </a:pPr>
            <a:r>
              <a:rPr lang="cs-CZ" sz="4800" dirty="0"/>
              <a:t>             čl. 12 ochrana obydlí</a:t>
            </a:r>
          </a:p>
          <a:p>
            <a:pPr marL="0" indent="0">
              <a:buNone/>
            </a:pPr>
            <a:r>
              <a:rPr lang="cs-CZ" sz="4800" dirty="0"/>
              <a:t>             čl. 13 ochrana tajemství dopravovaných zpráv</a:t>
            </a:r>
          </a:p>
          <a:p>
            <a:pPr marL="0" indent="0">
              <a:buNone/>
            </a:pPr>
            <a:r>
              <a:rPr lang="cs-CZ" sz="4800" dirty="0"/>
              <a:t>           </a:t>
            </a:r>
          </a:p>
          <a:p>
            <a:pPr marL="0" indent="0">
              <a:buNone/>
            </a:pPr>
            <a:r>
              <a:rPr lang="cs-CZ" sz="4800" dirty="0"/>
              <a:t>Hlava pátá </a:t>
            </a:r>
            <a:r>
              <a:rPr lang="cs-CZ" sz="4800" dirty="0">
                <a:solidFill>
                  <a:srgbClr val="FFC000"/>
                </a:solidFill>
              </a:rPr>
              <a:t>– právo na spravedlivý proces</a:t>
            </a:r>
          </a:p>
          <a:p>
            <a:pPr>
              <a:buFontTx/>
              <a:buChar char="-"/>
            </a:pPr>
            <a:r>
              <a:rPr lang="cs-CZ" sz="4800" dirty="0"/>
              <a:t>čl. 36 odst. 1 a 2 právo na přístup k nezávislému a nestrannému soudu</a:t>
            </a:r>
          </a:p>
          <a:p>
            <a:pPr>
              <a:buFontTx/>
              <a:buChar char="-"/>
            </a:pPr>
            <a:r>
              <a:rPr lang="cs-CZ" sz="4800" dirty="0"/>
              <a:t>čl. 36 odst. 3 právo na náhradu škody způsobené při výkonu veřejné moci</a:t>
            </a:r>
          </a:p>
          <a:p>
            <a:pPr>
              <a:buFontTx/>
              <a:buChar char="-"/>
            </a:pPr>
            <a:r>
              <a:rPr lang="cs-CZ" sz="4800" dirty="0"/>
              <a:t>čl. 37 odst. 1 právo odepřít výpověď vedoucí k TS</a:t>
            </a:r>
          </a:p>
          <a:p>
            <a:pPr>
              <a:buFontTx/>
              <a:buChar char="-"/>
            </a:pPr>
            <a:r>
              <a:rPr lang="cs-CZ" sz="4800" dirty="0"/>
              <a:t>čl. 37 odst. 2 právo na právní pomoc od počátku řízení</a:t>
            </a:r>
          </a:p>
          <a:p>
            <a:pPr>
              <a:buFontTx/>
              <a:buChar char="-"/>
            </a:pPr>
            <a:r>
              <a:rPr lang="cs-CZ" sz="4800" dirty="0"/>
              <a:t>čl. 37 odst. 3 rovnost práv v řízení</a:t>
            </a:r>
          </a:p>
          <a:p>
            <a:pPr>
              <a:buFontTx/>
              <a:buChar char="-"/>
            </a:pPr>
            <a:r>
              <a:rPr lang="cs-CZ" sz="4800" dirty="0"/>
              <a:t>čl. 37 odst. 4 právo na tlumočníka</a:t>
            </a:r>
          </a:p>
          <a:p>
            <a:pPr>
              <a:buFontTx/>
              <a:buChar char="-"/>
            </a:pPr>
            <a:r>
              <a:rPr lang="cs-CZ" sz="4800" dirty="0"/>
              <a:t>čl. 38 odst. 1 právo na zákonného soudce</a:t>
            </a:r>
          </a:p>
          <a:p>
            <a:pPr>
              <a:buFontTx/>
              <a:buChar char="-"/>
            </a:pPr>
            <a:r>
              <a:rPr lang="cs-CZ" sz="4800" dirty="0"/>
              <a:t>čl. 38 odst.2 právo na ústní a veřejné projednání věci bez zbytečných průtahů za přítomnosti obviněného, právo vyjádřit se k věci </a:t>
            </a:r>
          </a:p>
          <a:p>
            <a:pPr>
              <a:buFontTx/>
              <a:buChar char="-"/>
            </a:pPr>
            <a:r>
              <a:rPr lang="cs-CZ" sz="4800" dirty="0"/>
              <a:t>čl. 39 </a:t>
            </a:r>
            <a:r>
              <a:rPr lang="cs-CZ" sz="4800" dirty="0" err="1"/>
              <a:t>nulla</a:t>
            </a:r>
            <a:r>
              <a:rPr lang="cs-CZ" sz="4800" dirty="0"/>
              <a:t> </a:t>
            </a:r>
            <a:r>
              <a:rPr lang="cs-CZ" sz="4800" dirty="0" err="1"/>
              <a:t>poena</a:t>
            </a:r>
            <a:r>
              <a:rPr lang="cs-CZ" sz="4800" dirty="0"/>
              <a:t> a </a:t>
            </a:r>
            <a:r>
              <a:rPr lang="cs-CZ" sz="4800" dirty="0" err="1"/>
              <a:t>nullum</a:t>
            </a:r>
            <a:r>
              <a:rPr lang="cs-CZ" sz="4800" dirty="0"/>
              <a:t> </a:t>
            </a:r>
            <a:r>
              <a:rPr lang="cs-CZ" sz="4800" dirty="0" err="1"/>
              <a:t>crimen</a:t>
            </a:r>
            <a:r>
              <a:rPr lang="cs-CZ" sz="4800" dirty="0"/>
              <a:t> sine lege</a:t>
            </a:r>
          </a:p>
          <a:p>
            <a:pPr>
              <a:buFontTx/>
              <a:buChar char="-"/>
            </a:pPr>
            <a:r>
              <a:rPr lang="cs-CZ" sz="4800" dirty="0"/>
              <a:t>čl. 40 odst. 1 jen soud rozhoduje o vině a trestu</a:t>
            </a:r>
          </a:p>
          <a:p>
            <a:pPr>
              <a:buFontTx/>
              <a:buChar char="-"/>
            </a:pPr>
            <a:r>
              <a:rPr lang="cs-CZ" sz="4800" dirty="0"/>
              <a:t>čl. 40 odst. 2 presumpce neviny</a:t>
            </a:r>
          </a:p>
          <a:p>
            <a:pPr>
              <a:buFontTx/>
              <a:buChar char="-"/>
            </a:pPr>
            <a:r>
              <a:rPr lang="cs-CZ" sz="4800" dirty="0"/>
              <a:t>čl. 40 odst. 3 právo na obhajobu ( i bezplatnou)</a:t>
            </a:r>
          </a:p>
          <a:p>
            <a:pPr>
              <a:buFontTx/>
              <a:buChar char="-"/>
            </a:pPr>
            <a:r>
              <a:rPr lang="cs-CZ" sz="4800" dirty="0"/>
              <a:t>čl. 40 odst. 4 právo obviněného odepřít výpověď </a:t>
            </a:r>
          </a:p>
          <a:p>
            <a:pPr>
              <a:buFontTx/>
              <a:buChar char="-"/>
            </a:pPr>
            <a:r>
              <a:rPr lang="cs-CZ" sz="4800" dirty="0"/>
              <a:t>čl. 40 odst. 5 res </a:t>
            </a:r>
            <a:r>
              <a:rPr lang="cs-CZ" sz="4800" dirty="0" err="1"/>
              <a:t>iudicata</a:t>
            </a:r>
            <a:r>
              <a:rPr lang="cs-CZ" sz="4800" dirty="0"/>
              <a:t>, ne bis in idem</a:t>
            </a:r>
          </a:p>
          <a:p>
            <a:pPr>
              <a:buFontTx/>
              <a:buChar char="-"/>
            </a:pPr>
            <a:r>
              <a:rPr lang="cs-CZ" sz="4800" dirty="0"/>
              <a:t>čl. 40 odst. 6 zákaz retroaktivity</a:t>
            </a:r>
          </a:p>
        </p:txBody>
      </p:sp>
    </p:spTree>
    <p:extLst>
      <p:ext uri="{BB962C8B-B14F-4D97-AF65-F5344CB8AC3E}">
        <p14:creationId xmlns:p14="http://schemas.microsoft.com/office/powerpoint/2010/main" val="218324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Úmluva – všeobecné záruky čl. 6 odst.1 – přímá aplikace, subsidiarita – ESLP</a:t>
            </a:r>
          </a:p>
        </p:txBody>
      </p:sp>
      <p:sp>
        <p:nvSpPr>
          <p:cNvPr id="3" name="Zástupný symbol pro obsah 2"/>
          <p:cNvSpPr>
            <a:spLocks noGrp="1"/>
          </p:cNvSpPr>
          <p:nvPr>
            <p:ph idx="1"/>
          </p:nvPr>
        </p:nvSpPr>
        <p:spPr>
          <a:xfrm>
            <a:off x="457200" y="2564903"/>
            <a:ext cx="8229600" cy="3729533"/>
          </a:xfrm>
        </p:spPr>
        <p:txBody>
          <a:bodyPr/>
          <a:lstStyle/>
          <a:p>
            <a:r>
              <a:rPr lang="cs-CZ" sz="2400" dirty="0"/>
              <a:t>Právo na přístup k soudu</a:t>
            </a:r>
          </a:p>
          <a:p>
            <a:r>
              <a:rPr lang="cs-CZ" sz="2400" dirty="0"/>
              <a:t>Právo na nezávislý nestranný soud zřízený zákonem</a:t>
            </a:r>
          </a:p>
          <a:p>
            <a:r>
              <a:rPr lang="cs-CZ" sz="2400" dirty="0"/>
              <a:t>Právo na spravedlivé projednání věci ( rovnost zbraní a kontradiktornost)</a:t>
            </a:r>
          </a:p>
          <a:p>
            <a:r>
              <a:rPr lang="cs-CZ" sz="2400" dirty="0"/>
              <a:t>Veřejnost řízení a rozhodnutí</a:t>
            </a:r>
          </a:p>
          <a:p>
            <a:r>
              <a:rPr lang="cs-CZ" sz="2400" dirty="0"/>
              <a:t>Projednání věci v přiměřené době</a:t>
            </a:r>
          </a:p>
          <a:p>
            <a:endParaRPr lang="cs-CZ" dirty="0"/>
          </a:p>
        </p:txBody>
      </p:sp>
    </p:spTree>
    <p:extLst>
      <p:ext uri="{BB962C8B-B14F-4D97-AF65-F5344CB8AC3E}">
        <p14:creationId xmlns:p14="http://schemas.microsoft.com/office/powerpoint/2010/main" val="2712280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Úmluva – práva obviněného čl. 6 odst.2,3 – přímá aplikace, subsidiarita ESLP</a:t>
            </a:r>
          </a:p>
        </p:txBody>
      </p:sp>
      <p:sp>
        <p:nvSpPr>
          <p:cNvPr id="3" name="Zástupný symbol pro obsah 2"/>
          <p:cNvSpPr>
            <a:spLocks noGrp="1"/>
          </p:cNvSpPr>
          <p:nvPr>
            <p:ph idx="1"/>
          </p:nvPr>
        </p:nvSpPr>
        <p:spPr>
          <a:xfrm>
            <a:off x="457200" y="2564903"/>
            <a:ext cx="8229600" cy="3729533"/>
          </a:xfrm>
        </p:spPr>
        <p:txBody>
          <a:bodyPr/>
          <a:lstStyle/>
          <a:p>
            <a:r>
              <a:rPr lang="cs-CZ" dirty="0"/>
              <a:t>Presumpce neviny</a:t>
            </a:r>
          </a:p>
          <a:p>
            <a:r>
              <a:rPr lang="cs-CZ" dirty="0"/>
              <a:t>Právo být seznámen s podstatou obvinění</a:t>
            </a:r>
          </a:p>
          <a:p>
            <a:r>
              <a:rPr lang="cs-CZ" dirty="0"/>
              <a:t>Právo na obhajobu ( i bezplatnou)</a:t>
            </a:r>
          </a:p>
          <a:p>
            <a:r>
              <a:rPr lang="cs-CZ" dirty="0"/>
              <a:t>Právo na provedení dokazování</a:t>
            </a:r>
          </a:p>
          <a:p>
            <a:r>
              <a:rPr lang="cs-CZ" dirty="0"/>
              <a:t>Právo na tlumočníka ( bezplatné)</a:t>
            </a:r>
          </a:p>
          <a:p>
            <a:endParaRPr lang="cs-CZ" dirty="0"/>
          </a:p>
        </p:txBody>
      </p:sp>
    </p:spTree>
    <p:extLst>
      <p:ext uri="{BB962C8B-B14F-4D97-AF65-F5344CB8AC3E}">
        <p14:creationId xmlns:p14="http://schemas.microsoft.com/office/powerpoint/2010/main" val="3010076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Další záruky práva na spravedlivý proces v Úmluvě a Protokolech</a:t>
            </a:r>
          </a:p>
        </p:txBody>
      </p:sp>
      <p:sp>
        <p:nvSpPr>
          <p:cNvPr id="3" name="Zástupný symbol pro obsah 2"/>
          <p:cNvSpPr>
            <a:spLocks noGrp="1"/>
          </p:cNvSpPr>
          <p:nvPr>
            <p:ph idx="1"/>
          </p:nvPr>
        </p:nvSpPr>
        <p:spPr/>
        <p:txBody>
          <a:bodyPr/>
          <a:lstStyle/>
          <a:p>
            <a:r>
              <a:rPr lang="cs-CZ" dirty="0"/>
              <a:t>Zákaz retroaktivity ( čl. 7)</a:t>
            </a:r>
          </a:p>
          <a:p>
            <a:r>
              <a:rPr lang="cs-CZ" dirty="0" err="1"/>
              <a:t>Nulla</a:t>
            </a:r>
            <a:r>
              <a:rPr lang="cs-CZ" dirty="0"/>
              <a:t> </a:t>
            </a:r>
            <a:r>
              <a:rPr lang="cs-CZ" dirty="0" err="1"/>
              <a:t>poena</a:t>
            </a:r>
            <a:r>
              <a:rPr lang="cs-CZ" dirty="0"/>
              <a:t> sine lege ( čl. 7)</a:t>
            </a:r>
          </a:p>
          <a:p>
            <a:r>
              <a:rPr lang="cs-CZ" dirty="0"/>
              <a:t>Právo na opravný prostředek ( čl. 13, Protokol 7 čl. 2)</a:t>
            </a:r>
          </a:p>
          <a:p>
            <a:r>
              <a:rPr lang="cs-CZ" dirty="0"/>
              <a:t>Právo na odškodnění za justiční omyl( čl. 5 odst. 5, Protokol 7 čl. 3)</a:t>
            </a:r>
          </a:p>
          <a:p>
            <a:r>
              <a:rPr lang="cs-CZ" dirty="0"/>
              <a:t>Princip ne bis in idem ( Protokol 7 čl. 4)</a:t>
            </a:r>
          </a:p>
          <a:p>
            <a:endParaRPr lang="cs-CZ" dirty="0"/>
          </a:p>
        </p:txBody>
      </p:sp>
    </p:spTree>
    <p:extLst>
      <p:ext uri="{BB962C8B-B14F-4D97-AF65-F5344CB8AC3E}">
        <p14:creationId xmlns:p14="http://schemas.microsoft.com/office/powerpoint/2010/main" val="61996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951384"/>
          </a:xfrm>
        </p:spPr>
        <p:txBody>
          <a:bodyPr/>
          <a:lstStyle/>
          <a:p>
            <a:r>
              <a:rPr lang="cs-CZ" dirty="0"/>
              <a:t>Listina základních práv EU</a:t>
            </a:r>
          </a:p>
        </p:txBody>
      </p:sp>
      <p:sp>
        <p:nvSpPr>
          <p:cNvPr id="3" name="Zástupný symbol pro obsah 2"/>
          <p:cNvSpPr>
            <a:spLocks noGrp="1"/>
          </p:cNvSpPr>
          <p:nvPr>
            <p:ph idx="1"/>
          </p:nvPr>
        </p:nvSpPr>
        <p:spPr>
          <a:xfrm>
            <a:off x="457200" y="1988840"/>
            <a:ext cx="8229600" cy="4305597"/>
          </a:xfrm>
        </p:spPr>
        <p:txBody>
          <a:bodyPr>
            <a:normAutofit fontScale="47500" lnSpcReduction="20000"/>
          </a:bodyPr>
          <a:lstStyle/>
          <a:p>
            <a:pPr algn="just"/>
            <a:r>
              <a:rPr lang="cs-CZ" sz="4200" dirty="0"/>
              <a:t>integrována do</a:t>
            </a:r>
            <a:r>
              <a:rPr lang="cs-CZ" sz="4200" b="1" dirty="0"/>
              <a:t> primárního </a:t>
            </a:r>
            <a:r>
              <a:rPr lang="cs-CZ" sz="4200" dirty="0"/>
              <a:t>unijního práva čl. 6 odst. 1 Smlouvy o EU₁  </a:t>
            </a:r>
          </a:p>
          <a:p>
            <a:pPr algn="just"/>
            <a:r>
              <a:rPr lang="cs-CZ" sz="4200" dirty="0" err="1"/>
              <a:t>supranacionální</a:t>
            </a:r>
            <a:r>
              <a:rPr lang="cs-CZ" sz="4200" dirty="0"/>
              <a:t> právní akt s možností </a:t>
            </a:r>
            <a:r>
              <a:rPr lang="cs-CZ" sz="4200" b="1" dirty="0"/>
              <a:t>přímého účinku (</a:t>
            </a:r>
            <a:r>
              <a:rPr lang="cs-CZ" sz="4200" dirty="0"/>
              <a:t>má sice především doktrinální účinek, ale je i </a:t>
            </a:r>
            <a:r>
              <a:rPr lang="cs-CZ" sz="4200" b="1" dirty="0"/>
              <a:t>přímo aplikovatelná)</a:t>
            </a:r>
            <a:endParaRPr lang="cs-CZ" sz="4200" dirty="0"/>
          </a:p>
          <a:p>
            <a:r>
              <a:rPr lang="cs-CZ" sz="4200" dirty="0"/>
              <a:t>Je závazná pro </a:t>
            </a:r>
            <a:r>
              <a:rPr lang="cs-CZ" sz="4200" b="1" dirty="0">
                <a:solidFill>
                  <a:srgbClr val="FFC000"/>
                </a:solidFill>
              </a:rPr>
              <a:t>instituce, orgány, úřady a agentury Evropské unie.  </a:t>
            </a:r>
            <a:endParaRPr lang="cs-CZ" sz="4200" dirty="0">
              <a:solidFill>
                <a:srgbClr val="FFC000"/>
              </a:solidFill>
            </a:endParaRPr>
          </a:p>
          <a:p>
            <a:pPr algn="just"/>
            <a:r>
              <a:rPr lang="cs-CZ" sz="4200" b="1" dirty="0">
                <a:solidFill>
                  <a:srgbClr val="FFC000"/>
                </a:solidFill>
              </a:rPr>
              <a:t>pro členské státy – orgány činné v trestním řízení </a:t>
            </a:r>
            <a:r>
              <a:rPr lang="cs-CZ" sz="4200" dirty="0"/>
              <a:t>je zavazující jen v případě, že tyto aplikují v konkrétní věci právo Evropské unie.</a:t>
            </a:r>
          </a:p>
          <a:p>
            <a:pPr algn="just"/>
            <a:r>
              <a:rPr lang="cs-CZ" sz="4200" dirty="0"/>
              <a:t>Listina z hlediska jejího dodržování</a:t>
            </a:r>
            <a:r>
              <a:rPr lang="cs-CZ" sz="4200" b="1" dirty="0"/>
              <a:t> </a:t>
            </a:r>
            <a:r>
              <a:rPr lang="cs-CZ" sz="4200" b="1" dirty="0">
                <a:solidFill>
                  <a:srgbClr val="FFC000"/>
                </a:solidFill>
              </a:rPr>
              <a:t>není </a:t>
            </a:r>
            <a:r>
              <a:rPr lang="cs-CZ" sz="4200" dirty="0">
                <a:solidFill>
                  <a:srgbClr val="FFC000"/>
                </a:solidFill>
              </a:rPr>
              <a:t>podrobena externí kontrole Soudu pro lidská práva, podléhá však kontrole Soudního dvora EU</a:t>
            </a:r>
            <a:r>
              <a:rPr lang="cs-CZ" sz="4200" dirty="0"/>
              <a:t>, jenž naopak k obsahu Úmluvy i Listiny přihlížet musí</a:t>
            </a:r>
          </a:p>
          <a:p>
            <a:pPr algn="just"/>
            <a:endParaRPr lang="cs-CZ" sz="4200" dirty="0"/>
          </a:p>
          <a:p>
            <a:pPr algn="just"/>
            <a:r>
              <a:rPr lang="cs-CZ" sz="4200" dirty="0">
                <a:solidFill>
                  <a:srgbClr val="FFC000"/>
                </a:solidFill>
              </a:rPr>
              <a:t>§ 9a </a:t>
            </a:r>
            <a:r>
              <a:rPr lang="cs-CZ" sz="4200" dirty="0" err="1">
                <a:solidFill>
                  <a:srgbClr val="FFC000"/>
                </a:solidFill>
              </a:rPr>
              <a:t>tr.ř</a:t>
            </a:r>
            <a:r>
              <a:rPr lang="cs-CZ" sz="4200" dirty="0">
                <a:solidFill>
                  <a:srgbClr val="FFC000"/>
                </a:solidFill>
              </a:rPr>
              <a:t>.</a:t>
            </a:r>
          </a:p>
          <a:p>
            <a:pPr marL="0" indent="0">
              <a:buNone/>
            </a:pPr>
            <a:endParaRPr lang="cs-CZ" sz="2600" dirty="0"/>
          </a:p>
          <a:p>
            <a:endParaRPr lang="cs-CZ" sz="2600" dirty="0"/>
          </a:p>
          <a:p>
            <a:endParaRPr lang="cs-CZ" sz="2600" dirty="0"/>
          </a:p>
          <a:p>
            <a:pPr marL="0" indent="0" algn="just">
              <a:buNone/>
            </a:pPr>
            <a:r>
              <a:rPr lang="cs-CZ" sz="2600" dirty="0"/>
              <a:t>₁ Čl. 6 odst.1 : „Unie uznává práva, svobody a zásady obsažené v Listině základních práv Evropské unie ze dne 7. prosince 2000, ve znění upraveném dne 12. prosince 2007 ve Štrasburku, jež má stejnou právní sílu jako Smlouvy.“</a:t>
            </a:r>
          </a:p>
          <a:p>
            <a:endParaRPr lang="cs-CZ" dirty="0"/>
          </a:p>
        </p:txBody>
      </p:sp>
    </p:spTree>
    <p:extLst>
      <p:ext uri="{BB962C8B-B14F-4D97-AF65-F5344CB8AC3E}">
        <p14:creationId xmlns:p14="http://schemas.microsoft.com/office/powerpoint/2010/main" val="2506294410"/>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602</TotalTime>
  <Words>1755</Words>
  <Application>Microsoft Office PowerPoint</Application>
  <PresentationFormat>Předvádění na obrazovce (4:3)</PresentationFormat>
  <Paragraphs>127</Paragraphs>
  <Slides>19</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19</vt:i4>
      </vt:variant>
    </vt:vector>
  </HeadingPairs>
  <TitlesOfParts>
    <vt:vector size="24" baseType="lpstr">
      <vt:lpstr>Corbel</vt:lpstr>
      <vt:lpstr>Microsoft Sans Serif</vt:lpstr>
      <vt:lpstr>Wingdings 2</vt:lpstr>
      <vt:lpstr>Deluxe</vt:lpstr>
      <vt:lpstr>Klip</vt:lpstr>
      <vt:lpstr>Základní zásady TPP a TŘ </vt:lpstr>
      <vt:lpstr>Funkce základní zásad</vt:lpstr>
      <vt:lpstr> Právo na spravedlivý trestní proces a trojnásobná úroveň ochrany lidských práv -</vt:lpstr>
      <vt:lpstr>Prezentace aplikace PowerPoint</vt:lpstr>
      <vt:lpstr>Listina základních práv a svobod ( ČR) – přímá aplikace</vt:lpstr>
      <vt:lpstr>Úmluva – všeobecné záruky čl. 6 odst.1 – přímá aplikace, subsidiarita – ESLP</vt:lpstr>
      <vt:lpstr>Úmluva – práva obviněného čl. 6 odst.2,3 – přímá aplikace, subsidiarita ESLP</vt:lpstr>
      <vt:lpstr>Další záruky práva na spravedlivý proces v Úmluvě a Protokolech</vt:lpstr>
      <vt:lpstr>Listina základních práv EU</vt:lpstr>
      <vt:lpstr>Listina základních práv EU  </vt:lpstr>
      <vt:lpstr>Prezentace aplikace PowerPoint</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Jaroslav</cp:lastModifiedBy>
  <cp:revision>49</cp:revision>
  <dcterms:created xsi:type="dcterms:W3CDTF">2012-02-17T08:19:37Z</dcterms:created>
  <dcterms:modified xsi:type="dcterms:W3CDTF">2023-02-24T10:50:12Z</dcterms:modified>
</cp:coreProperties>
</file>