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8"/>
  </p:notesMasterIdLst>
  <p:handoutMasterIdLst>
    <p:handoutMasterId r:id="rId19"/>
  </p:handoutMasterIdLst>
  <p:sldIdLst>
    <p:sldId id="286" r:id="rId2"/>
    <p:sldId id="315" r:id="rId3"/>
    <p:sldId id="316" r:id="rId4"/>
    <p:sldId id="314" r:id="rId5"/>
    <p:sldId id="324" r:id="rId6"/>
    <p:sldId id="317" r:id="rId7"/>
    <p:sldId id="318" r:id="rId8"/>
    <p:sldId id="319" r:id="rId9"/>
    <p:sldId id="320" r:id="rId10"/>
    <p:sldId id="325" r:id="rId11"/>
    <p:sldId id="327" r:id="rId12"/>
    <p:sldId id="321" r:id="rId13"/>
    <p:sldId id="322" r:id="rId14"/>
    <p:sldId id="323" r:id="rId15"/>
    <p:sldId id="289" r:id="rId16"/>
    <p:sldId id="308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F39D39-C4BC-4803-A683-5D82292A61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276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37E362-9443-4A95-99D5-2B97D79822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7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7E362-9443-4A95-99D5-2B97D798225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736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C19D7-8AE5-4D31-9C94-C3273A2ED8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E9D5-6877-4F2F-B884-A107952250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DF0CF-3256-4D57-AE4B-19493B4C9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7368-BB51-4492-8E1B-27D45BCE0F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E9BD-A1AA-49BB-86A4-B1F1F7A3EC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13F13-22CF-476C-A170-319E817D521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7118-B66A-4275-ACD4-D2FA7210B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59ED7-08D2-4805-8685-A73F2AC3DB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3689-729E-488F-853F-CC876A8D2B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71A8B-B2DE-4B90-90F0-52058662FD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9C0717-86F3-499C-A13F-64EEE99C9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ECE00F-28E1-4BA4-8449-D8202AFF96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0"/>
            <a:ext cx="7916863" cy="1181993"/>
          </a:xfrm>
        </p:spPr>
        <p:txBody>
          <a:bodyPr>
            <a:normAutofit/>
          </a:bodyPr>
          <a:lstStyle/>
          <a:p>
            <a:r>
              <a:rPr lang="cs-CZ" sz="2800" cap="none" dirty="0">
                <a:solidFill>
                  <a:schemeClr val="tx1"/>
                </a:solidFill>
                <a:effectLst>
                  <a:reflection blurRad="12000" stA="25000" endPos="49000" dist="5000" dir="5400000" sy="-100000" algn="bl" rotWithShape="0"/>
                </a:effectLst>
                <a:latin typeface="+mn-lt"/>
              </a:rPr>
              <a:t>Přednáška pro VIII. jarní semestr magisterského studia </a:t>
            </a: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65723"/>
            <a:ext cx="7264400" cy="1487413"/>
          </a:xfrm>
        </p:spPr>
        <p:txBody>
          <a:bodyPr>
            <a:noAutofit/>
          </a:bodyPr>
          <a:lstStyle/>
          <a:p>
            <a:r>
              <a:rPr lang="cs-CZ" sz="50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Subjekty  trestního řízení I.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4965878"/>
            <a:ext cx="8208912" cy="766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Fenyk, Ph.D., </a:t>
            </a:r>
            <a:r>
              <a:rPr lang="cs-CZ" sz="2400" b="1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>
                <a:solidFill>
                  <a:prstClr val="white"/>
                </a:solidFill>
                <a:latin typeface="Corbel"/>
              </a:rPr>
              <a:t>., i.s. JUDr. Jan Provazník, Ph.D.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>
                <a:solidFill>
                  <a:prstClr val="white"/>
                </a:solidFill>
                <a:latin typeface="Corbel"/>
              </a:rPr>
              <a:t>9. 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3</a:t>
            </a:r>
            <a:r>
              <a:rPr lang="cs-CZ" sz="2400" b="1">
                <a:solidFill>
                  <a:prstClr val="white"/>
                </a:solidFill>
                <a:latin typeface="Corbel"/>
              </a:rPr>
              <a:t>. 2023</a:t>
            </a:r>
            <a:endParaRPr lang="cs-CZ" sz="2400" b="1" dirty="0">
              <a:solidFill>
                <a:prstClr val="white"/>
              </a:solidFill>
              <a:latin typeface="Corbel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/>
          <a:lstStyle/>
          <a:p>
            <a:pPr algn="ctr"/>
            <a:r>
              <a:rPr lang="cs-CZ" dirty="0"/>
              <a:t>Evropský veřejný žalobce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4961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Nařízení Rady 2017/1939, kterým se provádí posílená spolupráce za účelem zřízení EVŽ</a:t>
            </a:r>
          </a:p>
          <a:p>
            <a:r>
              <a:rPr lang="cs-CZ" dirty="0" err="1"/>
              <a:t>supranacionální</a:t>
            </a:r>
            <a:r>
              <a:rPr lang="cs-CZ" dirty="0"/>
              <a:t> / směrnice ( EU) 2017/1371, o vyšetřování a trestním stíhání pachatelů  trestných činů proti FZEU – výčet TČ/</a:t>
            </a:r>
          </a:p>
          <a:p>
            <a:r>
              <a:rPr lang="cs-CZ" dirty="0"/>
              <a:t>nezávislost, subsidiarita, proporcionalita</a:t>
            </a:r>
          </a:p>
          <a:p>
            <a:r>
              <a:rPr lang="cs-CZ" dirty="0"/>
              <a:t>decentralizace ( EU-ČS) - spolupráce s národními orgány</a:t>
            </a:r>
          </a:p>
          <a:p>
            <a:r>
              <a:rPr lang="cs-CZ" dirty="0"/>
              <a:t>centrální orgán NEŽ – Lucemburk</a:t>
            </a:r>
          </a:p>
          <a:p>
            <a:r>
              <a:rPr lang="cs-CZ" dirty="0"/>
              <a:t>národní orgán  - pověření, delegovaní EVŽ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4862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Organizace Úřadu EVŽ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57526"/>
          </a:xfrm>
        </p:spPr>
        <p:txBody>
          <a:bodyPr/>
          <a:lstStyle/>
          <a:p>
            <a:r>
              <a:rPr lang="cs-CZ" dirty="0"/>
              <a:t>Jednotnost, nedílnost</a:t>
            </a:r>
          </a:p>
          <a:p>
            <a:r>
              <a:rPr lang="cs-CZ" dirty="0"/>
              <a:t>Centrální orgán  ( NVŽ a jeho zástupci, kolegium, stálé komory, evropští žalobci a administrativa)</a:t>
            </a:r>
          </a:p>
          <a:p>
            <a:r>
              <a:rPr lang="cs-CZ" dirty="0"/>
              <a:t>Národní pověřený žalobce</a:t>
            </a:r>
          </a:p>
          <a:p>
            <a:r>
              <a:rPr lang="cs-CZ" dirty="0"/>
              <a:t>Vnitrostátní úprava  - § 34b – 34f zákona o státním zastupitelství, §  12 </a:t>
            </a:r>
            <a:r>
              <a:rPr lang="cs-CZ" dirty="0" err="1"/>
              <a:t>odst</a:t>
            </a:r>
            <a:r>
              <a:rPr lang="cs-CZ" dirty="0"/>
              <a:t> 5, 145, 146, 158, 158e, 250 a další </a:t>
            </a:r>
            <a:r>
              <a:rPr lang="cs-CZ" dirty="0" err="1"/>
              <a:t>tr.ř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5479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3"/>
            <a:ext cx="8229600" cy="575915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 Soud v trestním řízení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774"/>
            <a:ext cx="7991475" cy="4680545"/>
          </a:xfrm>
        </p:spPr>
        <p:txBody>
          <a:bodyPr>
            <a:normAutofit fontScale="85000" lnSpcReduction="20000"/>
          </a:bodyPr>
          <a:lstStyle/>
          <a:p>
            <a:pPr marL="381000" indent="-381000" algn="just">
              <a:buFontTx/>
              <a:buNone/>
            </a:pPr>
            <a:endParaRPr lang="cs-CZ" sz="2000" b="1" dirty="0">
              <a:solidFill>
                <a:srgbClr val="FF9966"/>
              </a:solidFill>
              <a:latin typeface="Microsoft Sans Serif" pitchFamily="34" charset="0"/>
            </a:endParaRPr>
          </a:p>
          <a:p>
            <a:pPr marL="381000" indent="-381000" algn="just"/>
            <a:r>
              <a:rPr lang="cs-CZ" sz="2000" dirty="0">
                <a:solidFill>
                  <a:srgbClr val="FF0000"/>
                </a:solidFill>
              </a:rPr>
              <a:t>Postavení soudu v trestním řízení </a:t>
            </a:r>
            <a:r>
              <a:rPr lang="cs-CZ" sz="2000" dirty="0"/>
              <a:t>– orgán činný v trestním řízení (§ 1,  § 12 odst. 1, 3, 4 </a:t>
            </a:r>
            <a:r>
              <a:rPr lang="cs-CZ" sz="2000" dirty="0" err="1"/>
              <a:t>tr</a:t>
            </a:r>
            <a:r>
              <a:rPr lang="cs-CZ" sz="2000" dirty="0"/>
              <a:t>. ř., </a:t>
            </a:r>
          </a:p>
          <a:p>
            <a:pPr marL="381000" indent="-381000" algn="just"/>
            <a:r>
              <a:rPr lang="cs-CZ" sz="2000" dirty="0"/>
              <a:t>Organizace a působnost soudů - zákon č. 6/2002 Sb., ve znění pozdějších předpisů) a jednací řády pro soudy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Soustava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soudů:</a:t>
            </a:r>
          </a:p>
          <a:p>
            <a:pPr marL="1219200" lvl="2" indent="-304800" algn="just"/>
            <a:r>
              <a:rPr lang="cs-CZ" sz="2000" dirty="0"/>
              <a:t>Nejvyšší soud (Brno)</a:t>
            </a:r>
          </a:p>
          <a:p>
            <a:pPr marL="1219200" lvl="2" indent="-304800" algn="just"/>
            <a:r>
              <a:rPr lang="cs-CZ" sz="2000" dirty="0"/>
              <a:t>Vrchní soudy (Praha, Olomouc)</a:t>
            </a:r>
          </a:p>
          <a:p>
            <a:pPr marL="1219200" lvl="2" indent="-304800" algn="just"/>
            <a:r>
              <a:rPr lang="cs-CZ" sz="2000" dirty="0"/>
              <a:t>Krajské soudy (Praha, České Budějovice, Ústí nad Labem, Hradec Králové, Plzeň, Brno, Ostrava)</a:t>
            </a:r>
          </a:p>
          <a:p>
            <a:pPr marL="1219200" lvl="2" indent="-304800" algn="just"/>
            <a:r>
              <a:rPr lang="cs-CZ" sz="2000" dirty="0"/>
              <a:t>Okresní soudy</a:t>
            </a:r>
          </a:p>
          <a:p>
            <a:pPr marL="1219200" lvl="2" indent="-304800" algn="just"/>
            <a:r>
              <a:rPr lang="cs-CZ" sz="2000" dirty="0"/>
              <a:t>Pobočky</a:t>
            </a:r>
          </a:p>
          <a:p>
            <a:pPr marL="800100" lvl="1" indent="-342900" algn="just"/>
            <a:r>
              <a:rPr lang="cs-CZ" sz="2000" dirty="0"/>
              <a:t>Soudy rozhodují o průlomu do základních práv a svobod, rozhodují o vině a trestu za trestné činy</a:t>
            </a:r>
          </a:p>
          <a:p>
            <a:pPr marL="800100" lvl="1" indent="-342900" algn="just"/>
            <a:r>
              <a:rPr lang="cs-CZ" sz="2000" dirty="0"/>
              <a:t>Soud působí jak v přípravném řízení (jen na návrh SZ), tak v hlavním líčení i v řízení o opravných prostředcích ( vina a trest) </a:t>
            </a:r>
          </a:p>
          <a:p>
            <a:pPr marL="800100" lvl="1" indent="-342900" algn="just"/>
            <a:r>
              <a:rPr lang="cs-CZ" sz="2000" dirty="0">
                <a:solidFill>
                  <a:srgbClr val="FF0000"/>
                </a:solidFill>
              </a:rPr>
              <a:t>Zvláštní postavení </a:t>
            </a:r>
            <a:r>
              <a:rPr lang="cs-CZ" sz="2000" dirty="0"/>
              <a:t>– Ústavní soud – soudní orgán ochrany ústavnosti ( </a:t>
            </a:r>
            <a:r>
              <a:rPr lang="cs-CZ" sz="2000" dirty="0" err="1"/>
              <a:t>zv</a:t>
            </a:r>
            <a:r>
              <a:rPr lang="cs-CZ" sz="2000" dirty="0"/>
              <a:t>. Způsob řízení před soudy pro zrušovacím nálezu) -§ 313h-§314k </a:t>
            </a:r>
            <a:r>
              <a:rPr lang="cs-CZ" sz="2000" dirty="0" err="1"/>
              <a:t>tr.ř</a:t>
            </a:r>
            <a:r>
              <a:rPr lang="cs-CZ" sz="2000" dirty="0"/>
              <a:t>.</a:t>
            </a:r>
          </a:p>
          <a:p>
            <a:pPr marL="800100" lvl="1" indent="-342900"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4341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2276872"/>
            <a:ext cx="7991475" cy="3528391"/>
          </a:xfrm>
        </p:spPr>
        <p:txBody>
          <a:bodyPr>
            <a:normAutofit lnSpcReduction="10000"/>
          </a:bodyPr>
          <a:lstStyle/>
          <a:p>
            <a:pPr marL="800100" lvl="1" indent="-342900" algn="just"/>
            <a:endParaRPr lang="cs-CZ" sz="2000" dirty="0">
              <a:solidFill>
                <a:srgbClr val="FF0000"/>
              </a:solidFill>
            </a:endParaRPr>
          </a:p>
          <a:p>
            <a:pPr marL="381000" indent="-381000" algn="just"/>
            <a:r>
              <a:rPr lang="cs-CZ" sz="2000" dirty="0">
                <a:solidFill>
                  <a:srgbClr val="FF0000"/>
                </a:solidFill>
              </a:rPr>
              <a:t>Vztah soudů k ministerstvu spravedlnosti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</a:rPr>
              <a:t>Pravomoc a příslušnost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soudů v trestním řízení ( § 13-§26 </a:t>
            </a:r>
            <a:r>
              <a:rPr lang="cs-CZ" sz="2000" dirty="0" err="1"/>
              <a:t>tr.ř</a:t>
            </a:r>
            <a:r>
              <a:rPr lang="cs-CZ" sz="2000" dirty="0"/>
              <a:t>.)</a:t>
            </a:r>
          </a:p>
          <a:p>
            <a:pPr marL="381000" indent="-381000" algn="just"/>
            <a:r>
              <a:rPr lang="cs-CZ" sz="2000" dirty="0"/>
              <a:t>Přípravné řízení, hlavní líčení, odvolací řízení… právo na zákonného soudce…nález  </a:t>
            </a:r>
            <a:r>
              <a:rPr lang="cs-CZ" sz="2000" dirty="0" err="1"/>
              <a:t>Pl</a:t>
            </a:r>
            <a:r>
              <a:rPr lang="cs-CZ" sz="2000" dirty="0"/>
              <a:t>. ÚS  4/2015 ( příslušnost soudu pro úkony přípravného řízení) § 26 odst. 1 </a:t>
            </a:r>
            <a:r>
              <a:rPr lang="cs-CZ" sz="2000" dirty="0" err="1"/>
              <a:t>tr.ř</a:t>
            </a:r>
            <a:r>
              <a:rPr lang="cs-CZ" sz="2000" dirty="0"/>
              <a:t>. x § 18 odst. 1,2 </a:t>
            </a:r>
            <a:r>
              <a:rPr lang="cs-CZ" sz="2000" dirty="0" err="1"/>
              <a:t>tr.ř</a:t>
            </a:r>
            <a:r>
              <a:rPr lang="cs-CZ" sz="2000" dirty="0"/>
              <a:t>.</a:t>
            </a:r>
          </a:p>
          <a:p>
            <a:pPr marL="381000" indent="-381000" algn="just"/>
            <a:r>
              <a:rPr lang="cs-CZ" sz="2000" dirty="0">
                <a:solidFill>
                  <a:srgbClr val="FF9966"/>
                </a:solidFill>
              </a:rPr>
              <a:t> O</a:t>
            </a:r>
            <a:r>
              <a:rPr lang="cs-CZ" sz="2000" b="1" dirty="0">
                <a:solidFill>
                  <a:srgbClr val="FF9966"/>
                </a:solidFill>
              </a:rPr>
              <a:t>bsazení</a:t>
            </a:r>
            <a:r>
              <a:rPr lang="cs-CZ" sz="2000" dirty="0">
                <a:solidFill>
                  <a:srgbClr val="FF9966"/>
                </a:solidFill>
              </a:rPr>
              <a:t> </a:t>
            </a:r>
            <a:r>
              <a:rPr lang="cs-CZ" sz="2000" dirty="0"/>
              <a:t>soudů 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soudci, přísedící, předseda senátu</a:t>
            </a:r>
          </a:p>
          <a:p>
            <a:pPr marL="800100" lvl="1" indent="-342900" algn="just"/>
            <a:r>
              <a:rPr lang="cs-CZ" sz="2000" b="1" dirty="0">
                <a:solidFill>
                  <a:srgbClr val="FF9966"/>
                </a:solidFill>
              </a:rPr>
              <a:t>další úřední osoby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– vyšší soudní úředník, justiční čekatel, asistent soudce, zapisovatel a protokolující úředník, tlumočník, probační úředník</a:t>
            </a:r>
          </a:p>
          <a:p>
            <a:pPr marL="381000" indent="-381000" algn="just"/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30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4000" dirty="0"/>
              <a:t>Systém dvoustupňové kontroly v TŘ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Policejní orgán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Státní zástupce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</a:t>
            </a:r>
          </a:p>
          <a:p>
            <a:r>
              <a:rPr lang="cs-CZ" dirty="0"/>
              <a:t>Soud ( v přípravném řízení soudce) 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1115616" y="2708920"/>
            <a:ext cx="484632" cy="9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ů 4"/>
          <p:cNvSpPr/>
          <p:nvPr/>
        </p:nvSpPr>
        <p:spPr>
          <a:xfrm>
            <a:off x="1115616" y="42930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3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7" name="Rectangle 5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sz="4400" dirty="0"/>
              <a:t>Dotazy?</a:t>
            </a:r>
          </a:p>
        </p:txBody>
      </p:sp>
      <p:graphicFrame>
        <p:nvGraphicFramePr>
          <p:cNvPr id="172036" name="Object 4"/>
          <p:cNvGraphicFramePr>
            <a:graphicFrameLocks noGrp="1" noChangeAspect="1"/>
          </p:cNvGraphicFramePr>
          <p:nvPr>
            <p:ph sz="half" idx="1"/>
          </p:nvPr>
        </p:nvGraphicFramePr>
        <p:xfrm flipH="1">
          <a:off x="3635375" y="1844675"/>
          <a:ext cx="1857375" cy="399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109" name="Klip" r:id="rId3" imgW="1857600" imgH="3995640" progId="MS_ClipArt_Gallery.2">
                  <p:embed/>
                </p:oleObj>
              </mc:Choice>
              <mc:Fallback>
                <p:oleObj name="Klip" r:id="rId3" imgW="1857600" imgH="39956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3635375" y="1844675"/>
                        <a:ext cx="1857375" cy="399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3068960"/>
            <a:ext cx="8229600" cy="1727200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sz="4400" dirty="0"/>
              <a:t>Děkuji za pozornost.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r>
              <a:rPr lang="cs-CZ" sz="2800" dirty="0"/>
              <a:t>Subjekty trestního řízení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395288" y="2204864"/>
            <a:ext cx="8229600" cy="3240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j-lt"/>
              </a:rPr>
              <a:t>Pojem:</a:t>
            </a:r>
          </a:p>
          <a:p>
            <a:pPr algn="just">
              <a:spcBef>
                <a:spcPct val="20000"/>
              </a:spcBef>
            </a:pPr>
            <a:endParaRPr lang="cs-CZ" sz="2000" b="1" dirty="0">
              <a:solidFill>
                <a:schemeClr val="bg1"/>
              </a:solidFill>
              <a:latin typeface="Microsoft Sans Serif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cs-CZ" sz="2200" dirty="0">
                <a:latin typeface="+mn-lt"/>
              </a:rPr>
              <a:t>Subjekty trestního řízení jsou ti činitelé (státní orgány, fyzické a právnické osoby), kteří mají a vykonávají </a:t>
            </a:r>
            <a:r>
              <a:rPr lang="cs-CZ" sz="2200" dirty="0">
                <a:solidFill>
                  <a:srgbClr val="FF0000"/>
                </a:solidFill>
                <a:latin typeface="+mn-lt"/>
              </a:rPr>
              <a:t>vlastním jménem </a:t>
            </a:r>
            <a:r>
              <a:rPr lang="cs-CZ" sz="2200" dirty="0">
                <a:latin typeface="+mn-lt"/>
              </a:rPr>
              <a:t>vliv na průběh řízení a kterým zákon dává k uskutečnění tohoto vlivu určitá procesní práva nebo určité procesní způsobilosti.</a:t>
            </a:r>
          </a:p>
        </p:txBody>
      </p:sp>
    </p:spTree>
    <p:extLst>
      <p:ext uri="{BB962C8B-B14F-4D97-AF65-F5344CB8AC3E}">
        <p14:creationId xmlns:p14="http://schemas.microsoft.com/office/powerpoint/2010/main" val="2893917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29600" cy="439169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orgány činné v trestním řízení: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soud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státní zástupce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policejní orgán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cs-CZ" sz="20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osoba, proti níž se řízení vede </a:t>
            </a:r>
            <a:r>
              <a:rPr lang="cs-CZ" sz="2000" dirty="0"/>
              <a:t>(podezřelý, obviněný, obžalovaný, odsouzený),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spolupracující obviněný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poškozený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zúčastněná osoba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Zmocněnci P a ZO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orgán pověřený péčí o mládež v řízení proti mladistvým 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solidFill>
                  <a:srgbClr val="FFC000"/>
                </a:solidFill>
              </a:rPr>
              <a:t>další osoby </a:t>
            </a:r>
            <a:r>
              <a:rPr lang="cs-CZ" sz="2000" dirty="0"/>
              <a:t>jako např. obhájce, svědek, znalec, tlumočník, pokud uplatňují návrhy na  odměnu advokáta, svědečné, znalečné nebo </a:t>
            </a:r>
            <a:r>
              <a:rPr lang="cs-CZ" sz="2000" dirty="0" err="1"/>
              <a:t>tlumočné</a:t>
            </a:r>
            <a:r>
              <a:rPr lang="cs-CZ" sz="2000" dirty="0"/>
              <a:t>, nebo jsou předmětem pořádkové sankce, opatrovník obviněného FO a zmocněnec a opatrovník právnické osoby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5" name="Rectangle 3"/>
          <p:cNvSpPr>
            <a:spLocks noChangeArrowheads="1"/>
          </p:cNvSpPr>
          <p:nvPr/>
        </p:nvSpPr>
        <p:spPr bwMode="auto">
          <a:xfrm>
            <a:off x="539750" y="404813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cs-CZ" sz="28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Druhy subjektů v trestním řízení: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cs-CZ" sz="2200" dirty="0">
              <a:latin typeface="+mn-lt"/>
            </a:endParaRPr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468313" y="5661694"/>
            <a:ext cx="8229600" cy="575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>
                <a:solidFill>
                  <a:srgbClr val="FFC000"/>
                </a:solidFill>
                <a:latin typeface="+mn-lt"/>
              </a:rPr>
              <a:t>Práva subjektů v trestním řízení</a:t>
            </a:r>
            <a:endParaRPr lang="cs-CZ" sz="2000" dirty="0">
              <a:latin typeface="+mn-lt"/>
            </a:endParaRPr>
          </a:p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r>
              <a:rPr lang="cs-CZ" sz="2000" dirty="0">
                <a:latin typeface="+mn-lt"/>
              </a:rPr>
              <a:t>vliv zásady veřejnosti ( § 2 odst. 10, § 8-§ 8d </a:t>
            </a:r>
            <a:r>
              <a:rPr lang="cs-CZ" sz="2000" dirty="0" err="1">
                <a:latin typeface="+mn-lt"/>
              </a:rPr>
              <a:t>tr.ř</a:t>
            </a:r>
            <a:r>
              <a:rPr lang="cs-CZ" sz="2000" dirty="0">
                <a:latin typeface="+mn-lt"/>
              </a:rPr>
              <a:t>.) na jejich účast v řízení</a:t>
            </a:r>
          </a:p>
        </p:txBody>
      </p:sp>
    </p:spTree>
    <p:extLst>
      <p:ext uri="{BB962C8B-B14F-4D97-AF65-F5344CB8AC3E}">
        <p14:creationId xmlns:p14="http://schemas.microsoft.com/office/powerpoint/2010/main" val="3761649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70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30200" y="915988"/>
          <a:ext cx="8115300" cy="521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74" name="Dokument" r:id="rId3" imgW="8940762" imgH="5745574" progId="Word.Document.8">
                  <p:embed/>
                </p:oleObj>
              </mc:Choice>
              <mc:Fallback>
                <p:oleObj name="Dokument" r:id="rId3" imgW="8940762" imgH="574557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" y="915988"/>
                        <a:ext cx="8115300" cy="5214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ČINNÉ V TRESTNÍM ŘÍZENÍ - § 12 ODST. 1 TR.Ř.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7"/>
            <a:ext cx="8229600" cy="3513509"/>
          </a:xfrm>
        </p:spPr>
        <p:txBody>
          <a:bodyPr/>
          <a:lstStyle/>
          <a:p>
            <a:pPr algn="ctr"/>
            <a:r>
              <a:rPr lang="cs-CZ" dirty="0"/>
              <a:t>POLICEJNÍ ORGÁN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STÁTNÍ ZÁSTUPCE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SOUD</a:t>
            </a:r>
          </a:p>
        </p:txBody>
      </p:sp>
    </p:spTree>
    <p:extLst>
      <p:ext uri="{BB962C8B-B14F-4D97-AF65-F5344CB8AC3E}">
        <p14:creationId xmlns:p14="http://schemas.microsoft.com/office/powerpoint/2010/main" val="1382633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6423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Policejní orgán v trestním řízení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28800"/>
            <a:ext cx="7991475" cy="482453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</a:pPr>
            <a:r>
              <a:rPr lang="cs-CZ" sz="2200" b="1" dirty="0">
                <a:solidFill>
                  <a:srgbClr val="FF0000"/>
                </a:solidFill>
              </a:rPr>
              <a:t>Policejní orgán </a:t>
            </a:r>
            <a:r>
              <a:rPr lang="cs-CZ" sz="2200" dirty="0"/>
              <a:t>– orgán činný v trestním řízení  - § 12 odst.1 </a:t>
            </a:r>
            <a:r>
              <a:rPr lang="cs-CZ" sz="2200" dirty="0" err="1"/>
              <a:t>tr.ř</a:t>
            </a:r>
            <a:r>
              <a:rPr lang="cs-CZ" sz="2200" dirty="0"/>
              <a:t>.  označení </a:t>
            </a:r>
            <a:r>
              <a:rPr lang="cs-CZ" sz="2200" dirty="0">
                <a:solidFill>
                  <a:srgbClr val="FF0000"/>
                </a:solidFill>
              </a:rPr>
              <a:t>nejen pro útvary Policie (§ 12 odst. 2 </a:t>
            </a:r>
            <a:r>
              <a:rPr lang="cs-CZ" sz="2200" dirty="0"/>
              <a:t>a § 161 odst. 2),ale i další orgány, jako  Generální inspekce bezpečnostních sborů, Vězeňské služby, Celní orgány, Vojenská policie, BIS, UZSI, VOZP ) </a:t>
            </a:r>
          </a:p>
          <a:p>
            <a:pPr algn="just"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Organizace a působnost policie</a:t>
            </a:r>
            <a:r>
              <a:rPr lang="cs-CZ" sz="2200" dirty="0"/>
              <a:t> – zákon č. 273/2008 Sb., o Policii České republiky, ve znění pozdějších předpisů , územní a celostátní útvary</a:t>
            </a:r>
          </a:p>
          <a:p>
            <a:pPr>
              <a:lnSpc>
                <a:spcPct val="80000"/>
              </a:lnSpc>
            </a:pPr>
            <a:r>
              <a:rPr lang="cs-CZ" sz="2200" dirty="0">
                <a:solidFill>
                  <a:srgbClr val="FFC000"/>
                </a:solidFill>
              </a:rPr>
              <a:t>Úkoly policie </a:t>
            </a:r>
            <a:r>
              <a:rPr lang="cs-CZ" sz="2200" dirty="0">
                <a:solidFill>
                  <a:srgbClr val="FF0000"/>
                </a:solidFill>
              </a:rPr>
              <a:t>související</a:t>
            </a:r>
            <a:r>
              <a:rPr lang="cs-CZ" sz="2200" dirty="0"/>
              <a:t> s trestním řízením ( zákon o PČR):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ochrana bezpečnosti osob a majetku,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boj proti terorismu,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odhalování trestných činů a zjišťování jejich pachatelů, </a:t>
            </a:r>
          </a:p>
          <a:p>
            <a:pPr marL="612648" lvl="2" indent="-320040">
              <a:lnSpc>
                <a:spcPct val="80000"/>
              </a:lnSpc>
              <a:buClr>
                <a:schemeClr val="accent1"/>
              </a:buClr>
              <a:buSzPct val="70000"/>
              <a:buFont typeface="Arial" pitchFamily="34" charset="0"/>
              <a:buChar char="•"/>
            </a:pPr>
            <a:r>
              <a:rPr lang="cs-CZ" sz="2000" dirty="0"/>
              <a:t>vedení vyšetřování o trestných činech. </a:t>
            </a:r>
          </a:p>
          <a:p>
            <a:pPr algn="just">
              <a:lnSpc>
                <a:spcPct val="80000"/>
              </a:lnSpc>
            </a:pPr>
            <a:r>
              <a:rPr lang="cs-CZ" sz="2200" dirty="0">
                <a:solidFill>
                  <a:srgbClr val="FF0000"/>
                </a:solidFill>
              </a:rPr>
              <a:t>Úkony trestního řízení </a:t>
            </a:r>
            <a:r>
              <a:rPr lang="cs-CZ" sz="2200" dirty="0"/>
              <a:t>koná PO zpravidla </a:t>
            </a:r>
            <a:r>
              <a:rPr lang="cs-CZ" sz="2200" dirty="0">
                <a:solidFill>
                  <a:srgbClr val="FFC000"/>
                </a:solidFill>
              </a:rPr>
              <a:t>samostatně</a:t>
            </a:r>
            <a:r>
              <a:rPr lang="cs-CZ" sz="2200" dirty="0"/>
              <a:t>, ale pod </a:t>
            </a:r>
            <a:r>
              <a:rPr lang="cs-CZ" sz="2200" dirty="0">
                <a:solidFill>
                  <a:srgbClr val="FF0000"/>
                </a:solidFill>
              </a:rPr>
              <a:t>dozorem</a:t>
            </a:r>
            <a:r>
              <a:rPr lang="cs-CZ" sz="2200" dirty="0"/>
              <a:t> státního zástupce (§ 157 odst.2, §174 </a:t>
            </a:r>
            <a:r>
              <a:rPr lang="cs-CZ" sz="2200" dirty="0" err="1"/>
              <a:t>tr.ř</a:t>
            </a:r>
            <a:r>
              <a:rPr lang="cs-CZ" sz="2200" dirty="0"/>
              <a:t>.). – „prodloužená ruka státního zástupce.“ </a:t>
            </a:r>
          </a:p>
          <a:p>
            <a:pPr algn="just">
              <a:lnSpc>
                <a:spcPct val="80000"/>
              </a:lnSpc>
            </a:pPr>
            <a:r>
              <a:rPr lang="cs-CZ" sz="2200" dirty="0"/>
              <a:t>V některých případech (zejména má-li být úkonem zasahováno do občanských, resp. lidských práv a svobod) je k provedení úkonu třeba </a:t>
            </a:r>
            <a:r>
              <a:rPr lang="cs-CZ" sz="2200" dirty="0">
                <a:solidFill>
                  <a:srgbClr val="FFC000"/>
                </a:solidFill>
              </a:rPr>
              <a:t>předchozího souhlasu nebo jiného rozhodnutí </a:t>
            </a:r>
            <a:r>
              <a:rPr lang="cs-CZ" sz="2200" dirty="0"/>
              <a:t>státního zástupce ( nařízení exhumace, zadržení zásilky) nebo soudce ( vzetí do vazby, domovní prohlídka, odposlech a záznam telekomunikačního provozu atd.)</a:t>
            </a:r>
          </a:p>
        </p:txBody>
      </p:sp>
    </p:spTree>
    <p:extLst>
      <p:ext uri="{BB962C8B-B14F-4D97-AF65-F5344CB8AC3E}">
        <p14:creationId xmlns:p14="http://schemas.microsoft.com/office/powerpoint/2010/main" val="2626115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908720"/>
            <a:ext cx="7991475" cy="5544468"/>
          </a:xfrm>
        </p:spPr>
        <p:txBody>
          <a:bodyPr>
            <a:normAutofit fontScale="85000" lnSpcReduction="10000"/>
          </a:bodyPr>
          <a:lstStyle/>
          <a:p>
            <a:pPr marL="381000" indent="-381000" algn="just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FFF00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PO v „prověřování „( § 158 a násl. TŘ)</a:t>
            </a:r>
            <a:r>
              <a:rPr lang="cs-CZ" sz="2000" dirty="0">
                <a:solidFill>
                  <a:srgbClr val="FF9966"/>
                </a:solidFill>
                <a:latin typeface="+mj-lt"/>
              </a:rPr>
              <a:t>: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šetření a opatření k odhalení skutečností nasvědčujících tomu, že byl spáchán trestný čin, a směřující ke zjištění jeho pachatele  s cílem zjistit, zda je nutno zahájit trestní stíhání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zahájení trestního stíhání  nebo jiné opatření</a:t>
            </a:r>
          </a:p>
          <a:p>
            <a:pPr marL="1219200" lvl="2" indent="-304800" algn="just">
              <a:lnSpc>
                <a:spcPct val="90000"/>
              </a:lnSpc>
              <a:buFontTx/>
              <a:buNone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PO ve vyšetřování (§ 161 TŘ)</a:t>
            </a:r>
            <a:r>
              <a:rPr lang="cs-CZ" sz="2000" dirty="0"/>
              <a:t>– Především Služba kriminální policie a vyšetřování, ale i jiné útvary policie  ( centralizované i regionální) a dále pokud  jde o příslušníky ozbrojených sborů GIBS  </a:t>
            </a:r>
            <a:r>
              <a:rPr lang="cs-CZ" sz="2000" dirty="0">
                <a:solidFill>
                  <a:srgbClr val="FF0000"/>
                </a:solidFill>
              </a:rPr>
              <a:t>pozor na časté organizační změny: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vyhledávání důkazů k objasnění všech základních skutečností důležitých pro posouzení případu, včetně osoby pachatele a následku trestného činu, s cílem přesvědčit se, zda je nutno podat obžalobu</a:t>
            </a:r>
          </a:p>
          <a:p>
            <a:pPr marL="1219200" lvl="2" indent="-304800" algn="just">
              <a:lnSpc>
                <a:spcPct val="90000"/>
              </a:lnSpc>
            </a:pPr>
            <a:r>
              <a:rPr lang="cs-CZ" sz="2000" dirty="0"/>
              <a:t>předkládá státnímu zástupci návrh na podání obžaloby + seznam navrhovaných důkazů 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Vyšetřování, které provádí </a:t>
            </a:r>
            <a:r>
              <a:rPr lang="cs-CZ" sz="2000" dirty="0">
                <a:solidFill>
                  <a:srgbClr val="FF0000"/>
                </a:solidFill>
              </a:rPr>
              <a:t>jen státní zástupce</a:t>
            </a:r>
            <a:r>
              <a:rPr lang="cs-CZ" sz="2000" dirty="0"/>
              <a:t> – GIBS, BIS, UZSI, VZ( § 161 odst.4 TŘ)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 ojedinělých případech Vojenská policie a kapitán lodi ( § 161 odst. 6,7)</a:t>
            </a:r>
          </a:p>
          <a:p>
            <a:pPr marL="800100" lvl="1" indent="-342900" algn="just">
              <a:lnSpc>
                <a:spcPct val="90000"/>
              </a:lnSpc>
            </a:pPr>
            <a:endParaRPr lang="cs-CZ" sz="2000" dirty="0"/>
          </a:p>
          <a:p>
            <a:pPr marL="1219200" lvl="2" indent="-3048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Zkrácené přípravné řízení ( § 179a  odst.2 TŘ)</a:t>
            </a:r>
          </a:p>
          <a:p>
            <a:pPr marL="381000" indent="-381000" algn="just">
              <a:lnSpc>
                <a:spcPct val="90000"/>
              </a:lnSpc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408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Státní zástupce v trestním řízení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7991475" cy="496887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sz="2000" b="1" dirty="0">
                <a:solidFill>
                  <a:srgbClr val="FF9966"/>
                </a:solidFill>
                <a:latin typeface="+mj-lt"/>
              </a:rPr>
              <a:t>SZ zařazeno ústavně systematicky do moci výkonné - definice ( čl. 80 Ústavy): „Státní zastupitelství zastupuje veřejnou žalobu v trestním řízení…“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pPr marL="381000" indent="-381000" algn="just"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	</a:t>
            </a:r>
          </a:p>
          <a:p>
            <a:pPr marL="381000" indent="-381000" algn="just">
              <a:buFontTx/>
              <a:buNone/>
            </a:pPr>
            <a:r>
              <a:rPr lang="cs-CZ" sz="2000" dirty="0"/>
              <a:t>       Orgán veřejné žaloby v trestním řízení – </a:t>
            </a:r>
            <a:r>
              <a:rPr lang="cs-CZ" sz="2000" dirty="0">
                <a:solidFill>
                  <a:srgbClr val="FF0000"/>
                </a:solidFill>
              </a:rPr>
              <a:t>orgán činný v trestním řízení ( § 12 odst. 1 </a:t>
            </a:r>
            <a:r>
              <a:rPr lang="cs-CZ" sz="2000" dirty="0" err="1">
                <a:solidFill>
                  <a:srgbClr val="FF0000"/>
                </a:solidFill>
              </a:rPr>
              <a:t>tr</a:t>
            </a:r>
            <a:r>
              <a:rPr lang="cs-CZ" sz="2000" dirty="0">
                <a:solidFill>
                  <a:srgbClr val="FF0000"/>
                </a:solidFill>
              </a:rPr>
              <a:t>. ř.)</a:t>
            </a:r>
            <a:r>
              <a:rPr lang="cs-CZ" sz="2000" dirty="0"/>
              <a:t>, který</a:t>
            </a:r>
            <a:r>
              <a:rPr lang="cs-CZ" sz="2000" dirty="0">
                <a:solidFill>
                  <a:srgbClr val="FF0000"/>
                </a:solidFill>
              </a:rPr>
              <a:t>  </a:t>
            </a:r>
            <a:r>
              <a:rPr lang="cs-CZ" sz="2000" dirty="0"/>
              <a:t>plní úkoly vyplývající především z trestního řádu, podílí se na prevenci kriminality a poskytování pomoci obětem trestných činů.  </a:t>
            </a:r>
          </a:p>
          <a:p>
            <a:pPr marL="381000" indent="-381000" algn="just">
              <a:buFontTx/>
              <a:buNone/>
            </a:pPr>
            <a:r>
              <a:rPr lang="cs-CZ" sz="2000" dirty="0"/>
              <a:t>Organizace a působnost státního zastupitelství zákon č. 283/1993  Sb. o SZ a vyhláška ministerstva spravedlnosti č. 23/1994 Sb. , jednací řád SZ</a:t>
            </a:r>
          </a:p>
          <a:p>
            <a:pPr marL="381000" indent="-381000" algn="just"/>
            <a:r>
              <a:rPr lang="cs-CZ" sz="2000" b="1" dirty="0">
                <a:solidFill>
                  <a:srgbClr val="FF9966"/>
                </a:solidFill>
                <a:latin typeface="+mj-lt"/>
              </a:rPr>
              <a:t>Soustava státního zastupitelství:</a:t>
            </a:r>
          </a:p>
          <a:p>
            <a:pPr marL="800100" lvl="1" indent="-342900" algn="just"/>
            <a:r>
              <a:rPr lang="cs-CZ" sz="2000" dirty="0"/>
              <a:t>Nejvyšší státní zastupitelství (Brno)</a:t>
            </a:r>
          </a:p>
          <a:p>
            <a:pPr marL="800100" lvl="1" indent="-342900" algn="just"/>
            <a:r>
              <a:rPr lang="cs-CZ" sz="2000" dirty="0"/>
              <a:t>Vrchní státní zastupitelství  (Praha, Olomouc)</a:t>
            </a:r>
          </a:p>
          <a:p>
            <a:pPr marL="800100" lvl="1" indent="-342900" algn="just"/>
            <a:r>
              <a:rPr lang="cs-CZ" sz="2000" dirty="0"/>
              <a:t>Krajská státní zastupitelství (Praha, České Budějovice, Ústí nad Labem, Hradec Králové, Plzeň, Brno, Ostrava)</a:t>
            </a:r>
          </a:p>
          <a:p>
            <a:pPr marL="800100" lvl="1" indent="-342900" algn="just"/>
            <a:r>
              <a:rPr lang="cs-CZ" sz="2000" dirty="0"/>
              <a:t>Okresní státní zastupitelství </a:t>
            </a:r>
          </a:p>
          <a:p>
            <a:pPr marL="800100" lvl="1" indent="-342900" algn="just"/>
            <a:r>
              <a:rPr lang="cs-CZ" sz="2000" dirty="0"/>
              <a:t>Pobočky</a:t>
            </a:r>
          </a:p>
          <a:p>
            <a:pPr marL="457200" lvl="1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9288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468313" y="1124744"/>
            <a:ext cx="7991475" cy="5328592"/>
          </a:xfrm>
        </p:spPr>
        <p:txBody>
          <a:bodyPr>
            <a:normAutofit fontScale="92500" lnSpcReduction="10000"/>
          </a:bodyPr>
          <a:lstStyle/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Postavení SZ ve vztahu k Ministerstvu spravedlnosti a v rámci moci výkonné vůbec</a:t>
            </a:r>
          </a:p>
          <a:p>
            <a:pPr marL="381000" indent="-381000" algn="just">
              <a:lnSpc>
                <a:spcPct val="90000"/>
              </a:lnSpc>
            </a:pPr>
            <a:endParaRPr lang="cs-CZ" sz="2000" b="1" dirty="0">
              <a:solidFill>
                <a:srgbClr val="FF9966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přípravném řízení:</a:t>
            </a:r>
            <a:endParaRPr lang="cs-CZ" sz="2000" dirty="0">
              <a:solidFill>
                <a:srgbClr val="FFFF00"/>
              </a:solidFill>
            </a:endParaRP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orgán činný v trestním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odpovídá za zákonnost průběhu přípravného řízení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výlučná oprávnění státního zástupce (návrhy, vyšetřování atd.)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vypracovává a podává obžalobu, návrh na potrestání, dohodu o vině a trestu, atd. 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b="1" dirty="0">
                <a:solidFill>
                  <a:srgbClr val="FF0000"/>
                </a:solidFill>
              </a:rPr>
              <a:t>dozor státního zástupce v přípravném řízení - § 174 </a:t>
            </a:r>
            <a:r>
              <a:rPr lang="cs-CZ" sz="2000" b="1" dirty="0" err="1">
                <a:solidFill>
                  <a:srgbClr val="FF0000"/>
                </a:solidFill>
              </a:rPr>
              <a:t>tr.ř</a:t>
            </a:r>
            <a:r>
              <a:rPr lang="cs-CZ" sz="2000" b="1" dirty="0">
                <a:solidFill>
                  <a:srgbClr val="FF0000"/>
                </a:solidFill>
              </a:rPr>
              <a:t>.</a:t>
            </a:r>
          </a:p>
          <a:p>
            <a:pPr marL="800100" lvl="1" indent="-342900" algn="just">
              <a:lnSpc>
                <a:spcPct val="90000"/>
              </a:lnSpc>
            </a:pPr>
            <a:endParaRPr lang="cs-CZ" sz="2000" b="1" dirty="0">
              <a:solidFill>
                <a:srgbClr val="FF0000"/>
              </a:solidFill>
            </a:endParaRPr>
          </a:p>
          <a:p>
            <a:pPr marL="381000" indent="-381000" algn="just">
              <a:lnSpc>
                <a:spcPct val="90000"/>
              </a:lnSpc>
            </a:pPr>
            <a:r>
              <a:rPr lang="cs-CZ" sz="2000" b="1" dirty="0">
                <a:solidFill>
                  <a:srgbClr val="FF9966"/>
                </a:solidFill>
              </a:rPr>
              <a:t>Úloha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státního zástupce </a:t>
            </a:r>
            <a:r>
              <a:rPr lang="cs-CZ" sz="2000" b="1" dirty="0">
                <a:solidFill>
                  <a:srgbClr val="FF9966"/>
                </a:solidFill>
              </a:rPr>
              <a:t>v řízení před soudem: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postavení strany (na rozdíl od přípravného řízení)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povinnost účastnit se hlavního líčení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další oprávnění</a:t>
            </a:r>
          </a:p>
          <a:p>
            <a:pPr marL="800100" lvl="1" indent="-342900" algn="just">
              <a:lnSpc>
                <a:spcPct val="90000"/>
              </a:lnSpc>
            </a:pPr>
            <a:r>
              <a:rPr lang="cs-CZ" sz="2000" dirty="0"/>
              <a:t>materiální důkazní břemeno</a:t>
            </a:r>
          </a:p>
          <a:p>
            <a:pPr marL="800100" lvl="1" indent="-342900" algn="just">
              <a:lnSpc>
                <a:spcPct val="90000"/>
              </a:lnSpc>
              <a:buFontTx/>
              <a:buNone/>
            </a:pPr>
            <a:r>
              <a:rPr lang="cs-CZ" sz="2000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082562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1177</TotalTime>
  <Words>1288</Words>
  <Application>Microsoft Office PowerPoint</Application>
  <PresentationFormat>Předvádění na obrazovce (4:3)</PresentationFormat>
  <Paragraphs>123</Paragraphs>
  <Slides>16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Arial</vt:lpstr>
      <vt:lpstr>Corbel</vt:lpstr>
      <vt:lpstr>Microsoft Sans Serif</vt:lpstr>
      <vt:lpstr>Wingdings</vt:lpstr>
      <vt:lpstr>Wingdings 2</vt:lpstr>
      <vt:lpstr>Deluxe</vt:lpstr>
      <vt:lpstr>Dokument</vt:lpstr>
      <vt:lpstr>Klip</vt:lpstr>
      <vt:lpstr>Přednáška pro VIII. jarní semestr magisterského studia </vt:lpstr>
      <vt:lpstr>Subjekty trestního řízení</vt:lpstr>
      <vt:lpstr>Prezentace aplikace PowerPoint</vt:lpstr>
      <vt:lpstr>Prezentace aplikace PowerPoint</vt:lpstr>
      <vt:lpstr>ORGÁNY ČINNÉ V TRESTNÍM ŘÍZENÍ - § 12 ODST. 1 TR.Ř.</vt:lpstr>
      <vt:lpstr>Policejní orgán v trestním řízení</vt:lpstr>
      <vt:lpstr>Prezentace aplikace PowerPoint</vt:lpstr>
      <vt:lpstr>Státní zástupce v trestním řízení</vt:lpstr>
      <vt:lpstr>Prezentace aplikace PowerPoint</vt:lpstr>
      <vt:lpstr>Evropský veřejný žalobce</vt:lpstr>
      <vt:lpstr>Organizace Úřadu EVŽ</vt:lpstr>
      <vt:lpstr> Soud v trestním řízení</vt:lpstr>
      <vt:lpstr>Prezentace aplikace PowerPoint</vt:lpstr>
      <vt:lpstr> Systém dvoustupňové kontroly v TŘ </vt:lpstr>
      <vt:lpstr>Dotazy?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Fenyk Jaroslav</dc:creator>
  <cp:lastModifiedBy>Jan Provazník</cp:lastModifiedBy>
  <cp:revision>108</cp:revision>
  <dcterms:created xsi:type="dcterms:W3CDTF">2005-04-06T16:52:48Z</dcterms:created>
  <dcterms:modified xsi:type="dcterms:W3CDTF">2023-03-09T09:03:24Z</dcterms:modified>
</cp:coreProperties>
</file>