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7"/>
  </p:notesMasterIdLst>
  <p:handoutMasterIdLst>
    <p:handoutMasterId r:id="rId28"/>
  </p:handoutMasterIdLst>
  <p:sldIdLst>
    <p:sldId id="335" r:id="rId2"/>
    <p:sldId id="333" r:id="rId3"/>
    <p:sldId id="355" r:id="rId4"/>
    <p:sldId id="336" r:id="rId5"/>
    <p:sldId id="337" r:id="rId6"/>
    <p:sldId id="338" r:id="rId7"/>
    <p:sldId id="353" r:id="rId8"/>
    <p:sldId id="354" r:id="rId9"/>
    <p:sldId id="339" r:id="rId10"/>
    <p:sldId id="340" r:id="rId11"/>
    <p:sldId id="341" r:id="rId12"/>
    <p:sldId id="346" r:id="rId13"/>
    <p:sldId id="342" r:id="rId14"/>
    <p:sldId id="356" r:id="rId15"/>
    <p:sldId id="357" r:id="rId16"/>
    <p:sldId id="343" r:id="rId17"/>
    <p:sldId id="344" r:id="rId18"/>
    <p:sldId id="345" r:id="rId19"/>
    <p:sldId id="347" r:id="rId20"/>
    <p:sldId id="348" r:id="rId21"/>
    <p:sldId id="349" r:id="rId22"/>
    <p:sldId id="350" r:id="rId23"/>
    <p:sldId id="351" r:id="rId24"/>
    <p:sldId id="352" r:id="rId25"/>
    <p:sldId id="331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4D22A1-2C64-4355-9C68-ED292709FCE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676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D5DCDA-CBB6-4C74-B867-B7182BADFF4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757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B5A-4B41-4E16-8FBE-43507C8A5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8A485-B227-43DA-BC42-1BF0AA86F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B39F-BB0A-484F-8364-F0C996A0EA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8AD5A4-6FF7-4F24-BB1D-008AE7D068F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66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7897-DABB-4879-8D54-29A03699C0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CDD-B524-4233-8B67-ABD151FE65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C442-39CF-4381-A712-1A6296FBE4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CE6-3A88-4C9F-9161-9D905F2336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1ECD-4437-46AE-A7C8-0B6254503D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676-64F0-4958-9674-74F0F9B1C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5C82-B8F5-431F-B9D8-D99EFCCCEB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54147301-0A7A-4333-AB6C-1EA46B8ACA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A1E611-994A-47CF-8B19-BB51414E515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 smtClean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 </a:t>
            </a:r>
            <a:endParaRPr lang="cs-CZ" sz="2800" cap="none" dirty="0">
              <a:solidFill>
                <a:schemeClr val="tx1"/>
              </a:solidFill>
              <a:effectLst>
                <a:reflection blurRad="12000" stA="25000" endPos="49000" dist="5000" dir="5400000" sy="-100000" algn="bl" rotWithShape="0"/>
              </a:effectLst>
              <a:latin typeface="+mn-lt"/>
            </a:endParaRP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40968"/>
            <a:ext cx="7264400" cy="1487413"/>
          </a:xfrm>
        </p:spPr>
        <p:txBody>
          <a:bodyPr>
            <a:noAutofit/>
          </a:bodyPr>
          <a:lstStyle/>
          <a:p>
            <a:r>
              <a:rPr lang="cs-CZ" sz="44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Subjekty  trestního řízení - II </a:t>
            </a:r>
          </a:p>
          <a:p>
            <a:r>
              <a:rPr lang="cs-CZ" sz="44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Obviněný</a:t>
            </a:r>
            <a:r>
              <a:rPr lang="cs-CZ" sz="44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, obhájce, poškozený a další osoby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16.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3.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2023 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01654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8229600" cy="417646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činí za obviněného </a:t>
            </a:r>
            <a:r>
              <a:rPr lang="cs-CZ" sz="2000" b="1" dirty="0">
                <a:solidFill>
                  <a:srgbClr val="FFC000"/>
                </a:solidFill>
              </a:rPr>
              <a:t>návrhy, žádosti, opravné prostředky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má </a:t>
            </a:r>
            <a:r>
              <a:rPr lang="cs-CZ" sz="2000" b="1" dirty="0">
                <a:solidFill>
                  <a:srgbClr val="FFC000"/>
                </a:solidFill>
              </a:rPr>
              <a:t>právo nahlížet do spisů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může se </a:t>
            </a:r>
            <a:r>
              <a:rPr lang="cs-CZ" sz="2000" b="1" dirty="0">
                <a:solidFill>
                  <a:srgbClr val="FFC000"/>
                </a:solidFill>
              </a:rPr>
              <a:t>účastnit vyšetřovacích  úkonů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může </a:t>
            </a:r>
            <a:r>
              <a:rPr lang="cs-CZ" sz="2000" b="1" dirty="0">
                <a:solidFill>
                  <a:srgbClr val="FFC000"/>
                </a:solidFill>
              </a:rPr>
              <a:t>mluvit s obviněným</a:t>
            </a:r>
            <a:r>
              <a:rPr lang="cs-CZ" sz="2000" dirty="0"/>
              <a:t>, jenž je ve vazbě nebo ve výkonu trestu odnětí svobody bez přítomnosti třetí osoby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řada dalších procesních oprávnění (klást otázky vyslýchaným osobám, vést výslech, právo na závěrečnou řeč, doručují se mu písemnosti, vyrozumívá se o úkonech…) </a:t>
            </a:r>
            <a:endParaRPr lang="cs-CZ" sz="20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 smtClean="0">
                <a:solidFill>
                  <a:srgbClr val="FFC000"/>
                </a:solidFill>
              </a:rPr>
              <a:t>nutná obhajoba a výjimky z ní - § 36b </a:t>
            </a:r>
            <a:r>
              <a:rPr lang="cs-CZ" sz="2000" b="1" dirty="0" err="1" smtClean="0">
                <a:solidFill>
                  <a:srgbClr val="FFC000"/>
                </a:solidFill>
              </a:rPr>
              <a:t>tr.ř</a:t>
            </a:r>
            <a:r>
              <a:rPr lang="cs-CZ" sz="2000" b="1" dirty="0" smtClean="0">
                <a:solidFill>
                  <a:srgbClr val="FFC000"/>
                </a:solidFill>
              </a:rPr>
              <a:t>. ( dále se neuplatní též u právnické osoby - § 35 odst. 2 TOPOZ)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FFC000"/>
                </a:solidFill>
              </a:rPr>
              <a:t> </a:t>
            </a:r>
            <a:endParaRPr lang="cs-CZ" sz="2000" b="1" dirty="0" smtClean="0">
              <a:solidFill>
                <a:srgbClr val="FFC000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FFC000"/>
                </a:solidFill>
              </a:rPr>
              <a:t> </a:t>
            </a:r>
            <a:r>
              <a:rPr lang="cs-CZ" sz="2000" b="1" dirty="0" smtClean="0">
                <a:solidFill>
                  <a:srgbClr val="FFC000"/>
                </a:solidFill>
              </a:rPr>
              <a:t>- obhájce </a:t>
            </a:r>
            <a:r>
              <a:rPr lang="cs-CZ" sz="2000" b="1" dirty="0">
                <a:solidFill>
                  <a:srgbClr val="FFC000"/>
                </a:solidFill>
              </a:rPr>
              <a:t>zvolený a ustanovený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rozlišovacím znakem je způsob, kterým je obhájce pověřen vykonávat obhajobu</a:t>
            </a:r>
          </a:p>
        </p:txBody>
      </p:sp>
    </p:spTree>
    <p:extLst>
      <p:ext uri="{BB962C8B-B14F-4D97-AF65-F5344CB8AC3E}">
        <p14:creationId xmlns:p14="http://schemas.microsoft.com/office/powerpoint/2010/main" val="36537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8229600" cy="410445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</a:rPr>
              <a:t>Jiné osoby s obhajovacími právy</a:t>
            </a:r>
          </a:p>
          <a:p>
            <a:pPr algn="just"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lvl="1" algn="just"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osoby jednající jménem obviněného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(zákonný zástupce obviněného – rodič, osvojitel, poručník, kolizní opatrovník, opatrovník)</a:t>
            </a:r>
          </a:p>
          <a:p>
            <a:pPr lvl="1" algn="just"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osoby jednající jménem vlastním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(zejm. osoby obviněnému blízké – příbuzní v pokolení přímém, jeho sourozenec, osvojitel, osvojenec, manžel a druh)</a:t>
            </a:r>
          </a:p>
          <a:p>
            <a:pPr lvl="1" algn="just"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orgán sociálně právní ochrany dětí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953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4000" dirty="0"/>
              <a:t>Poškozený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C000"/>
                </a:solidFill>
              </a:rPr>
              <a:t>Vznik a vývoj institutu poškozeného v trestním řízení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trestní řád z roku 1873 předpokládal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existenci soukromého účastníka </a:t>
            </a:r>
            <a:r>
              <a:rPr lang="cs-CZ" sz="2000" dirty="0"/>
              <a:t>(tzv. vedlejší procesní strana, vybavená žalobním právem)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řízení o nároku poškozeného bylo již tehdy označováno jako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adhezní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současný institut poškozeného vznikl na základě </a:t>
            </a:r>
            <a:r>
              <a:rPr lang="cs-CZ" sz="2000" dirty="0" smtClean="0"/>
              <a:t>ustanovení § 48 </a:t>
            </a:r>
            <a:r>
              <a:rPr lang="cs-CZ" sz="2000" dirty="0"/>
              <a:t>trestního řádu z roku 1950.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Český </a:t>
            </a:r>
            <a:r>
              <a:rPr lang="cs-CZ" sz="2000" dirty="0"/>
              <a:t>trestní řád č. 141/1961 Sb. přiznal obdobně jako trestní řády z roku 1950 a 1956 výlučné žalobní právo jen státnímu orgánu v postavení veřejného žalobce, i když  určitá kategorie poškozených může zabránit zahájení trestního stíhání nebo jeho pokračování.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025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8229600" cy="410445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 smtClean="0"/>
              <a:t>Definice</a:t>
            </a:r>
            <a:r>
              <a:rPr lang="cs-CZ" sz="2000" b="1" dirty="0"/>
              <a:t>: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C000"/>
                </a:solidFill>
              </a:rPr>
              <a:t>Poškozeným je ten (fyzická nebo právnická osoba), komu bylo trestným činem </a:t>
            </a:r>
            <a:r>
              <a:rPr lang="cs-CZ" sz="2000" b="1" dirty="0">
                <a:solidFill>
                  <a:srgbClr val="FF0000"/>
                </a:solidFill>
              </a:rPr>
              <a:t>ublíženo na zdraví, způsobena </a:t>
            </a:r>
            <a:r>
              <a:rPr lang="cs-CZ" sz="2000" b="1" dirty="0" smtClean="0">
                <a:solidFill>
                  <a:srgbClr val="FF0000"/>
                </a:solidFill>
              </a:rPr>
              <a:t>majetková škoda nebo nemajetková újma</a:t>
            </a:r>
            <a:r>
              <a:rPr lang="cs-CZ" sz="2000" b="1" dirty="0" smtClean="0">
                <a:solidFill>
                  <a:srgbClr val="FFC000"/>
                </a:solidFill>
              </a:rPr>
              <a:t>, nebo ten na jehož úkor se pachatel trestným činem </a:t>
            </a:r>
            <a:r>
              <a:rPr lang="cs-CZ" sz="2000" b="1" dirty="0" smtClean="0">
                <a:solidFill>
                  <a:srgbClr val="FF0000"/>
                </a:solidFill>
              </a:rPr>
              <a:t>obohatil</a:t>
            </a:r>
            <a:r>
              <a:rPr lang="cs-CZ" sz="2000" b="1" dirty="0" smtClean="0">
                <a:solidFill>
                  <a:srgbClr val="FFC000"/>
                </a:solidFill>
              </a:rPr>
              <a:t> </a:t>
            </a:r>
            <a:r>
              <a:rPr lang="cs-CZ" sz="2000" dirty="0" smtClean="0">
                <a:solidFill>
                  <a:srgbClr val="FFC000"/>
                </a:solidFill>
              </a:rPr>
              <a:t>(§ </a:t>
            </a:r>
            <a:r>
              <a:rPr lang="cs-CZ" sz="2000" dirty="0">
                <a:solidFill>
                  <a:srgbClr val="FFC000"/>
                </a:solidFill>
              </a:rPr>
              <a:t>43 odst. 1 </a:t>
            </a:r>
            <a:r>
              <a:rPr lang="cs-CZ" sz="2000" dirty="0" err="1">
                <a:solidFill>
                  <a:srgbClr val="FFC000"/>
                </a:solidFill>
              </a:rPr>
              <a:t>tr</a:t>
            </a:r>
            <a:r>
              <a:rPr lang="cs-CZ" sz="2000" dirty="0">
                <a:solidFill>
                  <a:srgbClr val="FFC000"/>
                </a:solidFill>
              </a:rPr>
              <a:t>. ř.) </a:t>
            </a:r>
            <a:endParaRPr lang="cs-CZ" sz="2000" dirty="0" smtClean="0">
              <a:solidFill>
                <a:srgbClr val="FFC000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 smtClean="0"/>
              <a:t>definice </a:t>
            </a:r>
            <a:r>
              <a:rPr lang="cs-CZ" sz="2000" dirty="0"/>
              <a:t>poškozeného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C000"/>
                </a:solidFill>
              </a:rPr>
              <a:t>není totožná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/>
              <a:t>s pojmem </a:t>
            </a:r>
            <a:r>
              <a:rPr lang="cs-CZ" sz="2000" b="1" dirty="0">
                <a:solidFill>
                  <a:srgbClr val="FFC000"/>
                </a:solidFill>
              </a:rPr>
              <a:t>„ oběť“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oprávnění poškozeného nemůže vykonávat ten, kdo je v trestním řízení stíhán jako spoluobviněný (§ 44 odst. 1 </a:t>
            </a:r>
            <a:r>
              <a:rPr lang="cs-CZ" sz="2000" dirty="0" err="1"/>
              <a:t>tr</a:t>
            </a:r>
            <a:r>
              <a:rPr lang="cs-CZ" sz="2000" dirty="0"/>
              <a:t>. ř.)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poškozeným může být jak </a:t>
            </a:r>
            <a:r>
              <a:rPr lang="cs-CZ" sz="2000" b="1" dirty="0">
                <a:solidFill>
                  <a:srgbClr val="FFC000"/>
                </a:solidFill>
              </a:rPr>
              <a:t>fyzická tak právnická </a:t>
            </a:r>
            <a:r>
              <a:rPr lang="cs-CZ" sz="2000" b="1" dirty="0" smtClean="0">
                <a:solidFill>
                  <a:srgbClr val="FFC000"/>
                </a:solidFill>
              </a:rPr>
              <a:t>osoba, obětí jen fyzická osoba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cs-CZ" sz="2000" b="1" dirty="0">
              <a:solidFill>
                <a:srgbClr val="FFC000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2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>
                <a:solidFill>
                  <a:srgbClr val="FFC000"/>
                </a:solidFill>
              </a:rPr>
              <a:t>  Zákon  č</a:t>
            </a:r>
            <a:r>
              <a:rPr lang="cs-CZ" sz="3100" dirty="0">
                <a:solidFill>
                  <a:srgbClr val="FFC000"/>
                </a:solidFill>
              </a:rPr>
              <a:t>. 45/2013 Sb. o obětech trestných činů </a:t>
            </a:r>
            <a:r>
              <a:rPr lang="cs-CZ" dirty="0">
                <a:solidFill>
                  <a:srgbClr val="FFC000"/>
                </a:solidFill>
              </a:rPr>
              <a:t/>
            </a:r>
            <a:br>
              <a:rPr lang="cs-CZ" dirty="0">
                <a:solidFill>
                  <a:srgbClr val="FFC000"/>
                </a:solidFill>
              </a:rPr>
            </a:b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Zákon obsahuje řadu ustanovení, která  jsou jednak samostatná, jednak doplňují trestní řád  </a:t>
            </a:r>
          </a:p>
          <a:p>
            <a:r>
              <a:rPr lang="cs-CZ" sz="2800" dirty="0" smtClean="0"/>
              <a:t>upravuje práva obětí, právo na peněžitou pomoc a vztahy mezi státem s pomocnými subjekty.</a:t>
            </a:r>
          </a:p>
          <a:p>
            <a:r>
              <a:rPr lang="cs-CZ" sz="2800" dirty="0" smtClean="0"/>
              <a:t>„Obětí se rozumí </a:t>
            </a:r>
            <a:r>
              <a:rPr lang="cs-CZ" sz="2800" b="1" dirty="0" smtClean="0">
                <a:solidFill>
                  <a:srgbClr val="FF9966"/>
                </a:solidFill>
              </a:rPr>
              <a:t>fyzická osoba</a:t>
            </a:r>
            <a:r>
              <a:rPr lang="cs-CZ" sz="2800" dirty="0" smtClean="0"/>
              <a:t>…“ jinak je definice  v podstatě stejná jako v § 43 TŘ.</a:t>
            </a:r>
          </a:p>
          <a:p>
            <a:r>
              <a:rPr lang="cs-CZ" sz="2800" b="1" dirty="0" smtClean="0">
                <a:solidFill>
                  <a:srgbClr val="FFC000"/>
                </a:solidFill>
              </a:rPr>
              <a:t>Zvláš</a:t>
            </a:r>
            <a:r>
              <a:rPr lang="cs-CZ" sz="2800" b="1" dirty="0">
                <a:solidFill>
                  <a:srgbClr val="FFC000"/>
                </a:solidFill>
              </a:rPr>
              <a:t>ť</a:t>
            </a:r>
            <a:r>
              <a:rPr lang="cs-CZ" sz="2800" b="1" dirty="0" smtClean="0">
                <a:solidFill>
                  <a:srgbClr val="FFC000"/>
                </a:solidFill>
              </a:rPr>
              <a:t> zranitelná oběť </a:t>
            </a:r>
            <a:r>
              <a:rPr lang="cs-CZ" sz="2800" dirty="0" smtClean="0"/>
              <a:t>– osobní a kvalifikační kritéria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0426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9966"/>
                </a:solidFill>
              </a:rPr>
              <a:t>Práva obětí a právo na peněžitou pomoc podle zákona č. </a:t>
            </a:r>
            <a:r>
              <a:rPr lang="cs-CZ" sz="4000" smtClean="0">
                <a:solidFill>
                  <a:srgbClr val="FF9966"/>
                </a:solidFill>
              </a:rPr>
              <a:t>45/2013 Sb.</a:t>
            </a:r>
            <a:endParaRPr lang="cs-CZ" sz="4000" dirty="0">
              <a:solidFill>
                <a:srgbClr val="FF99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cs-CZ" dirty="0" smtClean="0"/>
              <a:t>dborná pomoc</a:t>
            </a:r>
          </a:p>
          <a:p>
            <a:r>
              <a:rPr lang="cs-CZ" dirty="0" smtClean="0">
                <a:solidFill>
                  <a:srgbClr val="FF9966"/>
                </a:solidFill>
              </a:rPr>
              <a:t>Informace</a:t>
            </a:r>
          </a:p>
          <a:p>
            <a:r>
              <a:rPr lang="cs-CZ" dirty="0"/>
              <a:t>o</a:t>
            </a:r>
            <a:r>
              <a:rPr lang="cs-CZ" dirty="0" smtClean="0"/>
              <a:t>chrana soukromí</a:t>
            </a:r>
          </a:p>
          <a:p>
            <a:r>
              <a:rPr lang="cs-CZ" dirty="0"/>
              <a:t>o</a:t>
            </a:r>
            <a:r>
              <a:rPr lang="cs-CZ" dirty="0" smtClean="0"/>
              <a:t>chrana přes sekundární viktimizací</a:t>
            </a:r>
          </a:p>
          <a:p>
            <a:r>
              <a:rPr lang="cs-CZ" dirty="0" smtClean="0"/>
              <a:t>PP = jednorázová peněžitá částka k překlenutí zhoršené sociální situace… </a:t>
            </a:r>
            <a:r>
              <a:rPr lang="cs-CZ" dirty="0" smtClean="0">
                <a:solidFill>
                  <a:srgbClr val="FF9966"/>
                </a:solidFill>
              </a:rPr>
              <a:t>nárok oběti </a:t>
            </a:r>
            <a:r>
              <a:rPr lang="cs-CZ" dirty="0" smtClean="0"/>
              <a:t>na náhradu škody </a:t>
            </a:r>
            <a:r>
              <a:rPr lang="cs-CZ" dirty="0" smtClean="0">
                <a:solidFill>
                  <a:srgbClr val="FF9966"/>
                </a:solidFill>
              </a:rPr>
              <a:t>přechází na stát…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216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738188"/>
            <a:ext cx="8229600" cy="5859164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cs-CZ" sz="2000" b="1" dirty="0" smtClean="0">
                <a:solidFill>
                  <a:srgbClr val="FF9966"/>
                </a:solidFill>
              </a:rPr>
              <a:t>Škoda :</a:t>
            </a:r>
            <a:endParaRPr lang="cs-CZ" sz="2000" b="1" dirty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Škodou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§ 43 odst.1 </a:t>
            </a:r>
            <a:r>
              <a:rPr lang="cs-CZ" sz="2000" dirty="0" err="1"/>
              <a:t>tr</a:t>
            </a:r>
            <a:r>
              <a:rPr lang="cs-CZ" sz="2000" dirty="0"/>
              <a:t>. ř. se rozumí </a:t>
            </a:r>
            <a:r>
              <a:rPr lang="cs-CZ" sz="2000" dirty="0" smtClean="0"/>
              <a:t>majetková škoda </a:t>
            </a:r>
            <a:r>
              <a:rPr lang="cs-CZ" sz="2000" b="1" dirty="0">
                <a:solidFill>
                  <a:srgbClr val="FFC000"/>
                </a:solidFill>
              </a:rPr>
              <a:t>nebo nemajetková újma, nebo ten na jehož úkor se pachatel trestným činem obohatil</a:t>
            </a:r>
            <a:r>
              <a:rPr lang="cs-CZ" sz="2000" dirty="0" smtClean="0">
                <a:solidFill>
                  <a:srgbClr val="FFC000"/>
                </a:solidFill>
              </a:rPr>
              <a:t>.</a:t>
            </a:r>
            <a:r>
              <a:rPr lang="cs-CZ" sz="2000" dirty="0" smtClean="0"/>
              <a:t> </a:t>
            </a:r>
            <a:endParaRPr lang="cs-CZ" sz="2000" dirty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Majetková </a:t>
            </a:r>
            <a:r>
              <a:rPr lang="cs-CZ" sz="2000" b="1" dirty="0" smtClean="0">
                <a:solidFill>
                  <a:srgbClr val="FF9966"/>
                </a:solidFill>
              </a:rPr>
              <a:t>škoda</a:t>
            </a:r>
            <a:r>
              <a:rPr lang="cs-CZ" sz="2000" i="1" dirty="0" smtClean="0">
                <a:solidFill>
                  <a:schemeClr val="bg1"/>
                </a:solidFill>
              </a:rPr>
              <a:t> </a:t>
            </a:r>
            <a:r>
              <a:rPr lang="cs-CZ" sz="2000" dirty="0"/>
              <a:t>je škoda, kterou došlo ke zmenšení nebo úbytku majetku poškozeného a kterou lze vyjádřit v penězích.</a:t>
            </a:r>
            <a:r>
              <a:rPr lang="cs-CZ" sz="2000" i="1" dirty="0"/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 smtClean="0">
                <a:solidFill>
                  <a:srgbClr val="FF9966"/>
                </a:solidFill>
              </a:rPr>
              <a:t>Nemajetková újma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800" b="1" dirty="0" smtClean="0">
                <a:solidFill>
                  <a:srgbClr val="FF9966"/>
                </a:solidFill>
              </a:rPr>
              <a:t>Škodou </a:t>
            </a:r>
            <a:r>
              <a:rPr lang="cs-CZ" sz="1800" b="1" dirty="0">
                <a:solidFill>
                  <a:srgbClr val="FF9966"/>
                </a:solidFill>
              </a:rPr>
              <a:t>na zdraví</a:t>
            </a:r>
            <a:r>
              <a:rPr lang="cs-CZ" sz="1800" i="1" dirty="0">
                <a:solidFill>
                  <a:schemeClr val="bg1"/>
                </a:solidFill>
              </a:rPr>
              <a:t> </a:t>
            </a:r>
            <a:r>
              <a:rPr lang="cs-CZ" sz="1800" dirty="0"/>
              <a:t>se rozumí ztráta na výdělku, bolesti a ztížení společenského uplatnění, jakož i úhrada nákladů spojených s léčením, resp. v případě úmrtí náklady spojené s pohřbem. 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800" b="1" dirty="0" smtClean="0">
                <a:solidFill>
                  <a:srgbClr val="FF9966"/>
                </a:solidFill>
              </a:rPr>
              <a:t>Morální škoda </a:t>
            </a:r>
            <a:r>
              <a:rPr lang="cs-CZ" sz="1800" dirty="0" smtClean="0"/>
              <a:t>může </a:t>
            </a:r>
            <a:r>
              <a:rPr lang="cs-CZ" sz="1800" dirty="0"/>
              <a:t>vzniknout v souvislosti se spácháním trestných činů proti pořádku ve věcech veřejných nebo trestných činů proti svobodě a právům na ochranu osobnosti, soukromí a listovního </a:t>
            </a:r>
            <a:r>
              <a:rPr lang="cs-CZ" sz="1800" dirty="0" smtClean="0"/>
              <a:t>tajemství.</a:t>
            </a:r>
            <a:r>
              <a:rPr lang="cs-CZ" sz="1800" b="1" dirty="0">
                <a:solidFill>
                  <a:srgbClr val="FF9966"/>
                </a:solidFill>
              </a:rPr>
              <a:t> </a:t>
            </a:r>
            <a:endParaRPr lang="cs-CZ" sz="1800" b="1" dirty="0" smtClean="0">
              <a:solidFill>
                <a:srgbClr val="FF9966"/>
              </a:solidFill>
            </a:endParaRP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800" b="1" dirty="0" smtClean="0">
                <a:solidFill>
                  <a:srgbClr val="FF9966"/>
                </a:solidFill>
              </a:rPr>
              <a:t>Jinou </a:t>
            </a:r>
            <a:r>
              <a:rPr lang="cs-CZ" sz="1800" b="1" dirty="0">
                <a:solidFill>
                  <a:srgbClr val="FF9966"/>
                </a:solidFill>
              </a:rPr>
              <a:t>škodou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dirty="0"/>
              <a:t>mohou být například náklady spojené s právním zastoupením 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endParaRPr lang="cs-CZ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Bezdůvodné </a:t>
            </a:r>
            <a:r>
              <a:rPr lang="cs-CZ" sz="2000" b="1" dirty="0" smtClean="0">
                <a:solidFill>
                  <a:srgbClr val="FF9966"/>
                </a:solidFill>
              </a:rPr>
              <a:t>obohacení </a:t>
            </a:r>
            <a:r>
              <a:rPr lang="cs-CZ" sz="2000" dirty="0" smtClean="0"/>
              <a:t>obdobně jako v občanském právu, ale přizpůsobeno povaze trestného činu</a:t>
            </a:r>
            <a:endParaRPr lang="cs-CZ" sz="2000" b="1" dirty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549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4"/>
            <a:ext cx="8229600" cy="587692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FF9966"/>
                </a:solidFill>
              </a:rPr>
              <a:t>Práva poškozeného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Poškozený má především právo činit </a:t>
            </a:r>
            <a:r>
              <a:rPr lang="cs-CZ" sz="2000" b="1" dirty="0">
                <a:solidFill>
                  <a:srgbClr val="FF9966"/>
                </a:solidFill>
              </a:rPr>
              <a:t>návrhy na doplnění dokazování</a:t>
            </a:r>
            <a:r>
              <a:rPr lang="cs-CZ" sz="2000" dirty="0">
                <a:solidFill>
                  <a:schemeClr val="bg1"/>
                </a:solidFill>
              </a:rPr>
              <a:t>, </a:t>
            </a:r>
            <a:r>
              <a:rPr lang="cs-CZ" sz="2000" b="1" dirty="0">
                <a:solidFill>
                  <a:srgbClr val="FF9966"/>
                </a:solidFill>
              </a:rPr>
              <a:t>nahlížet do spisů</a:t>
            </a:r>
            <a:r>
              <a:rPr lang="cs-CZ" sz="2000" dirty="0"/>
              <a:t>,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 smtClean="0">
                <a:solidFill>
                  <a:srgbClr val="FFC000"/>
                </a:solidFill>
              </a:rPr>
              <a:t>zúčastnit se sjednávání dohody o vině a trestu, </a:t>
            </a:r>
            <a:r>
              <a:rPr lang="cs-CZ" sz="2000" b="1" dirty="0" smtClean="0">
                <a:solidFill>
                  <a:srgbClr val="FF9966"/>
                </a:solidFill>
              </a:rPr>
              <a:t>zúčastnit </a:t>
            </a:r>
            <a:r>
              <a:rPr lang="cs-CZ" sz="2000" b="1" dirty="0">
                <a:solidFill>
                  <a:srgbClr val="FF9966"/>
                </a:solidFill>
              </a:rPr>
              <a:t>se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hlavního líčení a veřejného zasedání, konaného o </a:t>
            </a:r>
            <a:r>
              <a:rPr lang="cs-CZ" sz="2000" dirty="0" smtClean="0"/>
              <a:t>odvolání nebo </a:t>
            </a:r>
            <a:r>
              <a:rPr lang="cs-CZ" sz="2000" b="1" dirty="0" smtClean="0">
                <a:solidFill>
                  <a:srgbClr val="FFC000"/>
                </a:solidFill>
              </a:rPr>
              <a:t>o schválení dohody o vině a trestu</a:t>
            </a:r>
            <a:r>
              <a:rPr lang="cs-CZ" sz="2000" dirty="0" smtClean="0"/>
              <a:t>, </a:t>
            </a:r>
            <a:r>
              <a:rPr lang="cs-CZ" sz="2000" dirty="0"/>
              <a:t>a před skončením řízení se </a:t>
            </a:r>
            <a:r>
              <a:rPr lang="cs-CZ" sz="2000" b="1" dirty="0">
                <a:solidFill>
                  <a:srgbClr val="FF9966"/>
                </a:solidFill>
              </a:rPr>
              <a:t>k věci vyjádřit</a:t>
            </a:r>
            <a:r>
              <a:rPr lang="cs-CZ" sz="2000" dirty="0">
                <a:solidFill>
                  <a:schemeClr val="bg1"/>
                </a:solidFill>
              </a:rPr>
              <a:t>. </a:t>
            </a:r>
            <a:endParaRPr lang="cs-CZ" sz="2000" dirty="0" smtClean="0">
              <a:solidFill>
                <a:schemeClr val="bg1"/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 smtClean="0"/>
              <a:t>Poškozený</a:t>
            </a:r>
            <a:r>
              <a:rPr lang="cs-CZ" sz="2000" dirty="0"/>
              <a:t>, jemuž náleží nárok na náhradu škody způsobené trestným činem, je oprávněn také </a:t>
            </a:r>
            <a:r>
              <a:rPr lang="cs-CZ" sz="2000" b="1" dirty="0">
                <a:solidFill>
                  <a:srgbClr val="FF9966"/>
                </a:solidFill>
              </a:rPr>
              <a:t>navrhnout</a:t>
            </a:r>
            <a:r>
              <a:rPr lang="cs-CZ" sz="2000" dirty="0"/>
              <a:t>, aby soud v odsuzujícím rozsudku uložil obžalovanému povinnost </a:t>
            </a:r>
            <a:r>
              <a:rPr lang="cs-CZ" sz="2000" b="1" dirty="0" smtClean="0">
                <a:solidFill>
                  <a:srgbClr val="FFC000"/>
                </a:solidFill>
              </a:rPr>
              <a:t>nahradit v penězích škodu nebo nemajetkovou újmu</a:t>
            </a:r>
            <a:r>
              <a:rPr lang="cs-CZ" sz="2000" dirty="0" smtClean="0"/>
              <a:t>, jež mu byla trestným činem způsobena, nebo </a:t>
            </a:r>
            <a:r>
              <a:rPr lang="cs-CZ" sz="2000" b="1" dirty="0" smtClean="0">
                <a:solidFill>
                  <a:srgbClr val="FFC000"/>
                </a:solidFill>
              </a:rPr>
              <a:t>vydat bezdůvodné obohacení</a:t>
            </a:r>
            <a:r>
              <a:rPr lang="cs-CZ" sz="2000" dirty="0" smtClean="0"/>
              <a:t>, které obžalovaný na jeho úkor trestným činem získal.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b="1" dirty="0" smtClean="0">
                <a:solidFill>
                  <a:srgbClr val="FFC000"/>
                </a:solidFill>
              </a:rPr>
              <a:t>Návrh </a:t>
            </a:r>
            <a:r>
              <a:rPr lang="cs-CZ" sz="2000" b="1" dirty="0">
                <a:solidFill>
                  <a:srgbClr val="FFC000"/>
                </a:solidFill>
              </a:rPr>
              <a:t>je třeba učinit </a:t>
            </a:r>
            <a:r>
              <a:rPr lang="cs-CZ" sz="2000" b="1" dirty="0">
                <a:solidFill>
                  <a:srgbClr val="FF0000"/>
                </a:solidFill>
              </a:rPr>
              <a:t>nejpozději u hlavního líčení před zahájením dokazování </a:t>
            </a:r>
            <a:r>
              <a:rPr lang="cs-CZ" sz="2000" b="1" dirty="0">
                <a:solidFill>
                  <a:srgbClr val="FFC000"/>
                </a:solidFill>
              </a:rPr>
              <a:t>(§ 206 odst. </a:t>
            </a:r>
            <a:r>
              <a:rPr lang="cs-CZ" sz="2000" b="1" dirty="0" smtClean="0">
                <a:solidFill>
                  <a:srgbClr val="FFC000"/>
                </a:solidFill>
              </a:rPr>
              <a:t>2, jde o propadnou lhůtu); </a:t>
            </a:r>
            <a:r>
              <a:rPr lang="cs-CZ" sz="2000" b="1" dirty="0">
                <a:solidFill>
                  <a:srgbClr val="FFC000"/>
                </a:solidFill>
              </a:rPr>
              <a:t>je-li sjednána dohoda o vině a trestu, je třeba návrh učinit nejpozději při prvním jednání o takové dohodě (§ 175a odst. 2). </a:t>
            </a:r>
            <a:endParaRPr lang="cs-CZ" sz="2000" b="1" dirty="0" smtClean="0">
              <a:solidFill>
                <a:srgbClr val="FFC000"/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b="1" dirty="0" smtClean="0">
                <a:solidFill>
                  <a:srgbClr val="FFC000"/>
                </a:solidFill>
              </a:rPr>
              <a:t>Může uplatnit své právo na náhradu škody i v řízení o trestním příkazu!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453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4"/>
            <a:ext cx="8229600" cy="52562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</a:rPr>
              <a:t>Vliv poškozeného na průběh trestního řízení</a:t>
            </a:r>
          </a:p>
          <a:p>
            <a:pPr algn="just"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marL="356616" lvl="1" indent="0" algn="just">
              <a:buNone/>
            </a:pPr>
            <a:r>
              <a:rPr lang="cs-CZ" sz="2000" b="1" dirty="0">
                <a:solidFill>
                  <a:srgbClr val="FFC000"/>
                </a:solidFill>
              </a:rPr>
              <a:t>§ 163 – Trestní stíhání se souhlasem </a:t>
            </a:r>
            <a:r>
              <a:rPr lang="cs-CZ" sz="2000" b="1" dirty="0" smtClean="0">
                <a:solidFill>
                  <a:srgbClr val="FFC000"/>
                </a:solidFill>
              </a:rPr>
              <a:t>poškozeného</a:t>
            </a:r>
          </a:p>
          <a:p>
            <a:pPr lvl="1" algn="just">
              <a:buFontTx/>
              <a:buChar char="•"/>
            </a:pPr>
            <a:endParaRPr lang="cs-CZ" sz="2000" b="1" dirty="0"/>
          </a:p>
          <a:p>
            <a:pPr marL="356616" lvl="1" indent="0" algn="just">
              <a:buNone/>
            </a:pPr>
            <a:r>
              <a:rPr lang="cs-CZ" sz="2000" b="1" dirty="0" smtClean="0"/>
              <a:t>Má etický rozměr nebo je to kontroverzní ( zneužitelná???) překážka trestního stíhání  (účelem trestního řízení je … §1 </a:t>
            </a:r>
            <a:r>
              <a:rPr lang="cs-CZ" sz="2000" b="1" dirty="0" err="1" smtClean="0"/>
              <a:t>tr.ř</a:t>
            </a:r>
            <a:r>
              <a:rPr lang="cs-CZ" sz="2000" b="1" dirty="0" smtClean="0"/>
              <a:t>.?)</a:t>
            </a:r>
          </a:p>
          <a:p>
            <a:pPr marL="356616" lvl="1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sz="2000" b="1" dirty="0" smtClean="0">
                <a:solidFill>
                  <a:srgbClr val="FFC000"/>
                </a:solidFill>
              </a:rPr>
              <a:t>        § 307-314 -Poškozený </a:t>
            </a:r>
            <a:r>
              <a:rPr lang="cs-CZ" sz="2000" b="1" dirty="0">
                <a:solidFill>
                  <a:srgbClr val="FFC000"/>
                </a:solidFill>
              </a:rPr>
              <a:t>a odklony</a:t>
            </a:r>
          </a:p>
          <a:p>
            <a:pPr marL="457200" lvl="1" indent="0" algn="just">
              <a:buNone/>
            </a:pPr>
            <a:r>
              <a:rPr lang="cs-CZ" sz="2000" dirty="0"/>
              <a:t>V</a:t>
            </a:r>
            <a:r>
              <a:rPr lang="cs-CZ" sz="2000" b="1" dirty="0"/>
              <a:t>ýznamným nástrojem uspokojení poškozeného jsou ustanovení trestního řádu o některých tzv. odklonech, tedy o podmíněném zastavení trestního stíhání (§ 307 – § 308 </a:t>
            </a:r>
            <a:r>
              <a:rPr lang="cs-CZ" sz="2000" b="1" dirty="0" err="1"/>
              <a:t>tr</a:t>
            </a:r>
            <a:r>
              <a:rPr lang="cs-CZ" sz="2000" b="1" dirty="0"/>
              <a:t>. ř.) a narovnání (§ 309 - § 314 </a:t>
            </a:r>
            <a:r>
              <a:rPr lang="cs-CZ" sz="2000" b="1" dirty="0" err="1"/>
              <a:t>tr</a:t>
            </a:r>
            <a:r>
              <a:rPr lang="cs-CZ" sz="2000" b="1" dirty="0"/>
              <a:t>. ř</a:t>
            </a:r>
            <a:r>
              <a:rPr lang="cs-CZ" sz="2000" b="1" dirty="0" smtClean="0"/>
              <a:t>.).</a:t>
            </a:r>
          </a:p>
          <a:p>
            <a:pPr marL="457200" lvl="1" indent="0" algn="just"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marL="457200" lvl="1" indent="0" algn="just">
              <a:buNone/>
            </a:pPr>
            <a:r>
              <a:rPr lang="cs-CZ" sz="2000" b="1" dirty="0" smtClean="0">
                <a:solidFill>
                  <a:srgbClr val="FFC000"/>
                </a:solidFill>
              </a:rPr>
              <a:t>§ 175a - Poškozený </a:t>
            </a:r>
            <a:r>
              <a:rPr lang="cs-CZ" sz="2000" b="1" dirty="0">
                <a:solidFill>
                  <a:srgbClr val="FFC000"/>
                </a:solidFill>
              </a:rPr>
              <a:t>a </a:t>
            </a:r>
            <a:r>
              <a:rPr lang="cs-CZ" sz="2000" b="1" dirty="0" smtClean="0">
                <a:solidFill>
                  <a:srgbClr val="FFC000"/>
                </a:solidFill>
              </a:rPr>
              <a:t>dohoda o vině a trestu</a:t>
            </a:r>
          </a:p>
          <a:p>
            <a:pPr marL="457200" lvl="1" indent="0" algn="just">
              <a:buNone/>
            </a:pPr>
            <a:r>
              <a:rPr lang="cs-CZ" sz="2000" b="1" dirty="0" smtClean="0"/>
              <a:t>Státní zástupce vyrozumí poškozeného o jednání s obviněným, kde může uplatnit svůj nárok, přitom dbá na zájmy poškozeného, ten se může k návrhu vyjádřit a dohoda pak může obsahovat i rozsah a způsob náhrady škody…</a:t>
            </a:r>
          </a:p>
          <a:p>
            <a:pPr marL="457200" lvl="1" indent="0" algn="just">
              <a:buNone/>
            </a:pPr>
            <a:endParaRPr lang="cs-CZ" sz="2000" b="1" dirty="0" smtClean="0">
              <a:solidFill>
                <a:srgbClr val="FFC000"/>
              </a:solidFill>
            </a:endParaRPr>
          </a:p>
          <a:p>
            <a:pPr marL="457200" lvl="1" indent="0" algn="just">
              <a:buNone/>
            </a:pPr>
            <a:endParaRPr lang="cs-CZ" sz="2000" b="1" dirty="0">
              <a:solidFill>
                <a:srgbClr val="FFC000"/>
              </a:solidFill>
            </a:endParaRPr>
          </a:p>
          <a:p>
            <a:pPr marL="457200" lvl="1" indent="0" algn="just">
              <a:buNone/>
            </a:pPr>
            <a:endParaRPr lang="cs-CZ" sz="2000" b="1" dirty="0"/>
          </a:p>
          <a:p>
            <a:pPr marL="457200" lvl="1" indent="0" algn="just">
              <a:buNone/>
            </a:pPr>
            <a:endParaRPr lang="cs-CZ" sz="2000" b="1" dirty="0"/>
          </a:p>
          <a:p>
            <a:pPr marL="356616" lvl="1" indent="0" algn="just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3163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8229600" cy="5544715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FF9966"/>
                </a:solidFill>
              </a:rPr>
              <a:t>Trestní řád rozlišuje mezi dvěma skupinami poškozených: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marL="812800" lvl="1" indent="-269875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poškozený, který může žádat </a:t>
            </a:r>
            <a:r>
              <a:rPr lang="cs-CZ" sz="2000" b="1" dirty="0">
                <a:solidFill>
                  <a:srgbClr val="FFC000"/>
                </a:solidFill>
              </a:rPr>
              <a:t>náhradu </a:t>
            </a:r>
            <a:r>
              <a:rPr lang="cs-CZ" sz="2000" b="1" dirty="0" smtClean="0">
                <a:solidFill>
                  <a:srgbClr val="FFC000"/>
                </a:solidFill>
              </a:rPr>
              <a:t>škody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sz="2000" b="1" dirty="0" smtClean="0">
                <a:solidFill>
                  <a:srgbClr val="FFC000"/>
                </a:solidFill>
              </a:rPr>
              <a:t>nemajetkové újmy nebo vydání bezdůvodného obohacení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/>
              <a:t>a navrhnout, aby soud v odsuzujícím rozsudku obžalovanému povinnost nahradit škodu </a:t>
            </a:r>
            <a:r>
              <a:rPr lang="cs-CZ" sz="2000" dirty="0" smtClean="0"/>
              <a:t>nebo vydat bezdůvodné obohacení uložil </a:t>
            </a:r>
            <a:r>
              <a:rPr lang="cs-CZ" sz="2000" dirty="0"/>
              <a:t>(§ 43 odst. 3 </a:t>
            </a:r>
            <a:r>
              <a:rPr lang="cs-CZ" sz="2000" dirty="0" err="1"/>
              <a:t>tr</a:t>
            </a:r>
            <a:r>
              <a:rPr lang="cs-CZ" sz="2000" dirty="0"/>
              <a:t>. ř.). Tento poškozený má kromě všeobecně stanovených práv podle ustanovení § 43 odst.1 </a:t>
            </a:r>
            <a:r>
              <a:rPr lang="cs-CZ" sz="2000" dirty="0" err="1"/>
              <a:t>tr</a:t>
            </a:r>
            <a:r>
              <a:rPr lang="cs-CZ" sz="2000" dirty="0"/>
              <a:t>. ř. </a:t>
            </a:r>
            <a:r>
              <a:rPr lang="cs-CZ" sz="2000" b="1" dirty="0">
                <a:solidFill>
                  <a:srgbClr val="FFC000"/>
                </a:solidFill>
              </a:rPr>
              <a:t>právo být subjektem </a:t>
            </a:r>
            <a:r>
              <a:rPr lang="cs-CZ" sz="2000" b="1" dirty="0">
                <a:solidFill>
                  <a:srgbClr val="FF9966"/>
                </a:solidFill>
              </a:rPr>
              <a:t>adhezního řízení</a:t>
            </a:r>
            <a:r>
              <a:rPr lang="cs-CZ" sz="2000" dirty="0">
                <a:solidFill>
                  <a:schemeClr val="bg1"/>
                </a:solidFill>
              </a:rPr>
              <a:t>, </a:t>
            </a:r>
            <a:r>
              <a:rPr lang="cs-CZ" sz="2000" dirty="0"/>
              <a:t>to znamená právo uplatnit své nároky přímo v trestním řízení. Bude se jednat zejména o poškozeného, jemuž trestným činem vznikla újma na zdraví nebo majetková škoda.</a:t>
            </a:r>
          </a:p>
          <a:p>
            <a:pPr marL="812800" lvl="1" indent="-269875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poškozený, jenž </a:t>
            </a:r>
            <a:r>
              <a:rPr lang="cs-CZ" sz="2000" b="1" dirty="0">
                <a:solidFill>
                  <a:srgbClr val="FFC000"/>
                </a:solidFill>
              </a:rPr>
              <a:t>není subjektem </a:t>
            </a:r>
            <a:r>
              <a:rPr lang="cs-CZ" sz="2000" b="1" dirty="0">
                <a:solidFill>
                  <a:srgbClr val="FF9966"/>
                </a:solidFill>
              </a:rPr>
              <a:t>adhezního </a:t>
            </a:r>
            <a:r>
              <a:rPr lang="cs-CZ" sz="2000" b="1" dirty="0" smtClean="0">
                <a:solidFill>
                  <a:srgbClr val="FF9966"/>
                </a:solidFill>
              </a:rPr>
              <a:t>řízení</a:t>
            </a:r>
            <a:r>
              <a:rPr lang="cs-CZ" sz="2000" dirty="0" smtClean="0"/>
              <a:t>. Tomuto </a:t>
            </a:r>
            <a:r>
              <a:rPr lang="cs-CZ" sz="2000" dirty="0"/>
              <a:t>poškozenému v podstatě náleží jen procesní oprávnění podle    § 43 odst.1 </a:t>
            </a:r>
            <a:r>
              <a:rPr lang="cs-CZ" sz="2000" dirty="0" err="1"/>
              <a:t>tr</a:t>
            </a:r>
            <a:r>
              <a:rPr lang="cs-CZ" sz="2000" dirty="0"/>
              <a:t>. ř. Půjde zejména o poškozeného, jemuž trestným činem byla způsobena morální nebo jiná škoda. </a:t>
            </a:r>
          </a:p>
        </p:txBody>
      </p:sp>
    </p:spTree>
    <p:extLst>
      <p:ext uri="{BB962C8B-B14F-4D97-AF65-F5344CB8AC3E}">
        <p14:creationId xmlns:p14="http://schemas.microsoft.com/office/powerpoint/2010/main" val="18764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0" y="279400"/>
          <a:ext cx="9756775" cy="507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40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9400"/>
                        <a:ext cx="9756775" cy="507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348880"/>
            <a:ext cx="8229600" cy="374441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000" dirty="0"/>
              <a:t>Za poškozeného se </a:t>
            </a:r>
            <a:r>
              <a:rPr lang="cs-CZ" sz="2000" b="1" dirty="0">
                <a:solidFill>
                  <a:srgbClr val="FF9966"/>
                </a:solidFill>
              </a:rPr>
              <a:t>nepovažuje ten</a:t>
            </a:r>
            <a:r>
              <a:rPr lang="cs-CZ" sz="2000" dirty="0"/>
              <a:t>, kdo se sice cítí být trestným činem morálně nebo jinak poškozen, avšak </a:t>
            </a:r>
            <a:r>
              <a:rPr lang="cs-CZ" sz="2000" b="1" dirty="0">
                <a:solidFill>
                  <a:srgbClr val="FF9966"/>
                </a:solidFill>
              </a:rPr>
              <a:t>vzniklá újma není způsobena zaviněním pachatele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nebo </a:t>
            </a:r>
            <a:r>
              <a:rPr lang="cs-CZ" sz="2000" b="1" dirty="0">
                <a:solidFill>
                  <a:srgbClr val="FF9966"/>
                </a:solidFill>
              </a:rPr>
              <a:t>její vznik není v příčinné souvislosti s trestným činem.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cs-CZ" sz="2000" dirty="0"/>
              <a:t>Možnost uplatnění práv mimořádně vysokého počtu poškozených prostřednictvím </a:t>
            </a:r>
            <a:r>
              <a:rPr lang="cs-CZ" sz="2000" b="1" dirty="0">
                <a:solidFill>
                  <a:srgbClr val="FF9966"/>
                </a:solidFill>
              </a:rPr>
              <a:t>společného zmocněnce</a:t>
            </a:r>
            <a:r>
              <a:rPr lang="cs-CZ" sz="2000" dirty="0"/>
              <a:t>, kterého si zvolí. Společný  zmocněnec  vykonává  práva poškozených, které  zastupuje, včetně uplatnění  nároku na náhradu škody v trestním řízení.</a:t>
            </a:r>
          </a:p>
        </p:txBody>
      </p:sp>
    </p:spTree>
    <p:extLst>
      <p:ext uri="{BB962C8B-B14F-4D97-AF65-F5344CB8AC3E}">
        <p14:creationId xmlns:p14="http://schemas.microsoft.com/office/powerpoint/2010/main" val="31157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132856"/>
            <a:ext cx="8229600" cy="266429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9966"/>
                </a:solidFill>
              </a:rPr>
              <a:t>Zajištění </a:t>
            </a:r>
            <a:r>
              <a:rPr lang="cs-CZ" sz="2000" b="1" dirty="0">
                <a:solidFill>
                  <a:srgbClr val="FF9966"/>
                </a:solidFill>
              </a:rPr>
              <a:t>nároku poškozeného</a:t>
            </a:r>
          </a:p>
          <a:p>
            <a:pPr marL="356616" lvl="1" indent="0" algn="just">
              <a:buClr>
                <a:schemeClr val="tx1"/>
              </a:buClr>
              <a:buNone/>
            </a:pPr>
            <a:r>
              <a:rPr lang="cs-CZ" sz="2000" b="1" dirty="0"/>
              <a:t>Obvinění se často pokoušejí zbavit se majetku a navzdory konečnému rozhodnutí soudu, kterým přizná nárok na náhradu škody, tak může dojít ke zmaření nebo ztížení jejího uspokojení.  Proto trestní řád obsahuje ustanovení o </a:t>
            </a:r>
            <a:r>
              <a:rPr lang="cs-CZ" sz="2000" b="1" dirty="0">
                <a:solidFill>
                  <a:srgbClr val="FFC000"/>
                </a:solidFill>
              </a:rPr>
              <a:t>zajištění nároku poškozeného </a:t>
            </a:r>
            <a:r>
              <a:rPr lang="cs-CZ" sz="2000" b="1" dirty="0" smtClean="0"/>
              <a:t>(§ </a:t>
            </a:r>
            <a:r>
              <a:rPr lang="cs-CZ" sz="2000" b="1" dirty="0"/>
              <a:t>47 - § 49 </a:t>
            </a:r>
            <a:r>
              <a:rPr lang="cs-CZ" sz="2000" b="1" dirty="0" err="1"/>
              <a:t>tr</a:t>
            </a:r>
            <a:r>
              <a:rPr lang="cs-CZ" sz="2000" b="1" dirty="0"/>
              <a:t>. ř.). </a:t>
            </a:r>
          </a:p>
        </p:txBody>
      </p:sp>
      <p:sp>
        <p:nvSpPr>
          <p:cNvPr id="219139" name="Rectangle 3"/>
          <p:cNvSpPr>
            <a:spLocks noChangeArrowheads="1"/>
          </p:cNvSpPr>
          <p:nvPr/>
        </p:nvSpPr>
        <p:spPr bwMode="auto">
          <a:xfrm>
            <a:off x="395288" y="3500438"/>
            <a:ext cx="822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266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04864"/>
            <a:ext cx="8229600" cy="308627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</a:rPr>
              <a:t>Poškozený a konečné rozhodnutí</a:t>
            </a:r>
          </a:p>
          <a:p>
            <a:pPr algn="just"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Pravomocný rozsudek, kterým byl poškozenému přiznán nárok na náhradu škody, má povahu </a:t>
            </a:r>
            <a:r>
              <a:rPr lang="cs-CZ" sz="2000" b="1" dirty="0">
                <a:solidFill>
                  <a:srgbClr val="FF0000"/>
                </a:solidFill>
              </a:rPr>
              <a:t>exekučního titulu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podle předpisů občanského práva.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Proti rozsudku, v neprospěch obžalovaného, může podat poškozený, jenž uplatnil nárok na náhradu </a:t>
            </a:r>
            <a:r>
              <a:rPr lang="cs-CZ" sz="2000" dirty="0" smtClean="0"/>
              <a:t>škody </a:t>
            </a:r>
            <a:r>
              <a:rPr lang="cs-CZ" sz="2000" b="1" dirty="0" smtClean="0">
                <a:solidFill>
                  <a:srgbClr val="FFC000"/>
                </a:solidFill>
              </a:rPr>
              <a:t>nebo nemajetkové újmy nebo na vydání bezdůvodného obohacení, </a:t>
            </a:r>
            <a:r>
              <a:rPr lang="cs-CZ" sz="2000" dirty="0"/>
              <a:t>odvolání. Může tak učinit však jen proti výroku o povinnosti k náhradě </a:t>
            </a:r>
            <a:r>
              <a:rPr lang="cs-CZ" sz="2000" dirty="0" smtClean="0"/>
              <a:t>škody, </a:t>
            </a:r>
            <a:r>
              <a:rPr lang="cs-CZ" sz="2000" b="1" dirty="0" smtClean="0">
                <a:solidFill>
                  <a:srgbClr val="FFC000"/>
                </a:solidFill>
              </a:rPr>
              <a:t>nemajetkové újmy v penězích nebo k vydání bezdůvodného obohacení </a:t>
            </a:r>
            <a:r>
              <a:rPr lang="cs-CZ" sz="2000" dirty="0"/>
              <a:t>(§ 247 odst. 1 </a:t>
            </a:r>
            <a:r>
              <a:rPr lang="cs-CZ" sz="2000" dirty="0" err="1"/>
              <a:t>tr</a:t>
            </a:r>
            <a:r>
              <a:rPr lang="cs-CZ" sz="2000" dirty="0"/>
              <a:t>. ř.).</a:t>
            </a:r>
          </a:p>
        </p:txBody>
      </p:sp>
    </p:spTree>
    <p:extLst>
      <p:ext uri="{BB962C8B-B14F-4D97-AF65-F5344CB8AC3E}">
        <p14:creationId xmlns:p14="http://schemas.microsoft.com/office/powerpoint/2010/main" val="20566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850900"/>
          </a:xfrm>
        </p:spPr>
        <p:txBody>
          <a:bodyPr>
            <a:normAutofit/>
          </a:bodyPr>
          <a:lstStyle/>
          <a:p>
            <a:r>
              <a:rPr lang="cs-CZ" sz="2800" dirty="0"/>
              <a:t>Zúčastněná osoba 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2856"/>
            <a:ext cx="8229600" cy="2880469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Vznik a vývoj institutu zúčastněné osoby v trestním řízení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dirty="0"/>
              <a:t>starší právní úpravy až do r. 1950 ustanovení o zúčastněné osobě neobsahovaly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cs-CZ" sz="2000" dirty="0"/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definice: 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Zúčastněná osoba je ten, jehož věc byla zabrána</a:t>
            </a:r>
            <a:r>
              <a:rPr lang="cs-CZ" sz="2000" dirty="0">
                <a:solidFill>
                  <a:srgbClr val="FF9966"/>
                </a:solidFill>
              </a:rPr>
              <a:t>  </a:t>
            </a:r>
            <a:r>
              <a:rPr lang="cs-CZ" sz="2000" dirty="0"/>
              <a:t>(§ 42 odst. 1 </a:t>
            </a:r>
            <a:r>
              <a:rPr lang="cs-CZ" sz="2000" dirty="0" err="1"/>
              <a:t>tr</a:t>
            </a:r>
            <a:r>
              <a:rPr lang="cs-CZ" sz="2000" dirty="0"/>
              <a:t>. ř., § 73 </a:t>
            </a:r>
            <a:r>
              <a:rPr lang="cs-CZ" sz="2000" dirty="0" err="1"/>
              <a:t>tr</a:t>
            </a:r>
            <a:r>
              <a:rPr lang="cs-CZ" sz="2000" dirty="0"/>
              <a:t>. zák.) </a:t>
            </a:r>
            <a:r>
              <a:rPr lang="cs-CZ" sz="2000" b="1" dirty="0">
                <a:solidFill>
                  <a:srgbClr val="FF9966"/>
                </a:solidFill>
              </a:rPr>
              <a:t>nebo podle návrhu být zabrána má.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dirty="0"/>
              <a:t>je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9966"/>
                </a:solidFill>
              </a:rPr>
              <a:t>stranou v řízení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(§ 12 odst. 6 </a:t>
            </a:r>
            <a:r>
              <a:rPr lang="cs-CZ" sz="2000" dirty="0" err="1"/>
              <a:t>tr</a:t>
            </a:r>
            <a:r>
              <a:rPr lang="cs-CZ" sz="2000" dirty="0"/>
              <a:t>. ř.)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dirty="0"/>
              <a:t>jde o osobu </a:t>
            </a:r>
            <a:r>
              <a:rPr lang="cs-CZ" sz="2000" b="1" dirty="0">
                <a:solidFill>
                  <a:srgbClr val="FF9966"/>
                </a:solidFill>
              </a:rPr>
              <a:t>odlišnou od obviněného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468313" y="4941168"/>
            <a:ext cx="8229600" cy="1440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Práva zúčastněné osoby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000" dirty="0">
                <a:latin typeface="+mn-lt"/>
              </a:rPr>
              <a:t>Zúčastněná osoba má především právo nahlížet do spisů, s výjimkou protokolu o hlasování a osobních údajů svědka (§ 55 odst. 2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ř.), činit si z nich výpisky a poznámky a pořizovat si na své náklady kopie spisů a jejich částí (§ 65 odst. 1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ř.).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013328" cy="850900"/>
          </a:xfrm>
        </p:spPr>
        <p:txBody>
          <a:bodyPr>
            <a:noAutofit/>
          </a:bodyPr>
          <a:lstStyle/>
          <a:p>
            <a:r>
              <a:rPr lang="cs-CZ" sz="2800" dirty="0"/>
              <a:t>Zákonný zástupce a zmocněnec poškozeného a zúčastněné osoby 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76475"/>
            <a:ext cx="8229600" cy="89217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Poškozený a zúčastněná osoba mohou být v trestním řízení zastoupeni. </a:t>
            </a:r>
          </a:p>
        </p:txBody>
      </p:sp>
    </p:spTree>
    <p:extLst>
      <p:ext uri="{BB962C8B-B14F-4D97-AF65-F5344CB8AC3E}">
        <p14:creationId xmlns:p14="http://schemas.microsoft.com/office/powerpoint/2010/main" val="41151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</a:p>
          <a:p>
            <a:pPr>
              <a:buFontTx/>
              <a:buNone/>
            </a:pPr>
            <a:r>
              <a:rPr lang="cs-CZ" dirty="0" smtClean="0">
                <a:solidFill>
                  <a:srgbClr val="FFFF00"/>
                </a:solidFill>
              </a:rPr>
              <a:t>                                          </a:t>
            </a:r>
            <a:r>
              <a:rPr lang="cs-CZ" dirty="0" smtClean="0"/>
              <a:t>Otázky</a:t>
            </a:r>
            <a:r>
              <a:rPr lang="cs-CZ" dirty="0"/>
              <a:t>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  Subjekty a další účastníci trestního řízení mají   pozitivně vymezená práva a povinnosti 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8046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/>
          </a:bodyPr>
          <a:lstStyle/>
          <a:p>
            <a:r>
              <a:rPr lang="cs-CZ" sz="2800" dirty="0"/>
              <a:t>Podezřelý</a:t>
            </a:r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395288" y="2204864"/>
            <a:ext cx="822960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zadržená osoba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(§ 76 odst.1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</a:t>
            </a:r>
          </a:p>
          <a:p>
            <a:pPr marL="609600" indent="-6096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osoba, které bylo sděleno podezření ve zkráceném přípravném řízení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(§ 179b odst. 3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</a:t>
            </a:r>
          </a:p>
          <a:p>
            <a:pPr marL="609600" indent="-6096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práva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b="1" dirty="0" smtClean="0">
                <a:solidFill>
                  <a:srgbClr val="FF9966"/>
                </a:solidFill>
                <a:latin typeface="+mn-lt"/>
              </a:rPr>
              <a:t>podezřelého ? </a:t>
            </a:r>
            <a:r>
              <a:rPr lang="cs-CZ" sz="2000" dirty="0" smtClean="0">
                <a:latin typeface="+mn-lt"/>
              </a:rPr>
              <a:t>(u shora uvedených případů jako obviněný)</a:t>
            </a: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090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060848"/>
            <a:ext cx="7920037" cy="4465365"/>
          </a:xfrm>
        </p:spPr>
        <p:txBody>
          <a:bodyPr>
            <a:normAutofit/>
          </a:bodyPr>
          <a:lstStyle/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definice: </a:t>
            </a:r>
          </a:p>
          <a:p>
            <a:pPr marL="812800" lvl="1" indent="-269875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obviněným je </a:t>
            </a:r>
            <a:r>
              <a:rPr lang="cs-CZ" sz="2000" b="1" dirty="0" smtClean="0">
                <a:solidFill>
                  <a:srgbClr val="FF9966"/>
                </a:solidFill>
              </a:rPr>
              <a:t>(fyzická nebo právnická) osoba</a:t>
            </a:r>
            <a:r>
              <a:rPr lang="cs-CZ" sz="2000" b="1" dirty="0">
                <a:solidFill>
                  <a:srgbClr val="FF9966"/>
                </a:solidFill>
              </a:rPr>
              <a:t>, proti které bylo zahájeno trestní stíhání</a:t>
            </a:r>
            <a:r>
              <a:rPr lang="cs-CZ" sz="2000" dirty="0">
                <a:solidFill>
                  <a:srgbClr val="FF9966"/>
                </a:solidFill>
              </a:rPr>
              <a:t>     </a:t>
            </a:r>
            <a:r>
              <a:rPr lang="cs-CZ" sz="2000" dirty="0"/>
              <a:t>(§ 160 odst. 1 </a:t>
            </a:r>
            <a:r>
              <a:rPr lang="cs-CZ" sz="2000" dirty="0" err="1"/>
              <a:t>tr</a:t>
            </a:r>
            <a:r>
              <a:rPr lang="cs-CZ" sz="2000" dirty="0"/>
              <a:t>. ř</a:t>
            </a:r>
            <a:r>
              <a:rPr lang="cs-CZ" sz="2000" dirty="0" smtClean="0"/>
              <a:t>., další práva § 33 </a:t>
            </a:r>
            <a:r>
              <a:rPr lang="cs-CZ" sz="2000" dirty="0" err="1" smtClean="0"/>
              <a:t>tr.ř</a:t>
            </a:r>
            <a:r>
              <a:rPr lang="cs-CZ" sz="2000" dirty="0" smtClean="0"/>
              <a:t>.)</a:t>
            </a:r>
            <a:endParaRPr lang="cs-CZ" sz="2000" dirty="0"/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poučovací povinnost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orgánů činných v trestním řízení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musí jí být </a:t>
            </a:r>
            <a:r>
              <a:rPr lang="cs-CZ" sz="2000" b="1" dirty="0">
                <a:solidFill>
                  <a:srgbClr val="FF9966"/>
                </a:solidFill>
              </a:rPr>
              <a:t>oznámeno</a:t>
            </a:r>
            <a:r>
              <a:rPr lang="cs-CZ" sz="2000" dirty="0"/>
              <a:t>, pro jaký trestný čin je </a:t>
            </a:r>
            <a:r>
              <a:rPr lang="cs-CZ" sz="2000" dirty="0" smtClean="0"/>
              <a:t>stíhána</a:t>
            </a:r>
            <a:endParaRPr lang="cs-CZ" sz="2000" dirty="0"/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má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9966"/>
                </a:solidFill>
              </a:rPr>
              <a:t>právo vyjádřit se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ke všem skutečnostem, které se jí kladou za vinu a k důkazům o nich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nemá povinnost </a:t>
            </a:r>
            <a:r>
              <a:rPr lang="cs-CZ" sz="2000" b="1" dirty="0" smtClean="0">
                <a:solidFill>
                  <a:srgbClr val="FF0000"/>
                </a:solidFill>
              </a:rPr>
              <a:t>vypovídat </a:t>
            </a:r>
            <a:r>
              <a:rPr lang="cs-CZ" sz="2000" dirty="0" smtClean="0">
                <a:solidFill>
                  <a:srgbClr val="FF0000"/>
                </a:solidFill>
              </a:rPr>
              <a:t>a nelze ji nutit k doznání</a:t>
            </a:r>
            <a:endParaRPr lang="cs-CZ" sz="2000" dirty="0">
              <a:solidFill>
                <a:srgbClr val="FF0000"/>
              </a:solidFill>
            </a:endParaRP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má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9966"/>
                </a:solidFill>
              </a:rPr>
              <a:t>právo na tlumočníka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(může používat mateřského jazyka</a:t>
            </a:r>
            <a:r>
              <a:rPr lang="cs-CZ" sz="2000" dirty="0" smtClean="0"/>
              <a:t>) </a:t>
            </a:r>
            <a:endParaRPr lang="cs-CZ" sz="2000" dirty="0">
              <a:solidFill>
                <a:srgbClr val="FFC000"/>
              </a:solidFill>
            </a:endParaRP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 smtClean="0"/>
              <a:t>má </a:t>
            </a:r>
            <a:r>
              <a:rPr lang="cs-CZ" sz="2000" b="1" dirty="0" smtClean="0">
                <a:solidFill>
                  <a:srgbClr val="FF9966"/>
                </a:solidFill>
              </a:rPr>
              <a:t>právo </a:t>
            </a:r>
            <a:r>
              <a:rPr lang="cs-CZ" sz="2000" b="1" dirty="0">
                <a:solidFill>
                  <a:srgbClr val="FF9966"/>
                </a:solidFill>
              </a:rPr>
              <a:t>uvádět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okolnosti a důkazy sloužící k </a:t>
            </a:r>
            <a:r>
              <a:rPr lang="cs-CZ" sz="2000" dirty="0" smtClean="0"/>
              <a:t>její </a:t>
            </a:r>
            <a:r>
              <a:rPr lang="cs-CZ" sz="2000" dirty="0"/>
              <a:t>obhajobě, činit návrhy a podávat žádosti 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může podávat </a:t>
            </a:r>
            <a:r>
              <a:rPr lang="cs-CZ" sz="2000" b="1" dirty="0">
                <a:solidFill>
                  <a:srgbClr val="FF9966"/>
                </a:solidFill>
              </a:rPr>
              <a:t>opravné prostředky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po podání obžaloby </a:t>
            </a:r>
            <a:r>
              <a:rPr lang="cs-CZ" sz="2000" dirty="0">
                <a:solidFill>
                  <a:srgbClr val="FF0000"/>
                </a:solidFill>
              </a:rPr>
              <a:t>má </a:t>
            </a:r>
            <a:r>
              <a:rPr lang="cs-CZ" sz="2000" b="1" dirty="0">
                <a:solidFill>
                  <a:srgbClr val="FF0000"/>
                </a:solidFill>
              </a:rPr>
              <a:t>právo </a:t>
            </a:r>
            <a:r>
              <a:rPr lang="cs-CZ" sz="2000" b="1" dirty="0">
                <a:solidFill>
                  <a:srgbClr val="FF9966"/>
                </a:solidFill>
              </a:rPr>
              <a:t>být </a:t>
            </a:r>
            <a:r>
              <a:rPr lang="cs-CZ" sz="2000" b="1" dirty="0" smtClean="0">
                <a:solidFill>
                  <a:srgbClr val="FF9966"/>
                </a:solidFill>
              </a:rPr>
              <a:t>přítomna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/>
              <a:t>při </a:t>
            </a:r>
            <a:r>
              <a:rPr lang="cs-CZ" sz="2000" dirty="0" smtClean="0"/>
              <a:t>řízení před soudem</a:t>
            </a:r>
            <a:endParaRPr lang="cs-CZ" sz="2000" dirty="0"/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539750" y="549275"/>
            <a:ext cx="82296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Obviněný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800" dirty="0">
              <a:solidFill>
                <a:srgbClr val="FFFF00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52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124744"/>
            <a:ext cx="7920037" cy="5544344"/>
          </a:xfrm>
        </p:spPr>
        <p:txBody>
          <a:bodyPr>
            <a:normAutofit/>
          </a:bodyPr>
          <a:lstStyle/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Jen u </a:t>
            </a:r>
            <a:r>
              <a:rPr lang="cs-CZ" sz="2000" b="1" dirty="0">
                <a:solidFill>
                  <a:srgbClr val="FFC000"/>
                </a:solidFill>
              </a:rPr>
              <a:t>zvlášť závažného </a:t>
            </a:r>
            <a:r>
              <a:rPr lang="cs-CZ" sz="2000" b="1" dirty="0" smtClean="0">
                <a:solidFill>
                  <a:srgbClr val="FFC000"/>
                </a:solidFill>
              </a:rPr>
              <a:t>zločinu, nástroj boje proti </a:t>
            </a:r>
            <a:r>
              <a:rPr lang="cs-CZ" sz="2000" b="1" dirty="0" err="1" smtClean="0">
                <a:solidFill>
                  <a:srgbClr val="FFC000"/>
                </a:solidFill>
              </a:rPr>
              <a:t>org</a:t>
            </a:r>
            <a:r>
              <a:rPr lang="cs-CZ" sz="2000" b="1" dirty="0" smtClean="0">
                <a:solidFill>
                  <a:srgbClr val="FFC000"/>
                </a:solidFill>
              </a:rPr>
              <a:t>. zločinu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endParaRPr lang="cs-CZ" sz="2000" dirty="0">
              <a:solidFill>
                <a:srgbClr val="FFC000"/>
              </a:solidFill>
            </a:endParaRP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Státní zástupce v obžalobě označí obviněného za spolupracujícího, pokud jsou současně splněny tyto podmínky:</a:t>
            </a: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FFC000"/>
                </a:solidFill>
              </a:rPr>
              <a:t>oznámí </a:t>
            </a:r>
            <a:r>
              <a:rPr lang="cs-CZ" sz="1800" dirty="0">
                <a:solidFill>
                  <a:srgbClr val="FFC000"/>
                </a:solidFill>
              </a:rPr>
              <a:t>státnímu zástupci skutečnosti, které jsou způsobilé významně přispět k objasnění zločinu </a:t>
            </a:r>
            <a:r>
              <a:rPr lang="cs-CZ" sz="1800" dirty="0">
                <a:solidFill>
                  <a:srgbClr val="FF0000"/>
                </a:solidFill>
              </a:rPr>
              <a:t>spáchaného členy organizované skupiny, ve spojení s organizovanou skupinou nebo ve prospěch organizované zločinecké skupiny</a:t>
            </a:r>
            <a:r>
              <a:rPr lang="cs-CZ" sz="1800" dirty="0">
                <a:solidFill>
                  <a:srgbClr val="FFC000"/>
                </a:solidFill>
              </a:rPr>
              <a:t>, a zaváže se podat jak v přípravném řízení, tak i v řízení před soudem úplnou a pravdivou výpověď o těchto </a:t>
            </a:r>
            <a:r>
              <a:rPr lang="cs-CZ" sz="1800" dirty="0" smtClean="0">
                <a:solidFill>
                  <a:srgbClr val="FFC000"/>
                </a:solidFill>
              </a:rPr>
              <a:t>skutečnostech</a:t>
            </a:r>
            <a:endParaRPr lang="cs-CZ" sz="1800" dirty="0">
              <a:solidFill>
                <a:srgbClr val="FFC000"/>
              </a:solidFill>
            </a:endParaRP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b="1" dirty="0">
                <a:solidFill>
                  <a:srgbClr val="FFC000"/>
                </a:solidFill>
              </a:rPr>
              <a:t>Obviněný se dozná k činu</a:t>
            </a:r>
            <a:r>
              <a:rPr lang="cs-CZ" sz="1800" dirty="0"/>
              <a:t>, pro který je stíhán, přičemž </a:t>
            </a:r>
            <a:r>
              <a:rPr lang="cs-CZ" sz="1800" dirty="0">
                <a:solidFill>
                  <a:srgbClr val="FFC000"/>
                </a:solidFill>
              </a:rPr>
              <a:t>nejsou důvodné pochybnosti o tom, že jeho doznání bylo učiněno svobodně, vážně a </a:t>
            </a:r>
            <a:r>
              <a:rPr lang="cs-CZ" sz="1800" dirty="0" smtClean="0">
                <a:solidFill>
                  <a:srgbClr val="FFC000"/>
                </a:solidFill>
              </a:rPr>
              <a:t>určitě ( snaha vyhovět zásadě materiální pravdy - § 2 odst.5 </a:t>
            </a:r>
            <a:r>
              <a:rPr lang="cs-CZ" sz="1800" dirty="0" err="1" smtClean="0">
                <a:solidFill>
                  <a:srgbClr val="FFC000"/>
                </a:solidFill>
              </a:rPr>
              <a:t>tr.ř</a:t>
            </a:r>
            <a:r>
              <a:rPr lang="cs-CZ" sz="1800" dirty="0" smtClean="0">
                <a:solidFill>
                  <a:srgbClr val="FFC000"/>
                </a:solidFill>
              </a:rPr>
              <a:t>.)</a:t>
            </a:r>
            <a:endParaRPr lang="cs-CZ" sz="1800" dirty="0">
              <a:solidFill>
                <a:srgbClr val="FFC000"/>
              </a:solidFill>
            </a:endParaRP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b="1" dirty="0">
                <a:solidFill>
                  <a:srgbClr val="FFC000"/>
                </a:solidFill>
              </a:rPr>
              <a:t>Obviněný prohlásí, že souhlasí</a:t>
            </a:r>
            <a:r>
              <a:rPr lang="cs-CZ" sz="1800" dirty="0">
                <a:solidFill>
                  <a:srgbClr val="FFC000"/>
                </a:solidFill>
              </a:rPr>
              <a:t> </a:t>
            </a:r>
            <a:r>
              <a:rPr lang="cs-CZ" sz="1800" dirty="0"/>
              <a:t>s tím, aby byl označen jako </a:t>
            </a:r>
            <a:r>
              <a:rPr lang="cs-CZ" sz="1800" b="1" dirty="0">
                <a:solidFill>
                  <a:srgbClr val="FFC000"/>
                </a:solidFill>
              </a:rPr>
              <a:t>spolupracující obviněný</a:t>
            </a:r>
            <a:r>
              <a:rPr lang="cs-CZ" sz="1800" dirty="0"/>
              <a:t>. </a:t>
            </a: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b="1" dirty="0">
                <a:solidFill>
                  <a:srgbClr val="92D050"/>
                </a:solidFill>
              </a:rPr>
              <a:t>Státní zástupce považuje označení obviněného za spolupracujícího za potřebné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vzhledem k povaze TČ, k jehož objasnění se obviněný zavázal, a to i s přihlédnutím k TČ uvedenému v doznání obviněného, k osobě obviněného a k okolnostem případu, zejména zda a jakým způsobem se obviněný podílel na spáchání TČ, k jehož objasnění se zavázal a jaké následky svým jednáním způsobil. </a:t>
            </a:r>
            <a:endParaRPr lang="cs-CZ" sz="1800" dirty="0" smtClean="0"/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dirty="0" smtClean="0"/>
              <a:t>§ 58 odst. 4 TZ – snížení trestu </a:t>
            </a:r>
            <a:r>
              <a:rPr lang="cs-CZ" sz="1800" dirty="0" smtClean="0">
                <a:solidFill>
                  <a:srgbClr val="FFC000"/>
                </a:solidFill>
              </a:rPr>
              <a:t>pod dolní hranici trestní sazby</a:t>
            </a:r>
            <a:endParaRPr lang="cs-CZ" sz="1800" dirty="0">
              <a:solidFill>
                <a:srgbClr val="FFC000"/>
              </a:solidFill>
            </a:endParaRP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395536" y="477044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Spolupracující obviněný (§ 178a</a:t>
            </a:r>
            <a:r>
              <a:rPr lang="cs-CZ" sz="28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cs-CZ" sz="2800" b="1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022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5772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 smtClean="0">
                <a:solidFill>
                  <a:srgbClr val="FFC000"/>
                </a:solidFill>
              </a:rPr>
              <a:t>§ </a:t>
            </a:r>
            <a:r>
              <a:rPr lang="cs-CZ" b="1" dirty="0">
                <a:solidFill>
                  <a:srgbClr val="FFC000"/>
                </a:solidFill>
              </a:rPr>
              <a:t>178a /</a:t>
            </a:r>
            <a:r>
              <a:rPr lang="cs-CZ" b="1" dirty="0" smtClean="0">
                <a:solidFill>
                  <a:srgbClr val="FFC000"/>
                </a:solidFill>
              </a:rPr>
              <a:t>2 </a:t>
            </a:r>
            <a:r>
              <a:rPr lang="cs-CZ" b="1" dirty="0" err="1" smtClean="0">
                <a:solidFill>
                  <a:srgbClr val="FFC000"/>
                </a:solidFill>
              </a:rPr>
              <a:t>tr</a:t>
            </a:r>
            <a:r>
              <a:rPr lang="cs-CZ" b="1" dirty="0" smtClean="0">
                <a:solidFill>
                  <a:srgbClr val="FFC000"/>
                </a:solidFill>
              </a:rPr>
              <a:t>. ř.</a:t>
            </a:r>
            <a:endParaRPr lang="cs-CZ" b="1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 smtClean="0"/>
              <a:t>Pokud </a:t>
            </a:r>
            <a:r>
              <a:rPr lang="cs-CZ" b="1" dirty="0"/>
              <a:t>spolupracující obviněný </a:t>
            </a:r>
            <a:r>
              <a:rPr lang="cs-CZ" b="1" dirty="0">
                <a:solidFill>
                  <a:srgbClr val="FFC000"/>
                </a:solidFill>
              </a:rPr>
              <a:t>nespáchal trestný čin, který je závažnější než zločin, k jehož objasnění </a:t>
            </a:r>
            <a:r>
              <a:rPr lang="cs-CZ" b="1" dirty="0" smtClean="0">
                <a:solidFill>
                  <a:srgbClr val="FFC000"/>
                </a:solidFill>
              </a:rPr>
              <a:t>přispěl </a:t>
            </a:r>
            <a:r>
              <a:rPr lang="cs-CZ" dirty="0" smtClean="0"/>
              <a:t>(zpravidla porovnání výše trestních sazeb trestu odnětí svobody)</a:t>
            </a:r>
            <a:r>
              <a:rPr lang="cs-CZ" b="1" dirty="0" smtClean="0">
                <a:solidFill>
                  <a:srgbClr val="FFC000"/>
                </a:solidFill>
              </a:rPr>
              <a:t>, </a:t>
            </a:r>
            <a:r>
              <a:rPr lang="cs-CZ" b="1" dirty="0">
                <a:solidFill>
                  <a:srgbClr val="FFC000"/>
                </a:solidFill>
              </a:rPr>
              <a:t>jestliže se nepodílel jako organizátor nebo </a:t>
            </a:r>
            <a:r>
              <a:rPr lang="cs-CZ" b="1" dirty="0" smtClean="0">
                <a:solidFill>
                  <a:srgbClr val="FFC000"/>
                </a:solidFill>
              </a:rPr>
              <a:t>návodce </a:t>
            </a:r>
            <a:r>
              <a:rPr lang="cs-CZ" dirty="0" smtClean="0"/>
              <a:t>(§ 24 odst. 1 písm. </a:t>
            </a:r>
            <a:r>
              <a:rPr lang="cs-CZ" dirty="0" err="1" smtClean="0"/>
              <a:t>a,b</a:t>
            </a:r>
            <a:r>
              <a:rPr lang="cs-CZ" dirty="0" smtClean="0"/>
              <a:t>) </a:t>
            </a:r>
            <a:r>
              <a:rPr lang="cs-CZ" dirty="0" err="1" smtClean="0"/>
              <a:t>tr</a:t>
            </a:r>
            <a:r>
              <a:rPr lang="cs-CZ" dirty="0" smtClean="0"/>
              <a:t>. </a:t>
            </a:r>
            <a:r>
              <a:rPr lang="cs-CZ" dirty="0" err="1" smtClean="0"/>
              <a:t>zák</a:t>
            </a:r>
            <a:r>
              <a:rPr lang="cs-CZ" dirty="0" smtClean="0"/>
              <a:t>)  </a:t>
            </a:r>
            <a:r>
              <a:rPr lang="cs-CZ" b="1" dirty="0">
                <a:solidFill>
                  <a:srgbClr val="FFC000"/>
                </a:solidFill>
              </a:rPr>
              <a:t>na spáchání zločinu, k jehož objasnění přispěl, pokud jím nezpůsobil </a:t>
            </a:r>
            <a:r>
              <a:rPr lang="cs-CZ" dirty="0"/>
              <a:t>úmyslně</a:t>
            </a:r>
            <a:r>
              <a:rPr lang="cs-CZ" b="1" dirty="0">
                <a:solidFill>
                  <a:srgbClr val="FFC000"/>
                </a:solidFill>
              </a:rPr>
              <a:t> těžkou újmu na zdraví nebo smrt a pokud nejsou důvody pro mimořádné zvýšení trestu odnětí svobody </a:t>
            </a:r>
            <a:r>
              <a:rPr lang="cs-CZ" dirty="0"/>
              <a:t>(§ 59 </a:t>
            </a:r>
            <a:r>
              <a:rPr lang="cs-CZ" dirty="0" err="1" smtClean="0"/>
              <a:t>tr.zák</a:t>
            </a:r>
            <a:r>
              <a:rPr lang="cs-CZ" dirty="0" smtClean="0"/>
              <a:t>. ), </a:t>
            </a:r>
            <a:r>
              <a:rPr lang="cs-CZ" b="1" dirty="0" smtClean="0">
                <a:solidFill>
                  <a:srgbClr val="FFC000"/>
                </a:solidFill>
              </a:rPr>
              <a:t>může </a:t>
            </a:r>
            <a:r>
              <a:rPr lang="cs-CZ" dirty="0" smtClean="0"/>
              <a:t>(nenárokové) </a:t>
            </a:r>
            <a:r>
              <a:rPr lang="cs-CZ" b="1" dirty="0">
                <a:solidFill>
                  <a:srgbClr val="FFC000"/>
                </a:solidFill>
              </a:rPr>
              <a:t>státní zástupce v obžalobě navrhnout </a:t>
            </a:r>
            <a:r>
              <a:rPr lang="cs-CZ" b="1" dirty="0" smtClean="0">
                <a:solidFill>
                  <a:srgbClr val="FFC000"/>
                </a:solidFill>
              </a:rPr>
              <a:t>i upuštění </a:t>
            </a:r>
            <a:r>
              <a:rPr lang="cs-CZ" b="1" dirty="0">
                <a:solidFill>
                  <a:srgbClr val="FFC000"/>
                </a:solidFill>
              </a:rPr>
              <a:t>od potrestání, </a:t>
            </a:r>
            <a:r>
              <a:rPr lang="cs-CZ" b="1" dirty="0"/>
              <a:t>pokud to považuje za nezbytné s ohledem na všechny okolnosti, zejména vzhledem k </a:t>
            </a:r>
            <a:r>
              <a:rPr lang="cs-CZ" b="1" dirty="0">
                <a:solidFill>
                  <a:srgbClr val="FFC000"/>
                </a:solidFill>
              </a:rPr>
              <a:t>povaze trestného činu </a:t>
            </a:r>
            <a:r>
              <a:rPr lang="cs-CZ" b="1" dirty="0"/>
              <a:t>uvedeného v doznání obviněného v porovnání s trestným činem, k jehož objasnění se obviněný zavázal, </a:t>
            </a:r>
            <a:r>
              <a:rPr lang="cs-CZ" b="1" dirty="0">
                <a:solidFill>
                  <a:srgbClr val="FFC000"/>
                </a:solidFill>
              </a:rPr>
              <a:t>k míře</a:t>
            </a:r>
            <a:r>
              <a:rPr lang="cs-CZ" b="1" dirty="0"/>
              <a:t>, v jaké může spolupracující obviněný přispět k objasnění zločinu spáchaného členy organizované skupiny, ve spojení s organizovanou skupinou nebo ve prospěch organizované zločinecké skupiny, k </a:t>
            </a:r>
            <a:r>
              <a:rPr lang="cs-CZ" b="1" dirty="0">
                <a:solidFill>
                  <a:srgbClr val="FFC000"/>
                </a:solidFill>
              </a:rPr>
              <a:t>významu jeho výpovědi </a:t>
            </a:r>
            <a:r>
              <a:rPr lang="cs-CZ" b="1" dirty="0"/>
              <a:t>pro dané trestní řízení s ohledem na shromážděné důkazy, </a:t>
            </a:r>
            <a:r>
              <a:rPr lang="cs-CZ" b="1" dirty="0">
                <a:solidFill>
                  <a:srgbClr val="FFC000"/>
                </a:solidFill>
              </a:rPr>
              <a:t>k osobě obviněného </a:t>
            </a:r>
            <a:r>
              <a:rPr lang="cs-CZ" b="1" dirty="0"/>
              <a:t>a k </a:t>
            </a:r>
            <a:r>
              <a:rPr lang="cs-CZ" b="1" dirty="0">
                <a:solidFill>
                  <a:srgbClr val="FFC000"/>
                </a:solidFill>
              </a:rPr>
              <a:t>okolnostem případu</a:t>
            </a:r>
            <a:r>
              <a:rPr lang="cs-CZ" b="1" dirty="0"/>
              <a:t>, zejména zda a jakým způsobem se obviněný podílel na spáchání trestného činu, k jehož objasnění se zavázal, a jaké následky svým jednáním </a:t>
            </a:r>
            <a:r>
              <a:rPr lang="cs-CZ" b="1" dirty="0" smtClean="0"/>
              <a:t>způsobil </a:t>
            </a:r>
            <a:r>
              <a:rPr lang="cs-CZ" dirty="0" smtClean="0"/>
              <a:t>(srov. též § 39 a dále k povaze a závažnosti činu srov. § 39 odst. 2 </a:t>
            </a:r>
            <a:r>
              <a:rPr lang="cs-CZ" dirty="0" err="1" smtClean="0"/>
              <a:t>tr</a:t>
            </a:r>
            <a:r>
              <a:rPr lang="cs-CZ" dirty="0" smtClean="0"/>
              <a:t>. zák.)</a:t>
            </a:r>
            <a:r>
              <a:rPr lang="cs-CZ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6860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01741"/>
          </a:xfrm>
        </p:spPr>
        <p:txBody>
          <a:bodyPr>
            <a:normAutofit/>
          </a:bodyPr>
          <a:lstStyle/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>
                <a:solidFill>
                  <a:srgbClr val="FFC000"/>
                </a:solidFill>
              </a:rPr>
              <a:t>§ </a:t>
            </a:r>
            <a:r>
              <a:rPr lang="cs-CZ" sz="2400" b="1" dirty="0">
                <a:solidFill>
                  <a:srgbClr val="FFC000"/>
                </a:solidFill>
              </a:rPr>
              <a:t>178a /</a:t>
            </a:r>
            <a:r>
              <a:rPr lang="cs-CZ" sz="2400" b="1" dirty="0" smtClean="0">
                <a:solidFill>
                  <a:srgbClr val="FFC000"/>
                </a:solidFill>
              </a:rPr>
              <a:t>3 </a:t>
            </a:r>
            <a:r>
              <a:rPr lang="cs-CZ" sz="2400" b="1" dirty="0" err="1" smtClean="0">
                <a:solidFill>
                  <a:srgbClr val="FFC000"/>
                </a:solidFill>
              </a:rPr>
              <a:t>tr.ř</a:t>
            </a:r>
            <a:r>
              <a:rPr lang="cs-CZ" sz="2400" b="1" dirty="0" smtClean="0">
                <a:solidFill>
                  <a:srgbClr val="FFC000"/>
                </a:solidFill>
              </a:rPr>
              <a:t>. </a:t>
            </a:r>
            <a:endParaRPr lang="cs-CZ" sz="2400" b="1" dirty="0">
              <a:solidFill>
                <a:srgbClr val="FFC000"/>
              </a:solidFill>
            </a:endParaRPr>
          </a:p>
          <a:p>
            <a:pPr algn="just"/>
            <a:endParaRPr lang="cs-CZ" sz="2400" b="1" dirty="0"/>
          </a:p>
          <a:p>
            <a:pPr algn="just"/>
            <a:r>
              <a:rPr lang="cs-CZ" sz="2400" b="1" dirty="0" smtClean="0"/>
              <a:t>Před </a:t>
            </a:r>
            <a:r>
              <a:rPr lang="cs-CZ" sz="2400" b="1" dirty="0"/>
              <a:t>tím, než státní zástupce obviněného označí jako spolupracujícího </a:t>
            </a:r>
            <a:r>
              <a:rPr lang="cs-CZ" sz="2400" b="1" dirty="0">
                <a:solidFill>
                  <a:srgbClr val="FFC000"/>
                </a:solidFill>
              </a:rPr>
              <a:t>vyslechne </a:t>
            </a:r>
            <a:r>
              <a:rPr lang="cs-CZ" sz="2400" b="1" dirty="0" smtClean="0">
                <a:solidFill>
                  <a:srgbClr val="FFC000"/>
                </a:solidFill>
              </a:rPr>
              <a:t>ho </a:t>
            </a:r>
            <a:r>
              <a:rPr lang="cs-CZ" sz="2400" b="1" dirty="0" smtClean="0"/>
              <a:t>( stále jde o výslech obviněného podle § 91 </a:t>
            </a:r>
            <a:r>
              <a:rPr lang="cs-CZ" sz="2400" b="1" dirty="0" err="1" smtClean="0"/>
              <a:t>tr.ř</a:t>
            </a:r>
            <a:r>
              <a:rPr lang="cs-CZ" sz="2400" b="1" dirty="0" smtClean="0"/>
              <a:t>.)  zejména </a:t>
            </a:r>
            <a:r>
              <a:rPr lang="cs-CZ" sz="2400" b="1" dirty="0"/>
              <a:t>k obsahu oznámení a k jeho doznání. Obviněného také vyslechne k tomu, zda si je vědom důsledků svého postupu. Před výslechem státní zástupce obviněného poučí o jeho právech, o podstatě označení za spolupracujícího obviněného, o povinnosti setrvat na svém doznání a dodržet své závazky uvedené v odstavci 1 a také o tom, že jakmile obviněný v přípravném řízení nebo v řízení před soudem poruší své závazky nebude nadále považován za spolupracujícího obviněného</a:t>
            </a:r>
            <a:r>
              <a:rPr lang="cs-CZ" sz="2400" b="1" dirty="0" smtClean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79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r>
              <a:rPr lang="cs-CZ" sz="2800" dirty="0"/>
              <a:t>Obhájce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2856"/>
            <a:ext cx="7991475" cy="4032448"/>
          </a:xfrm>
        </p:spPr>
        <p:txBody>
          <a:bodyPr>
            <a:normAutofit lnSpcReduction="10000"/>
          </a:bodyPr>
          <a:lstStyle/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definice: </a:t>
            </a:r>
          </a:p>
          <a:p>
            <a:pPr marL="800100" lvl="1" indent="-342900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obhájce poskytuje </a:t>
            </a:r>
            <a:r>
              <a:rPr lang="cs-CZ" sz="2000" b="1" dirty="0" smtClean="0">
                <a:solidFill>
                  <a:srgbClr val="FF9966"/>
                </a:solidFill>
              </a:rPr>
              <a:t>obviněnému (</a:t>
            </a:r>
            <a:r>
              <a:rPr lang="cs-CZ" sz="2000" b="1" dirty="0" err="1" smtClean="0">
                <a:solidFill>
                  <a:srgbClr val="FF9966"/>
                </a:solidFill>
              </a:rPr>
              <a:t>fyzivké</a:t>
            </a:r>
            <a:r>
              <a:rPr lang="cs-CZ" sz="2000" b="1" dirty="0" smtClean="0">
                <a:solidFill>
                  <a:srgbClr val="FF9966"/>
                </a:solidFill>
              </a:rPr>
              <a:t> a právnické osobě) </a:t>
            </a:r>
            <a:r>
              <a:rPr lang="cs-CZ" sz="2000" b="1" dirty="0">
                <a:solidFill>
                  <a:srgbClr val="FF9966"/>
                </a:solidFill>
              </a:rPr>
              <a:t>potřebnou právní pomoc, účelně využívá k hájení jeho zájmů prostředky a způsoby obhajoby uvedené v zákoně, zejména dbá na to, aby byly v řízení  náležitě a včas objasněny skutečnosti, které obviněného zbavují viny nebo jeho vinu zmírňují a tím přispívat ke správnému a spravedlivému rozhodnutí ve věci</a:t>
            </a:r>
            <a:r>
              <a:rPr lang="cs-CZ" sz="2000" dirty="0">
                <a:solidFill>
                  <a:srgbClr val="FF9966"/>
                </a:solidFill>
              </a:rPr>
              <a:t> </a:t>
            </a:r>
            <a:r>
              <a:rPr lang="cs-CZ" sz="2000" dirty="0" smtClean="0"/>
              <a:t>(</a:t>
            </a:r>
            <a:r>
              <a:rPr lang="cs-CZ" sz="2000" dirty="0"/>
              <a:t>z. č. 85/1996 Sb., o </a:t>
            </a:r>
            <a:r>
              <a:rPr lang="cs-CZ" sz="2000" dirty="0" smtClean="0"/>
              <a:t>advokacii a dále srov. § 35-41 </a:t>
            </a:r>
            <a:r>
              <a:rPr lang="cs-CZ" sz="2000" dirty="0" err="1" smtClean="0"/>
              <a:t>tr.ř</a:t>
            </a:r>
            <a:r>
              <a:rPr lang="cs-CZ" sz="2000" dirty="0" smtClean="0"/>
              <a:t>.)</a:t>
            </a:r>
            <a:endParaRPr lang="cs-CZ" sz="2000" dirty="0"/>
          </a:p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obhájcem v</a:t>
            </a:r>
            <a:r>
              <a:rPr lang="cs-CZ" sz="2000" dirty="0">
                <a:solidFill>
                  <a:schemeClr val="bg1"/>
                </a:solidFill>
              </a:rPr>
              <a:t> </a:t>
            </a:r>
            <a:r>
              <a:rPr lang="cs-CZ" sz="2000" b="1" dirty="0">
                <a:solidFill>
                  <a:srgbClr val="FF9966"/>
                </a:solidFill>
              </a:rPr>
              <a:t>trestním řízení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může být </a:t>
            </a:r>
            <a:r>
              <a:rPr lang="cs-CZ" sz="2000" b="1" dirty="0">
                <a:solidFill>
                  <a:srgbClr val="FF9966"/>
                </a:solidFill>
              </a:rPr>
              <a:t>jen advokát</a:t>
            </a:r>
          </a:p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>
                <a:solidFill>
                  <a:srgbClr val="92D050"/>
                </a:solidFill>
              </a:rPr>
              <a:t>advokát</a:t>
            </a:r>
            <a:r>
              <a:rPr lang="cs-CZ" sz="2000" dirty="0"/>
              <a:t> a </a:t>
            </a:r>
            <a:r>
              <a:rPr lang="cs-CZ" sz="2000" dirty="0">
                <a:solidFill>
                  <a:srgbClr val="92D050"/>
                </a:solidFill>
              </a:rPr>
              <a:t>obhájce</a:t>
            </a:r>
            <a:r>
              <a:rPr lang="cs-CZ" sz="2000" dirty="0"/>
              <a:t> v trestním </a:t>
            </a:r>
            <a:r>
              <a:rPr lang="cs-CZ" sz="2000" dirty="0" smtClean="0"/>
              <a:t>řízení ( srov. § 158 odst.5 </a:t>
            </a:r>
            <a:r>
              <a:rPr lang="cs-CZ" sz="2000" dirty="0" err="1" smtClean="0"/>
              <a:t>tr.ř</a:t>
            </a:r>
            <a:r>
              <a:rPr lang="cs-CZ" sz="2000" dirty="0" smtClean="0"/>
              <a:t>. a § 35 – 41 </a:t>
            </a:r>
            <a:r>
              <a:rPr lang="cs-CZ" sz="2000" dirty="0" err="1" smtClean="0"/>
              <a:t>tr.ř</a:t>
            </a:r>
            <a:r>
              <a:rPr lang="cs-CZ" sz="2000" dirty="0" smtClean="0"/>
              <a:t>.)</a:t>
            </a:r>
            <a:endParaRPr lang="cs-CZ" sz="2000" dirty="0"/>
          </a:p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obhájce vystupuje jménem svého klienta, pokud nejde o úkony trestního řízení, které se vztahují k jeho vlastním právům a povinnostem (uplatnění odměny advokáta</a:t>
            </a:r>
            <a:r>
              <a:rPr lang="cs-CZ" sz="2000" dirty="0" smtClean="0"/>
              <a:t>)</a:t>
            </a:r>
            <a:endParaRPr lang="cs-CZ" sz="2000" dirty="0"/>
          </a:p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7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1371</TotalTime>
  <Words>2351</Words>
  <Application>Microsoft Office PowerPoint</Application>
  <PresentationFormat>Předvádění na obrazovce (4:3)</PresentationFormat>
  <Paragraphs>145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Corbel</vt:lpstr>
      <vt:lpstr>Microsoft Sans Serif</vt:lpstr>
      <vt:lpstr>Wingdings</vt:lpstr>
      <vt:lpstr>Wingdings 2</vt:lpstr>
      <vt:lpstr>Deluxe</vt:lpstr>
      <vt:lpstr>Dokument</vt:lpstr>
      <vt:lpstr> </vt:lpstr>
      <vt:lpstr>Prezentace aplikace PowerPoint</vt:lpstr>
      <vt:lpstr>Prezentace aplikace PowerPoint</vt:lpstr>
      <vt:lpstr>Podezřelý</vt:lpstr>
      <vt:lpstr>Prezentace aplikace PowerPoint</vt:lpstr>
      <vt:lpstr>Prezentace aplikace PowerPoint</vt:lpstr>
      <vt:lpstr>Prezentace aplikace PowerPoint</vt:lpstr>
      <vt:lpstr>Prezentace aplikace PowerPoint</vt:lpstr>
      <vt:lpstr>Obhájce</vt:lpstr>
      <vt:lpstr>Prezentace aplikace PowerPoint</vt:lpstr>
      <vt:lpstr>Prezentace aplikace PowerPoint</vt:lpstr>
      <vt:lpstr>Poškozený </vt:lpstr>
      <vt:lpstr>Prezentace aplikace PowerPoint</vt:lpstr>
      <vt:lpstr>  Zákon  č. 45/2013 Sb. o obětech trestných činů  </vt:lpstr>
      <vt:lpstr>Práva obětí a právo na peněžitou pomoc podle zákona č. 45/2013 Sb.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Zúčastněná osoba </vt:lpstr>
      <vt:lpstr>Zákonný zástupce a zmocněnec poškozeného a zúčastněné osoby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Kursova Jana</dc:creator>
  <cp:lastModifiedBy>Fenyk Jaroslav</cp:lastModifiedBy>
  <cp:revision>84</cp:revision>
  <dcterms:created xsi:type="dcterms:W3CDTF">2005-04-06T16:52:48Z</dcterms:created>
  <dcterms:modified xsi:type="dcterms:W3CDTF">2023-03-13T10:05:38Z</dcterms:modified>
</cp:coreProperties>
</file>