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30"/>
  </p:notesMasterIdLst>
  <p:sldIdLst>
    <p:sldId id="256" r:id="rId2"/>
    <p:sldId id="258" r:id="rId3"/>
    <p:sldId id="259" r:id="rId4"/>
    <p:sldId id="260" r:id="rId5"/>
    <p:sldId id="261" r:id="rId6"/>
    <p:sldId id="262" r:id="rId7"/>
    <p:sldId id="263" r:id="rId8"/>
    <p:sldId id="264" r:id="rId9"/>
    <p:sldId id="266" r:id="rId10"/>
    <p:sldId id="267" r:id="rId11"/>
    <p:sldId id="268" r:id="rId12"/>
    <p:sldId id="286"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Lst>
  <p:sldSz cx="9144000" cy="6858000" type="screen4x3"/>
  <p:notesSz cx="6735763" cy="9866313"/>
  <p:defaultTextStyle>
    <a:defPPr>
      <a:defRPr lang="cs-CZ"/>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autoAdjust="0"/>
    <p:restoredTop sz="94660" autoAdjust="0"/>
  </p:normalViewPr>
  <p:slideViewPr>
    <p:cSldViewPr>
      <p:cViewPr varScale="1">
        <p:scale>
          <a:sx n="65" d="100"/>
          <a:sy n="65" d="100"/>
        </p:scale>
        <p:origin x="1592" y="56"/>
      </p:cViewPr>
      <p:guideLst>
        <p:guide orient="horz" pos="2160"/>
        <p:guide pos="2880"/>
      </p:guideLst>
    </p:cSldViewPr>
  </p:slideViewPr>
  <p:outlineViewPr>
    <p:cViewPr>
      <p:scale>
        <a:sx n="33" d="100"/>
        <a:sy n="33" d="100"/>
      </p:scale>
      <p:origin x="0" y="2500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17825" cy="493713"/>
          </a:xfrm>
          <a:prstGeom prst="rect">
            <a:avLst/>
          </a:prstGeom>
          <a:noFill/>
          <a:ln w="9525">
            <a:noFill/>
            <a:miter lim="800000"/>
            <a:headEnd/>
            <a:tailEnd/>
          </a:ln>
          <a:effectLst/>
        </p:spPr>
        <p:txBody>
          <a:bodyPr vert="horz" wrap="square" lIns="92044" tIns="46022" rIns="92044" bIns="46022" numCol="1" anchor="t" anchorCtr="0" compatLnSpc="1">
            <a:prstTxWarp prst="textNoShape">
              <a:avLst/>
            </a:prstTxWarp>
          </a:bodyPr>
          <a:lstStyle>
            <a:lvl1pPr>
              <a:defRPr sz="1200">
                <a:latin typeface="Arial" charset="0"/>
              </a:defRPr>
            </a:lvl1pPr>
          </a:lstStyle>
          <a:p>
            <a:pPr>
              <a:defRPr/>
            </a:pPr>
            <a:endParaRPr lang="cs-CZ"/>
          </a:p>
        </p:txBody>
      </p:sp>
      <p:sp>
        <p:nvSpPr>
          <p:cNvPr id="8195" name="Rectangle 3"/>
          <p:cNvSpPr>
            <a:spLocks noGrp="1" noChangeArrowheads="1"/>
          </p:cNvSpPr>
          <p:nvPr>
            <p:ph type="dt" idx="1"/>
          </p:nvPr>
        </p:nvSpPr>
        <p:spPr bwMode="auto">
          <a:xfrm>
            <a:off x="3816350" y="0"/>
            <a:ext cx="2917825" cy="493713"/>
          </a:xfrm>
          <a:prstGeom prst="rect">
            <a:avLst/>
          </a:prstGeom>
          <a:noFill/>
          <a:ln w="9525">
            <a:noFill/>
            <a:miter lim="800000"/>
            <a:headEnd/>
            <a:tailEnd/>
          </a:ln>
          <a:effectLst/>
        </p:spPr>
        <p:txBody>
          <a:bodyPr vert="horz" wrap="square" lIns="92044" tIns="46022" rIns="92044" bIns="46022" numCol="1" anchor="t" anchorCtr="0" compatLnSpc="1">
            <a:prstTxWarp prst="textNoShape">
              <a:avLst/>
            </a:prstTxWarp>
          </a:bodyPr>
          <a:lstStyle>
            <a:lvl1pPr algn="r">
              <a:defRPr sz="1200">
                <a:latin typeface="Arial" charset="0"/>
              </a:defRPr>
            </a:lvl1pPr>
          </a:lstStyle>
          <a:p>
            <a:pPr>
              <a:defRPr/>
            </a:pPr>
            <a:endParaRPr lang="cs-CZ"/>
          </a:p>
        </p:txBody>
      </p:sp>
      <p:sp>
        <p:nvSpPr>
          <p:cNvPr id="32772" name="Rectangle 4"/>
          <p:cNvSpPr>
            <a:spLocks noGrp="1" noRot="1" noChangeAspect="1" noChangeArrowheads="1" noTextEdit="1"/>
          </p:cNvSpPr>
          <p:nvPr>
            <p:ph type="sldImg" idx="2"/>
          </p:nvPr>
        </p:nvSpPr>
        <p:spPr bwMode="auto">
          <a:xfrm>
            <a:off x="901700" y="739775"/>
            <a:ext cx="4933950" cy="370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74688" y="4686300"/>
            <a:ext cx="5386387" cy="4440238"/>
          </a:xfrm>
          <a:prstGeom prst="rect">
            <a:avLst/>
          </a:prstGeom>
          <a:noFill/>
          <a:ln w="9525">
            <a:noFill/>
            <a:miter lim="800000"/>
            <a:headEnd/>
            <a:tailEnd/>
          </a:ln>
          <a:effectLst/>
        </p:spPr>
        <p:txBody>
          <a:bodyPr vert="horz" wrap="square" lIns="92044" tIns="46022" rIns="92044" bIns="46022"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8198" name="Rectangle 6"/>
          <p:cNvSpPr>
            <a:spLocks noGrp="1" noChangeArrowheads="1"/>
          </p:cNvSpPr>
          <p:nvPr>
            <p:ph type="ftr" sz="quarter" idx="4"/>
          </p:nvPr>
        </p:nvSpPr>
        <p:spPr bwMode="auto">
          <a:xfrm>
            <a:off x="0" y="9371013"/>
            <a:ext cx="2917825" cy="493712"/>
          </a:xfrm>
          <a:prstGeom prst="rect">
            <a:avLst/>
          </a:prstGeom>
          <a:noFill/>
          <a:ln w="9525">
            <a:noFill/>
            <a:miter lim="800000"/>
            <a:headEnd/>
            <a:tailEnd/>
          </a:ln>
          <a:effectLst/>
        </p:spPr>
        <p:txBody>
          <a:bodyPr vert="horz" wrap="square" lIns="92044" tIns="46022" rIns="92044" bIns="46022" numCol="1" anchor="b" anchorCtr="0" compatLnSpc="1">
            <a:prstTxWarp prst="textNoShape">
              <a:avLst/>
            </a:prstTxWarp>
          </a:bodyPr>
          <a:lstStyle>
            <a:lvl1pPr>
              <a:defRPr sz="1200">
                <a:latin typeface="Arial" charset="0"/>
              </a:defRPr>
            </a:lvl1pPr>
          </a:lstStyle>
          <a:p>
            <a:pPr>
              <a:defRPr/>
            </a:pPr>
            <a:endParaRPr lang="cs-CZ"/>
          </a:p>
        </p:txBody>
      </p:sp>
      <p:sp>
        <p:nvSpPr>
          <p:cNvPr id="8199" name="Rectangle 7"/>
          <p:cNvSpPr>
            <a:spLocks noGrp="1" noChangeArrowheads="1"/>
          </p:cNvSpPr>
          <p:nvPr>
            <p:ph type="sldNum" sz="quarter" idx="5"/>
          </p:nvPr>
        </p:nvSpPr>
        <p:spPr bwMode="auto">
          <a:xfrm>
            <a:off x="3816350" y="9371013"/>
            <a:ext cx="2917825" cy="493712"/>
          </a:xfrm>
          <a:prstGeom prst="rect">
            <a:avLst/>
          </a:prstGeom>
          <a:noFill/>
          <a:ln w="9525">
            <a:noFill/>
            <a:miter lim="800000"/>
            <a:headEnd/>
            <a:tailEnd/>
          </a:ln>
          <a:effectLst/>
        </p:spPr>
        <p:txBody>
          <a:bodyPr vert="horz" wrap="square" lIns="92044" tIns="46022" rIns="92044" bIns="46022" numCol="1" anchor="b" anchorCtr="0" compatLnSpc="1">
            <a:prstTxWarp prst="textNoShape">
              <a:avLst/>
            </a:prstTxWarp>
          </a:bodyPr>
          <a:lstStyle>
            <a:lvl1pPr algn="r">
              <a:defRPr sz="1200">
                <a:latin typeface="Arial" charset="0"/>
              </a:defRPr>
            </a:lvl1pPr>
          </a:lstStyle>
          <a:p>
            <a:pPr>
              <a:defRPr/>
            </a:pPr>
            <a:fld id="{724F05B5-2877-4CE8-B202-B031654C7EBE}" type="slidenum">
              <a:rPr lang="cs-CZ"/>
              <a:pPr>
                <a:defRPr/>
              </a:pPr>
              <a:t>‹#›</a:t>
            </a:fld>
            <a:endParaRPr lang="cs-CZ"/>
          </a:p>
        </p:txBody>
      </p:sp>
    </p:spTree>
    <p:extLst>
      <p:ext uri="{BB962C8B-B14F-4D97-AF65-F5344CB8AC3E}">
        <p14:creationId xmlns:p14="http://schemas.microsoft.com/office/powerpoint/2010/main" val="5626548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1"/>
      </p:bgRef>
    </p:bg>
    <p:spTree>
      <p:nvGrpSpPr>
        <p:cNvPr id="1" name=""/>
        <p:cNvGrpSpPr/>
        <p:nvPr/>
      </p:nvGrpSpPr>
      <p:grpSpPr>
        <a:xfrm>
          <a:off x="0" y="0"/>
          <a:ext cx="0" cy="0"/>
          <a:chOff x="0" y="0"/>
          <a:chExt cx="0" cy="0"/>
        </a:xfrm>
      </p:grpSpPr>
      <p:sp>
        <p:nvSpPr>
          <p:cNvPr id="8" name="Nadpis 7"/>
          <p:cNvSpPr>
            <a:spLocks noGrp="1"/>
          </p:cNvSpPr>
          <p:nvPr>
            <p:ph type="ctrTitle"/>
          </p:nvPr>
        </p:nvSpPr>
        <p:spPr>
          <a:xfrm>
            <a:off x="2286000" y="3124200"/>
            <a:ext cx="6172200" cy="1894362"/>
          </a:xfrm>
        </p:spPr>
        <p:txBody>
          <a:bodyPr/>
          <a:lstStyle>
            <a:lvl1pPr>
              <a:defRPr b="1"/>
            </a:lvl1pPr>
          </a:lstStyle>
          <a:p>
            <a:r>
              <a:rPr kumimoji="0" lang="cs-CZ"/>
              <a:t>Klepnutím lze upravit styl předlohy nadpisů.</a:t>
            </a:r>
            <a:endParaRPr kumimoji="0" lang="en-US"/>
          </a:p>
        </p:txBody>
      </p:sp>
      <p:sp>
        <p:nvSpPr>
          <p:cNvPr id="9" name="Podnadpis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a:t>Klepnutím lze upravit styl předlohy podnadpisů.</a:t>
            </a:r>
            <a:endParaRPr kumimoji="0" lang="en-US"/>
          </a:p>
        </p:txBody>
      </p:sp>
      <p:sp>
        <p:nvSpPr>
          <p:cNvPr id="28" name="Zástupný symbol pro datum 27"/>
          <p:cNvSpPr>
            <a:spLocks noGrp="1"/>
          </p:cNvSpPr>
          <p:nvPr>
            <p:ph type="dt" sz="half" idx="10"/>
          </p:nvPr>
        </p:nvSpPr>
        <p:spPr bwMode="auto">
          <a:xfrm rot="5400000">
            <a:off x="7764621" y="1174097"/>
            <a:ext cx="2286000" cy="381000"/>
          </a:xfrm>
        </p:spPr>
        <p:txBody>
          <a:bodyPr/>
          <a:lstStyle/>
          <a:p>
            <a:pPr>
              <a:defRPr/>
            </a:pPr>
            <a:endParaRPr lang="cs-CZ"/>
          </a:p>
        </p:txBody>
      </p:sp>
      <p:sp>
        <p:nvSpPr>
          <p:cNvPr id="17" name="Zástupný symbol pro zápatí 16"/>
          <p:cNvSpPr>
            <a:spLocks noGrp="1"/>
          </p:cNvSpPr>
          <p:nvPr>
            <p:ph type="ftr" sz="quarter" idx="11"/>
          </p:nvPr>
        </p:nvSpPr>
        <p:spPr bwMode="auto">
          <a:xfrm rot="5400000">
            <a:off x="7077269" y="4181669"/>
            <a:ext cx="3657600" cy="384048"/>
          </a:xfrm>
        </p:spPr>
        <p:txBody>
          <a:bodyPr/>
          <a:lstStyle/>
          <a:p>
            <a:pPr>
              <a:defRPr/>
            </a:pPr>
            <a:endParaRPr lang="cs-CZ"/>
          </a:p>
        </p:txBody>
      </p:sp>
      <p:sp>
        <p:nvSpPr>
          <p:cNvPr id="10" name="Obdélník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bdélník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Obdélník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římá spojovací čára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Přímá spojovací čára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Přímá spojovací čára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Přímá spojovací čára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Přímá spojovací čára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Přímá spojovací čára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Obdélník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ipsa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ipsa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ipsa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Zástupný symbol pro číslo snímku 28"/>
          <p:cNvSpPr>
            <a:spLocks noGrp="1"/>
          </p:cNvSpPr>
          <p:nvPr>
            <p:ph type="sldNum" sz="quarter" idx="12"/>
          </p:nvPr>
        </p:nvSpPr>
        <p:spPr bwMode="auto">
          <a:xfrm>
            <a:off x="1325544" y="4928702"/>
            <a:ext cx="609600" cy="517524"/>
          </a:xfrm>
        </p:spPr>
        <p:txBody>
          <a:bodyPr/>
          <a:lstStyle/>
          <a:p>
            <a:pPr>
              <a:defRPr/>
            </a:pPr>
            <a:fld id="{CD338888-9181-42AE-80E3-5AA8112930A0}" type="slidenum">
              <a:rPr lang="cs-CZ" smtClean="0"/>
              <a:pPr>
                <a:defRPr/>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pPr>
              <a:defRPr/>
            </a:pPr>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33BF982F-4A04-41D2-8317-99DE60D0046F}" type="slidenum">
              <a:rPr lang="cs-CZ" smtClean="0"/>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9"/>
            <a:ext cx="1676400" cy="5851525"/>
          </a:xfrm>
        </p:spPr>
        <p:txBody>
          <a:bodyPr vert="eaVert"/>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pPr>
              <a:defRPr/>
            </a:pPr>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3D10A9EC-9D47-4DDD-8E52-FFF9FA3BF004}" type="slidenum">
              <a:rPr lang="cs-CZ" smtClean="0"/>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7813"/>
            <a:ext cx="8229600" cy="585311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39"/>
          <p:cNvSpPr>
            <a:spLocks noGrp="1" noChangeArrowheads="1"/>
          </p:cNvSpPr>
          <p:nvPr>
            <p:ph type="dt" sz="half" idx="10"/>
          </p:nvPr>
        </p:nvSpPr>
        <p:spPr>
          <a:ln/>
        </p:spPr>
        <p:txBody>
          <a:bodyPr/>
          <a:lstStyle>
            <a:lvl1pPr>
              <a:defRPr/>
            </a:lvl1pPr>
          </a:lstStyle>
          <a:p>
            <a:pPr>
              <a:defRPr/>
            </a:pPr>
            <a:endParaRPr lang="cs-CZ"/>
          </a:p>
        </p:txBody>
      </p:sp>
      <p:sp>
        <p:nvSpPr>
          <p:cNvPr id="4" name="Rectangle 40"/>
          <p:cNvSpPr>
            <a:spLocks noGrp="1" noChangeArrowheads="1"/>
          </p:cNvSpPr>
          <p:nvPr>
            <p:ph type="ftr" sz="quarter" idx="11"/>
          </p:nvPr>
        </p:nvSpPr>
        <p:spPr>
          <a:ln/>
        </p:spPr>
        <p:txBody>
          <a:bodyPr/>
          <a:lstStyle>
            <a:lvl1pPr>
              <a:defRPr/>
            </a:lvl1pPr>
          </a:lstStyle>
          <a:p>
            <a:pPr>
              <a:defRPr/>
            </a:pPr>
            <a:endParaRPr lang="cs-CZ"/>
          </a:p>
        </p:txBody>
      </p:sp>
      <p:sp>
        <p:nvSpPr>
          <p:cNvPr id="5" name="Rectangle 41"/>
          <p:cNvSpPr>
            <a:spLocks noGrp="1" noChangeArrowheads="1"/>
          </p:cNvSpPr>
          <p:nvPr>
            <p:ph type="sldNum" sz="quarter" idx="12"/>
          </p:nvPr>
        </p:nvSpPr>
        <p:spPr>
          <a:ln/>
        </p:spPr>
        <p:txBody>
          <a:bodyPr/>
          <a:lstStyle>
            <a:lvl1pPr>
              <a:defRPr/>
            </a:lvl1pPr>
          </a:lstStyle>
          <a:p>
            <a:pPr>
              <a:defRPr/>
            </a:pPr>
            <a:fld id="{B5535DD4-4F11-4332-BEEB-CA3ECD15073A}" type="slidenum">
              <a:rPr lang="cs-CZ"/>
              <a:pPr>
                <a:defRPr/>
              </a:pPr>
              <a:t>‹#›</a:t>
            </a:fld>
            <a:endParaRPr lang="cs-CZ"/>
          </a:p>
        </p:txBody>
      </p:sp>
    </p:spTree>
    <p:extLst>
      <p:ext uri="{BB962C8B-B14F-4D97-AF65-F5344CB8AC3E}">
        <p14:creationId xmlns:p14="http://schemas.microsoft.com/office/powerpoint/2010/main" val="442801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8229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57200" y="3941763"/>
            <a:ext cx="8229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39"/>
          <p:cNvSpPr>
            <a:spLocks noGrp="1" noChangeArrowheads="1"/>
          </p:cNvSpPr>
          <p:nvPr>
            <p:ph type="dt" sz="half" idx="10"/>
          </p:nvPr>
        </p:nvSpPr>
        <p:spPr>
          <a:ln/>
        </p:spPr>
        <p:txBody>
          <a:bodyPr/>
          <a:lstStyle>
            <a:lvl1pPr>
              <a:defRPr/>
            </a:lvl1pPr>
          </a:lstStyle>
          <a:p>
            <a:pPr>
              <a:defRPr/>
            </a:pPr>
            <a:endParaRPr lang="cs-CZ"/>
          </a:p>
        </p:txBody>
      </p:sp>
      <p:sp>
        <p:nvSpPr>
          <p:cNvPr id="6" name="Rectangle 40"/>
          <p:cNvSpPr>
            <a:spLocks noGrp="1" noChangeArrowheads="1"/>
          </p:cNvSpPr>
          <p:nvPr>
            <p:ph type="ftr" sz="quarter" idx="11"/>
          </p:nvPr>
        </p:nvSpPr>
        <p:spPr>
          <a:ln/>
        </p:spPr>
        <p:txBody>
          <a:bodyPr/>
          <a:lstStyle>
            <a:lvl1pPr>
              <a:defRPr/>
            </a:lvl1pPr>
          </a:lstStyle>
          <a:p>
            <a:pPr>
              <a:defRPr/>
            </a:pPr>
            <a:endParaRPr lang="cs-CZ"/>
          </a:p>
        </p:txBody>
      </p:sp>
      <p:sp>
        <p:nvSpPr>
          <p:cNvPr id="7" name="Rectangle 41"/>
          <p:cNvSpPr>
            <a:spLocks noGrp="1" noChangeArrowheads="1"/>
          </p:cNvSpPr>
          <p:nvPr>
            <p:ph type="sldNum" sz="quarter" idx="12"/>
          </p:nvPr>
        </p:nvSpPr>
        <p:spPr>
          <a:ln/>
        </p:spPr>
        <p:txBody>
          <a:bodyPr/>
          <a:lstStyle>
            <a:lvl1pPr>
              <a:defRPr/>
            </a:lvl1pPr>
          </a:lstStyle>
          <a:p>
            <a:pPr>
              <a:defRPr/>
            </a:pPr>
            <a:fld id="{E57A64AF-FC75-43AC-8007-0FB82E47020B}" type="slidenum">
              <a:rPr lang="cs-CZ"/>
              <a:pPr>
                <a:defRPr/>
              </a:pPr>
              <a:t>‹#›</a:t>
            </a:fld>
            <a:endParaRPr lang="cs-CZ"/>
          </a:p>
        </p:txBody>
      </p:sp>
    </p:spTree>
    <p:extLst>
      <p:ext uri="{BB962C8B-B14F-4D97-AF65-F5344CB8AC3E}">
        <p14:creationId xmlns:p14="http://schemas.microsoft.com/office/powerpoint/2010/main" val="247890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8" name="Zástupný symbol pro obsah 7"/>
          <p:cNvSpPr>
            <a:spLocks noGrp="1"/>
          </p:cNvSpPr>
          <p:nvPr>
            <p:ph sz="quarter" idx="1"/>
          </p:nvPr>
        </p:nvSpPr>
        <p:spPr>
          <a:xfrm>
            <a:off x="457200" y="1600200"/>
            <a:ext cx="7467600" cy="4873752"/>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7" name="Zástupný symbol pro datum 6"/>
          <p:cNvSpPr>
            <a:spLocks noGrp="1"/>
          </p:cNvSpPr>
          <p:nvPr>
            <p:ph type="dt" sz="half" idx="14"/>
          </p:nvPr>
        </p:nvSpPr>
        <p:spPr/>
        <p:txBody>
          <a:bodyPr rtlCol="0"/>
          <a:lstStyle/>
          <a:p>
            <a:pPr>
              <a:defRPr/>
            </a:pPr>
            <a:endParaRPr lang="cs-CZ"/>
          </a:p>
        </p:txBody>
      </p:sp>
      <p:sp>
        <p:nvSpPr>
          <p:cNvPr id="9" name="Zástupný symbol pro číslo snímku 8"/>
          <p:cNvSpPr>
            <a:spLocks noGrp="1"/>
          </p:cNvSpPr>
          <p:nvPr>
            <p:ph type="sldNum" sz="quarter" idx="15"/>
          </p:nvPr>
        </p:nvSpPr>
        <p:spPr/>
        <p:txBody>
          <a:bodyPr rtlCol="0"/>
          <a:lstStyle/>
          <a:p>
            <a:pPr>
              <a:defRPr/>
            </a:pPr>
            <a:fld id="{54DC8644-5870-4BF4-A993-408D6404FCAD}" type="slidenum">
              <a:rPr lang="cs-CZ" smtClean="0"/>
              <a:pPr>
                <a:defRPr/>
              </a:pPr>
              <a:t>‹#›</a:t>
            </a:fld>
            <a:endParaRPr lang="cs-CZ"/>
          </a:p>
        </p:txBody>
      </p:sp>
      <p:sp>
        <p:nvSpPr>
          <p:cNvPr id="10" name="Zástupný symbol pro zápatí 9"/>
          <p:cNvSpPr>
            <a:spLocks noGrp="1"/>
          </p:cNvSpPr>
          <p:nvPr>
            <p:ph type="ftr" sz="quarter" idx="16"/>
          </p:nvPr>
        </p:nvSpPr>
        <p:spPr/>
        <p:txBody>
          <a:bodyPr rtlCol="0"/>
          <a:lstStyle/>
          <a:p>
            <a:pPr>
              <a:defRPr/>
            </a:pPr>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2286000" y="2895600"/>
            <a:ext cx="6172200" cy="2053590"/>
          </a:xfrm>
        </p:spPr>
        <p:txBody>
          <a:bodyPr/>
          <a:lstStyle>
            <a:lvl1pPr algn="l">
              <a:buNone/>
              <a:defRPr sz="3000" b="1" cap="small" baseline="0"/>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a:t>Klepnutím lze upravit styly předlohy textu.</a:t>
            </a:r>
          </a:p>
        </p:txBody>
      </p:sp>
      <p:sp>
        <p:nvSpPr>
          <p:cNvPr id="4" name="Zástupný symbol pro datum 3"/>
          <p:cNvSpPr>
            <a:spLocks noGrp="1"/>
          </p:cNvSpPr>
          <p:nvPr>
            <p:ph type="dt" sz="half" idx="10"/>
          </p:nvPr>
        </p:nvSpPr>
        <p:spPr bwMode="auto">
          <a:xfrm rot="5400000">
            <a:off x="7763256" y="1170432"/>
            <a:ext cx="2286000" cy="381000"/>
          </a:xfrm>
        </p:spPr>
        <p:txBody>
          <a:bodyPr/>
          <a:lstStyle/>
          <a:p>
            <a:pPr>
              <a:defRPr/>
            </a:pPr>
            <a:endParaRPr lang="cs-CZ"/>
          </a:p>
        </p:txBody>
      </p:sp>
      <p:sp>
        <p:nvSpPr>
          <p:cNvPr id="5" name="Zástupný symbol pro zápatí 4"/>
          <p:cNvSpPr>
            <a:spLocks noGrp="1"/>
          </p:cNvSpPr>
          <p:nvPr>
            <p:ph type="ftr" sz="quarter" idx="11"/>
          </p:nvPr>
        </p:nvSpPr>
        <p:spPr bwMode="auto">
          <a:xfrm rot="5400000">
            <a:off x="7077456" y="4178808"/>
            <a:ext cx="3657600" cy="384048"/>
          </a:xfrm>
        </p:spPr>
        <p:txBody>
          <a:bodyPr/>
          <a:lstStyle/>
          <a:p>
            <a:pPr>
              <a:defRPr/>
            </a:pPr>
            <a:endParaRPr lang="cs-CZ"/>
          </a:p>
        </p:txBody>
      </p:sp>
      <p:sp>
        <p:nvSpPr>
          <p:cNvPr id="9" name="Obdélník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římá spojovací čára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Přímá spojovací čára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Přímá spojovací čára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Přímá spojovací čára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Přímá spojovací čára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Obdélník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ipsa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ipsa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ipsa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Přímá spojovací čára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Zástupný symbol pro číslo snímku 5"/>
          <p:cNvSpPr>
            <a:spLocks noGrp="1"/>
          </p:cNvSpPr>
          <p:nvPr>
            <p:ph type="sldNum" sz="quarter" idx="12"/>
          </p:nvPr>
        </p:nvSpPr>
        <p:spPr bwMode="auto">
          <a:xfrm>
            <a:off x="1340616" y="4928702"/>
            <a:ext cx="609600" cy="517524"/>
          </a:xfrm>
        </p:spPr>
        <p:txBody>
          <a:bodyPr/>
          <a:lstStyle/>
          <a:p>
            <a:pPr>
              <a:defRPr/>
            </a:pPr>
            <a:fld id="{D4DED74F-6433-4600-B365-E9A9FBEEEFF7}" type="slidenum">
              <a:rPr lang="cs-CZ" smtClean="0"/>
              <a:pPr>
                <a:defRPr/>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5" name="Zástupný symbol pro datum 4"/>
          <p:cNvSpPr>
            <a:spLocks noGrp="1"/>
          </p:cNvSpPr>
          <p:nvPr>
            <p:ph type="dt" sz="half" idx="10"/>
          </p:nvPr>
        </p:nvSpPr>
        <p:spPr/>
        <p:txBody>
          <a:bodyPr/>
          <a:lstStyle/>
          <a:p>
            <a:pPr>
              <a:defRPr/>
            </a:pPr>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D1486FB9-62B8-4FFD-B295-6D98FBECAB8A}" type="slidenum">
              <a:rPr lang="cs-CZ" smtClean="0"/>
              <a:pPr>
                <a:defRPr/>
              </a:pPr>
              <a:t>‹#›</a:t>
            </a:fld>
            <a:endParaRPr lang="cs-CZ"/>
          </a:p>
        </p:txBody>
      </p:sp>
      <p:sp>
        <p:nvSpPr>
          <p:cNvPr id="9" name="Zástupný symbol pro obsah 8"/>
          <p:cNvSpPr>
            <a:spLocks noGrp="1"/>
          </p:cNvSpPr>
          <p:nvPr>
            <p:ph sz="quarter" idx="1"/>
          </p:nvPr>
        </p:nvSpPr>
        <p:spPr>
          <a:xfrm>
            <a:off x="457200" y="1600200"/>
            <a:ext cx="3657600" cy="45720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1" name="Zástupný symbol pro obsah 10"/>
          <p:cNvSpPr>
            <a:spLocks noGrp="1"/>
          </p:cNvSpPr>
          <p:nvPr>
            <p:ph sz="quarter" idx="2"/>
          </p:nvPr>
        </p:nvSpPr>
        <p:spPr>
          <a:xfrm>
            <a:off x="4270248" y="1600200"/>
            <a:ext cx="3657600" cy="45720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7543800" cy="1143000"/>
          </a:xfrm>
        </p:spPr>
        <p:txBody>
          <a:bodyPr anchor="b"/>
          <a:lstStyle>
            <a:lvl1pPr>
              <a:defRPr/>
            </a:lvl1pPr>
          </a:lstStyle>
          <a:p>
            <a:r>
              <a:rPr kumimoji="0" lang="cs-CZ"/>
              <a:t>Klepnutím lze upravit styl předlohy nadpisů.</a:t>
            </a:r>
            <a:endParaRPr kumimoji="0" lang="en-US"/>
          </a:p>
        </p:txBody>
      </p:sp>
      <p:sp>
        <p:nvSpPr>
          <p:cNvPr id="7" name="Zástupný symbol pro datum 6"/>
          <p:cNvSpPr>
            <a:spLocks noGrp="1"/>
          </p:cNvSpPr>
          <p:nvPr>
            <p:ph type="dt" sz="half" idx="10"/>
          </p:nvPr>
        </p:nvSpPr>
        <p:spPr/>
        <p:txBody>
          <a:bodyPr/>
          <a:lstStyle/>
          <a:p>
            <a:pPr>
              <a:defRPr/>
            </a:pPr>
            <a:endParaRPr lang="cs-CZ"/>
          </a:p>
        </p:txBody>
      </p:sp>
      <p:sp>
        <p:nvSpPr>
          <p:cNvPr id="8" name="Zástupný symbol pro zápatí 7"/>
          <p:cNvSpPr>
            <a:spLocks noGrp="1"/>
          </p:cNvSpPr>
          <p:nvPr>
            <p:ph type="ftr" sz="quarter" idx="11"/>
          </p:nvPr>
        </p:nvSpPr>
        <p:spPr/>
        <p:txBody>
          <a:bodyPr/>
          <a:lstStyle/>
          <a:p>
            <a:pPr>
              <a:defRPr/>
            </a:pPr>
            <a:endParaRPr lang="cs-CZ"/>
          </a:p>
        </p:txBody>
      </p:sp>
      <p:sp>
        <p:nvSpPr>
          <p:cNvPr id="9" name="Zástupný symbol pro číslo snímku 8"/>
          <p:cNvSpPr>
            <a:spLocks noGrp="1"/>
          </p:cNvSpPr>
          <p:nvPr>
            <p:ph type="sldNum" sz="quarter" idx="12"/>
          </p:nvPr>
        </p:nvSpPr>
        <p:spPr/>
        <p:txBody>
          <a:bodyPr/>
          <a:lstStyle/>
          <a:p>
            <a:pPr>
              <a:defRPr/>
            </a:pPr>
            <a:fld id="{10502E95-E11E-44C9-8413-19AC4A80B234}" type="slidenum">
              <a:rPr lang="cs-CZ" smtClean="0"/>
              <a:pPr>
                <a:defRPr/>
              </a:pPr>
              <a:t>‹#›</a:t>
            </a:fld>
            <a:endParaRPr lang="cs-CZ"/>
          </a:p>
        </p:txBody>
      </p:sp>
      <p:sp>
        <p:nvSpPr>
          <p:cNvPr id="11" name="Zástupný symbol pro obsah 10"/>
          <p:cNvSpPr>
            <a:spLocks noGrp="1"/>
          </p:cNvSpPr>
          <p:nvPr>
            <p:ph sz="quarter" idx="2"/>
          </p:nvPr>
        </p:nvSpPr>
        <p:spPr>
          <a:xfrm>
            <a:off x="457200" y="2362200"/>
            <a:ext cx="3657600" cy="38862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3" name="Zástupný symbol pro obsah 12"/>
          <p:cNvSpPr>
            <a:spLocks noGrp="1"/>
          </p:cNvSpPr>
          <p:nvPr>
            <p:ph sz="quarter" idx="4"/>
          </p:nvPr>
        </p:nvSpPr>
        <p:spPr>
          <a:xfrm>
            <a:off x="4371975" y="2362200"/>
            <a:ext cx="3657600" cy="38862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2" name="Zástupný symbol pro text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cs-CZ"/>
              <a:t>Klepnutím lze upravit styly předlohy textu.</a:t>
            </a:r>
          </a:p>
        </p:txBody>
      </p:sp>
      <p:sp>
        <p:nvSpPr>
          <p:cNvPr id="14" name="Zástupný symbol pro text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cs-CZ"/>
              <a:t>Klepnutím lze upravit styly předlohy textu.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6" name="Zástupný symbol pro datum 5"/>
          <p:cNvSpPr>
            <a:spLocks noGrp="1"/>
          </p:cNvSpPr>
          <p:nvPr>
            <p:ph type="dt" sz="half" idx="10"/>
          </p:nvPr>
        </p:nvSpPr>
        <p:spPr/>
        <p:txBody>
          <a:bodyPr rtlCol="0"/>
          <a:lstStyle/>
          <a:p>
            <a:pPr>
              <a:defRPr/>
            </a:pPr>
            <a:endParaRPr lang="cs-CZ"/>
          </a:p>
        </p:txBody>
      </p:sp>
      <p:sp>
        <p:nvSpPr>
          <p:cNvPr id="7" name="Zástupný symbol pro číslo snímku 6"/>
          <p:cNvSpPr>
            <a:spLocks noGrp="1"/>
          </p:cNvSpPr>
          <p:nvPr>
            <p:ph type="sldNum" sz="quarter" idx="11"/>
          </p:nvPr>
        </p:nvSpPr>
        <p:spPr/>
        <p:txBody>
          <a:bodyPr rtlCol="0"/>
          <a:lstStyle/>
          <a:p>
            <a:pPr>
              <a:defRPr/>
            </a:pPr>
            <a:fld id="{E1930D75-1485-4026-A18C-0E70D1234F3A}" type="slidenum">
              <a:rPr lang="cs-CZ" smtClean="0"/>
              <a:pPr>
                <a:defRPr/>
              </a:pPr>
              <a:t>‹#›</a:t>
            </a:fld>
            <a:endParaRPr lang="cs-CZ"/>
          </a:p>
        </p:txBody>
      </p:sp>
      <p:sp>
        <p:nvSpPr>
          <p:cNvPr id="8" name="Zástupný symbol pro zápatí 7"/>
          <p:cNvSpPr>
            <a:spLocks noGrp="1"/>
          </p:cNvSpPr>
          <p:nvPr>
            <p:ph type="ftr" sz="quarter" idx="12"/>
          </p:nvPr>
        </p:nvSpPr>
        <p:spPr/>
        <p:txBody>
          <a:bodyPr rtlCol="0"/>
          <a:lstStyle/>
          <a:p>
            <a:pPr>
              <a:defRPr/>
            </a:pPr>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endParaRPr lang="cs-CZ"/>
          </a:p>
        </p:txBody>
      </p:sp>
      <p:sp>
        <p:nvSpPr>
          <p:cNvPr id="3" name="Zástupný symbol pro zápatí 2"/>
          <p:cNvSpPr>
            <a:spLocks noGrp="1"/>
          </p:cNvSpPr>
          <p:nvPr>
            <p:ph type="ftr" sz="quarter" idx="11"/>
          </p:nvPr>
        </p:nvSpPr>
        <p:spPr/>
        <p:txBody>
          <a:bodyPr/>
          <a:lstStyle/>
          <a:p>
            <a:pPr>
              <a:defRPr/>
            </a:pPr>
            <a:endParaRPr lang="cs-CZ"/>
          </a:p>
        </p:txBody>
      </p:sp>
      <p:sp>
        <p:nvSpPr>
          <p:cNvPr id="4" name="Zástupný symbol pro číslo snímku 3"/>
          <p:cNvSpPr>
            <a:spLocks noGrp="1"/>
          </p:cNvSpPr>
          <p:nvPr>
            <p:ph type="sldNum" sz="quarter" idx="12"/>
          </p:nvPr>
        </p:nvSpPr>
        <p:spPr/>
        <p:txBody>
          <a:bodyPr/>
          <a:lstStyle/>
          <a:p>
            <a:pPr>
              <a:defRPr/>
            </a:pPr>
            <a:fld id="{5FE0BED4-6FA9-4010-A20C-0517B25C04F8}" type="slidenum">
              <a:rPr lang="cs-CZ" smtClean="0"/>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1">
        <a:schemeClr val="bg1"/>
      </p:bgRef>
    </p:bg>
    <p:spTree>
      <p:nvGrpSpPr>
        <p:cNvPr id="1" name=""/>
        <p:cNvGrpSpPr/>
        <p:nvPr/>
      </p:nvGrpSpPr>
      <p:grpSpPr>
        <a:xfrm>
          <a:off x="0" y="0"/>
          <a:ext cx="0" cy="0"/>
          <a:chOff x="0" y="0"/>
          <a:chExt cx="0" cy="0"/>
        </a:xfrm>
      </p:grpSpPr>
      <p:sp>
        <p:nvSpPr>
          <p:cNvPr id="10" name="Přímá spojovací čára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Nadpis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cs-CZ"/>
              <a:t>Klepnutím lze upravit styl předlohy nadpisů.</a:t>
            </a:r>
            <a:endParaRPr kumimoji="0" lang="en-US"/>
          </a:p>
        </p:txBody>
      </p:sp>
      <p:sp>
        <p:nvSpPr>
          <p:cNvPr id="3" name="Zástupný symbol pro text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cs-CZ"/>
              <a:t>Klepnutím lze upravit styly předlohy textu.</a:t>
            </a:r>
          </a:p>
        </p:txBody>
      </p:sp>
      <p:sp>
        <p:nvSpPr>
          <p:cNvPr id="8" name="Přímá spojovací čára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Přímá spojovací čára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Přímá spojovací čára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bdélník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římá spojovací čára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ipsa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Zástupný symbol pro obsah 17"/>
          <p:cNvSpPr>
            <a:spLocks noGrp="1"/>
          </p:cNvSpPr>
          <p:nvPr>
            <p:ph sz="quarter" idx="1"/>
          </p:nvPr>
        </p:nvSpPr>
        <p:spPr>
          <a:xfrm>
            <a:off x="304800" y="274320"/>
            <a:ext cx="5638800" cy="6327648"/>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21" name="Zástupný symbol pro datum 20"/>
          <p:cNvSpPr>
            <a:spLocks noGrp="1"/>
          </p:cNvSpPr>
          <p:nvPr>
            <p:ph type="dt" sz="half" idx="14"/>
          </p:nvPr>
        </p:nvSpPr>
        <p:spPr/>
        <p:txBody>
          <a:bodyPr rtlCol="0"/>
          <a:lstStyle/>
          <a:p>
            <a:pPr>
              <a:defRPr/>
            </a:pPr>
            <a:endParaRPr lang="cs-CZ"/>
          </a:p>
        </p:txBody>
      </p:sp>
      <p:sp>
        <p:nvSpPr>
          <p:cNvPr id="22" name="Zástupný symbol pro číslo snímku 21"/>
          <p:cNvSpPr>
            <a:spLocks noGrp="1"/>
          </p:cNvSpPr>
          <p:nvPr>
            <p:ph type="sldNum" sz="quarter" idx="15"/>
          </p:nvPr>
        </p:nvSpPr>
        <p:spPr/>
        <p:txBody>
          <a:bodyPr rtlCol="0"/>
          <a:lstStyle/>
          <a:p>
            <a:pPr>
              <a:defRPr/>
            </a:pPr>
            <a:fld id="{FAC31ED2-8629-46DD-BA1C-9EBCD995A1FB}" type="slidenum">
              <a:rPr lang="cs-CZ" smtClean="0"/>
              <a:pPr>
                <a:defRPr/>
              </a:pPr>
              <a:t>‹#›</a:t>
            </a:fld>
            <a:endParaRPr lang="cs-CZ"/>
          </a:p>
        </p:txBody>
      </p:sp>
      <p:sp>
        <p:nvSpPr>
          <p:cNvPr id="23" name="Zástupný symbol pro zápatí 22"/>
          <p:cNvSpPr>
            <a:spLocks noGrp="1"/>
          </p:cNvSpPr>
          <p:nvPr>
            <p:ph type="ftr" sz="quarter" idx="16"/>
          </p:nvPr>
        </p:nvSpPr>
        <p:spPr/>
        <p:txBody>
          <a:bodyPr rtlCol="0"/>
          <a:lstStyle/>
          <a:p>
            <a:pPr>
              <a:defRPr/>
            </a:pPr>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Přímá spojovací čára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ipsa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Nadpis 1"/>
          <p:cNvSpPr>
            <a:spLocks noGrp="1"/>
          </p:cNvSpPr>
          <p:nvPr>
            <p:ph type="title"/>
          </p:nvPr>
        </p:nvSpPr>
        <p:spPr>
          <a:xfrm rot="5400000">
            <a:off x="3350133" y="3200400"/>
            <a:ext cx="6309360" cy="457200"/>
          </a:xfrm>
        </p:spPr>
        <p:txBody>
          <a:bodyPr anchor="b"/>
          <a:lstStyle>
            <a:lvl1pPr algn="l">
              <a:buNone/>
              <a:defRPr sz="2000" b="1"/>
            </a:lvl1pPr>
          </a:lstStyle>
          <a:p>
            <a:r>
              <a:rPr kumimoji="0" lang="cs-CZ"/>
              <a:t>Klepnutím lze upravit styl předlohy nadpisů.</a:t>
            </a:r>
            <a:endParaRPr kumimoji="0" lang="en-US"/>
          </a:p>
        </p:txBody>
      </p:sp>
      <p:sp>
        <p:nvSpPr>
          <p:cNvPr id="3" name="Zástupný symbol pro obrázek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cs-CZ"/>
              <a:t>Klepnutím na ikonu přidáte obrázek.</a:t>
            </a:r>
            <a:endParaRPr kumimoji="0" lang="en-US" dirty="0"/>
          </a:p>
        </p:txBody>
      </p:sp>
      <p:sp>
        <p:nvSpPr>
          <p:cNvPr id="4" name="Zástupný symbol pro text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cs-CZ"/>
              <a:t>Klepnutím lze upravit styly předlohy textu.</a:t>
            </a:r>
          </a:p>
        </p:txBody>
      </p:sp>
      <p:sp>
        <p:nvSpPr>
          <p:cNvPr id="10" name="Přímá spojovací čára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Obdélník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římá spojovací čára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Přímá spojovací čára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Přímá spojovací čára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Zástupný symbol pro datum 16"/>
          <p:cNvSpPr>
            <a:spLocks noGrp="1"/>
          </p:cNvSpPr>
          <p:nvPr>
            <p:ph type="dt" sz="half" idx="10"/>
          </p:nvPr>
        </p:nvSpPr>
        <p:spPr/>
        <p:txBody>
          <a:bodyPr rtlCol="0"/>
          <a:lstStyle/>
          <a:p>
            <a:pPr>
              <a:defRPr/>
            </a:pPr>
            <a:endParaRPr lang="cs-CZ"/>
          </a:p>
        </p:txBody>
      </p:sp>
      <p:sp>
        <p:nvSpPr>
          <p:cNvPr id="18" name="Zástupný symbol pro číslo snímku 17"/>
          <p:cNvSpPr>
            <a:spLocks noGrp="1"/>
          </p:cNvSpPr>
          <p:nvPr>
            <p:ph type="sldNum" sz="quarter" idx="11"/>
          </p:nvPr>
        </p:nvSpPr>
        <p:spPr/>
        <p:txBody>
          <a:bodyPr rtlCol="0"/>
          <a:lstStyle/>
          <a:p>
            <a:pPr>
              <a:defRPr/>
            </a:pPr>
            <a:fld id="{3F704943-052D-4747-87CE-F6A2D9F31F3E}" type="slidenum">
              <a:rPr lang="cs-CZ" smtClean="0"/>
              <a:pPr>
                <a:defRPr/>
              </a:pPr>
              <a:t>‹#›</a:t>
            </a:fld>
            <a:endParaRPr lang="cs-CZ"/>
          </a:p>
        </p:txBody>
      </p:sp>
      <p:sp>
        <p:nvSpPr>
          <p:cNvPr id="21" name="Zástupný symbol pro zápatí 20"/>
          <p:cNvSpPr>
            <a:spLocks noGrp="1"/>
          </p:cNvSpPr>
          <p:nvPr>
            <p:ph type="ftr" sz="quarter" idx="12"/>
          </p:nvPr>
        </p:nvSpPr>
        <p:spPr/>
        <p:txBody>
          <a:bodyPr rtlCol="0"/>
          <a:lstStyle/>
          <a:p>
            <a:pPr>
              <a:defRPr/>
            </a:pPr>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Přímá spojovací čára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Zástupný symbol pro nadpis 21"/>
          <p:cNvSpPr>
            <a:spLocks noGrp="1"/>
          </p:cNvSpPr>
          <p:nvPr>
            <p:ph type="title"/>
          </p:nvPr>
        </p:nvSpPr>
        <p:spPr>
          <a:xfrm>
            <a:off x="457200" y="274638"/>
            <a:ext cx="7467600" cy="1143000"/>
          </a:xfrm>
          <a:prstGeom prst="rect">
            <a:avLst/>
          </a:prstGeom>
        </p:spPr>
        <p:txBody>
          <a:bodyPr vert="horz" anchor="b">
            <a:normAutofit/>
          </a:bodyPr>
          <a:lstStyle/>
          <a:p>
            <a:r>
              <a:rPr kumimoji="0" lang="cs-CZ"/>
              <a:t>Klepnutím lze upravit styl předlohy nadpisů.</a:t>
            </a:r>
            <a:endParaRPr kumimoji="0" lang="en-US"/>
          </a:p>
        </p:txBody>
      </p:sp>
      <p:sp>
        <p:nvSpPr>
          <p:cNvPr id="13" name="Zástupný symbol pro text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cs-CZ"/>
              <a:t>Klepnutím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14" name="Zástupný symbol pro datum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cs-CZ"/>
          </a:p>
        </p:txBody>
      </p:sp>
      <p:sp>
        <p:nvSpPr>
          <p:cNvPr id="3" name="Zástupný symbol pro zápatí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cs-CZ"/>
          </a:p>
        </p:txBody>
      </p:sp>
      <p:sp>
        <p:nvSpPr>
          <p:cNvPr id="7" name="Přímá spojovací čára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Přímá spojovací čára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Obdélník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římá spojovací čára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ipsa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Zástupný symbol pro číslo snímk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a:defRPr/>
            </a:pPr>
            <a:fld id="{381BCF2B-1D23-41F4-8A6A-1E4287695FF0}" type="slidenum">
              <a:rPr lang="cs-CZ" smtClean="0"/>
              <a:pPr>
                <a:defRPr/>
              </a:pPr>
              <a:t>‹#›</a:t>
            </a:fld>
            <a:endParaRPr lang="cs-CZ"/>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hyperlink" Target="http://is.muni.cz/do/law/kat/kupp/hrim/index.htm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fontScale="90000"/>
          </a:bodyPr>
          <a:lstStyle/>
          <a:p>
            <a:pPr eaLnBrk="1" hangingPunct="1">
              <a:defRPr/>
            </a:pPr>
            <a:r>
              <a:rPr lang="cs-CZ" sz="4000" dirty="0">
                <a:latin typeface="Garamond" pitchFamily="18" charset="0"/>
              </a:rPr>
              <a:t>Lidská práva a soudnictví 2021 – Úrovně ochrany lidských práv </a:t>
            </a:r>
          </a:p>
        </p:txBody>
      </p:sp>
      <p:sp>
        <p:nvSpPr>
          <p:cNvPr id="2051" name="Rectangle 3"/>
          <p:cNvSpPr>
            <a:spLocks noGrp="1" noChangeArrowheads="1"/>
          </p:cNvSpPr>
          <p:nvPr>
            <p:ph type="subTitle" idx="1"/>
          </p:nvPr>
        </p:nvSpPr>
        <p:spPr/>
        <p:txBody>
          <a:bodyPr/>
          <a:lstStyle/>
          <a:p>
            <a:pPr eaLnBrk="1" hangingPunct="1">
              <a:defRPr/>
            </a:pPr>
            <a:r>
              <a:rPr lang="cs-CZ">
                <a:latin typeface="Garamond" pitchFamily="18" charset="0"/>
              </a:rPr>
              <a:t>Pavel Molek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cs-CZ">
                <a:latin typeface="Garamond" pitchFamily="18" charset="0"/>
              </a:rPr>
              <a:t>Úrovně ochrany - EU</a:t>
            </a:r>
          </a:p>
        </p:txBody>
      </p:sp>
      <p:sp>
        <p:nvSpPr>
          <p:cNvPr id="21507" name="Rectangle 3"/>
          <p:cNvSpPr>
            <a:spLocks noGrp="1" noChangeArrowheads="1"/>
          </p:cNvSpPr>
          <p:nvPr>
            <p:ph sz="quarter" idx="1"/>
          </p:nvPr>
        </p:nvSpPr>
        <p:spPr/>
        <p:txBody>
          <a:bodyPr/>
          <a:lstStyle/>
          <a:p>
            <a:pPr eaLnBrk="1" hangingPunct="1">
              <a:defRPr/>
            </a:pPr>
            <a:r>
              <a:rPr lang="cs-CZ">
                <a:latin typeface="Garamond" pitchFamily="18" charset="0"/>
              </a:rPr>
              <a:t>Listina základních práv EU – 2000 – 2009</a:t>
            </a:r>
          </a:p>
          <a:p>
            <a:pPr lvl="1" eaLnBrk="1" hangingPunct="1">
              <a:defRPr/>
            </a:pPr>
            <a:r>
              <a:rPr lang="cs-CZ">
                <a:latin typeface="Garamond" pitchFamily="18" charset="0"/>
              </a:rPr>
              <a:t>Důstojnost</a:t>
            </a:r>
          </a:p>
          <a:p>
            <a:pPr lvl="1" eaLnBrk="1" hangingPunct="1">
              <a:defRPr/>
            </a:pPr>
            <a:r>
              <a:rPr lang="cs-CZ">
                <a:latin typeface="Garamond" pitchFamily="18" charset="0"/>
              </a:rPr>
              <a:t>Svobody</a:t>
            </a:r>
          </a:p>
          <a:p>
            <a:pPr lvl="1" eaLnBrk="1" hangingPunct="1">
              <a:defRPr/>
            </a:pPr>
            <a:r>
              <a:rPr lang="cs-CZ">
                <a:latin typeface="Garamond" pitchFamily="18" charset="0"/>
              </a:rPr>
              <a:t>Rovnost</a:t>
            </a:r>
          </a:p>
          <a:p>
            <a:pPr lvl="1" eaLnBrk="1" hangingPunct="1">
              <a:defRPr/>
            </a:pPr>
            <a:r>
              <a:rPr lang="cs-CZ">
                <a:latin typeface="Garamond" pitchFamily="18" charset="0"/>
              </a:rPr>
              <a:t>Solidarita</a:t>
            </a:r>
          </a:p>
          <a:p>
            <a:pPr lvl="1" eaLnBrk="1" hangingPunct="1">
              <a:defRPr/>
            </a:pPr>
            <a:r>
              <a:rPr lang="cs-CZ">
                <a:latin typeface="Garamond" pitchFamily="18" charset="0"/>
              </a:rPr>
              <a:t>Občanská práva</a:t>
            </a:r>
          </a:p>
          <a:p>
            <a:pPr lvl="1" eaLnBrk="1" hangingPunct="1">
              <a:defRPr/>
            </a:pPr>
            <a:r>
              <a:rPr lang="cs-CZ">
                <a:latin typeface="Garamond" pitchFamily="18" charset="0"/>
              </a:rPr>
              <a:t>Soudnictví</a:t>
            </a:r>
          </a:p>
        </p:txBody>
      </p:sp>
      <p:pic>
        <p:nvPicPr>
          <p:cNvPr id="2" name="Nahraný zvuk">
            <a:hlinkClick r:id="" action="ppaction://media"/>
            <a:extLst>
              <a:ext uri="{FF2B5EF4-FFF2-40B4-BE49-F238E27FC236}">
                <a16:creationId xmlns:a16="http://schemas.microsoft.com/office/drawing/2014/main" id="{4ABA4F9A-3E9C-4FD8-B263-1FE3583755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cs-CZ" dirty="0">
                <a:latin typeface="Garamond" pitchFamily="18" charset="0"/>
              </a:rPr>
              <a:t>Úrovně ochrany - EU</a:t>
            </a:r>
          </a:p>
        </p:txBody>
      </p:sp>
      <p:sp>
        <p:nvSpPr>
          <p:cNvPr id="22531" name="Rectangle 3"/>
          <p:cNvSpPr>
            <a:spLocks noGrp="1" noChangeArrowheads="1"/>
          </p:cNvSpPr>
          <p:nvPr>
            <p:ph sz="quarter" idx="1"/>
          </p:nvPr>
        </p:nvSpPr>
        <p:spPr/>
        <p:txBody>
          <a:bodyPr/>
          <a:lstStyle/>
          <a:p>
            <a:pPr eaLnBrk="1" hangingPunct="1">
              <a:lnSpc>
                <a:spcPct val="80000"/>
              </a:lnSpc>
              <a:defRPr/>
            </a:pPr>
            <a:r>
              <a:rPr lang="cs-CZ" sz="2400" dirty="0">
                <a:latin typeface="Garamond" pitchFamily="18" charset="0"/>
              </a:rPr>
              <a:t>Rozsah aplikace:</a:t>
            </a:r>
          </a:p>
          <a:p>
            <a:pPr eaLnBrk="1" hangingPunct="1">
              <a:lnSpc>
                <a:spcPct val="80000"/>
              </a:lnSpc>
              <a:buFont typeface="Wingdings" pitchFamily="2" charset="2"/>
              <a:buNone/>
              <a:defRPr/>
            </a:pPr>
            <a:r>
              <a:rPr lang="cs-CZ" sz="2400" i="1" dirty="0">
                <a:latin typeface="Garamond" pitchFamily="18" charset="0"/>
              </a:rPr>
              <a:t>„ Článek 51</a:t>
            </a:r>
          </a:p>
          <a:p>
            <a:pPr eaLnBrk="1" hangingPunct="1">
              <a:lnSpc>
                <a:spcPct val="80000"/>
              </a:lnSpc>
              <a:buFont typeface="Wingdings" pitchFamily="2" charset="2"/>
              <a:buNone/>
              <a:defRPr/>
            </a:pPr>
            <a:r>
              <a:rPr lang="cs-CZ" sz="2400" i="1" dirty="0">
                <a:latin typeface="Garamond" pitchFamily="18" charset="0"/>
              </a:rPr>
              <a:t>Oblast použití</a:t>
            </a:r>
          </a:p>
          <a:p>
            <a:pPr eaLnBrk="1" hangingPunct="1">
              <a:lnSpc>
                <a:spcPct val="80000"/>
              </a:lnSpc>
              <a:buFont typeface="Wingdings" pitchFamily="2" charset="2"/>
              <a:buNone/>
              <a:defRPr/>
            </a:pPr>
            <a:r>
              <a:rPr lang="cs-CZ" sz="2400" i="1" dirty="0">
                <a:latin typeface="Garamond" pitchFamily="18" charset="0"/>
              </a:rPr>
              <a:t>1. Ustanovení této listiny jsou při dodržení zásady subsidiarity určena orgánům, institucím a jiným subjektům Unie, a dále členským státům, výhradně pokud uplatňují právo Unie. Respektují proto práva, dodržují zásady a podporují jejich uplatňování v souladu se svými pravomocemi, při zachování mezí pravomocí, které jsou Unii svěřeny ve Smlouvách.</a:t>
            </a:r>
          </a:p>
          <a:p>
            <a:pPr eaLnBrk="1" hangingPunct="1">
              <a:lnSpc>
                <a:spcPct val="80000"/>
              </a:lnSpc>
              <a:buFont typeface="Wingdings" pitchFamily="2" charset="2"/>
              <a:buNone/>
              <a:defRPr/>
            </a:pPr>
            <a:r>
              <a:rPr lang="cs-CZ" sz="2400" i="1" dirty="0">
                <a:latin typeface="Garamond" pitchFamily="18" charset="0"/>
              </a:rPr>
              <a:t>	2. Tato listina nerozšiřuje oblast působnosti práva Unie nad rámec pravomocí Unie, ani nevytváří žádnou novou pravomoc či úkol pro Unii, ani nemění pravomoc a úkoly stanovené ve Smlouvách.“</a:t>
            </a:r>
          </a:p>
        </p:txBody>
      </p:sp>
      <p:pic>
        <p:nvPicPr>
          <p:cNvPr id="2" name="Nahraný zvuk">
            <a:hlinkClick r:id="" action="ppaction://media"/>
            <a:extLst>
              <a:ext uri="{FF2B5EF4-FFF2-40B4-BE49-F238E27FC236}">
                <a16:creationId xmlns:a16="http://schemas.microsoft.com/office/drawing/2014/main" id="{10ED690C-A3AA-4067-A538-3E92368AE1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a:latin typeface="Garamond" pitchFamily="18" charset="0"/>
              </a:rPr>
              <a:t>Úrovně ochrany - EU</a:t>
            </a:r>
            <a:endParaRPr lang="en-AU">
              <a:latin typeface="Garamond" pitchFamily="18" charset="0"/>
            </a:endParaRPr>
          </a:p>
        </p:txBody>
      </p:sp>
      <p:sp>
        <p:nvSpPr>
          <p:cNvPr id="3" name="Zástupný symbol pro obsah 2"/>
          <p:cNvSpPr>
            <a:spLocks noGrp="1"/>
          </p:cNvSpPr>
          <p:nvPr>
            <p:ph sz="quarter" idx="1"/>
          </p:nvPr>
        </p:nvSpPr>
        <p:spPr/>
        <p:txBody>
          <a:bodyPr/>
          <a:lstStyle/>
          <a:p>
            <a:pPr>
              <a:defRPr/>
            </a:pPr>
            <a:r>
              <a:rPr lang="cs-CZ" sz="2800" i="1" dirty="0">
                <a:latin typeface="Garamond" pitchFamily="18" charset="0"/>
              </a:rPr>
              <a:t>„</a:t>
            </a:r>
            <a:r>
              <a:rPr lang="en-US" sz="2800" i="1" dirty="0" err="1">
                <a:latin typeface="Garamond" pitchFamily="18" charset="0"/>
              </a:rPr>
              <a:t>členským</a:t>
            </a:r>
            <a:r>
              <a:rPr lang="en-US" sz="2800" i="1" dirty="0">
                <a:latin typeface="Garamond" pitchFamily="18" charset="0"/>
              </a:rPr>
              <a:t> </a:t>
            </a:r>
            <a:r>
              <a:rPr lang="en-US" sz="2800" i="1" dirty="0" err="1">
                <a:latin typeface="Garamond" pitchFamily="18" charset="0"/>
              </a:rPr>
              <a:t>státům</a:t>
            </a:r>
            <a:r>
              <a:rPr lang="en-US" sz="2800" i="1" dirty="0">
                <a:latin typeface="Garamond" pitchFamily="18" charset="0"/>
              </a:rPr>
              <a:t>, </a:t>
            </a:r>
            <a:r>
              <a:rPr lang="en-US" sz="2800" i="1" dirty="0" err="1">
                <a:latin typeface="Garamond" pitchFamily="18" charset="0"/>
              </a:rPr>
              <a:t>výhradně</a:t>
            </a:r>
            <a:r>
              <a:rPr lang="en-US" sz="2800" i="1" dirty="0">
                <a:latin typeface="Garamond" pitchFamily="18" charset="0"/>
              </a:rPr>
              <a:t> </a:t>
            </a:r>
            <a:r>
              <a:rPr lang="en-US" sz="2800" i="1" dirty="0" err="1">
                <a:latin typeface="Garamond" pitchFamily="18" charset="0"/>
              </a:rPr>
              <a:t>pokud</a:t>
            </a:r>
            <a:r>
              <a:rPr lang="en-US" sz="2800" i="1" dirty="0">
                <a:latin typeface="Garamond" pitchFamily="18" charset="0"/>
              </a:rPr>
              <a:t> </a:t>
            </a:r>
            <a:r>
              <a:rPr lang="en-US" sz="2800" i="1" dirty="0" err="1">
                <a:latin typeface="Garamond" pitchFamily="18" charset="0"/>
              </a:rPr>
              <a:t>uplatňují</a:t>
            </a:r>
            <a:r>
              <a:rPr lang="en-US" sz="2800" i="1" dirty="0">
                <a:latin typeface="Garamond" pitchFamily="18" charset="0"/>
              </a:rPr>
              <a:t> </a:t>
            </a:r>
            <a:r>
              <a:rPr lang="en-US" sz="2800" i="1" dirty="0" err="1">
                <a:latin typeface="Garamond" pitchFamily="18" charset="0"/>
              </a:rPr>
              <a:t>právo</a:t>
            </a:r>
            <a:r>
              <a:rPr lang="en-US" sz="2800" i="1" dirty="0">
                <a:latin typeface="Garamond" pitchFamily="18" charset="0"/>
              </a:rPr>
              <a:t> </a:t>
            </a:r>
            <a:r>
              <a:rPr lang="en-US" sz="2800" i="1" dirty="0" err="1">
                <a:latin typeface="Garamond" pitchFamily="18" charset="0"/>
              </a:rPr>
              <a:t>Unie</a:t>
            </a:r>
            <a:r>
              <a:rPr lang="en-US" sz="2800" i="1" dirty="0">
                <a:latin typeface="Garamond" pitchFamily="18" charset="0"/>
              </a:rPr>
              <a:t> </a:t>
            </a:r>
            <a:r>
              <a:rPr lang="cs-CZ" sz="2800" i="1" dirty="0">
                <a:latin typeface="Garamond" pitchFamily="18" charset="0"/>
              </a:rPr>
              <a:t>“</a:t>
            </a:r>
          </a:p>
          <a:p>
            <a:pPr lvl="1">
              <a:defRPr/>
            </a:pPr>
            <a:r>
              <a:rPr lang="cs-CZ" sz="2400" dirty="0">
                <a:latin typeface="Garamond" pitchFamily="18" charset="0"/>
              </a:rPr>
              <a:t>Členské státy přímo plní závazky - nařízení</a:t>
            </a:r>
          </a:p>
          <a:p>
            <a:pPr lvl="1">
              <a:defRPr/>
            </a:pPr>
            <a:r>
              <a:rPr lang="cs-CZ" sz="2400" dirty="0">
                <a:latin typeface="Garamond" pitchFamily="18" charset="0"/>
              </a:rPr>
              <a:t>Členské státy plní harmonizované předpisy - směrnice</a:t>
            </a:r>
          </a:p>
          <a:p>
            <a:pPr lvl="1">
              <a:defRPr/>
            </a:pPr>
            <a:r>
              <a:rPr lang="en-US" sz="2400" dirty="0">
                <a:latin typeface="Garamond" pitchFamily="18" charset="0"/>
              </a:rPr>
              <a:t>ERT doctrine</a:t>
            </a:r>
            <a:r>
              <a:rPr lang="cs-CZ" sz="2400" dirty="0">
                <a:latin typeface="Garamond" pitchFamily="18" charset="0"/>
              </a:rPr>
              <a:t>: národní omezení základních 4 svobod</a:t>
            </a:r>
            <a:endParaRPr lang="en-AU" sz="2400" dirty="0">
              <a:latin typeface="Garamond" pitchFamily="18" charset="0"/>
            </a:endParaRPr>
          </a:p>
          <a:p>
            <a:pPr>
              <a:defRPr/>
            </a:pPr>
            <a:endParaRPr lang="en-AU" dirty="0">
              <a:latin typeface="Garamond" pitchFamily="18" charset="0"/>
            </a:endParaRPr>
          </a:p>
        </p:txBody>
      </p:sp>
      <p:pic>
        <p:nvPicPr>
          <p:cNvPr id="4" name="Nahraný zvuk">
            <a:hlinkClick r:id="" action="ppaction://media"/>
            <a:extLst>
              <a:ext uri="{FF2B5EF4-FFF2-40B4-BE49-F238E27FC236}">
                <a16:creationId xmlns:a16="http://schemas.microsoft.com/office/drawing/2014/main" id="{C4B9A951-C7BE-421F-95B3-E50BE1CBE4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defRPr/>
            </a:pPr>
            <a:r>
              <a:rPr lang="cs-CZ">
                <a:latin typeface="Garamond" pitchFamily="18" charset="0"/>
              </a:rPr>
              <a:t>Úrovně ochrany - EU</a:t>
            </a:r>
          </a:p>
        </p:txBody>
      </p:sp>
      <p:sp>
        <p:nvSpPr>
          <p:cNvPr id="25603" name="Rectangle 3"/>
          <p:cNvSpPr>
            <a:spLocks noGrp="1" noChangeArrowheads="1"/>
          </p:cNvSpPr>
          <p:nvPr>
            <p:ph sz="quarter" idx="1"/>
          </p:nvPr>
        </p:nvSpPr>
        <p:spPr/>
        <p:txBody>
          <a:bodyPr/>
          <a:lstStyle/>
          <a:p>
            <a:pPr eaLnBrk="1" hangingPunct="1">
              <a:defRPr/>
            </a:pPr>
            <a:r>
              <a:rPr lang="cs-CZ">
                <a:latin typeface="Garamond" pitchFamily="18" charset="0"/>
              </a:rPr>
              <a:t>Evropský ombudsman, Soudní dvůr, Agentura EU pro základní práva….</a:t>
            </a:r>
          </a:p>
        </p:txBody>
      </p:sp>
      <p:pic>
        <p:nvPicPr>
          <p:cNvPr id="2" name="Nahraný zvuk">
            <a:hlinkClick r:id="" action="ppaction://media"/>
            <a:extLst>
              <a:ext uri="{FF2B5EF4-FFF2-40B4-BE49-F238E27FC236}">
                <a16:creationId xmlns:a16="http://schemas.microsoft.com/office/drawing/2014/main" id="{B07BF5C2-424A-4CE9-AC9E-D46EE8E82A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cs-CZ">
                <a:latin typeface="Garamond" pitchFamily="18" charset="0"/>
              </a:rPr>
              <a:t>Rada Evropy-obecné</a:t>
            </a:r>
          </a:p>
        </p:txBody>
      </p:sp>
      <p:sp>
        <p:nvSpPr>
          <p:cNvPr id="26627" name="Rectangle 3"/>
          <p:cNvSpPr>
            <a:spLocks noGrp="1" noChangeArrowheads="1"/>
          </p:cNvSpPr>
          <p:nvPr>
            <p:ph sz="quarter" idx="1"/>
          </p:nvPr>
        </p:nvSpPr>
        <p:spPr/>
        <p:txBody>
          <a:bodyPr/>
          <a:lstStyle/>
          <a:p>
            <a:pPr eaLnBrk="1" hangingPunct="1">
              <a:lnSpc>
                <a:spcPct val="80000"/>
              </a:lnSpc>
              <a:defRPr/>
            </a:pPr>
            <a:r>
              <a:rPr lang="cs-CZ" sz="2000" dirty="0">
                <a:latin typeface="Garamond" pitchFamily="18" charset="0"/>
              </a:rPr>
              <a:t>Úmluva o ochraně lidských práv a základních svobod 1950, původně dvojice orgánů (Komise a Soud), zrušení dvojstupňovosti 11. Protokolem od 1. 11. 1998: nyní jen ESLP – 47 soudců (5 sekcí nebo Velký senát)</a:t>
            </a:r>
          </a:p>
          <a:p>
            <a:pPr eaLnBrk="1" hangingPunct="1">
              <a:lnSpc>
                <a:spcPct val="80000"/>
              </a:lnSpc>
              <a:defRPr/>
            </a:pPr>
            <a:r>
              <a:rPr lang="cs-CZ" sz="2000" dirty="0">
                <a:latin typeface="Garamond" pitchFamily="18" charset="0"/>
              </a:rPr>
              <a:t>Individuální stížnosti, mezistátní (Severní Kypr, Severní Irsko...)</a:t>
            </a:r>
          </a:p>
          <a:p>
            <a:pPr eaLnBrk="1" hangingPunct="1">
              <a:lnSpc>
                <a:spcPct val="80000"/>
              </a:lnSpc>
              <a:defRPr/>
            </a:pPr>
            <a:r>
              <a:rPr lang="cs-CZ" sz="2000" dirty="0">
                <a:latin typeface="Garamond" pitchFamily="18" charset="0"/>
              </a:rPr>
              <a:t>Možnost přiznat náhradu materiální újmy, morální újmy, nákladů řízení</a:t>
            </a:r>
          </a:p>
          <a:p>
            <a:pPr eaLnBrk="1" hangingPunct="1">
              <a:lnSpc>
                <a:spcPct val="80000"/>
              </a:lnSpc>
              <a:defRPr/>
            </a:pPr>
            <a:r>
              <a:rPr lang="cs-CZ" sz="2000" dirty="0">
                <a:latin typeface="Garamond" pitchFamily="18" charset="0"/>
              </a:rPr>
              <a:t>Dohled nad výkonem Výborem ministrů</a:t>
            </a:r>
          </a:p>
          <a:p>
            <a:pPr eaLnBrk="1" hangingPunct="1">
              <a:lnSpc>
                <a:spcPct val="80000"/>
              </a:lnSpc>
              <a:defRPr/>
            </a:pPr>
            <a:r>
              <a:rPr lang="cs-CZ" sz="2000" dirty="0">
                <a:latin typeface="Garamond" pitchFamily="18" charset="0"/>
              </a:rPr>
              <a:t>Nemůže zrušit rozhodnutí či zákon, v poslední době ale propracovává, co je účinným prostředkem nápravy a vnitrostátní právní řády na to začínají pamatovat: návrh vlády na zrušení právního předpisu dle § 118 ZÚS a obnova řízení ve věci dle § 119 ZÚS</a:t>
            </a:r>
          </a:p>
          <a:p>
            <a:pPr eaLnBrk="1" hangingPunct="1">
              <a:lnSpc>
                <a:spcPct val="80000"/>
              </a:lnSpc>
              <a:defRPr/>
            </a:pPr>
            <a:r>
              <a:rPr lang="cs-CZ" sz="2000" dirty="0">
                <a:latin typeface="Garamond" pitchFamily="18" charset="0"/>
              </a:rPr>
              <a:t>Oběť svého úspěchu a reformní návrhy (2014 – 56 250 stížností)</a:t>
            </a:r>
          </a:p>
          <a:p>
            <a:pPr eaLnBrk="1" hangingPunct="1">
              <a:lnSpc>
                <a:spcPct val="80000"/>
              </a:lnSpc>
              <a:defRPr/>
            </a:pPr>
            <a:endParaRPr lang="cs-CZ" sz="2000" dirty="0">
              <a:latin typeface="Garamond" pitchFamily="18" charset="0"/>
            </a:endParaRPr>
          </a:p>
        </p:txBody>
      </p:sp>
      <p:pic>
        <p:nvPicPr>
          <p:cNvPr id="2" name="Nahraný zvuk">
            <a:hlinkClick r:id="" action="ppaction://media"/>
            <a:extLst>
              <a:ext uri="{FF2B5EF4-FFF2-40B4-BE49-F238E27FC236}">
                <a16:creationId xmlns:a16="http://schemas.microsoft.com/office/drawing/2014/main" id="{E55BFCF1-DBFE-4F9E-AD55-F0AB0F2C31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cs-CZ">
                <a:latin typeface="Garamond" pitchFamily="18" charset="0"/>
              </a:rPr>
              <a:t>Rada Evropy - speciální</a:t>
            </a:r>
          </a:p>
        </p:txBody>
      </p:sp>
      <p:sp>
        <p:nvSpPr>
          <p:cNvPr id="28675" name="Rectangle 3"/>
          <p:cNvSpPr>
            <a:spLocks noGrp="1" noChangeArrowheads="1"/>
          </p:cNvSpPr>
          <p:nvPr>
            <p:ph sz="quarter" idx="1"/>
          </p:nvPr>
        </p:nvSpPr>
        <p:spPr/>
        <p:txBody>
          <a:bodyPr/>
          <a:lstStyle/>
          <a:p>
            <a:pPr eaLnBrk="1" hangingPunct="1">
              <a:lnSpc>
                <a:spcPct val="80000"/>
              </a:lnSpc>
              <a:defRPr/>
            </a:pPr>
            <a:r>
              <a:rPr lang="cs-CZ" sz="1800" dirty="0">
                <a:latin typeface="Garamond" pitchFamily="18" charset="0"/>
              </a:rPr>
              <a:t>Komisař pro LP – od roku 1999, navštěvuje země, vydává zprávy, upozorňuje na problémy</a:t>
            </a:r>
          </a:p>
          <a:p>
            <a:pPr eaLnBrk="1" hangingPunct="1">
              <a:lnSpc>
                <a:spcPct val="80000"/>
              </a:lnSpc>
              <a:buFont typeface="Wingdings" pitchFamily="2" charset="2"/>
              <a:buNone/>
              <a:defRPr/>
            </a:pPr>
            <a:r>
              <a:rPr lang="cs-CZ" sz="1800" dirty="0" err="1">
                <a:latin typeface="Garamond" pitchFamily="18" charset="0"/>
              </a:rPr>
              <a:t>REs</a:t>
            </a:r>
            <a:r>
              <a:rPr lang="cs-CZ" sz="1800" dirty="0">
                <a:latin typeface="Garamond" pitchFamily="18" charset="0"/>
              </a:rPr>
              <a:t>:</a:t>
            </a:r>
          </a:p>
          <a:p>
            <a:pPr eaLnBrk="1" hangingPunct="1">
              <a:lnSpc>
                <a:spcPct val="80000"/>
              </a:lnSpc>
              <a:defRPr/>
            </a:pPr>
            <a:r>
              <a:rPr lang="cs-CZ" sz="1800" dirty="0">
                <a:latin typeface="Garamond" pitchFamily="18" charset="0"/>
              </a:rPr>
              <a:t>Evropská úmluva o odškodňování obětí násilných trestných činů 1983 (Evropský výbor pro trestní problematiku (CDPC) Rady Evropy)</a:t>
            </a:r>
          </a:p>
          <a:p>
            <a:pPr eaLnBrk="1" hangingPunct="1">
              <a:lnSpc>
                <a:spcPct val="80000"/>
              </a:lnSpc>
              <a:defRPr/>
            </a:pPr>
            <a:r>
              <a:rPr lang="cs-CZ" sz="1800" dirty="0">
                <a:latin typeface="Garamond" pitchFamily="18" charset="0"/>
              </a:rPr>
              <a:t>Evropský výbor proti mučení zřízený Evropskou úmluvou o zabránění mučení a nelidskému či ponižujícímu zacházení nebo trestání 1987</a:t>
            </a:r>
          </a:p>
          <a:p>
            <a:pPr eaLnBrk="1" hangingPunct="1">
              <a:lnSpc>
                <a:spcPct val="80000"/>
              </a:lnSpc>
              <a:defRPr/>
            </a:pPr>
            <a:r>
              <a:rPr lang="cs-CZ" sz="1800" dirty="0">
                <a:latin typeface="Garamond" pitchFamily="18" charset="0"/>
              </a:rPr>
              <a:t>Evropská rámcová úmluva na ochranu menšin 1995 (zprávy pro gen. tajemníka RE) </a:t>
            </a:r>
          </a:p>
          <a:p>
            <a:pPr eaLnBrk="1" hangingPunct="1">
              <a:lnSpc>
                <a:spcPct val="80000"/>
              </a:lnSpc>
              <a:defRPr/>
            </a:pPr>
            <a:r>
              <a:rPr lang="cs-CZ" sz="1800" dirty="0">
                <a:latin typeface="Garamond" pitchFamily="18" charset="0"/>
              </a:rPr>
              <a:t>Evropská charta regionálních či menšinových jazyků 1992 (Výbor expertů a zprávy pro gen. tajemníka)</a:t>
            </a:r>
          </a:p>
          <a:p>
            <a:pPr eaLnBrk="1" hangingPunct="1">
              <a:lnSpc>
                <a:spcPct val="80000"/>
              </a:lnSpc>
              <a:defRPr/>
            </a:pPr>
            <a:r>
              <a:rPr lang="cs-CZ" sz="1800" dirty="0">
                <a:latin typeface="Garamond" pitchFamily="18" charset="0"/>
              </a:rPr>
              <a:t>Evropská sociální charta 1961 a její Výbor expertů prošetřující periodické zprávy (i kolektivní stížnosti) </a:t>
            </a:r>
          </a:p>
          <a:p>
            <a:pPr eaLnBrk="1" hangingPunct="1">
              <a:lnSpc>
                <a:spcPct val="80000"/>
              </a:lnSpc>
              <a:defRPr/>
            </a:pPr>
            <a:r>
              <a:rPr lang="cs-CZ" sz="1800" dirty="0">
                <a:latin typeface="Garamond" pitchFamily="18" charset="0"/>
              </a:rPr>
              <a:t>Úmluva na ochranu lidských práv a důstojnosti lidské bytosti v souvislosti s aplikací biologie a medicíny (Úmluva o lidských právech a biomedicíně) 1997 – ESLP k ní vydává stanoviska</a:t>
            </a:r>
          </a:p>
          <a:p>
            <a:pPr eaLnBrk="1" hangingPunct="1">
              <a:lnSpc>
                <a:spcPct val="80000"/>
              </a:lnSpc>
              <a:defRPr/>
            </a:pPr>
            <a:r>
              <a:rPr lang="cs-CZ" sz="1800" dirty="0">
                <a:latin typeface="Garamond" pitchFamily="18" charset="0"/>
              </a:rPr>
              <a:t>Evropská úmluva o výkonu práv dětí – 1996 – dozírá Stálý výbor</a:t>
            </a:r>
          </a:p>
          <a:p>
            <a:pPr eaLnBrk="1" hangingPunct="1">
              <a:lnSpc>
                <a:spcPct val="80000"/>
              </a:lnSpc>
              <a:defRPr/>
            </a:pPr>
            <a:endParaRPr lang="cs-CZ" sz="1800" dirty="0">
              <a:latin typeface="Garamond" pitchFamily="18" charset="0"/>
            </a:endParaRPr>
          </a:p>
        </p:txBody>
      </p:sp>
      <p:pic>
        <p:nvPicPr>
          <p:cNvPr id="2" name="Nahraný zvuk">
            <a:hlinkClick r:id="" action="ppaction://media"/>
            <a:extLst>
              <a:ext uri="{FF2B5EF4-FFF2-40B4-BE49-F238E27FC236}">
                <a16:creationId xmlns:a16="http://schemas.microsoft.com/office/drawing/2014/main" id="{59347E4A-28DE-40E5-8AB7-5D2B254CED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cs-CZ">
                <a:latin typeface="Garamond" pitchFamily="18" charset="0"/>
              </a:rPr>
              <a:t>Nadregionální</a:t>
            </a:r>
          </a:p>
        </p:txBody>
      </p:sp>
      <p:sp>
        <p:nvSpPr>
          <p:cNvPr id="29699" name="Rectangle 3"/>
          <p:cNvSpPr>
            <a:spLocks noGrp="1" noChangeArrowheads="1"/>
          </p:cNvSpPr>
          <p:nvPr>
            <p:ph sz="quarter" idx="1"/>
          </p:nvPr>
        </p:nvSpPr>
        <p:spPr/>
        <p:txBody>
          <a:bodyPr/>
          <a:lstStyle/>
          <a:p>
            <a:pPr eaLnBrk="1" hangingPunct="1">
              <a:defRPr/>
            </a:pPr>
            <a:r>
              <a:rPr lang="cs-CZ">
                <a:latin typeface="Garamond" pitchFamily="18" charset="0"/>
              </a:rPr>
              <a:t>OBSE </a:t>
            </a:r>
          </a:p>
          <a:p>
            <a:pPr lvl="1" eaLnBrk="1" hangingPunct="1">
              <a:defRPr/>
            </a:pPr>
            <a:r>
              <a:rPr lang="cs-CZ">
                <a:latin typeface="Garamond" pitchFamily="18" charset="0"/>
              </a:rPr>
              <a:t>původně KBSE - Závěrečný akt Helsinské konference z roku 1975 a jeho tři košíky: bezpečnost, ekonomická spolupráce a humanitární záležitosti, v zásadě bezpečnostní organizace dnes 56 států od Vancouveru po Ural, organizuje pozorování při volbách</a:t>
            </a:r>
          </a:p>
        </p:txBody>
      </p:sp>
      <p:pic>
        <p:nvPicPr>
          <p:cNvPr id="2" name="Nahraný zvuk">
            <a:hlinkClick r:id="" action="ppaction://media"/>
            <a:extLst>
              <a:ext uri="{FF2B5EF4-FFF2-40B4-BE49-F238E27FC236}">
                <a16:creationId xmlns:a16="http://schemas.microsoft.com/office/drawing/2014/main" id="{2DCD8EE5-EC7C-454C-A068-053A009A44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pPr eaLnBrk="1" hangingPunct="1">
              <a:defRPr/>
            </a:pPr>
            <a:r>
              <a:rPr lang="cs-CZ" sz="4000">
                <a:latin typeface="Garamond" pitchFamily="18" charset="0"/>
              </a:rPr>
              <a:t>Univerzální – Charter-based bodies</a:t>
            </a:r>
          </a:p>
        </p:txBody>
      </p:sp>
      <p:sp>
        <p:nvSpPr>
          <p:cNvPr id="30723" name="Rectangle 3"/>
          <p:cNvSpPr>
            <a:spLocks noGrp="1" noChangeArrowheads="1"/>
          </p:cNvSpPr>
          <p:nvPr>
            <p:ph type="body" sz="half" idx="1"/>
          </p:nvPr>
        </p:nvSpPr>
        <p:spPr/>
        <p:txBody>
          <a:bodyPr/>
          <a:lstStyle/>
          <a:p>
            <a:pPr eaLnBrk="1" hangingPunct="1">
              <a:defRPr/>
            </a:pPr>
            <a:r>
              <a:rPr lang="cs-CZ" sz="2800">
                <a:latin typeface="Garamond" pitchFamily="18" charset="0"/>
              </a:rPr>
              <a:t>Hlavní dokument?</a:t>
            </a:r>
          </a:p>
          <a:p>
            <a:pPr eaLnBrk="1" hangingPunct="1">
              <a:defRPr/>
            </a:pPr>
            <a:r>
              <a:rPr lang="cs-CZ" sz="2800">
                <a:latin typeface="Garamond" pitchFamily="18" charset="0"/>
              </a:rPr>
              <a:t>Všeobecná deklarace lidských práv a její povaha</a:t>
            </a:r>
          </a:p>
          <a:p>
            <a:pPr eaLnBrk="1" hangingPunct="1">
              <a:defRPr/>
            </a:pPr>
            <a:endParaRPr lang="cs-CZ" sz="2800">
              <a:latin typeface="Garamond" pitchFamily="18" charset="0"/>
            </a:endParaRPr>
          </a:p>
        </p:txBody>
      </p:sp>
      <p:pic>
        <p:nvPicPr>
          <p:cNvPr id="20484" name="Picture 5" descr="UDH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2484438" y="3070225"/>
            <a:ext cx="3816350" cy="3060700"/>
          </a:xfrm>
          <a:noFill/>
          <a:extLst>
            <a:ext uri="{909E8E84-426E-40DD-AFC4-6F175D3DCCD1}">
              <a14:hiddenFill xmlns:a14="http://schemas.microsoft.com/office/drawing/2010/main">
                <a:solidFill>
                  <a:srgbClr val="FFFFFF"/>
                </a:solidFill>
              </a14:hiddenFill>
            </a:ext>
          </a:extLst>
        </p:spPr>
      </p:pic>
      <p:pic>
        <p:nvPicPr>
          <p:cNvPr id="2" name="Nahraný zvuk">
            <a:hlinkClick r:id="" action="ppaction://media"/>
            <a:extLst>
              <a:ext uri="{FF2B5EF4-FFF2-40B4-BE49-F238E27FC236}">
                <a16:creationId xmlns:a16="http://schemas.microsoft.com/office/drawing/2014/main" id="{B2F6460C-908E-46B5-840F-4C95F3A391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normAutofit fontScale="90000"/>
          </a:bodyPr>
          <a:lstStyle/>
          <a:p>
            <a:pPr eaLnBrk="1" hangingPunct="1">
              <a:defRPr/>
            </a:pPr>
            <a:r>
              <a:rPr lang="cs-CZ" sz="4000">
                <a:latin typeface="Garamond" pitchFamily="18" charset="0"/>
              </a:rPr>
              <a:t>Univerzální – Charter-based bodies</a:t>
            </a:r>
          </a:p>
        </p:txBody>
      </p:sp>
      <p:sp>
        <p:nvSpPr>
          <p:cNvPr id="32771" name="Rectangle 3"/>
          <p:cNvSpPr>
            <a:spLocks noGrp="1" noChangeArrowheads="1"/>
          </p:cNvSpPr>
          <p:nvPr>
            <p:ph sz="quarter" idx="2"/>
          </p:nvPr>
        </p:nvSpPr>
        <p:spPr>
          <a:xfrm>
            <a:off x="3419475" y="1600200"/>
            <a:ext cx="5267325" cy="4530725"/>
          </a:xfrm>
        </p:spPr>
        <p:txBody>
          <a:bodyPr/>
          <a:lstStyle/>
          <a:p>
            <a:pPr eaLnBrk="1" hangingPunct="1">
              <a:lnSpc>
                <a:spcPct val="80000"/>
              </a:lnSpc>
              <a:buFont typeface="Wingdings" pitchFamily="2" charset="2"/>
              <a:buNone/>
              <a:defRPr/>
            </a:pPr>
            <a:endParaRPr lang="cs-CZ" dirty="0">
              <a:latin typeface="Garamond" pitchFamily="18" charset="0"/>
            </a:endParaRPr>
          </a:p>
          <a:p>
            <a:pPr eaLnBrk="1" hangingPunct="1">
              <a:lnSpc>
                <a:spcPct val="80000"/>
              </a:lnSpc>
              <a:defRPr/>
            </a:pPr>
            <a:r>
              <a:rPr lang="cs-CZ" dirty="0">
                <a:latin typeface="Garamond" pitchFamily="18" charset="0"/>
              </a:rPr>
              <a:t>Orgány vycházející přímo či nepřímo z Charty OSN</a:t>
            </a:r>
          </a:p>
          <a:p>
            <a:pPr lvl="1" eaLnBrk="1" hangingPunct="1">
              <a:lnSpc>
                <a:spcPct val="80000"/>
              </a:lnSpc>
              <a:defRPr/>
            </a:pPr>
            <a:r>
              <a:rPr lang="cs-CZ" dirty="0">
                <a:latin typeface="Garamond" pitchFamily="18" charset="0"/>
              </a:rPr>
              <a:t>Valné shromáždění</a:t>
            </a:r>
          </a:p>
          <a:p>
            <a:pPr lvl="1" eaLnBrk="1" hangingPunct="1">
              <a:lnSpc>
                <a:spcPct val="80000"/>
              </a:lnSpc>
              <a:defRPr/>
            </a:pPr>
            <a:r>
              <a:rPr lang="cs-CZ" dirty="0">
                <a:latin typeface="Garamond" pitchFamily="18" charset="0"/>
              </a:rPr>
              <a:t>Rada bezpečnosti – udržování míru a bezpečí</a:t>
            </a:r>
          </a:p>
          <a:p>
            <a:pPr lvl="1" eaLnBrk="1" hangingPunct="1">
              <a:lnSpc>
                <a:spcPct val="80000"/>
              </a:lnSpc>
              <a:defRPr/>
            </a:pPr>
            <a:r>
              <a:rPr lang="cs-CZ" dirty="0">
                <a:latin typeface="Garamond" pitchFamily="18" charset="0"/>
              </a:rPr>
              <a:t>Mezinárodní soudní dvůr</a:t>
            </a:r>
          </a:p>
          <a:p>
            <a:pPr lvl="1" eaLnBrk="1" hangingPunct="1">
              <a:lnSpc>
                <a:spcPct val="80000"/>
              </a:lnSpc>
              <a:defRPr/>
            </a:pPr>
            <a:r>
              <a:rPr lang="cs-CZ" dirty="0">
                <a:latin typeface="Garamond" pitchFamily="18" charset="0"/>
              </a:rPr>
              <a:t>UNHCR</a:t>
            </a:r>
          </a:p>
          <a:p>
            <a:pPr lvl="1">
              <a:lnSpc>
                <a:spcPct val="80000"/>
              </a:lnSpc>
              <a:defRPr/>
            </a:pPr>
            <a:r>
              <a:rPr lang="cs-CZ" dirty="0">
                <a:latin typeface="Garamond" pitchFamily="18" charset="0"/>
              </a:rPr>
              <a:t>Úřad Vysokého komisaře OSN pro lidská práva (od 1993) – koordinuje lidská práva v celé struktuře OSN - nyní Michelle </a:t>
            </a:r>
            <a:r>
              <a:rPr lang="cs-CZ" dirty="0" err="1">
                <a:latin typeface="Garamond" pitchFamily="18" charset="0"/>
              </a:rPr>
              <a:t>Bachelet</a:t>
            </a:r>
            <a:r>
              <a:rPr lang="cs-CZ" dirty="0">
                <a:latin typeface="Garamond" pitchFamily="18" charset="0"/>
              </a:rPr>
              <a:t> </a:t>
            </a:r>
            <a:r>
              <a:rPr lang="cs-CZ" dirty="0" err="1">
                <a:latin typeface="Garamond" pitchFamily="18" charset="0"/>
              </a:rPr>
              <a:t>Jeria</a:t>
            </a:r>
            <a:endParaRPr lang="cs-CZ" dirty="0">
              <a:latin typeface="Garamond" pitchFamily="18" charset="0"/>
            </a:endParaRPr>
          </a:p>
          <a:p>
            <a:pPr eaLnBrk="1" hangingPunct="1">
              <a:lnSpc>
                <a:spcPct val="80000"/>
              </a:lnSpc>
              <a:defRPr/>
            </a:pPr>
            <a:endParaRPr lang="cs-CZ" dirty="0">
              <a:latin typeface="Garamond" pitchFamily="18" charset="0"/>
            </a:endParaRPr>
          </a:p>
        </p:txBody>
      </p:sp>
      <p:pic>
        <p:nvPicPr>
          <p:cNvPr id="6" name="Zástupný symbol pro obsah 6" descr="HC-Bachelet-bio.jpg"/>
          <p:cNvPicPr>
            <a:picLocks noGrp="1" noChangeAspect="1"/>
          </p:cNvPicPr>
          <p:nvPr>
            <p:ph sz="quarter" idx="1"/>
          </p:nvPr>
        </p:nvPicPr>
        <p:blipFill>
          <a:blip r:embed="rId2" cstate="print"/>
          <a:stretch>
            <a:fillRect/>
          </a:stretch>
        </p:blipFill>
        <p:spPr>
          <a:xfrm>
            <a:off x="755576" y="1844824"/>
            <a:ext cx="2364432" cy="3546648"/>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pPr eaLnBrk="1" hangingPunct="1">
              <a:defRPr/>
            </a:pPr>
            <a:r>
              <a:rPr lang="cs-CZ" sz="4000">
                <a:latin typeface="Garamond" pitchFamily="18" charset="0"/>
              </a:rPr>
              <a:t>Univerzální – Charter-based bodies</a:t>
            </a:r>
          </a:p>
        </p:txBody>
      </p:sp>
      <p:sp>
        <p:nvSpPr>
          <p:cNvPr id="34819" name="Rectangle 3"/>
          <p:cNvSpPr>
            <a:spLocks noGrp="1" noChangeArrowheads="1"/>
          </p:cNvSpPr>
          <p:nvPr>
            <p:ph sz="quarter" idx="1"/>
          </p:nvPr>
        </p:nvSpPr>
        <p:spPr/>
        <p:txBody>
          <a:bodyPr/>
          <a:lstStyle/>
          <a:p>
            <a:pPr eaLnBrk="1" hangingPunct="1">
              <a:defRPr/>
            </a:pPr>
            <a:r>
              <a:rPr lang="cs-CZ" dirty="0">
                <a:latin typeface="Garamond" pitchFamily="18" charset="0"/>
              </a:rPr>
              <a:t>Rada lidských práv: </a:t>
            </a:r>
            <a:r>
              <a:rPr lang="cs-CZ" dirty="0" err="1">
                <a:latin typeface="Garamond" pitchFamily="18" charset="0"/>
              </a:rPr>
              <a:t>Human</a:t>
            </a:r>
            <a:r>
              <a:rPr lang="cs-CZ" dirty="0">
                <a:latin typeface="Garamond" pitchFamily="18" charset="0"/>
              </a:rPr>
              <a:t> </a:t>
            </a:r>
            <a:r>
              <a:rPr lang="cs-CZ" dirty="0" err="1">
                <a:latin typeface="Garamond" pitchFamily="18" charset="0"/>
              </a:rPr>
              <a:t>Rights</a:t>
            </a:r>
            <a:r>
              <a:rPr lang="cs-CZ" dirty="0">
                <a:latin typeface="Garamond" pitchFamily="18" charset="0"/>
              </a:rPr>
              <a:t> </a:t>
            </a:r>
            <a:r>
              <a:rPr lang="cs-CZ" dirty="0" err="1">
                <a:latin typeface="Garamond" pitchFamily="18" charset="0"/>
              </a:rPr>
              <a:t>Council</a:t>
            </a:r>
            <a:r>
              <a:rPr lang="cs-CZ" dirty="0">
                <a:latin typeface="Garamond" pitchFamily="18" charset="0"/>
              </a:rPr>
              <a:t> –založena 2006, 47 členů (USA proti, chtěly menší těleso), převzala zvláštní procedury založené Komisí pro LP:</a:t>
            </a:r>
          </a:p>
          <a:p>
            <a:pPr lvl="1" eaLnBrk="1" hangingPunct="1">
              <a:defRPr/>
            </a:pPr>
            <a:r>
              <a:rPr lang="cs-CZ" dirty="0">
                <a:latin typeface="Garamond" pitchFamily="18" charset="0"/>
              </a:rPr>
              <a:t>Periodické zprávy všech členů OSN</a:t>
            </a:r>
          </a:p>
          <a:p>
            <a:pPr lvl="1" eaLnBrk="1" hangingPunct="1">
              <a:defRPr/>
            </a:pPr>
            <a:r>
              <a:rPr lang="cs-CZ" dirty="0">
                <a:latin typeface="Garamond" pitchFamily="18" charset="0"/>
              </a:rPr>
              <a:t>Stížnostní procedura</a:t>
            </a:r>
          </a:p>
          <a:p>
            <a:pPr lvl="1" eaLnBrk="1" hangingPunct="1">
              <a:defRPr/>
            </a:pPr>
            <a:r>
              <a:rPr lang="cs-CZ" dirty="0">
                <a:latin typeface="Garamond" pitchFamily="18" charset="0"/>
              </a:rPr>
              <a:t>Zvláštní procedury: podle témat (svévolné zbavení svobody aj.) nebo podle zemí (která byla nejčastěji odsuzována?)</a:t>
            </a:r>
          </a:p>
        </p:txBody>
      </p:sp>
      <p:pic>
        <p:nvPicPr>
          <p:cNvPr id="2" name="Nahraný zvuk">
            <a:hlinkClick r:id="" action="ppaction://media"/>
            <a:extLst>
              <a:ext uri="{FF2B5EF4-FFF2-40B4-BE49-F238E27FC236}">
                <a16:creationId xmlns:a16="http://schemas.microsoft.com/office/drawing/2014/main" id="{D8943446-91B0-414D-A4C9-9D5D49BE04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cs-CZ" dirty="0">
                <a:latin typeface="Garamond" pitchFamily="18" charset="0"/>
              </a:rPr>
              <a:t>Vpád mezinárodního práva</a:t>
            </a:r>
          </a:p>
        </p:txBody>
      </p:sp>
      <p:sp>
        <p:nvSpPr>
          <p:cNvPr id="10243" name="Rectangle 3"/>
          <p:cNvSpPr>
            <a:spLocks noGrp="1" noChangeArrowheads="1"/>
          </p:cNvSpPr>
          <p:nvPr>
            <p:ph sz="quarter" idx="1"/>
          </p:nvPr>
        </p:nvSpPr>
        <p:spPr/>
        <p:txBody>
          <a:bodyPr/>
          <a:lstStyle/>
          <a:p>
            <a:pPr eaLnBrk="1" hangingPunct="1">
              <a:lnSpc>
                <a:spcPct val="80000"/>
              </a:lnSpc>
              <a:defRPr/>
            </a:pPr>
            <a:r>
              <a:rPr lang="cs-CZ" sz="1800" dirty="0">
                <a:latin typeface="Garamond" pitchFamily="18" charset="0"/>
              </a:rPr>
              <a:t>Proč nestačí ochrana ze strany domácích katalogů a orgánů ochrany lidských práv?</a:t>
            </a:r>
          </a:p>
          <a:p>
            <a:pPr eaLnBrk="1" hangingPunct="1">
              <a:lnSpc>
                <a:spcPct val="80000"/>
              </a:lnSpc>
              <a:buFont typeface="Wingdings" pitchFamily="2" charset="2"/>
              <a:buNone/>
              <a:defRPr/>
            </a:pPr>
            <a:r>
              <a:rPr lang="cs-CZ" sz="1800" dirty="0">
                <a:latin typeface="Garamond" pitchFamily="18" charset="0"/>
              </a:rPr>
              <a:t>a) Práva cizinců: pokud cizinec vyčerpal vnitrostátní prostředky nápravy, začal ho hájit jeho stát, což vyvolalo potřebu kodifikovat, jak je hájit: arbitráže, komise (mezi státy): </a:t>
            </a:r>
            <a:r>
              <a:rPr lang="cs-CZ" sz="1800" dirty="0" err="1">
                <a:latin typeface="Garamond" pitchFamily="18" charset="0"/>
              </a:rPr>
              <a:t>Jay</a:t>
            </a:r>
            <a:r>
              <a:rPr lang="cs-CZ" sz="1800" dirty="0">
                <a:latin typeface="Garamond" pitchFamily="18" charset="0"/>
              </a:rPr>
              <a:t> </a:t>
            </a:r>
            <a:r>
              <a:rPr lang="cs-CZ" sz="1800" dirty="0" err="1">
                <a:latin typeface="Garamond" pitchFamily="18" charset="0"/>
              </a:rPr>
              <a:t>Commision</a:t>
            </a:r>
            <a:r>
              <a:rPr lang="cs-CZ" sz="1800" dirty="0">
                <a:latin typeface="Garamond" pitchFamily="18" charset="0"/>
              </a:rPr>
              <a:t> dle </a:t>
            </a:r>
            <a:r>
              <a:rPr lang="cs-CZ" sz="1800" dirty="0" err="1">
                <a:latin typeface="Garamond" pitchFamily="18" charset="0"/>
              </a:rPr>
              <a:t>Jay</a:t>
            </a:r>
            <a:r>
              <a:rPr lang="cs-CZ" sz="1800" dirty="0">
                <a:latin typeface="Garamond" pitchFamily="18" charset="0"/>
              </a:rPr>
              <a:t> </a:t>
            </a:r>
            <a:r>
              <a:rPr lang="cs-CZ" sz="1800" dirty="0" err="1">
                <a:latin typeface="Garamond" pitchFamily="18" charset="0"/>
              </a:rPr>
              <a:t>Treaty</a:t>
            </a:r>
            <a:r>
              <a:rPr lang="cs-CZ" sz="1800" dirty="0">
                <a:latin typeface="Garamond" pitchFamily="18" charset="0"/>
              </a:rPr>
              <a:t> 1794 (zajaté lodě apod....) U.K. vs. U. S., v 19. stol vytvoření konceptů rovného zacházení (LA) a zacházení na základě minimálního standardu (Případ určitých německých zájmů v polském Horním Slezsku (1926 PCIJ); vychází z přirozeného práva – člověk má práva, ať je kdekoli: viz Deklarace o lidských právech jednotlivců, kteří nejsou občany země, v níž žijí UN GA 1985</a:t>
            </a:r>
          </a:p>
          <a:p>
            <a:pPr eaLnBrk="1" hangingPunct="1">
              <a:lnSpc>
                <a:spcPct val="80000"/>
              </a:lnSpc>
              <a:buFont typeface="Wingdings" pitchFamily="2" charset="2"/>
              <a:buNone/>
              <a:defRPr/>
            </a:pPr>
            <a:r>
              <a:rPr lang="cs-CZ" sz="1800" dirty="0">
                <a:latin typeface="Garamond" pitchFamily="18" charset="0"/>
              </a:rPr>
              <a:t>b) Diplomatické právo: už vyslanci faraonů a Římanů měli výsady, vztahuje se na vyslance a další diplomaty a na hlavy a představitele států, na jednu stranu je to část MPV, která má sloužit zachování komunikace mezi státy, na druhou stranu jsou to individuální subjektivní práva založená MPV, jejichž nositeli jsou konkrétní osoby (dnes Vídeňské úmluvy o diplomatických vztazích 1961 a konzulárních vztazích 1963)</a:t>
            </a:r>
          </a:p>
          <a:p>
            <a:pPr eaLnBrk="1" hangingPunct="1">
              <a:lnSpc>
                <a:spcPct val="80000"/>
              </a:lnSpc>
              <a:buFont typeface="Wingdings" pitchFamily="2" charset="2"/>
              <a:buNone/>
              <a:defRPr/>
            </a:pPr>
            <a:endParaRPr lang="cs-CZ" sz="1800" dirty="0">
              <a:latin typeface="Garamond" pitchFamily="18" charset="0"/>
            </a:endParaRPr>
          </a:p>
        </p:txBody>
      </p:sp>
      <p:pic>
        <p:nvPicPr>
          <p:cNvPr id="2" name="Nahraný zvuk">
            <a:hlinkClick r:id="" action="ppaction://media"/>
            <a:extLst>
              <a:ext uri="{FF2B5EF4-FFF2-40B4-BE49-F238E27FC236}">
                <a16:creationId xmlns:a16="http://schemas.microsoft.com/office/drawing/2014/main" id="{0BA28B21-7C3F-4955-9270-FCFA30C989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pPr eaLnBrk="1" hangingPunct="1">
              <a:defRPr/>
            </a:pPr>
            <a:r>
              <a:rPr lang="cs-CZ" sz="4000">
                <a:latin typeface="Garamond" pitchFamily="18" charset="0"/>
              </a:rPr>
              <a:t>Univerzální – Treaty-based bodies</a:t>
            </a:r>
          </a:p>
        </p:txBody>
      </p:sp>
      <p:sp>
        <p:nvSpPr>
          <p:cNvPr id="35843" name="Rectangle 3"/>
          <p:cNvSpPr>
            <a:spLocks noGrp="1" noChangeArrowheads="1"/>
          </p:cNvSpPr>
          <p:nvPr>
            <p:ph sz="quarter" idx="1"/>
          </p:nvPr>
        </p:nvSpPr>
        <p:spPr/>
        <p:txBody>
          <a:bodyPr/>
          <a:lstStyle/>
          <a:p>
            <a:pPr eaLnBrk="1" hangingPunct="1">
              <a:lnSpc>
                <a:spcPct val="80000"/>
              </a:lnSpc>
              <a:defRPr/>
            </a:pPr>
            <a:r>
              <a:rPr lang="cs-CZ" sz="1800">
                <a:latin typeface="Garamond" pitchFamily="18" charset="0"/>
              </a:rPr>
              <a:t>Výbor pro lidská práva (Human Rights Committee) - monitoruje implementaci MPOPP; 18 členů, odborníci nominovaní státy, ale fungující na svou odpovědnost, kvazisoudní povaha, individuální oznámení dle Opčního protokolu (105 států) + 2. Opční protokol o zrušení trestu smrti 1989, neveřejné řízení bez ústního jednání (to mají jen CAT a CERD), výstupem je stanovisko:</a:t>
            </a:r>
          </a:p>
          <a:p>
            <a:pPr eaLnBrk="1" hangingPunct="1">
              <a:lnSpc>
                <a:spcPct val="80000"/>
              </a:lnSpc>
              <a:defRPr/>
            </a:pPr>
            <a:r>
              <a:rPr lang="cs-CZ" sz="1800" i="1">
                <a:latin typeface="Garamond" pitchFamily="18" charset="0"/>
              </a:rPr>
              <a:t>„Čl.1 </a:t>
            </a:r>
          </a:p>
          <a:p>
            <a:pPr eaLnBrk="1" hangingPunct="1">
              <a:lnSpc>
                <a:spcPct val="80000"/>
              </a:lnSpc>
              <a:buFont typeface="Wingdings" pitchFamily="2" charset="2"/>
              <a:buNone/>
              <a:defRPr/>
            </a:pPr>
            <a:r>
              <a:rPr lang="cs-CZ" sz="1800" i="1">
                <a:latin typeface="Garamond" pitchFamily="18" charset="0"/>
              </a:rPr>
              <a:t>	Stát, který je smluvní stranou Paktu , který se stane smluvní stranou tohoto Protokolu, uznává příslušnost Výboru dostávat a posuzovat oznámení od jednotlivců podléhajících jeho jurisdikci, kteří si stěžují, že se stali oběťmi porušení některého z práv stanovených v Paktu státem, který je smluvní stranou Paktu. Výbor nepřijme oznámení, jestliže se týká státu, který je smluvní stranou Paktu, který není smluvní stranou tohoto Protokolu. </a:t>
            </a:r>
          </a:p>
          <a:p>
            <a:pPr eaLnBrk="1" hangingPunct="1">
              <a:lnSpc>
                <a:spcPct val="80000"/>
              </a:lnSpc>
              <a:buFont typeface="Wingdings" pitchFamily="2" charset="2"/>
              <a:buNone/>
              <a:defRPr/>
            </a:pPr>
            <a:r>
              <a:rPr lang="cs-CZ" sz="1800" i="1">
                <a:latin typeface="Garamond" pitchFamily="18" charset="0"/>
              </a:rPr>
              <a:t>Čl.2</a:t>
            </a:r>
          </a:p>
          <a:p>
            <a:pPr eaLnBrk="1" hangingPunct="1">
              <a:lnSpc>
                <a:spcPct val="80000"/>
              </a:lnSpc>
              <a:buFont typeface="Wingdings" pitchFamily="2" charset="2"/>
              <a:buNone/>
              <a:defRPr/>
            </a:pPr>
            <a:r>
              <a:rPr lang="cs-CZ" sz="1800" i="1">
                <a:latin typeface="Garamond" pitchFamily="18" charset="0"/>
              </a:rPr>
              <a:t>	Jednotlivci, s výhradou ustanovení článku 1, kteří si stěžují, že některé z jejich práv uvedených v Paktu bylo porušeno, a kteří vyčerpali všechny dostupné vnitrostátní prostředky k nápravě, mohou předložit Výboru k posouzení písemné oznámení......“</a:t>
            </a:r>
          </a:p>
        </p:txBody>
      </p:sp>
      <p:pic>
        <p:nvPicPr>
          <p:cNvPr id="2" name="Nahraný zvuk">
            <a:hlinkClick r:id="" action="ppaction://media"/>
            <a:extLst>
              <a:ext uri="{FF2B5EF4-FFF2-40B4-BE49-F238E27FC236}">
                <a16:creationId xmlns:a16="http://schemas.microsoft.com/office/drawing/2014/main" id="{9A274692-7CBE-40BD-B481-81D42646B6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defRPr/>
            </a:pPr>
            <a:r>
              <a:rPr lang="cs-CZ" sz="4000">
                <a:latin typeface="Garamond" pitchFamily="18" charset="0"/>
              </a:rPr>
              <a:t>Univerzální – Treaty-based bodies</a:t>
            </a:r>
          </a:p>
        </p:txBody>
      </p:sp>
      <p:sp>
        <p:nvSpPr>
          <p:cNvPr id="36867" name="Rectangle 3"/>
          <p:cNvSpPr>
            <a:spLocks noGrp="1" noChangeArrowheads="1"/>
          </p:cNvSpPr>
          <p:nvPr>
            <p:ph sz="quarter" idx="1"/>
          </p:nvPr>
        </p:nvSpPr>
        <p:spPr/>
        <p:txBody>
          <a:bodyPr>
            <a:normAutofit/>
          </a:bodyPr>
          <a:lstStyle/>
          <a:p>
            <a:pPr eaLnBrk="1" hangingPunct="1">
              <a:lnSpc>
                <a:spcPct val="80000"/>
              </a:lnSpc>
              <a:buFont typeface="Wingdings" pitchFamily="2" charset="2"/>
              <a:buNone/>
              <a:defRPr/>
            </a:pPr>
            <a:r>
              <a:rPr lang="cs-CZ" sz="1600" i="1" dirty="0">
                <a:latin typeface="Garamond" pitchFamily="18" charset="0"/>
              </a:rPr>
              <a:t>Čl.4</a:t>
            </a:r>
          </a:p>
          <a:p>
            <a:pPr eaLnBrk="1" hangingPunct="1">
              <a:lnSpc>
                <a:spcPct val="80000"/>
              </a:lnSpc>
              <a:buFont typeface="Wingdings" pitchFamily="2" charset="2"/>
              <a:buNone/>
              <a:defRPr/>
            </a:pPr>
            <a:r>
              <a:rPr lang="cs-CZ" sz="1600" i="1" dirty="0">
                <a:latin typeface="Garamond" pitchFamily="18" charset="0"/>
              </a:rPr>
              <a:t>	1. Výbor, s výhradou ustanovení článku 3, upozorní stát, který je smluvní stranou tohoto Protokolu, na každé oznámení, předložené mu na základě tohoto Protokolu, ve kterém se tvrdí, že tento stát porušuje některé ustanovení Paktu. </a:t>
            </a:r>
          </a:p>
          <a:p>
            <a:pPr eaLnBrk="1" hangingPunct="1">
              <a:lnSpc>
                <a:spcPct val="80000"/>
              </a:lnSpc>
              <a:buFont typeface="Wingdings" pitchFamily="2" charset="2"/>
              <a:buNone/>
              <a:defRPr/>
            </a:pPr>
            <a:r>
              <a:rPr lang="cs-CZ" sz="1600" i="1" dirty="0">
                <a:latin typeface="Garamond" pitchFamily="18" charset="0"/>
              </a:rPr>
              <a:t>	2. Takto upozorněný stát předloží Výboru do šesti měsíců písemné vysvětlení nebo prohlášení objasňující tento případ a informuje o případných opatřeních k nápravě, jež učinil. </a:t>
            </a:r>
          </a:p>
          <a:p>
            <a:pPr eaLnBrk="1" hangingPunct="1">
              <a:lnSpc>
                <a:spcPct val="80000"/>
              </a:lnSpc>
              <a:buFont typeface="Wingdings" pitchFamily="2" charset="2"/>
              <a:buNone/>
              <a:defRPr/>
            </a:pPr>
            <a:r>
              <a:rPr lang="cs-CZ" sz="1600" i="1" dirty="0">
                <a:latin typeface="Garamond" pitchFamily="18" charset="0"/>
              </a:rPr>
              <a:t>Čl.5</a:t>
            </a:r>
          </a:p>
          <a:p>
            <a:pPr eaLnBrk="1" hangingPunct="1">
              <a:lnSpc>
                <a:spcPct val="80000"/>
              </a:lnSpc>
              <a:buFont typeface="Wingdings" pitchFamily="2" charset="2"/>
              <a:buNone/>
              <a:defRPr/>
            </a:pPr>
            <a:r>
              <a:rPr lang="cs-CZ" sz="1600" i="1" dirty="0">
                <a:latin typeface="Garamond" pitchFamily="18" charset="0"/>
              </a:rPr>
              <a:t>	1. Výbor posoudí oznámení, která obdržel podle tohoto Protokolu, a vezme přitom v úvahu všechny písemné informace, které dostal od jednotlivce a od příslušného státu, který je jeho smluvní stranou.</a:t>
            </a:r>
          </a:p>
          <a:p>
            <a:pPr eaLnBrk="1" hangingPunct="1">
              <a:lnSpc>
                <a:spcPct val="80000"/>
              </a:lnSpc>
              <a:buFont typeface="Wingdings" pitchFamily="2" charset="2"/>
              <a:buNone/>
              <a:defRPr/>
            </a:pPr>
            <a:r>
              <a:rPr lang="cs-CZ" sz="1600" i="1" dirty="0">
                <a:latin typeface="Garamond" pitchFamily="18" charset="0"/>
              </a:rPr>
              <a:t> 	2. Výbor neposuzuje jakékoli oznámení od jednotlivce, dokud se neujistí, že:</a:t>
            </a:r>
          </a:p>
          <a:p>
            <a:pPr eaLnBrk="1" hangingPunct="1">
              <a:lnSpc>
                <a:spcPct val="80000"/>
              </a:lnSpc>
              <a:buFont typeface="Wingdings" pitchFamily="2" charset="2"/>
              <a:buNone/>
              <a:defRPr/>
            </a:pPr>
            <a:r>
              <a:rPr lang="cs-CZ" sz="1600" i="1" dirty="0">
                <a:latin typeface="Garamond" pitchFamily="18" charset="0"/>
              </a:rPr>
              <a:t>	a) tatáž záležitost není projednávána podle jiné procedury mezinárodního šetření nebo řešení sporů;</a:t>
            </a:r>
          </a:p>
          <a:p>
            <a:pPr eaLnBrk="1" hangingPunct="1">
              <a:lnSpc>
                <a:spcPct val="80000"/>
              </a:lnSpc>
              <a:buFont typeface="Wingdings" pitchFamily="2" charset="2"/>
              <a:buNone/>
              <a:defRPr/>
            </a:pPr>
            <a:r>
              <a:rPr lang="cs-CZ" sz="1600" i="1" dirty="0">
                <a:latin typeface="Garamond" pitchFamily="18" charset="0"/>
              </a:rPr>
              <a:t>	 b) jednotlivec vyčerpal veškeré dostupné vnitrostátní prostředky k nápravě.</a:t>
            </a:r>
          </a:p>
          <a:p>
            <a:pPr eaLnBrk="1" hangingPunct="1">
              <a:lnSpc>
                <a:spcPct val="80000"/>
              </a:lnSpc>
              <a:buFont typeface="Wingdings" pitchFamily="2" charset="2"/>
              <a:buNone/>
              <a:defRPr/>
            </a:pPr>
            <a:r>
              <a:rPr lang="cs-CZ" sz="1600" i="1" dirty="0">
                <a:latin typeface="Garamond" pitchFamily="18" charset="0"/>
              </a:rPr>
              <a:t>	 Toto ustanovení se nepoužije tam, kde se zjednání nápravy neodůvodněně protahuje.</a:t>
            </a:r>
          </a:p>
          <a:p>
            <a:pPr eaLnBrk="1" hangingPunct="1">
              <a:lnSpc>
                <a:spcPct val="80000"/>
              </a:lnSpc>
              <a:buFont typeface="Wingdings" pitchFamily="2" charset="2"/>
              <a:buNone/>
              <a:defRPr/>
            </a:pPr>
            <a:r>
              <a:rPr lang="cs-CZ" sz="1600" i="1" dirty="0">
                <a:latin typeface="Garamond" pitchFamily="18" charset="0"/>
              </a:rPr>
              <a:t>	 3. Výbor zkoumá oznámení podle tohoto Protokolu na neveřejných zasedáních.</a:t>
            </a:r>
          </a:p>
          <a:p>
            <a:pPr eaLnBrk="1" hangingPunct="1">
              <a:lnSpc>
                <a:spcPct val="80000"/>
              </a:lnSpc>
              <a:buFont typeface="Wingdings" pitchFamily="2" charset="2"/>
              <a:buNone/>
              <a:defRPr/>
            </a:pPr>
            <a:r>
              <a:rPr lang="cs-CZ" sz="1600" i="1" dirty="0">
                <a:latin typeface="Garamond" pitchFamily="18" charset="0"/>
              </a:rPr>
              <a:t>	 4. Výbor sdělí svůj názor příslušnému státu, který je smluvní stranou Protokolu, a jednotlivci.“</a:t>
            </a:r>
          </a:p>
          <a:p>
            <a:pPr eaLnBrk="1" hangingPunct="1">
              <a:lnSpc>
                <a:spcPct val="80000"/>
              </a:lnSpc>
              <a:defRPr/>
            </a:pPr>
            <a:endParaRPr lang="cs-CZ" sz="1600" i="1" dirty="0">
              <a:latin typeface="Garamond"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fontScale="90000"/>
          </a:bodyPr>
          <a:lstStyle/>
          <a:p>
            <a:pPr eaLnBrk="1" hangingPunct="1">
              <a:defRPr/>
            </a:pPr>
            <a:r>
              <a:rPr lang="cs-CZ" sz="4000">
                <a:latin typeface="Garamond" pitchFamily="18" charset="0"/>
              </a:rPr>
              <a:t>Univerzální – Treaty-based bodies</a:t>
            </a:r>
          </a:p>
        </p:txBody>
      </p:sp>
      <p:sp>
        <p:nvSpPr>
          <p:cNvPr id="37891" name="Rectangle 3"/>
          <p:cNvSpPr>
            <a:spLocks noGrp="1" noChangeArrowheads="1"/>
          </p:cNvSpPr>
          <p:nvPr>
            <p:ph sz="quarter" idx="1"/>
          </p:nvPr>
        </p:nvSpPr>
        <p:spPr/>
        <p:txBody>
          <a:bodyPr/>
          <a:lstStyle/>
          <a:p>
            <a:pPr eaLnBrk="1" hangingPunct="1">
              <a:lnSpc>
                <a:spcPct val="90000"/>
              </a:lnSpc>
              <a:defRPr/>
            </a:pPr>
            <a:r>
              <a:rPr lang="cs-CZ" dirty="0" err="1">
                <a:latin typeface="Garamond" pitchFamily="18" charset="0"/>
              </a:rPr>
              <a:t>The</a:t>
            </a:r>
            <a:r>
              <a:rPr lang="cs-CZ" dirty="0">
                <a:latin typeface="Garamond" pitchFamily="18" charset="0"/>
              </a:rPr>
              <a:t> </a:t>
            </a:r>
            <a:r>
              <a:rPr lang="cs-CZ" dirty="0" err="1">
                <a:latin typeface="Garamond" pitchFamily="18" charset="0"/>
              </a:rPr>
              <a:t>Committee</a:t>
            </a:r>
            <a:r>
              <a:rPr lang="cs-CZ" dirty="0">
                <a:latin typeface="Garamond" pitchFamily="18" charset="0"/>
              </a:rPr>
              <a:t> on </a:t>
            </a:r>
            <a:r>
              <a:rPr lang="cs-CZ" dirty="0" err="1">
                <a:latin typeface="Garamond" pitchFamily="18" charset="0"/>
              </a:rPr>
              <a:t>Economic</a:t>
            </a:r>
            <a:r>
              <a:rPr lang="cs-CZ" dirty="0">
                <a:latin typeface="Garamond" pitchFamily="18" charset="0"/>
              </a:rPr>
              <a:t>, </a:t>
            </a:r>
            <a:r>
              <a:rPr lang="cs-CZ" dirty="0" err="1">
                <a:latin typeface="Garamond" pitchFamily="18" charset="0"/>
              </a:rPr>
              <a:t>Social</a:t>
            </a:r>
            <a:r>
              <a:rPr lang="cs-CZ" dirty="0">
                <a:latin typeface="Garamond" pitchFamily="18" charset="0"/>
              </a:rPr>
              <a:t> </a:t>
            </a:r>
            <a:r>
              <a:rPr lang="cs-CZ" dirty="0" err="1">
                <a:latin typeface="Garamond" pitchFamily="18" charset="0"/>
              </a:rPr>
              <a:t>and</a:t>
            </a:r>
            <a:r>
              <a:rPr lang="cs-CZ" dirty="0">
                <a:latin typeface="Garamond" pitchFamily="18" charset="0"/>
              </a:rPr>
              <a:t> </a:t>
            </a:r>
            <a:r>
              <a:rPr lang="cs-CZ" dirty="0" err="1">
                <a:latin typeface="Garamond" pitchFamily="18" charset="0"/>
              </a:rPr>
              <a:t>Cultural</a:t>
            </a:r>
            <a:r>
              <a:rPr lang="cs-CZ" dirty="0">
                <a:latin typeface="Garamond" pitchFamily="18" charset="0"/>
              </a:rPr>
              <a:t> </a:t>
            </a:r>
            <a:r>
              <a:rPr lang="cs-CZ" dirty="0" err="1">
                <a:latin typeface="Garamond" pitchFamily="18" charset="0"/>
              </a:rPr>
              <a:t>Rights</a:t>
            </a:r>
            <a:r>
              <a:rPr lang="cs-CZ" dirty="0">
                <a:latin typeface="Garamond" pitchFamily="18" charset="0"/>
              </a:rPr>
              <a:t> (CESCR) - Výbor pro hospodářská, sociální a kulturní práva - monitoruje implementaci Mezinárodního paktu o hospodářských, sociálních a kulturních právech 1966; jen zprávy od roku 1987, soft </a:t>
            </a:r>
            <a:r>
              <a:rPr lang="cs-CZ" dirty="0" err="1">
                <a:latin typeface="Garamond" pitchFamily="18" charset="0"/>
              </a:rPr>
              <a:t>law</a:t>
            </a:r>
            <a:r>
              <a:rPr lang="cs-CZ" dirty="0">
                <a:latin typeface="Garamond" pitchFamily="18" charset="0"/>
              </a:rPr>
              <a:t>; nový Opční protokol (umožňuje schvalování individuálních či skupinových podnětů) k němu 18. června 2008 schválen Radou lidských práv – účinný od května 2013</a:t>
            </a:r>
          </a:p>
        </p:txBody>
      </p:sp>
      <p:pic>
        <p:nvPicPr>
          <p:cNvPr id="2" name="Nahraný zvuk">
            <a:hlinkClick r:id="" action="ppaction://media"/>
            <a:extLst>
              <a:ext uri="{FF2B5EF4-FFF2-40B4-BE49-F238E27FC236}">
                <a16:creationId xmlns:a16="http://schemas.microsoft.com/office/drawing/2014/main" id="{B76B98D0-E118-47C3-85EC-7B0DD4D341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fontScale="90000"/>
          </a:bodyPr>
          <a:lstStyle/>
          <a:p>
            <a:pPr eaLnBrk="1" hangingPunct="1">
              <a:defRPr/>
            </a:pPr>
            <a:r>
              <a:rPr lang="cs-CZ" sz="4000">
                <a:latin typeface="Garamond" pitchFamily="18" charset="0"/>
              </a:rPr>
              <a:t>Univerzální – Treaty-based bodies</a:t>
            </a:r>
          </a:p>
        </p:txBody>
      </p:sp>
      <p:sp>
        <p:nvSpPr>
          <p:cNvPr id="38915" name="Rectangle 3"/>
          <p:cNvSpPr>
            <a:spLocks noGrp="1" noChangeArrowheads="1"/>
          </p:cNvSpPr>
          <p:nvPr>
            <p:ph sz="quarter" idx="1"/>
          </p:nvPr>
        </p:nvSpPr>
        <p:spPr>
          <a:xfrm>
            <a:off x="539551" y="1556792"/>
            <a:ext cx="8158361" cy="4170908"/>
          </a:xfrm>
        </p:spPr>
        <p:txBody>
          <a:bodyPr>
            <a:normAutofit lnSpcReduction="10000"/>
          </a:bodyPr>
          <a:lstStyle/>
          <a:p>
            <a:pPr eaLnBrk="1" hangingPunct="1">
              <a:lnSpc>
                <a:spcPct val="80000"/>
              </a:lnSpc>
              <a:defRPr/>
            </a:pPr>
            <a:r>
              <a:rPr lang="cs-CZ" sz="1600" dirty="0" err="1">
                <a:latin typeface="Garamond" pitchFamily="18" charset="0"/>
              </a:rPr>
              <a:t>The</a:t>
            </a:r>
            <a:r>
              <a:rPr lang="cs-CZ" sz="1600" dirty="0">
                <a:latin typeface="Garamond" pitchFamily="18" charset="0"/>
              </a:rPr>
              <a:t> </a:t>
            </a:r>
            <a:r>
              <a:rPr lang="cs-CZ" sz="1600" dirty="0" err="1">
                <a:latin typeface="Garamond" pitchFamily="18" charset="0"/>
              </a:rPr>
              <a:t>Committee</a:t>
            </a:r>
            <a:r>
              <a:rPr lang="cs-CZ" sz="1600" dirty="0">
                <a:latin typeface="Garamond" pitchFamily="18" charset="0"/>
              </a:rPr>
              <a:t> on </a:t>
            </a:r>
            <a:r>
              <a:rPr lang="cs-CZ" sz="1600" dirty="0" err="1">
                <a:latin typeface="Garamond" pitchFamily="18" charset="0"/>
              </a:rPr>
              <a:t>the</a:t>
            </a:r>
            <a:r>
              <a:rPr lang="cs-CZ" sz="1600" dirty="0">
                <a:latin typeface="Garamond" pitchFamily="18" charset="0"/>
              </a:rPr>
              <a:t> </a:t>
            </a:r>
            <a:r>
              <a:rPr lang="cs-CZ" sz="1600" dirty="0" err="1">
                <a:latin typeface="Garamond" pitchFamily="18" charset="0"/>
              </a:rPr>
              <a:t>Elimination</a:t>
            </a:r>
            <a:r>
              <a:rPr lang="cs-CZ" sz="1600" dirty="0">
                <a:latin typeface="Garamond" pitchFamily="18" charset="0"/>
              </a:rPr>
              <a:t> </a:t>
            </a:r>
            <a:r>
              <a:rPr lang="cs-CZ" sz="1600" dirty="0" err="1">
                <a:latin typeface="Garamond" pitchFamily="18" charset="0"/>
              </a:rPr>
              <a:t>of</a:t>
            </a:r>
            <a:r>
              <a:rPr lang="cs-CZ" sz="1600" dirty="0">
                <a:latin typeface="Garamond" pitchFamily="18" charset="0"/>
              </a:rPr>
              <a:t> </a:t>
            </a:r>
            <a:r>
              <a:rPr lang="cs-CZ" sz="1600" dirty="0" err="1">
                <a:latin typeface="Garamond" pitchFamily="18" charset="0"/>
              </a:rPr>
              <a:t>Racial</a:t>
            </a:r>
            <a:r>
              <a:rPr lang="cs-CZ" sz="1600" dirty="0">
                <a:latin typeface="Garamond" pitchFamily="18" charset="0"/>
              </a:rPr>
              <a:t> </a:t>
            </a:r>
            <a:r>
              <a:rPr lang="cs-CZ" sz="1600" dirty="0" err="1">
                <a:latin typeface="Garamond" pitchFamily="18" charset="0"/>
              </a:rPr>
              <a:t>Discrimination</a:t>
            </a:r>
            <a:r>
              <a:rPr lang="cs-CZ" sz="1600" dirty="0">
                <a:latin typeface="Garamond" pitchFamily="18" charset="0"/>
              </a:rPr>
              <a:t> (CERD)  - monitoruje implementaci </a:t>
            </a:r>
            <a:r>
              <a:rPr lang="cs-CZ" sz="1600" dirty="0" err="1">
                <a:latin typeface="Garamond" pitchFamily="18" charset="0"/>
              </a:rPr>
              <a:t>International</a:t>
            </a:r>
            <a:r>
              <a:rPr lang="cs-CZ" sz="1600" dirty="0">
                <a:latin typeface="Garamond" pitchFamily="18" charset="0"/>
              </a:rPr>
              <a:t> </a:t>
            </a:r>
            <a:r>
              <a:rPr lang="cs-CZ" sz="1600" dirty="0" err="1">
                <a:latin typeface="Garamond" pitchFamily="18" charset="0"/>
              </a:rPr>
              <a:t>Convention</a:t>
            </a:r>
            <a:r>
              <a:rPr lang="cs-CZ" sz="1600" dirty="0">
                <a:latin typeface="Garamond" pitchFamily="18" charset="0"/>
              </a:rPr>
              <a:t> on </a:t>
            </a:r>
            <a:r>
              <a:rPr lang="cs-CZ" sz="1600" dirty="0" err="1">
                <a:latin typeface="Garamond" pitchFamily="18" charset="0"/>
              </a:rPr>
              <a:t>the</a:t>
            </a:r>
            <a:r>
              <a:rPr lang="cs-CZ" sz="1600" dirty="0">
                <a:latin typeface="Garamond" pitchFamily="18" charset="0"/>
              </a:rPr>
              <a:t> </a:t>
            </a:r>
            <a:r>
              <a:rPr lang="cs-CZ" sz="1600" dirty="0" err="1">
                <a:latin typeface="Garamond" pitchFamily="18" charset="0"/>
              </a:rPr>
              <a:t>Elimination</a:t>
            </a:r>
            <a:r>
              <a:rPr lang="cs-CZ" sz="1600" dirty="0">
                <a:latin typeface="Garamond" pitchFamily="18" charset="0"/>
              </a:rPr>
              <a:t> </a:t>
            </a:r>
            <a:r>
              <a:rPr lang="cs-CZ" sz="1600" dirty="0" err="1">
                <a:latin typeface="Garamond" pitchFamily="18" charset="0"/>
              </a:rPr>
              <a:t>of</a:t>
            </a:r>
            <a:r>
              <a:rPr lang="cs-CZ" sz="1600" dirty="0">
                <a:latin typeface="Garamond" pitchFamily="18" charset="0"/>
              </a:rPr>
              <a:t> </a:t>
            </a:r>
            <a:r>
              <a:rPr lang="cs-CZ" sz="1600" dirty="0" err="1">
                <a:latin typeface="Garamond" pitchFamily="18" charset="0"/>
              </a:rPr>
              <a:t>All</a:t>
            </a:r>
            <a:r>
              <a:rPr lang="cs-CZ" sz="1600" dirty="0">
                <a:latin typeface="Garamond" pitchFamily="18" charset="0"/>
              </a:rPr>
              <a:t> </a:t>
            </a:r>
            <a:r>
              <a:rPr lang="cs-CZ" sz="1600" dirty="0" err="1">
                <a:latin typeface="Garamond" pitchFamily="18" charset="0"/>
              </a:rPr>
              <a:t>Forms</a:t>
            </a:r>
            <a:r>
              <a:rPr lang="cs-CZ" sz="1600" dirty="0">
                <a:latin typeface="Garamond" pitchFamily="18" charset="0"/>
              </a:rPr>
              <a:t> </a:t>
            </a:r>
            <a:r>
              <a:rPr lang="cs-CZ" sz="1600" dirty="0" err="1">
                <a:latin typeface="Garamond" pitchFamily="18" charset="0"/>
              </a:rPr>
              <a:t>of</a:t>
            </a:r>
            <a:r>
              <a:rPr lang="cs-CZ" sz="1600" dirty="0">
                <a:latin typeface="Garamond" pitchFamily="18" charset="0"/>
              </a:rPr>
              <a:t> </a:t>
            </a:r>
            <a:r>
              <a:rPr lang="cs-CZ" sz="1600" dirty="0" err="1">
                <a:latin typeface="Garamond" pitchFamily="18" charset="0"/>
              </a:rPr>
              <a:t>Racial</a:t>
            </a:r>
            <a:r>
              <a:rPr lang="cs-CZ" sz="1600" dirty="0">
                <a:latin typeface="Garamond" pitchFamily="18" charset="0"/>
              </a:rPr>
              <a:t> </a:t>
            </a:r>
            <a:r>
              <a:rPr lang="cs-CZ" sz="1600" dirty="0" err="1">
                <a:latin typeface="Garamond" pitchFamily="18" charset="0"/>
              </a:rPr>
              <a:t>Discrimination</a:t>
            </a:r>
            <a:r>
              <a:rPr lang="cs-CZ" sz="1600" dirty="0">
                <a:latin typeface="Garamond" pitchFamily="18" charset="0"/>
              </a:rPr>
              <a:t> 1965; Výbor pro odstranění rasové diskriminace při Úmluvě o odstranění všech forem rasové diskriminace</a:t>
            </a:r>
          </a:p>
          <a:p>
            <a:pPr eaLnBrk="1" hangingPunct="1">
              <a:lnSpc>
                <a:spcPct val="80000"/>
              </a:lnSpc>
              <a:defRPr/>
            </a:pPr>
            <a:r>
              <a:rPr lang="cs-CZ" sz="1600" dirty="0" err="1">
                <a:latin typeface="Garamond" pitchFamily="18" charset="0"/>
              </a:rPr>
              <a:t>The</a:t>
            </a:r>
            <a:r>
              <a:rPr lang="cs-CZ" sz="1600" dirty="0">
                <a:latin typeface="Garamond" pitchFamily="18" charset="0"/>
              </a:rPr>
              <a:t> </a:t>
            </a:r>
            <a:r>
              <a:rPr lang="cs-CZ" sz="1600" dirty="0" err="1">
                <a:latin typeface="Garamond" pitchFamily="18" charset="0"/>
              </a:rPr>
              <a:t>Committee</a:t>
            </a:r>
            <a:r>
              <a:rPr lang="cs-CZ" sz="1600" dirty="0">
                <a:latin typeface="Garamond" pitchFamily="18" charset="0"/>
              </a:rPr>
              <a:t> on </a:t>
            </a:r>
            <a:r>
              <a:rPr lang="cs-CZ" sz="1600" dirty="0" err="1">
                <a:latin typeface="Garamond" pitchFamily="18" charset="0"/>
              </a:rPr>
              <a:t>the</a:t>
            </a:r>
            <a:r>
              <a:rPr lang="cs-CZ" sz="1600" dirty="0">
                <a:latin typeface="Garamond" pitchFamily="18" charset="0"/>
              </a:rPr>
              <a:t> </a:t>
            </a:r>
            <a:r>
              <a:rPr lang="cs-CZ" sz="1600" dirty="0" err="1">
                <a:latin typeface="Garamond" pitchFamily="18" charset="0"/>
              </a:rPr>
              <a:t>Elimination</a:t>
            </a:r>
            <a:r>
              <a:rPr lang="cs-CZ" sz="1600" dirty="0">
                <a:latin typeface="Garamond" pitchFamily="18" charset="0"/>
              </a:rPr>
              <a:t> </a:t>
            </a:r>
            <a:r>
              <a:rPr lang="cs-CZ" sz="1600" dirty="0" err="1">
                <a:latin typeface="Garamond" pitchFamily="18" charset="0"/>
              </a:rPr>
              <a:t>of</a:t>
            </a:r>
            <a:r>
              <a:rPr lang="cs-CZ" sz="1600" dirty="0">
                <a:latin typeface="Garamond" pitchFamily="18" charset="0"/>
              </a:rPr>
              <a:t> </a:t>
            </a:r>
            <a:r>
              <a:rPr lang="cs-CZ" sz="1600" dirty="0" err="1">
                <a:latin typeface="Garamond" pitchFamily="18" charset="0"/>
              </a:rPr>
              <a:t>Discrimination</a:t>
            </a:r>
            <a:r>
              <a:rPr lang="cs-CZ" sz="1600" dirty="0">
                <a:latin typeface="Garamond" pitchFamily="18" charset="0"/>
              </a:rPr>
              <a:t> </a:t>
            </a:r>
            <a:r>
              <a:rPr lang="cs-CZ" sz="1600" dirty="0" err="1">
                <a:latin typeface="Garamond" pitchFamily="18" charset="0"/>
              </a:rPr>
              <a:t>Against</a:t>
            </a:r>
            <a:r>
              <a:rPr lang="cs-CZ" sz="1600" dirty="0">
                <a:latin typeface="Garamond" pitchFamily="18" charset="0"/>
              </a:rPr>
              <a:t> </a:t>
            </a:r>
            <a:r>
              <a:rPr lang="cs-CZ" sz="1600" dirty="0" err="1">
                <a:latin typeface="Garamond" pitchFamily="18" charset="0"/>
              </a:rPr>
              <a:t>Women</a:t>
            </a:r>
            <a:r>
              <a:rPr lang="cs-CZ" sz="1600" dirty="0">
                <a:latin typeface="Garamond" pitchFamily="18" charset="0"/>
              </a:rPr>
              <a:t> (CEDAW) - monitoruje implementaci </a:t>
            </a:r>
            <a:r>
              <a:rPr lang="cs-CZ" sz="1600" dirty="0" err="1">
                <a:latin typeface="Garamond" pitchFamily="18" charset="0"/>
              </a:rPr>
              <a:t>Convention</a:t>
            </a:r>
            <a:r>
              <a:rPr lang="cs-CZ" sz="1600" dirty="0">
                <a:latin typeface="Garamond" pitchFamily="18" charset="0"/>
              </a:rPr>
              <a:t> on </a:t>
            </a:r>
            <a:r>
              <a:rPr lang="cs-CZ" sz="1600" dirty="0" err="1">
                <a:latin typeface="Garamond" pitchFamily="18" charset="0"/>
              </a:rPr>
              <a:t>the</a:t>
            </a:r>
            <a:r>
              <a:rPr lang="cs-CZ" sz="1600" dirty="0">
                <a:latin typeface="Garamond" pitchFamily="18" charset="0"/>
              </a:rPr>
              <a:t> </a:t>
            </a:r>
            <a:r>
              <a:rPr lang="cs-CZ" sz="1600" dirty="0" err="1">
                <a:latin typeface="Garamond" pitchFamily="18" charset="0"/>
              </a:rPr>
              <a:t>Elimination</a:t>
            </a:r>
            <a:r>
              <a:rPr lang="cs-CZ" sz="1600" dirty="0">
                <a:latin typeface="Garamond" pitchFamily="18" charset="0"/>
              </a:rPr>
              <a:t> </a:t>
            </a:r>
            <a:r>
              <a:rPr lang="cs-CZ" sz="1600" dirty="0" err="1">
                <a:latin typeface="Garamond" pitchFamily="18" charset="0"/>
              </a:rPr>
              <a:t>of</a:t>
            </a:r>
            <a:r>
              <a:rPr lang="cs-CZ" sz="1600" dirty="0">
                <a:latin typeface="Garamond" pitchFamily="18" charset="0"/>
              </a:rPr>
              <a:t> </a:t>
            </a:r>
            <a:r>
              <a:rPr lang="cs-CZ" sz="1600" dirty="0" err="1">
                <a:latin typeface="Garamond" pitchFamily="18" charset="0"/>
              </a:rPr>
              <a:t>All</a:t>
            </a:r>
            <a:r>
              <a:rPr lang="cs-CZ" sz="1600" dirty="0">
                <a:latin typeface="Garamond" pitchFamily="18" charset="0"/>
              </a:rPr>
              <a:t> </a:t>
            </a:r>
            <a:r>
              <a:rPr lang="cs-CZ" sz="1600" dirty="0" err="1">
                <a:latin typeface="Garamond" pitchFamily="18" charset="0"/>
              </a:rPr>
              <a:t>Forms</a:t>
            </a:r>
            <a:r>
              <a:rPr lang="cs-CZ" sz="1600" dirty="0">
                <a:latin typeface="Garamond" pitchFamily="18" charset="0"/>
              </a:rPr>
              <a:t> </a:t>
            </a:r>
            <a:r>
              <a:rPr lang="cs-CZ" sz="1600" dirty="0" err="1">
                <a:latin typeface="Garamond" pitchFamily="18" charset="0"/>
              </a:rPr>
              <a:t>of</a:t>
            </a:r>
            <a:r>
              <a:rPr lang="cs-CZ" sz="1600" dirty="0">
                <a:latin typeface="Garamond" pitchFamily="18" charset="0"/>
              </a:rPr>
              <a:t> </a:t>
            </a:r>
            <a:r>
              <a:rPr lang="cs-CZ" sz="1600" dirty="0" err="1">
                <a:latin typeface="Garamond" pitchFamily="18" charset="0"/>
              </a:rPr>
              <a:t>Discrimination</a:t>
            </a:r>
            <a:r>
              <a:rPr lang="cs-CZ" sz="1600" dirty="0">
                <a:latin typeface="Garamond" pitchFamily="18" charset="0"/>
              </a:rPr>
              <a:t> </a:t>
            </a:r>
            <a:r>
              <a:rPr lang="cs-CZ" sz="1600" dirty="0" err="1">
                <a:latin typeface="Garamond" pitchFamily="18" charset="0"/>
              </a:rPr>
              <a:t>against</a:t>
            </a:r>
            <a:r>
              <a:rPr lang="cs-CZ" sz="1600" dirty="0">
                <a:latin typeface="Garamond" pitchFamily="18" charset="0"/>
              </a:rPr>
              <a:t> </a:t>
            </a:r>
            <a:r>
              <a:rPr lang="cs-CZ" sz="1600" dirty="0" err="1">
                <a:latin typeface="Garamond" pitchFamily="18" charset="0"/>
              </a:rPr>
              <a:t>Women</a:t>
            </a:r>
            <a:r>
              <a:rPr lang="cs-CZ" sz="1600" dirty="0">
                <a:latin typeface="Garamond" pitchFamily="18" charset="0"/>
              </a:rPr>
              <a:t> 1979; Výbor pro odstranění diskriminace žen při Úmluvě o odstranění všech forem diskriminace žen</a:t>
            </a:r>
          </a:p>
          <a:p>
            <a:pPr eaLnBrk="1" hangingPunct="1">
              <a:lnSpc>
                <a:spcPct val="80000"/>
              </a:lnSpc>
              <a:defRPr/>
            </a:pPr>
            <a:r>
              <a:rPr lang="cs-CZ" sz="1600" dirty="0" err="1">
                <a:latin typeface="Garamond" pitchFamily="18" charset="0"/>
              </a:rPr>
              <a:t>The</a:t>
            </a:r>
            <a:r>
              <a:rPr lang="cs-CZ" sz="1600" dirty="0">
                <a:latin typeface="Garamond" pitchFamily="18" charset="0"/>
              </a:rPr>
              <a:t> </a:t>
            </a:r>
            <a:r>
              <a:rPr lang="cs-CZ" sz="1600" dirty="0" err="1">
                <a:latin typeface="Garamond" pitchFamily="18" charset="0"/>
              </a:rPr>
              <a:t>Committee</a:t>
            </a:r>
            <a:r>
              <a:rPr lang="cs-CZ" sz="1600" dirty="0">
                <a:latin typeface="Garamond" pitchFamily="18" charset="0"/>
              </a:rPr>
              <a:t> </a:t>
            </a:r>
            <a:r>
              <a:rPr lang="cs-CZ" sz="1600" dirty="0" err="1">
                <a:latin typeface="Garamond" pitchFamily="18" charset="0"/>
              </a:rPr>
              <a:t>Against</a:t>
            </a:r>
            <a:r>
              <a:rPr lang="cs-CZ" sz="1600" dirty="0">
                <a:latin typeface="Garamond" pitchFamily="18" charset="0"/>
              </a:rPr>
              <a:t> </a:t>
            </a:r>
            <a:r>
              <a:rPr lang="cs-CZ" sz="1600" dirty="0" err="1">
                <a:latin typeface="Garamond" pitchFamily="18" charset="0"/>
              </a:rPr>
              <a:t>Torture</a:t>
            </a:r>
            <a:r>
              <a:rPr lang="cs-CZ" sz="1600" dirty="0">
                <a:latin typeface="Garamond" pitchFamily="18" charset="0"/>
              </a:rPr>
              <a:t> (CAT) - monitoruje implementaci </a:t>
            </a:r>
            <a:r>
              <a:rPr lang="cs-CZ" sz="1600" dirty="0" err="1">
                <a:latin typeface="Garamond" pitchFamily="18" charset="0"/>
              </a:rPr>
              <a:t>Convention</a:t>
            </a:r>
            <a:r>
              <a:rPr lang="cs-CZ" sz="1600" dirty="0">
                <a:latin typeface="Garamond" pitchFamily="18" charset="0"/>
              </a:rPr>
              <a:t> </a:t>
            </a:r>
            <a:r>
              <a:rPr lang="cs-CZ" sz="1600" dirty="0" err="1">
                <a:latin typeface="Garamond" pitchFamily="18" charset="0"/>
              </a:rPr>
              <a:t>against</a:t>
            </a:r>
            <a:r>
              <a:rPr lang="cs-CZ" sz="1600" dirty="0">
                <a:latin typeface="Garamond" pitchFamily="18" charset="0"/>
              </a:rPr>
              <a:t> </a:t>
            </a:r>
            <a:r>
              <a:rPr lang="cs-CZ" sz="1600" dirty="0" err="1">
                <a:latin typeface="Garamond" pitchFamily="18" charset="0"/>
              </a:rPr>
              <a:t>Torture</a:t>
            </a:r>
            <a:r>
              <a:rPr lang="cs-CZ" sz="1600" dirty="0">
                <a:latin typeface="Garamond" pitchFamily="18" charset="0"/>
              </a:rPr>
              <a:t> </a:t>
            </a:r>
            <a:r>
              <a:rPr lang="cs-CZ" sz="1600" dirty="0" err="1">
                <a:latin typeface="Garamond" pitchFamily="18" charset="0"/>
              </a:rPr>
              <a:t>and</a:t>
            </a:r>
            <a:r>
              <a:rPr lang="cs-CZ" sz="1600" dirty="0">
                <a:latin typeface="Garamond" pitchFamily="18" charset="0"/>
              </a:rPr>
              <a:t> </a:t>
            </a:r>
            <a:r>
              <a:rPr lang="cs-CZ" sz="1600" dirty="0" err="1">
                <a:latin typeface="Garamond" pitchFamily="18" charset="0"/>
              </a:rPr>
              <a:t>Other</a:t>
            </a:r>
            <a:r>
              <a:rPr lang="cs-CZ" sz="1600" dirty="0">
                <a:latin typeface="Garamond" pitchFamily="18" charset="0"/>
              </a:rPr>
              <a:t> </a:t>
            </a:r>
            <a:r>
              <a:rPr lang="cs-CZ" sz="1600" dirty="0" err="1">
                <a:latin typeface="Garamond" pitchFamily="18" charset="0"/>
              </a:rPr>
              <a:t>Cruel</a:t>
            </a:r>
            <a:r>
              <a:rPr lang="cs-CZ" sz="1600" dirty="0">
                <a:latin typeface="Garamond" pitchFamily="18" charset="0"/>
              </a:rPr>
              <a:t>, </a:t>
            </a:r>
            <a:r>
              <a:rPr lang="cs-CZ" sz="1600" dirty="0" err="1">
                <a:latin typeface="Garamond" pitchFamily="18" charset="0"/>
              </a:rPr>
              <a:t>Inhuman</a:t>
            </a:r>
            <a:r>
              <a:rPr lang="cs-CZ" sz="1600" dirty="0">
                <a:latin typeface="Garamond" pitchFamily="18" charset="0"/>
              </a:rPr>
              <a:t> </a:t>
            </a:r>
            <a:r>
              <a:rPr lang="cs-CZ" sz="1600" dirty="0" err="1">
                <a:latin typeface="Garamond" pitchFamily="18" charset="0"/>
              </a:rPr>
              <a:t>or</a:t>
            </a:r>
            <a:r>
              <a:rPr lang="cs-CZ" sz="1600" dirty="0">
                <a:latin typeface="Garamond" pitchFamily="18" charset="0"/>
              </a:rPr>
              <a:t> </a:t>
            </a:r>
            <a:r>
              <a:rPr lang="cs-CZ" sz="1600" dirty="0" err="1">
                <a:latin typeface="Garamond" pitchFamily="18" charset="0"/>
              </a:rPr>
              <a:t>Degrading</a:t>
            </a:r>
            <a:r>
              <a:rPr lang="cs-CZ" sz="1600" dirty="0">
                <a:latin typeface="Garamond" pitchFamily="18" charset="0"/>
              </a:rPr>
              <a:t> </a:t>
            </a:r>
            <a:r>
              <a:rPr lang="cs-CZ" sz="1600" dirty="0" err="1">
                <a:latin typeface="Garamond" pitchFamily="18" charset="0"/>
              </a:rPr>
              <a:t>Treatment</a:t>
            </a:r>
            <a:r>
              <a:rPr lang="cs-CZ" sz="1600" dirty="0">
                <a:latin typeface="Garamond" pitchFamily="18" charset="0"/>
              </a:rPr>
              <a:t> 1984; Výbor proti mučení při Úmluvě proti mučení a jinému krutému, nelidskému či ponižujícímu zacházení nebo trestání</a:t>
            </a:r>
          </a:p>
          <a:p>
            <a:pPr eaLnBrk="1" hangingPunct="1">
              <a:lnSpc>
                <a:spcPct val="80000"/>
              </a:lnSpc>
              <a:defRPr/>
            </a:pPr>
            <a:r>
              <a:rPr lang="cs-CZ" sz="1600" dirty="0" err="1">
                <a:latin typeface="Garamond" pitchFamily="18" charset="0"/>
              </a:rPr>
              <a:t>The</a:t>
            </a:r>
            <a:r>
              <a:rPr lang="cs-CZ" sz="1600" dirty="0">
                <a:latin typeface="Garamond" pitchFamily="18" charset="0"/>
              </a:rPr>
              <a:t> </a:t>
            </a:r>
            <a:r>
              <a:rPr lang="cs-CZ" sz="1600" dirty="0" err="1">
                <a:latin typeface="Garamond" pitchFamily="18" charset="0"/>
              </a:rPr>
              <a:t>Committee</a:t>
            </a:r>
            <a:r>
              <a:rPr lang="cs-CZ" sz="1600" dirty="0">
                <a:latin typeface="Garamond" pitchFamily="18" charset="0"/>
              </a:rPr>
              <a:t> on </a:t>
            </a:r>
            <a:r>
              <a:rPr lang="cs-CZ" sz="1600" dirty="0" err="1">
                <a:latin typeface="Garamond" pitchFamily="18" charset="0"/>
              </a:rPr>
              <a:t>the</a:t>
            </a:r>
            <a:r>
              <a:rPr lang="cs-CZ" sz="1600" dirty="0">
                <a:latin typeface="Garamond" pitchFamily="18" charset="0"/>
              </a:rPr>
              <a:t> </a:t>
            </a:r>
            <a:r>
              <a:rPr lang="cs-CZ" sz="1600" dirty="0" err="1">
                <a:latin typeface="Garamond" pitchFamily="18" charset="0"/>
              </a:rPr>
              <a:t>Rights</a:t>
            </a:r>
            <a:r>
              <a:rPr lang="cs-CZ" sz="1600" dirty="0">
                <a:latin typeface="Garamond" pitchFamily="18" charset="0"/>
              </a:rPr>
              <a:t> </a:t>
            </a:r>
            <a:r>
              <a:rPr lang="cs-CZ" sz="1600" dirty="0" err="1">
                <a:latin typeface="Garamond" pitchFamily="18" charset="0"/>
              </a:rPr>
              <a:t>of</a:t>
            </a:r>
            <a:r>
              <a:rPr lang="cs-CZ" sz="1600" dirty="0">
                <a:latin typeface="Garamond" pitchFamily="18" charset="0"/>
              </a:rPr>
              <a:t> </a:t>
            </a:r>
            <a:r>
              <a:rPr lang="cs-CZ" sz="1600" dirty="0" err="1">
                <a:latin typeface="Garamond" pitchFamily="18" charset="0"/>
              </a:rPr>
              <a:t>the</a:t>
            </a:r>
            <a:r>
              <a:rPr lang="cs-CZ" sz="1600" dirty="0">
                <a:latin typeface="Garamond" pitchFamily="18" charset="0"/>
              </a:rPr>
              <a:t> </a:t>
            </a:r>
            <a:r>
              <a:rPr lang="cs-CZ" sz="1600" dirty="0" err="1">
                <a:latin typeface="Garamond" pitchFamily="18" charset="0"/>
              </a:rPr>
              <a:t>Child</a:t>
            </a:r>
            <a:r>
              <a:rPr lang="cs-CZ" sz="1600" dirty="0">
                <a:latin typeface="Garamond" pitchFamily="18" charset="0"/>
              </a:rPr>
              <a:t> (CRC) - monitoruje implementaci </a:t>
            </a:r>
            <a:r>
              <a:rPr lang="cs-CZ" sz="1600" dirty="0" err="1">
                <a:latin typeface="Garamond" pitchFamily="18" charset="0"/>
              </a:rPr>
              <a:t>Convention</a:t>
            </a:r>
            <a:r>
              <a:rPr lang="cs-CZ" sz="1600" dirty="0">
                <a:latin typeface="Garamond" pitchFamily="18" charset="0"/>
              </a:rPr>
              <a:t> on </a:t>
            </a:r>
            <a:r>
              <a:rPr lang="cs-CZ" sz="1600" dirty="0" err="1">
                <a:latin typeface="Garamond" pitchFamily="18" charset="0"/>
              </a:rPr>
              <a:t>the</a:t>
            </a:r>
            <a:r>
              <a:rPr lang="cs-CZ" sz="1600" dirty="0">
                <a:latin typeface="Garamond" pitchFamily="18" charset="0"/>
              </a:rPr>
              <a:t> </a:t>
            </a:r>
            <a:r>
              <a:rPr lang="cs-CZ" sz="1600" dirty="0" err="1">
                <a:latin typeface="Garamond" pitchFamily="18" charset="0"/>
              </a:rPr>
              <a:t>Rights</a:t>
            </a:r>
            <a:r>
              <a:rPr lang="cs-CZ" sz="1600" dirty="0">
                <a:latin typeface="Garamond" pitchFamily="18" charset="0"/>
              </a:rPr>
              <a:t> </a:t>
            </a:r>
            <a:r>
              <a:rPr lang="cs-CZ" sz="1600" dirty="0" err="1">
                <a:latin typeface="Garamond" pitchFamily="18" charset="0"/>
              </a:rPr>
              <a:t>of</a:t>
            </a:r>
            <a:r>
              <a:rPr lang="cs-CZ" sz="1600" dirty="0">
                <a:latin typeface="Garamond" pitchFamily="18" charset="0"/>
              </a:rPr>
              <a:t> </a:t>
            </a:r>
            <a:r>
              <a:rPr lang="cs-CZ" sz="1600" dirty="0" err="1">
                <a:latin typeface="Garamond" pitchFamily="18" charset="0"/>
              </a:rPr>
              <a:t>the</a:t>
            </a:r>
            <a:r>
              <a:rPr lang="cs-CZ" sz="1600" dirty="0">
                <a:latin typeface="Garamond" pitchFamily="18" charset="0"/>
              </a:rPr>
              <a:t> </a:t>
            </a:r>
            <a:r>
              <a:rPr lang="cs-CZ" sz="1600" dirty="0" err="1">
                <a:latin typeface="Garamond" pitchFamily="18" charset="0"/>
              </a:rPr>
              <a:t>Child</a:t>
            </a:r>
            <a:r>
              <a:rPr lang="cs-CZ" sz="1600" dirty="0">
                <a:latin typeface="Garamond" pitchFamily="18" charset="0"/>
              </a:rPr>
              <a:t> 1989; Výbor pro práva dětí při Úmluvě o právech dítěte</a:t>
            </a:r>
          </a:p>
          <a:p>
            <a:pPr eaLnBrk="1" hangingPunct="1">
              <a:lnSpc>
                <a:spcPct val="80000"/>
              </a:lnSpc>
              <a:defRPr/>
            </a:pPr>
            <a:r>
              <a:rPr lang="cs-CZ" sz="1600" dirty="0" err="1">
                <a:latin typeface="Garamond" pitchFamily="18" charset="0"/>
              </a:rPr>
              <a:t>The</a:t>
            </a:r>
            <a:r>
              <a:rPr lang="cs-CZ" sz="1600" dirty="0">
                <a:latin typeface="Garamond" pitchFamily="18" charset="0"/>
              </a:rPr>
              <a:t> </a:t>
            </a:r>
            <a:r>
              <a:rPr lang="cs-CZ" sz="1600" dirty="0" err="1">
                <a:latin typeface="Garamond" pitchFamily="18" charset="0"/>
              </a:rPr>
              <a:t>Committee</a:t>
            </a:r>
            <a:r>
              <a:rPr lang="cs-CZ" sz="1600" dirty="0">
                <a:latin typeface="Garamond" pitchFamily="18" charset="0"/>
              </a:rPr>
              <a:t> on Migrant </a:t>
            </a:r>
            <a:r>
              <a:rPr lang="cs-CZ" sz="1600" dirty="0" err="1">
                <a:latin typeface="Garamond" pitchFamily="18" charset="0"/>
              </a:rPr>
              <a:t>Workers</a:t>
            </a:r>
            <a:r>
              <a:rPr lang="cs-CZ" sz="1600" dirty="0">
                <a:latin typeface="Garamond" pitchFamily="18" charset="0"/>
              </a:rPr>
              <a:t> (CMW) - monitoruje implementaci </a:t>
            </a:r>
            <a:r>
              <a:rPr lang="cs-CZ" sz="1600" dirty="0" err="1">
                <a:latin typeface="Garamond" pitchFamily="18" charset="0"/>
              </a:rPr>
              <a:t>International</a:t>
            </a:r>
            <a:r>
              <a:rPr lang="cs-CZ" sz="1600" dirty="0">
                <a:latin typeface="Garamond" pitchFamily="18" charset="0"/>
              </a:rPr>
              <a:t> </a:t>
            </a:r>
            <a:r>
              <a:rPr lang="cs-CZ" sz="1600" dirty="0" err="1">
                <a:latin typeface="Garamond" pitchFamily="18" charset="0"/>
              </a:rPr>
              <a:t>Convention</a:t>
            </a:r>
            <a:r>
              <a:rPr lang="cs-CZ" sz="1600" dirty="0">
                <a:latin typeface="Garamond" pitchFamily="18" charset="0"/>
              </a:rPr>
              <a:t> on </a:t>
            </a:r>
            <a:r>
              <a:rPr lang="cs-CZ" sz="1600" dirty="0" err="1">
                <a:latin typeface="Garamond" pitchFamily="18" charset="0"/>
              </a:rPr>
              <a:t>the</a:t>
            </a:r>
            <a:r>
              <a:rPr lang="cs-CZ" sz="1600" dirty="0">
                <a:latin typeface="Garamond" pitchFamily="18" charset="0"/>
              </a:rPr>
              <a:t> </a:t>
            </a:r>
            <a:r>
              <a:rPr lang="cs-CZ" sz="1600" dirty="0" err="1">
                <a:latin typeface="Garamond" pitchFamily="18" charset="0"/>
              </a:rPr>
              <a:t>Protection</a:t>
            </a:r>
            <a:r>
              <a:rPr lang="cs-CZ" sz="1600" dirty="0">
                <a:latin typeface="Garamond" pitchFamily="18" charset="0"/>
              </a:rPr>
              <a:t> </a:t>
            </a:r>
            <a:r>
              <a:rPr lang="cs-CZ" sz="1600" dirty="0" err="1">
                <a:latin typeface="Garamond" pitchFamily="18" charset="0"/>
              </a:rPr>
              <a:t>of</a:t>
            </a:r>
            <a:r>
              <a:rPr lang="cs-CZ" sz="1600" dirty="0">
                <a:latin typeface="Garamond" pitchFamily="18" charset="0"/>
              </a:rPr>
              <a:t> </a:t>
            </a:r>
            <a:r>
              <a:rPr lang="cs-CZ" sz="1600" dirty="0" err="1">
                <a:latin typeface="Garamond" pitchFamily="18" charset="0"/>
              </a:rPr>
              <a:t>the</a:t>
            </a:r>
            <a:r>
              <a:rPr lang="cs-CZ" sz="1600" dirty="0">
                <a:latin typeface="Garamond" pitchFamily="18" charset="0"/>
              </a:rPr>
              <a:t> </a:t>
            </a:r>
            <a:r>
              <a:rPr lang="cs-CZ" sz="1600" dirty="0" err="1">
                <a:latin typeface="Garamond" pitchFamily="18" charset="0"/>
              </a:rPr>
              <a:t>Rights</a:t>
            </a:r>
            <a:r>
              <a:rPr lang="cs-CZ" sz="1600" dirty="0">
                <a:latin typeface="Garamond" pitchFamily="18" charset="0"/>
              </a:rPr>
              <a:t> </a:t>
            </a:r>
            <a:r>
              <a:rPr lang="cs-CZ" sz="1600" dirty="0" err="1">
                <a:latin typeface="Garamond" pitchFamily="18" charset="0"/>
              </a:rPr>
              <a:t>of</a:t>
            </a:r>
            <a:r>
              <a:rPr lang="cs-CZ" sz="1600" dirty="0">
                <a:latin typeface="Garamond" pitchFamily="18" charset="0"/>
              </a:rPr>
              <a:t> </a:t>
            </a:r>
            <a:r>
              <a:rPr lang="cs-CZ" sz="1600" dirty="0" err="1">
                <a:latin typeface="Garamond" pitchFamily="18" charset="0"/>
              </a:rPr>
              <a:t>All</a:t>
            </a:r>
            <a:r>
              <a:rPr lang="cs-CZ" sz="1600" dirty="0">
                <a:latin typeface="Garamond" pitchFamily="18" charset="0"/>
              </a:rPr>
              <a:t> Migrant </a:t>
            </a:r>
            <a:r>
              <a:rPr lang="cs-CZ" sz="1600" dirty="0" err="1">
                <a:latin typeface="Garamond" pitchFamily="18" charset="0"/>
              </a:rPr>
              <a:t>Workers</a:t>
            </a:r>
            <a:r>
              <a:rPr lang="cs-CZ" sz="1600" dirty="0">
                <a:latin typeface="Garamond" pitchFamily="18" charset="0"/>
              </a:rPr>
              <a:t> </a:t>
            </a:r>
            <a:r>
              <a:rPr lang="cs-CZ" sz="1600" dirty="0" err="1">
                <a:latin typeface="Garamond" pitchFamily="18" charset="0"/>
              </a:rPr>
              <a:t>and</a:t>
            </a:r>
            <a:r>
              <a:rPr lang="cs-CZ" sz="1600" dirty="0">
                <a:latin typeface="Garamond" pitchFamily="18" charset="0"/>
              </a:rPr>
              <a:t> </a:t>
            </a:r>
            <a:r>
              <a:rPr lang="cs-CZ" sz="1600" dirty="0" err="1">
                <a:latin typeface="Garamond" pitchFamily="18" charset="0"/>
              </a:rPr>
              <a:t>Members</a:t>
            </a:r>
            <a:r>
              <a:rPr lang="cs-CZ" sz="1600" dirty="0">
                <a:latin typeface="Garamond" pitchFamily="18" charset="0"/>
              </a:rPr>
              <a:t> </a:t>
            </a:r>
            <a:r>
              <a:rPr lang="cs-CZ" sz="1600" dirty="0" err="1">
                <a:latin typeface="Garamond" pitchFamily="18" charset="0"/>
              </a:rPr>
              <a:t>of</a:t>
            </a:r>
            <a:r>
              <a:rPr lang="cs-CZ" sz="1600" dirty="0">
                <a:latin typeface="Garamond" pitchFamily="18" charset="0"/>
              </a:rPr>
              <a:t> </a:t>
            </a:r>
            <a:r>
              <a:rPr lang="cs-CZ" sz="1600" dirty="0" err="1">
                <a:latin typeface="Garamond" pitchFamily="18" charset="0"/>
              </a:rPr>
              <a:t>Their</a:t>
            </a:r>
            <a:r>
              <a:rPr lang="cs-CZ" sz="1600" dirty="0">
                <a:latin typeface="Garamond" pitchFamily="18" charset="0"/>
              </a:rPr>
              <a:t> </a:t>
            </a:r>
            <a:r>
              <a:rPr lang="cs-CZ" sz="1600" dirty="0" err="1">
                <a:latin typeface="Garamond" pitchFamily="18" charset="0"/>
              </a:rPr>
              <a:t>Families</a:t>
            </a:r>
            <a:r>
              <a:rPr lang="cs-CZ" sz="1600" dirty="0">
                <a:latin typeface="Garamond" pitchFamily="18" charset="0"/>
              </a:rPr>
              <a:t> 1990; Výbor pro ochranu práv migrujících pracovníků a členů jejich rodin při Úmluvě o právech migrujících pracovníků a členů jejich rodin</a:t>
            </a:r>
          </a:p>
          <a:p>
            <a:pPr eaLnBrk="1" hangingPunct="1">
              <a:lnSpc>
                <a:spcPct val="80000"/>
              </a:lnSpc>
              <a:defRPr/>
            </a:pPr>
            <a:r>
              <a:rPr lang="en-US" sz="1600" dirty="0">
                <a:latin typeface="Garamond" pitchFamily="18" charset="0"/>
              </a:rPr>
              <a:t>Committee on the Rights of Persons with Disabilities </a:t>
            </a:r>
            <a:r>
              <a:rPr lang="cs-CZ" sz="1600" dirty="0">
                <a:latin typeface="Garamond" pitchFamily="18" charset="0"/>
              </a:rPr>
              <a:t>(CRPD) – monitoruje implementaci </a:t>
            </a:r>
            <a:r>
              <a:rPr lang="pt-BR" sz="1600" dirty="0">
                <a:latin typeface="Garamond" pitchFamily="18" charset="0"/>
              </a:rPr>
              <a:t>Úmluvy o právech osob se zdravotním postižením</a:t>
            </a:r>
            <a:r>
              <a:rPr lang="cs-CZ" sz="1600" dirty="0">
                <a:latin typeface="Garamond" pitchFamily="18" charset="0"/>
              </a:rPr>
              <a:t> - </a:t>
            </a:r>
            <a:r>
              <a:rPr lang="cs-CZ" sz="1600" dirty="0" err="1">
                <a:latin typeface="Garamond" pitchFamily="18" charset="0"/>
              </a:rPr>
              <a:t>Convention</a:t>
            </a:r>
            <a:r>
              <a:rPr lang="cs-CZ" sz="1600" dirty="0">
                <a:latin typeface="Garamond" pitchFamily="18" charset="0"/>
              </a:rPr>
              <a:t> on </a:t>
            </a:r>
            <a:r>
              <a:rPr lang="cs-CZ" sz="1600" dirty="0" err="1">
                <a:latin typeface="Garamond" pitchFamily="18" charset="0"/>
              </a:rPr>
              <a:t>the</a:t>
            </a:r>
            <a:r>
              <a:rPr lang="cs-CZ" sz="1600" dirty="0">
                <a:latin typeface="Garamond" pitchFamily="18" charset="0"/>
              </a:rPr>
              <a:t> </a:t>
            </a:r>
            <a:r>
              <a:rPr lang="cs-CZ" sz="1600" dirty="0" err="1">
                <a:latin typeface="Garamond" pitchFamily="18" charset="0"/>
              </a:rPr>
              <a:t>Rights</a:t>
            </a:r>
            <a:r>
              <a:rPr lang="cs-CZ" sz="1600" dirty="0">
                <a:latin typeface="Garamond" pitchFamily="18" charset="0"/>
              </a:rPr>
              <a:t> </a:t>
            </a:r>
            <a:r>
              <a:rPr lang="cs-CZ" sz="1600" dirty="0" err="1">
                <a:latin typeface="Garamond" pitchFamily="18" charset="0"/>
              </a:rPr>
              <a:t>of</a:t>
            </a:r>
            <a:r>
              <a:rPr lang="cs-CZ" sz="1600" dirty="0">
                <a:latin typeface="Garamond" pitchFamily="18" charset="0"/>
              </a:rPr>
              <a:t> </a:t>
            </a:r>
            <a:r>
              <a:rPr lang="cs-CZ" sz="1600" dirty="0" err="1">
                <a:latin typeface="Garamond" pitchFamily="18" charset="0"/>
              </a:rPr>
              <a:t>Persons</a:t>
            </a:r>
            <a:r>
              <a:rPr lang="cs-CZ" sz="1600" dirty="0">
                <a:latin typeface="Garamond" pitchFamily="18" charset="0"/>
              </a:rPr>
              <a:t> </a:t>
            </a:r>
            <a:r>
              <a:rPr lang="cs-CZ" sz="1600" dirty="0" err="1">
                <a:latin typeface="Garamond" pitchFamily="18" charset="0"/>
              </a:rPr>
              <a:t>with</a:t>
            </a:r>
            <a:r>
              <a:rPr lang="cs-CZ" sz="1600" dirty="0">
                <a:latin typeface="Garamond" pitchFamily="18" charset="0"/>
              </a:rPr>
              <a:t> </a:t>
            </a:r>
            <a:r>
              <a:rPr lang="cs-CZ" sz="1600" dirty="0" err="1">
                <a:latin typeface="Garamond" pitchFamily="18" charset="0"/>
              </a:rPr>
              <a:t>Disabilities</a:t>
            </a:r>
            <a:r>
              <a:rPr lang="cs-CZ" sz="1600" dirty="0">
                <a:latin typeface="Garamond" pitchFamily="18" charset="0"/>
              </a:rPr>
              <a:t> -  2008</a:t>
            </a:r>
          </a:p>
          <a:p>
            <a:pPr eaLnBrk="1" hangingPunct="1">
              <a:lnSpc>
                <a:spcPct val="80000"/>
              </a:lnSpc>
              <a:defRPr/>
            </a:pPr>
            <a:r>
              <a:rPr lang="cs-CZ" sz="1600" dirty="0">
                <a:latin typeface="Garamond" pitchFamily="18" charset="0"/>
              </a:rPr>
              <a:t>Mezinárodní úmluva pro ochranu osob před nuceným zmizením - International </a:t>
            </a:r>
            <a:r>
              <a:rPr lang="cs-CZ" sz="1600" dirty="0" err="1">
                <a:latin typeface="Garamond" pitchFamily="18" charset="0"/>
              </a:rPr>
              <a:t>Convention</a:t>
            </a:r>
            <a:r>
              <a:rPr lang="cs-CZ" sz="1600" dirty="0">
                <a:latin typeface="Garamond" pitchFamily="18" charset="0"/>
              </a:rPr>
              <a:t> </a:t>
            </a:r>
            <a:r>
              <a:rPr lang="cs-CZ" sz="1600" dirty="0" err="1">
                <a:latin typeface="Garamond" pitchFamily="18" charset="0"/>
              </a:rPr>
              <a:t>for</a:t>
            </a:r>
            <a:r>
              <a:rPr lang="cs-CZ" sz="1600" dirty="0">
                <a:latin typeface="Garamond" pitchFamily="18" charset="0"/>
              </a:rPr>
              <a:t> </a:t>
            </a:r>
            <a:r>
              <a:rPr lang="cs-CZ" sz="1600" dirty="0" err="1">
                <a:latin typeface="Garamond" pitchFamily="18" charset="0"/>
              </a:rPr>
              <a:t>the</a:t>
            </a:r>
            <a:r>
              <a:rPr lang="cs-CZ" sz="1600" dirty="0">
                <a:latin typeface="Garamond" pitchFamily="18" charset="0"/>
              </a:rPr>
              <a:t> </a:t>
            </a:r>
            <a:r>
              <a:rPr lang="cs-CZ" sz="1600" dirty="0" err="1">
                <a:latin typeface="Garamond" pitchFamily="18" charset="0"/>
              </a:rPr>
              <a:t>Protection</a:t>
            </a:r>
            <a:r>
              <a:rPr lang="cs-CZ" sz="1600" dirty="0">
                <a:latin typeface="Garamond" pitchFamily="18" charset="0"/>
              </a:rPr>
              <a:t> </a:t>
            </a:r>
            <a:r>
              <a:rPr lang="cs-CZ" sz="1600" dirty="0" err="1">
                <a:latin typeface="Garamond" pitchFamily="18" charset="0"/>
              </a:rPr>
              <a:t>of</a:t>
            </a:r>
            <a:r>
              <a:rPr lang="cs-CZ" sz="1600" dirty="0">
                <a:latin typeface="Garamond" pitchFamily="18" charset="0"/>
              </a:rPr>
              <a:t> </a:t>
            </a:r>
            <a:r>
              <a:rPr lang="cs-CZ" sz="1600" dirty="0" err="1">
                <a:latin typeface="Garamond" pitchFamily="18" charset="0"/>
              </a:rPr>
              <a:t>All</a:t>
            </a:r>
            <a:r>
              <a:rPr lang="cs-CZ" sz="1600" dirty="0">
                <a:latin typeface="Garamond" pitchFamily="18" charset="0"/>
              </a:rPr>
              <a:t> </a:t>
            </a:r>
            <a:r>
              <a:rPr lang="cs-CZ" sz="1600" dirty="0" err="1">
                <a:latin typeface="Garamond" pitchFamily="18" charset="0"/>
              </a:rPr>
              <a:t>Persons</a:t>
            </a:r>
            <a:r>
              <a:rPr lang="cs-CZ" sz="1600" dirty="0">
                <a:latin typeface="Garamond" pitchFamily="18" charset="0"/>
              </a:rPr>
              <a:t> </a:t>
            </a:r>
            <a:r>
              <a:rPr lang="cs-CZ" sz="1600" dirty="0" err="1">
                <a:latin typeface="Garamond" pitchFamily="18" charset="0"/>
              </a:rPr>
              <a:t>from</a:t>
            </a:r>
            <a:r>
              <a:rPr lang="cs-CZ" sz="1600" dirty="0">
                <a:latin typeface="Garamond" pitchFamily="18" charset="0"/>
              </a:rPr>
              <a:t> </a:t>
            </a:r>
            <a:r>
              <a:rPr lang="cs-CZ" sz="1600" dirty="0" err="1">
                <a:latin typeface="Garamond" pitchFamily="18" charset="0"/>
              </a:rPr>
              <a:t>Enforced</a:t>
            </a:r>
            <a:r>
              <a:rPr lang="cs-CZ" sz="1600" dirty="0">
                <a:latin typeface="Garamond" pitchFamily="18" charset="0"/>
              </a:rPr>
              <a:t> </a:t>
            </a:r>
            <a:r>
              <a:rPr lang="cs-CZ" sz="1600" dirty="0" err="1">
                <a:latin typeface="Garamond" pitchFamily="18" charset="0"/>
              </a:rPr>
              <a:t>Disappearance</a:t>
            </a:r>
            <a:endParaRPr lang="cs-CZ" sz="1600" dirty="0">
              <a:latin typeface="Garamond"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pPr eaLnBrk="1" hangingPunct="1">
              <a:defRPr/>
            </a:pPr>
            <a:r>
              <a:rPr lang="cs-CZ" sz="4000">
                <a:latin typeface="Garamond" pitchFamily="18" charset="0"/>
              </a:rPr>
              <a:t>Univerzální – Treaty-based bodies</a:t>
            </a:r>
          </a:p>
        </p:txBody>
      </p:sp>
      <p:sp>
        <p:nvSpPr>
          <p:cNvPr id="39939" name="Rectangle 3"/>
          <p:cNvSpPr>
            <a:spLocks noGrp="1" noChangeArrowheads="1"/>
          </p:cNvSpPr>
          <p:nvPr>
            <p:ph sz="quarter" idx="1"/>
          </p:nvPr>
        </p:nvSpPr>
        <p:spPr/>
        <p:txBody>
          <a:bodyPr/>
          <a:lstStyle/>
          <a:p>
            <a:pPr eaLnBrk="1" hangingPunct="1">
              <a:lnSpc>
                <a:spcPct val="90000"/>
              </a:lnSpc>
              <a:defRPr/>
            </a:pPr>
            <a:r>
              <a:rPr lang="cs-CZ" sz="2400" dirty="0">
                <a:latin typeface="Garamond" pitchFamily="18" charset="0"/>
              </a:rPr>
              <a:t>Společné funkce výborů:</a:t>
            </a:r>
          </a:p>
          <a:p>
            <a:pPr lvl="1" eaLnBrk="1" hangingPunct="1">
              <a:lnSpc>
                <a:spcPct val="90000"/>
              </a:lnSpc>
              <a:defRPr/>
            </a:pPr>
            <a:r>
              <a:rPr lang="cs-CZ" sz="2000" dirty="0">
                <a:latin typeface="Garamond" pitchFamily="18" charset="0"/>
              </a:rPr>
              <a:t>Obecná stanoviska – obvykle o jednotlivých právech nebo problémech, rychlý přehled názorů i dosavadních rozhodnutí</a:t>
            </a:r>
          </a:p>
          <a:p>
            <a:pPr lvl="1" eaLnBrk="1" hangingPunct="1">
              <a:lnSpc>
                <a:spcPct val="90000"/>
              </a:lnSpc>
              <a:defRPr/>
            </a:pPr>
            <a:r>
              <a:rPr lang="cs-CZ" sz="2000" dirty="0">
                <a:latin typeface="Garamond" pitchFamily="18" charset="0"/>
              </a:rPr>
              <a:t>Zprávy - posuzování obecných zpráv od států (rok po přistoupení, 2 roky u CRC, pak každé 4 nebo pět let), kombinováno s informacemi z tisku, NGO, agentur OSN, výstupem jsou doporučení v podobě závěrečných stanovisek (u CESCR, CRC, CMW jediná funkční procedura)</a:t>
            </a:r>
          </a:p>
          <a:p>
            <a:pPr lvl="1" eaLnBrk="1" hangingPunct="1">
              <a:lnSpc>
                <a:spcPct val="90000"/>
              </a:lnSpc>
              <a:defRPr/>
            </a:pPr>
            <a:r>
              <a:rPr lang="cs-CZ" sz="2000" dirty="0">
                <a:latin typeface="Garamond" pitchFamily="18" charset="0"/>
              </a:rPr>
              <a:t>možnost průzkumu včetně navštívení země (</a:t>
            </a:r>
            <a:r>
              <a:rPr lang="cs-CZ" sz="2000" dirty="0" err="1">
                <a:latin typeface="Garamond" pitchFamily="18" charset="0"/>
              </a:rPr>
              <a:t>opt</a:t>
            </a:r>
            <a:r>
              <a:rPr lang="cs-CZ" sz="2000" dirty="0">
                <a:latin typeface="Garamond" pitchFamily="18" charset="0"/>
              </a:rPr>
              <a:t>-</a:t>
            </a:r>
            <a:r>
              <a:rPr lang="cs-CZ" sz="2000" dirty="0" err="1">
                <a:latin typeface="Garamond" pitchFamily="18" charset="0"/>
              </a:rPr>
              <a:t>out</a:t>
            </a:r>
            <a:r>
              <a:rPr lang="cs-CZ" sz="2000" dirty="0">
                <a:latin typeface="Garamond" pitchFamily="18" charset="0"/>
              </a:rPr>
              <a:t> klauzule) </a:t>
            </a:r>
          </a:p>
          <a:p>
            <a:pPr lvl="1" eaLnBrk="1" hangingPunct="1">
              <a:lnSpc>
                <a:spcPct val="90000"/>
              </a:lnSpc>
              <a:defRPr/>
            </a:pPr>
            <a:r>
              <a:rPr lang="cs-CZ" sz="2000" dirty="0">
                <a:latin typeface="Garamond" pitchFamily="18" charset="0"/>
              </a:rPr>
              <a:t>Přezkoumání mezistátních stížností - nepoužíváno</a:t>
            </a:r>
          </a:p>
          <a:p>
            <a:pPr lvl="1" eaLnBrk="1" hangingPunct="1">
              <a:lnSpc>
                <a:spcPct val="90000"/>
              </a:lnSpc>
              <a:defRPr/>
            </a:pPr>
            <a:r>
              <a:rPr lang="cs-CZ" sz="2000" dirty="0">
                <a:latin typeface="Garamond" pitchFamily="18" charset="0"/>
              </a:rPr>
              <a:t>Individuální stížnosti - (CCPR, CERD, CAT a CEDAW) – </a:t>
            </a:r>
            <a:r>
              <a:rPr lang="cs-CZ" sz="2000" dirty="0" err="1">
                <a:latin typeface="Garamond" pitchFamily="18" charset="0"/>
              </a:rPr>
              <a:t>Opt</a:t>
            </a:r>
            <a:r>
              <a:rPr lang="cs-CZ" sz="2000" dirty="0">
                <a:latin typeface="Garamond" pitchFamily="18" charset="0"/>
              </a:rPr>
              <a:t>-in klauzule</a:t>
            </a:r>
          </a:p>
        </p:txBody>
      </p:sp>
      <p:pic>
        <p:nvPicPr>
          <p:cNvPr id="2" name="Nahraný zvuk">
            <a:hlinkClick r:id="" action="ppaction://media"/>
            <a:extLst>
              <a:ext uri="{FF2B5EF4-FFF2-40B4-BE49-F238E27FC236}">
                <a16:creationId xmlns:a16="http://schemas.microsoft.com/office/drawing/2014/main" id="{8C64965E-A04C-4FD3-A4E9-33648A0646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pPr eaLnBrk="1" hangingPunct="1">
              <a:defRPr/>
            </a:pPr>
            <a:r>
              <a:rPr lang="cs-CZ" sz="4000">
                <a:latin typeface="Garamond" pitchFamily="18" charset="0"/>
              </a:rPr>
              <a:t>Univerzální – Treaty-based bodies</a:t>
            </a:r>
          </a:p>
        </p:txBody>
      </p:sp>
      <p:sp>
        <p:nvSpPr>
          <p:cNvPr id="40963" name="Rectangle 3"/>
          <p:cNvSpPr>
            <a:spLocks noGrp="1" noChangeArrowheads="1"/>
          </p:cNvSpPr>
          <p:nvPr>
            <p:ph sz="quarter" idx="1"/>
          </p:nvPr>
        </p:nvSpPr>
        <p:spPr/>
        <p:txBody>
          <a:bodyPr>
            <a:normAutofit/>
          </a:bodyPr>
          <a:lstStyle/>
          <a:p>
            <a:pPr eaLnBrk="1" hangingPunct="1">
              <a:lnSpc>
                <a:spcPct val="80000"/>
              </a:lnSpc>
              <a:defRPr/>
            </a:pPr>
            <a:r>
              <a:rPr lang="cs-CZ" sz="2000" dirty="0">
                <a:latin typeface="Garamond" pitchFamily="18" charset="0"/>
              </a:rPr>
              <a:t>A další smlouvy bez orgánu: Úmluva o zabránění a trestání zločinů genocidia (1948) – pachatelé mají být předáni trestnímu soudu, Mezinárodní úmluva o odstranění a trestání zločinu apartheidu (1973), Úmluva o boji proti diskriminaci v oblasti vzdělávání (1960) realizace je úkolem UNESCO</a:t>
            </a:r>
          </a:p>
          <a:p>
            <a:pPr eaLnBrk="1" hangingPunct="1">
              <a:lnSpc>
                <a:spcPct val="80000"/>
              </a:lnSpc>
              <a:buNone/>
              <a:defRPr/>
            </a:pPr>
            <a:endParaRPr lang="cs-CZ" sz="2000" dirty="0">
              <a:latin typeface="Garamond" pitchFamily="18" charset="0"/>
            </a:endParaRPr>
          </a:p>
          <a:p>
            <a:pPr eaLnBrk="1" hangingPunct="1">
              <a:lnSpc>
                <a:spcPct val="80000"/>
              </a:lnSpc>
              <a:defRPr/>
            </a:pPr>
            <a:r>
              <a:rPr lang="cs-CZ" sz="2000" dirty="0">
                <a:latin typeface="Garamond" pitchFamily="18" charset="0"/>
              </a:rPr>
              <a:t>komplikovaná komunikace s Charter </a:t>
            </a:r>
            <a:r>
              <a:rPr lang="cs-CZ" sz="2000" dirty="0" err="1">
                <a:latin typeface="Garamond" pitchFamily="18" charset="0"/>
              </a:rPr>
              <a:t>based</a:t>
            </a:r>
            <a:r>
              <a:rPr lang="cs-CZ" sz="2000" dirty="0">
                <a:latin typeface="Garamond" pitchFamily="18" charset="0"/>
              </a:rPr>
              <a:t> </a:t>
            </a:r>
            <a:r>
              <a:rPr lang="cs-CZ" sz="2000" dirty="0" err="1">
                <a:latin typeface="Garamond" pitchFamily="18" charset="0"/>
              </a:rPr>
              <a:t>bodies</a:t>
            </a:r>
            <a:r>
              <a:rPr lang="cs-CZ" sz="2000" dirty="0">
                <a:latin typeface="Garamond" pitchFamily="18" charset="0"/>
              </a:rPr>
              <a:t>, navzájem na sebe implicitně či explicitně odkazují a informují se, setkávají se, zároveň se dublují, mizivá naděje na vytvoření „1 </a:t>
            </a:r>
            <a:r>
              <a:rPr lang="cs-CZ" sz="2000" dirty="0" err="1">
                <a:latin typeface="Garamond" pitchFamily="18" charset="0"/>
              </a:rPr>
              <a:t>treaty</a:t>
            </a:r>
            <a:r>
              <a:rPr lang="cs-CZ" sz="2000" dirty="0">
                <a:latin typeface="Garamond" pitchFamily="18" charset="0"/>
              </a:rPr>
              <a:t> body“, které by řešilo všechny individuální stížnosti....</a:t>
            </a:r>
          </a:p>
          <a:p>
            <a:pPr eaLnBrk="1" hangingPunct="1">
              <a:lnSpc>
                <a:spcPct val="80000"/>
              </a:lnSpc>
              <a:defRPr/>
            </a:pPr>
            <a:endParaRPr lang="cs-CZ" sz="2000" dirty="0">
              <a:latin typeface="Garamond" pitchFamily="18" charset="0"/>
            </a:endParaRPr>
          </a:p>
        </p:txBody>
      </p:sp>
      <p:pic>
        <p:nvPicPr>
          <p:cNvPr id="2" name="Nahraný zvuk">
            <a:hlinkClick r:id="" action="ppaction://media"/>
            <a:extLst>
              <a:ext uri="{FF2B5EF4-FFF2-40B4-BE49-F238E27FC236}">
                <a16:creationId xmlns:a16="http://schemas.microsoft.com/office/drawing/2014/main" id="{712B16E2-9634-4FE7-A2E8-BF30EACA44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eaLnBrk="1" hangingPunct="1">
              <a:defRPr/>
            </a:pPr>
            <a:r>
              <a:rPr lang="cs-CZ" sz="4000">
                <a:latin typeface="Garamond" pitchFamily="18" charset="0"/>
              </a:rPr>
              <a:t>Univerzální speciální – víceméně mimo rámec OSN</a:t>
            </a:r>
          </a:p>
        </p:txBody>
      </p:sp>
      <p:sp>
        <p:nvSpPr>
          <p:cNvPr id="41987" name="Rectangle 3"/>
          <p:cNvSpPr>
            <a:spLocks noGrp="1" noChangeArrowheads="1"/>
          </p:cNvSpPr>
          <p:nvPr>
            <p:ph sz="quarter" idx="1"/>
          </p:nvPr>
        </p:nvSpPr>
        <p:spPr/>
        <p:txBody>
          <a:bodyPr/>
          <a:lstStyle/>
          <a:p>
            <a:pPr eaLnBrk="1" hangingPunct="1">
              <a:defRPr/>
            </a:pPr>
            <a:r>
              <a:rPr lang="cs-CZ" sz="2800">
                <a:latin typeface="Garamond" pitchFamily="18" charset="0"/>
              </a:rPr>
              <a:t>ICC – Mezinárodní trestní soud od 2002 a ochrana LP odstrašením, vznik Římským statutem 1998 * ostatní soudy jinak (ICTY+ICTR vytvořeny Rezolucí RB OSN + Zvláštní soud pro Sierru Leone vzniklý smlouvou mezi OSN a vládou)</a:t>
            </a:r>
          </a:p>
          <a:p>
            <a:pPr eaLnBrk="1" hangingPunct="1">
              <a:defRPr/>
            </a:pPr>
            <a:r>
              <a:rPr lang="cs-CZ" sz="2800">
                <a:latin typeface="Garamond" pitchFamily="18" charset="0"/>
              </a:rPr>
              <a:t>MOP od roku 1919, celá řada úmluv (zejména Úmluva č. 111 o diskriminaci v zaměstnání a č. 107 a 169 o původních obyvatelích)</a:t>
            </a:r>
          </a:p>
          <a:p>
            <a:pPr eaLnBrk="1" hangingPunct="1">
              <a:defRPr/>
            </a:pPr>
            <a:endParaRPr lang="cs-CZ" sz="2800">
              <a:latin typeface="Garamond" pitchFamily="18" charset="0"/>
            </a:endParaRPr>
          </a:p>
        </p:txBody>
      </p:sp>
      <p:pic>
        <p:nvPicPr>
          <p:cNvPr id="2" name="Nahraný zvuk">
            <a:hlinkClick r:id="" action="ppaction://media"/>
            <a:extLst>
              <a:ext uri="{FF2B5EF4-FFF2-40B4-BE49-F238E27FC236}">
                <a16:creationId xmlns:a16="http://schemas.microsoft.com/office/drawing/2014/main" id="{F63444CB-3078-4AE6-82E0-0915DF8978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defRPr/>
            </a:pPr>
            <a:r>
              <a:rPr lang="cs-CZ">
                <a:latin typeface="Garamond" pitchFamily="18" charset="0"/>
              </a:rPr>
              <a:t>Ze země za zrcadlem</a:t>
            </a:r>
          </a:p>
        </p:txBody>
      </p:sp>
      <p:sp>
        <p:nvSpPr>
          <p:cNvPr id="43011" name="Rectangle 3"/>
          <p:cNvSpPr>
            <a:spLocks noGrp="1" noChangeArrowheads="1"/>
          </p:cNvSpPr>
          <p:nvPr>
            <p:ph sz="quarter" idx="1"/>
          </p:nvPr>
        </p:nvSpPr>
        <p:spPr/>
        <p:txBody>
          <a:bodyPr/>
          <a:lstStyle/>
          <a:p>
            <a:pPr eaLnBrk="1" hangingPunct="1">
              <a:lnSpc>
                <a:spcPct val="80000"/>
              </a:lnSpc>
              <a:defRPr/>
            </a:pPr>
            <a:r>
              <a:rPr lang="cs-CZ" sz="1800">
                <a:latin typeface="Garamond" pitchFamily="18" charset="0"/>
              </a:rPr>
              <a:t>Americká deklarace o právech a povinnostech lidstva (1948)</a:t>
            </a:r>
          </a:p>
          <a:p>
            <a:pPr eaLnBrk="1" hangingPunct="1">
              <a:lnSpc>
                <a:spcPct val="80000"/>
              </a:lnSpc>
              <a:defRPr/>
            </a:pPr>
            <a:r>
              <a:rPr lang="cs-CZ" sz="1800">
                <a:latin typeface="Garamond" pitchFamily="18" charset="0"/>
              </a:rPr>
              <a:t>Meziamerická komise pro LP (orgán OAS z roku 1969, periodické zprávy, indioviduální a mezistátní stížnosti a inspekce a kontroly) + Meziamerický soud pro LP dle Americké úmluvy o lidských právech z roku 1967 (+ 2 protokoly k ní) – vytvořen 1979, sídlo v San José – mohou k němu jen smluvní strany a Komise, jednotlivec předložit nemůže</a:t>
            </a:r>
          </a:p>
          <a:p>
            <a:pPr eaLnBrk="1" hangingPunct="1">
              <a:lnSpc>
                <a:spcPct val="80000"/>
              </a:lnSpc>
              <a:defRPr/>
            </a:pPr>
            <a:r>
              <a:rPr lang="cs-CZ" sz="1800">
                <a:latin typeface="Garamond" pitchFamily="18" charset="0"/>
              </a:rPr>
              <a:t>Meziamerická úmluva o zabránění a trestání mučení 1985, zprávy k Meziamerické komisi pro LP</a:t>
            </a:r>
          </a:p>
          <a:p>
            <a:pPr eaLnBrk="1" hangingPunct="1">
              <a:lnSpc>
                <a:spcPct val="80000"/>
              </a:lnSpc>
              <a:defRPr/>
            </a:pPr>
            <a:r>
              <a:rPr lang="cs-CZ" sz="1800">
                <a:latin typeface="Garamond" pitchFamily="18" charset="0"/>
              </a:rPr>
              <a:t>Africká charta práv člověka a národů 1981 (pod OAJ): Africká komise pro LP od 1987 a Africký soud pro práva člověka a národů od 2006 – obdobný model jako začátky ESLP + 1990 Africká charta práv a blaha dítěte (African Charter on the Rights and Welfare of the Child)</a:t>
            </a:r>
          </a:p>
          <a:p>
            <a:pPr eaLnBrk="1" hangingPunct="1">
              <a:lnSpc>
                <a:spcPct val="80000"/>
              </a:lnSpc>
              <a:defRPr/>
            </a:pPr>
            <a:r>
              <a:rPr lang="cs-CZ" sz="1800">
                <a:latin typeface="Garamond" pitchFamily="18" charset="0"/>
              </a:rPr>
              <a:t>Všeobecná islámská deklarace lidských práv vyhlášená v roce 1981 v Paříži (v sídle UNESCO), Káhirská deklarace o lidských právech v islámu přijatá Organizací islámské konference v roce 1990,  Arabská charta lidských práv přijatá Ligou arabských států v roce 1994 + z orgánů jen konference: Pekingská konference o ženách 1995</a:t>
            </a:r>
          </a:p>
        </p:txBody>
      </p:sp>
      <p:pic>
        <p:nvPicPr>
          <p:cNvPr id="2" name="Nahraný zvuk">
            <a:hlinkClick r:id="" action="ppaction://media"/>
            <a:extLst>
              <a:ext uri="{FF2B5EF4-FFF2-40B4-BE49-F238E27FC236}">
                <a16:creationId xmlns:a16="http://schemas.microsoft.com/office/drawing/2014/main" id="{E4FA3081-5AE0-4E2D-8BDE-D7FB945B72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cs-CZ" dirty="0">
                <a:latin typeface="Garamond" pitchFamily="18" charset="0"/>
              </a:rPr>
              <a:t>Literatura a otázky</a:t>
            </a:r>
          </a:p>
        </p:txBody>
      </p:sp>
      <p:sp>
        <p:nvSpPr>
          <p:cNvPr id="44035" name="Rectangle 3"/>
          <p:cNvSpPr>
            <a:spLocks noGrp="1" noChangeArrowheads="1"/>
          </p:cNvSpPr>
          <p:nvPr>
            <p:ph sz="quarter" idx="1"/>
          </p:nvPr>
        </p:nvSpPr>
        <p:spPr/>
        <p:txBody>
          <a:bodyPr/>
          <a:lstStyle/>
          <a:p>
            <a:pPr eaLnBrk="1" hangingPunct="1">
              <a:defRPr/>
            </a:pPr>
            <a:r>
              <a:rPr lang="cs-CZ" sz="2800" dirty="0">
                <a:latin typeface="Garamond" pitchFamily="18" charset="0"/>
                <a:hlinkClick r:id="rId4"/>
              </a:rPr>
              <a:t>http://is.muni.cz/do/law/kat/kupp/hrim/index.html</a:t>
            </a:r>
            <a:r>
              <a:rPr lang="cs-CZ" sz="2800" dirty="0">
                <a:latin typeface="Garamond" pitchFamily="18" charset="0"/>
              </a:rPr>
              <a:t> </a:t>
            </a:r>
          </a:p>
          <a:p>
            <a:pPr eaLnBrk="1" hangingPunct="1">
              <a:defRPr/>
            </a:pPr>
            <a:r>
              <a:rPr lang="cs-CZ" sz="2800" dirty="0">
                <a:latin typeface="Garamond" pitchFamily="18" charset="0"/>
              </a:rPr>
              <a:t>Šturma, P.: Mezinárodní a evropské kontrolní mechanismy v oblasti lidských práv. Praha, C. H. Beck, 2010</a:t>
            </a:r>
          </a:p>
          <a:p>
            <a:pPr eaLnBrk="1" hangingPunct="1">
              <a:defRPr/>
            </a:pPr>
            <a:r>
              <a:rPr lang="cs-CZ" sz="2800" dirty="0">
                <a:latin typeface="Garamond" pitchFamily="18" charset="0"/>
              </a:rPr>
              <a:t>Popište základní dokumenty a orgány ochrany lidských práv na </a:t>
            </a:r>
          </a:p>
          <a:p>
            <a:pPr lvl="1" eaLnBrk="1" hangingPunct="1">
              <a:defRPr/>
            </a:pPr>
            <a:r>
              <a:rPr lang="cs-CZ" sz="2400" dirty="0">
                <a:latin typeface="Garamond" pitchFamily="18" charset="0"/>
              </a:rPr>
              <a:t>unijní, </a:t>
            </a:r>
          </a:p>
          <a:p>
            <a:pPr lvl="1" eaLnBrk="1" hangingPunct="1">
              <a:defRPr/>
            </a:pPr>
            <a:r>
              <a:rPr lang="cs-CZ" sz="2400" dirty="0">
                <a:latin typeface="Garamond" pitchFamily="18" charset="0"/>
              </a:rPr>
              <a:t>regionální (Rada Evropy), </a:t>
            </a:r>
          </a:p>
          <a:p>
            <a:pPr lvl="1" eaLnBrk="1" hangingPunct="1">
              <a:defRPr/>
            </a:pPr>
            <a:r>
              <a:rPr lang="cs-CZ" sz="2400" dirty="0">
                <a:latin typeface="Garamond" pitchFamily="18" charset="0"/>
              </a:rPr>
              <a:t>univerzální úrovni.</a:t>
            </a:r>
          </a:p>
        </p:txBody>
      </p:sp>
      <p:pic>
        <p:nvPicPr>
          <p:cNvPr id="2" name="Nahraný zvuk">
            <a:hlinkClick r:id="" action="ppaction://media"/>
            <a:extLst>
              <a:ext uri="{FF2B5EF4-FFF2-40B4-BE49-F238E27FC236}">
                <a16:creationId xmlns:a16="http://schemas.microsoft.com/office/drawing/2014/main" id="{D257CDFB-60AB-413F-90D6-FB157A3510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cs-CZ" dirty="0">
                <a:latin typeface="Garamond" pitchFamily="18" charset="0"/>
              </a:rPr>
              <a:t>Vpád mezinárodního práva</a:t>
            </a:r>
          </a:p>
        </p:txBody>
      </p:sp>
      <p:sp>
        <p:nvSpPr>
          <p:cNvPr id="12291" name="Rectangle 3"/>
          <p:cNvSpPr>
            <a:spLocks noGrp="1" noChangeArrowheads="1"/>
          </p:cNvSpPr>
          <p:nvPr>
            <p:ph sz="quarter" idx="1"/>
          </p:nvPr>
        </p:nvSpPr>
        <p:spPr/>
        <p:txBody>
          <a:bodyPr/>
          <a:lstStyle/>
          <a:p>
            <a:pPr eaLnBrk="1" hangingPunct="1">
              <a:lnSpc>
                <a:spcPct val="80000"/>
              </a:lnSpc>
              <a:defRPr/>
            </a:pPr>
            <a:r>
              <a:rPr lang="cs-CZ" sz="1600">
                <a:latin typeface="Garamond" pitchFamily="18" charset="0"/>
              </a:rPr>
              <a:t>c) Právo válečné a humanitární: válka je typická situace mezinárodních vztahů, v níž jsou LP ohrožena, a to jak vůči vlastním občanům (suspenzivní klauzule mezinárodních dokumentů), tak zejména navenek. Právo válečné: už od Grotia (De jure belli ac pacis) – zaměřeno na pravidla vedení války mezi kombatanty; právo humanitární: zaměřeno na oběti války (zranění, zajatci, civilisti). </a:t>
            </a:r>
          </a:p>
          <a:p>
            <a:pPr eaLnBrk="1" hangingPunct="1">
              <a:lnSpc>
                <a:spcPct val="80000"/>
              </a:lnSpc>
              <a:buFont typeface="Wingdings" pitchFamily="2" charset="2"/>
              <a:buNone/>
              <a:defRPr/>
            </a:pPr>
            <a:r>
              <a:rPr lang="cs-CZ" sz="1600">
                <a:latin typeface="Garamond" pitchFamily="18" charset="0"/>
              </a:rPr>
              <a:t>i.	Henri Dunant – tatáž doba: 1859 viděl při obchodní cestě následky Solferina, Vzpomínky na Solferino,1863 Mezinárodní výbor Červeného kříže, 1864 Ženevská konference (16 států a ICRC) a Ženevská konvence o zlepšení podmínek zraněných v polních armádách – 1901 dostal 1. Nobelovu cenu míru</a:t>
            </a:r>
          </a:p>
          <a:p>
            <a:pPr eaLnBrk="1" hangingPunct="1">
              <a:lnSpc>
                <a:spcPct val="80000"/>
              </a:lnSpc>
              <a:buFont typeface="Wingdings" pitchFamily="2" charset="2"/>
              <a:buNone/>
              <a:defRPr/>
            </a:pPr>
            <a:r>
              <a:rPr lang="cs-CZ" sz="1600">
                <a:latin typeface="Garamond" pitchFamily="18" charset="0"/>
              </a:rPr>
              <a:t>ii.	1899 a 1907 Haagské konference: zjemnění pravidel války, nepodařilo se dosáhnout odzbrojení</a:t>
            </a:r>
          </a:p>
          <a:p>
            <a:pPr eaLnBrk="1" hangingPunct="1">
              <a:lnSpc>
                <a:spcPct val="80000"/>
              </a:lnSpc>
              <a:buFont typeface="Wingdings" pitchFamily="2" charset="2"/>
              <a:buNone/>
              <a:defRPr/>
            </a:pPr>
            <a:r>
              <a:rPr lang="cs-CZ" sz="1600">
                <a:latin typeface="Garamond" pitchFamily="18" charset="0"/>
              </a:rPr>
              <a:t>iii.	1929 Ženevské úmluvy o válečných zajatcích</a:t>
            </a:r>
          </a:p>
          <a:p>
            <a:pPr eaLnBrk="1" hangingPunct="1">
              <a:lnSpc>
                <a:spcPct val="80000"/>
              </a:lnSpc>
              <a:buFont typeface="Wingdings" pitchFamily="2" charset="2"/>
              <a:buNone/>
              <a:defRPr/>
            </a:pPr>
            <a:r>
              <a:rPr lang="cs-CZ" sz="1600">
                <a:latin typeface="Garamond" pitchFamily="18" charset="0"/>
              </a:rPr>
              <a:t>iv.	1949 (+ protokoly 1977) 4 Ženevské úmluvy (65/1954 Sb.): Ženevská úmluva o zlepšení osudu raněných a nemocných příslušníků ozbrojených sil v poli, Ženevská úmluva o zlepšení osudu raněných, nemocných a trosečníků ozbrojených sil na moři, Ženevská úmluva o zacházení s válečnými zajatci, Ženevská úmluva o ochraně civilních osob za války + protokoly dopadající i na vnitrostátní konflikty – smysl je, aby některá nejzákladnější LP byla zachována i po dobu války – viz zajatci, čl. 13 – 16</a:t>
            </a:r>
          </a:p>
          <a:p>
            <a:pPr eaLnBrk="1" hangingPunct="1">
              <a:lnSpc>
                <a:spcPct val="80000"/>
              </a:lnSpc>
              <a:buFont typeface="Wingdings" pitchFamily="2" charset="2"/>
              <a:buNone/>
              <a:defRPr/>
            </a:pPr>
            <a:r>
              <a:rPr lang="cs-CZ" sz="1600">
                <a:latin typeface="Garamond" pitchFamily="18" charset="0"/>
              </a:rPr>
              <a:t>v.	dopad na tuto oblast mají i jednotlivé mezinárodní trestní tribunály</a:t>
            </a:r>
          </a:p>
          <a:p>
            <a:pPr eaLnBrk="1" hangingPunct="1">
              <a:lnSpc>
                <a:spcPct val="80000"/>
              </a:lnSpc>
              <a:defRPr/>
            </a:pPr>
            <a:endParaRPr lang="cs-CZ" sz="1600">
              <a:latin typeface="Garamond" pitchFamily="18" charset="0"/>
            </a:endParaRPr>
          </a:p>
        </p:txBody>
      </p:sp>
      <p:pic>
        <p:nvPicPr>
          <p:cNvPr id="2" name="Nahraný zvuk">
            <a:hlinkClick r:id="" action="ppaction://media"/>
            <a:extLst>
              <a:ext uri="{FF2B5EF4-FFF2-40B4-BE49-F238E27FC236}">
                <a16:creationId xmlns:a16="http://schemas.microsoft.com/office/drawing/2014/main" id="{302984BF-FD0A-4018-865D-6D01911F07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cs-CZ" dirty="0">
                <a:latin typeface="Garamond" pitchFamily="18" charset="0"/>
              </a:rPr>
              <a:t>Vpád mezinárodního práva</a:t>
            </a:r>
          </a:p>
        </p:txBody>
      </p:sp>
      <p:sp>
        <p:nvSpPr>
          <p:cNvPr id="13315" name="Rectangle 3"/>
          <p:cNvSpPr>
            <a:spLocks noGrp="1" noChangeArrowheads="1"/>
          </p:cNvSpPr>
          <p:nvPr>
            <p:ph sz="quarter" idx="1"/>
          </p:nvPr>
        </p:nvSpPr>
        <p:spPr/>
        <p:txBody>
          <a:bodyPr>
            <a:normAutofit/>
          </a:bodyPr>
          <a:lstStyle/>
          <a:p>
            <a:pPr eaLnBrk="1" hangingPunct="1">
              <a:lnSpc>
                <a:spcPct val="80000"/>
              </a:lnSpc>
              <a:buFont typeface="Wingdings" pitchFamily="2" charset="2"/>
              <a:buNone/>
              <a:defRPr/>
            </a:pPr>
            <a:r>
              <a:rPr lang="cs-CZ" sz="1200" i="1">
                <a:latin typeface="Garamond" pitchFamily="18" charset="0"/>
              </a:rPr>
              <a:t>„Čl.13 </a:t>
            </a:r>
          </a:p>
          <a:p>
            <a:pPr eaLnBrk="1" hangingPunct="1">
              <a:lnSpc>
                <a:spcPct val="80000"/>
              </a:lnSpc>
              <a:buFont typeface="Wingdings" pitchFamily="2" charset="2"/>
              <a:buNone/>
              <a:defRPr/>
            </a:pPr>
            <a:r>
              <a:rPr lang="cs-CZ" sz="1200" i="1">
                <a:latin typeface="Garamond" pitchFamily="18" charset="0"/>
              </a:rPr>
              <a:t>Lidské zacházení s válečnými zajatci </a:t>
            </a:r>
          </a:p>
          <a:p>
            <a:pPr eaLnBrk="1" hangingPunct="1">
              <a:lnSpc>
                <a:spcPct val="80000"/>
              </a:lnSpc>
              <a:buFont typeface="Wingdings" pitchFamily="2" charset="2"/>
              <a:buNone/>
              <a:defRPr/>
            </a:pPr>
            <a:r>
              <a:rPr lang="cs-CZ" sz="1200" i="1">
                <a:latin typeface="Garamond" pitchFamily="18" charset="0"/>
              </a:rPr>
              <a:t>Zákaz represálií</a:t>
            </a:r>
          </a:p>
          <a:p>
            <a:pPr eaLnBrk="1" hangingPunct="1">
              <a:lnSpc>
                <a:spcPct val="80000"/>
              </a:lnSpc>
              <a:buFont typeface="Wingdings" pitchFamily="2" charset="2"/>
              <a:buNone/>
              <a:defRPr/>
            </a:pPr>
            <a:r>
              <a:rPr lang="cs-CZ" sz="1200" i="1">
                <a:latin typeface="Garamond" pitchFamily="18" charset="0"/>
              </a:rPr>
              <a:t>	S válečnými zajatci se musí vždy nakládat lidsky. Každý nezákonný čin nebo opomenutí se strany mocnosti, v jejíž moci jsou, které by měly za následek smrt nebo které by vážně ohrozily zdraví válečného zajatce, který je v její moci, jsou zakázány a považují se za vážné porušení této úmluvy. Zejména nesmí žádný zajatec být podroben tělesnému zmrzačení nebo lékařskému či vědeckému pokusu jakéhokoli druhu, který není odůvodněn lékařským ošetřováním dotčeného zajatce a který není v jeho prospěch. Váleční zajatci musí rovněž být vždy chráněni zejména před každým násilným činem nebo zastrašováním, před urážkami a před zvědavostí obecenstva. Represalie proti nim jsou zakázány.</a:t>
            </a:r>
          </a:p>
          <a:p>
            <a:pPr eaLnBrk="1" hangingPunct="1">
              <a:lnSpc>
                <a:spcPct val="80000"/>
              </a:lnSpc>
              <a:buFont typeface="Wingdings" pitchFamily="2" charset="2"/>
              <a:buNone/>
              <a:defRPr/>
            </a:pPr>
            <a:r>
              <a:rPr lang="cs-CZ" sz="1200" i="1">
                <a:latin typeface="Garamond" pitchFamily="18" charset="0"/>
              </a:rPr>
              <a:t> Čl.14</a:t>
            </a:r>
          </a:p>
          <a:p>
            <a:pPr eaLnBrk="1" hangingPunct="1">
              <a:lnSpc>
                <a:spcPct val="80000"/>
              </a:lnSpc>
              <a:buFont typeface="Wingdings" pitchFamily="2" charset="2"/>
              <a:buNone/>
              <a:defRPr/>
            </a:pPr>
            <a:r>
              <a:rPr lang="cs-CZ" sz="1200" i="1">
                <a:latin typeface="Garamond" pitchFamily="18" charset="0"/>
              </a:rPr>
              <a:t>Respektování osobnosti válečných zajatců</a:t>
            </a:r>
          </a:p>
          <a:p>
            <a:pPr eaLnBrk="1" hangingPunct="1">
              <a:lnSpc>
                <a:spcPct val="80000"/>
              </a:lnSpc>
              <a:buFont typeface="Wingdings" pitchFamily="2" charset="2"/>
              <a:buNone/>
              <a:defRPr/>
            </a:pPr>
            <a:r>
              <a:rPr lang="cs-CZ" sz="1200" i="1">
                <a:latin typeface="Garamond" pitchFamily="18" charset="0"/>
              </a:rPr>
              <a:t>	Váleční zajatci mají právo, aby bylo za všech okolností šetřeno jejich osobnosti a jejich cti.  S ženami budiž nakládáno se všemi ohledy příslušejícími jejich pohlaví a budiž s nimi v každém případě zacházeno stejně příznivě jako s muži. Váleční zajatci si uchovávají svou plnou občanskou způsobilost, jak ji měli v okamžiku, kdy byli zajati. Mocnost, v jejíž moci jsou, nesmí omezovat její výkon ani na svém území ani mimo ně, leč v míře, již vyžaduje zajetí.</a:t>
            </a:r>
          </a:p>
          <a:p>
            <a:pPr eaLnBrk="1" hangingPunct="1">
              <a:lnSpc>
                <a:spcPct val="80000"/>
              </a:lnSpc>
              <a:buFont typeface="Wingdings" pitchFamily="2" charset="2"/>
              <a:buNone/>
              <a:defRPr/>
            </a:pPr>
            <a:r>
              <a:rPr lang="cs-CZ" sz="1200" i="1">
                <a:latin typeface="Garamond" pitchFamily="18" charset="0"/>
              </a:rPr>
              <a:t> Čl.15</a:t>
            </a:r>
          </a:p>
          <a:p>
            <a:pPr eaLnBrk="1" hangingPunct="1">
              <a:lnSpc>
                <a:spcPct val="80000"/>
              </a:lnSpc>
              <a:buFont typeface="Wingdings" pitchFamily="2" charset="2"/>
              <a:buNone/>
              <a:defRPr/>
            </a:pPr>
            <a:r>
              <a:rPr lang="cs-CZ" sz="1200" i="1">
                <a:latin typeface="Garamond" pitchFamily="18" charset="0"/>
              </a:rPr>
              <a:t>Zaopatření a ošetřování válečných zajatců</a:t>
            </a:r>
          </a:p>
          <a:p>
            <a:pPr eaLnBrk="1" hangingPunct="1">
              <a:lnSpc>
                <a:spcPct val="80000"/>
              </a:lnSpc>
              <a:buFont typeface="Wingdings" pitchFamily="2" charset="2"/>
              <a:buNone/>
              <a:defRPr/>
            </a:pPr>
            <a:r>
              <a:rPr lang="cs-CZ" sz="1200" i="1">
                <a:latin typeface="Garamond" pitchFamily="18" charset="0"/>
              </a:rPr>
              <a:t>	Mocnost, v jejíž moci jsou váleční zajatci, je povinna postarat se zdarma o jejich zaopatření a poskytnout jim zdarma lékařské ošetření, kterého vyžaduje jejich zdravotní stav.</a:t>
            </a:r>
          </a:p>
          <a:p>
            <a:pPr eaLnBrk="1" hangingPunct="1">
              <a:lnSpc>
                <a:spcPct val="80000"/>
              </a:lnSpc>
              <a:buFont typeface="Wingdings" pitchFamily="2" charset="2"/>
              <a:buNone/>
              <a:defRPr/>
            </a:pPr>
            <a:r>
              <a:rPr lang="cs-CZ" sz="1200" i="1">
                <a:latin typeface="Garamond" pitchFamily="18" charset="0"/>
              </a:rPr>
              <a:t> Čl.16</a:t>
            </a:r>
          </a:p>
          <a:p>
            <a:pPr eaLnBrk="1" hangingPunct="1">
              <a:lnSpc>
                <a:spcPct val="80000"/>
              </a:lnSpc>
              <a:buFont typeface="Wingdings" pitchFamily="2" charset="2"/>
              <a:buNone/>
              <a:defRPr/>
            </a:pPr>
            <a:r>
              <a:rPr lang="cs-CZ" sz="1200" i="1">
                <a:latin typeface="Garamond" pitchFamily="18" charset="0"/>
              </a:rPr>
              <a:t>Zásada rovného zacházení</a:t>
            </a:r>
          </a:p>
          <a:p>
            <a:pPr eaLnBrk="1" hangingPunct="1">
              <a:lnSpc>
                <a:spcPct val="80000"/>
              </a:lnSpc>
              <a:buFont typeface="Wingdings" pitchFamily="2" charset="2"/>
              <a:buNone/>
              <a:defRPr/>
            </a:pPr>
            <a:r>
              <a:rPr lang="cs-CZ" sz="1200" i="1">
                <a:latin typeface="Garamond" pitchFamily="18" charset="0"/>
              </a:rPr>
              <a:t>	S přihlédnutím k ustanovením této úmluvy o hodnosti a pohlaví a s výhradou příznivějšího nakládání, jehož by se dostalo válečným zajatcům s ohledem na jejich zdravotní stav, věk a jejich odborné schopnosti, musí mocnost, v jejíž moci jsou zajatci, se všemi zacházet stejným způsobem, bez jakéhokoli nepříznivého rozlišování z důvodů rasy, národnosti, náboženství, politického přesvědčení nebo jiného důvodu, založeného na podobném znaku.“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cs-CZ" dirty="0">
                <a:latin typeface="Garamond" pitchFamily="18" charset="0"/>
              </a:rPr>
              <a:t>Vpád mezinárodního práva</a:t>
            </a:r>
          </a:p>
        </p:txBody>
      </p:sp>
      <p:sp>
        <p:nvSpPr>
          <p:cNvPr id="14339"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cs-CZ" sz="1600">
                <a:latin typeface="Garamond" pitchFamily="18" charset="0"/>
              </a:rPr>
              <a:t>d)	Otroctví: největší absurdita v kontrastu s humanitou osvícenství a 19. stol. : Lord Mansfield: Somerset case (1772</a:t>
            </a:r>
            <a:r>
              <a:rPr lang="cs-CZ" sz="1600" i="1">
                <a:latin typeface="Garamond" pitchFamily="18" charset="0"/>
              </a:rPr>
              <a:t>):“Slavery is so odious, that nothing can be found to support it</a:t>
            </a:r>
            <a:r>
              <a:rPr lang="cs-CZ" sz="1600">
                <a:latin typeface="Garamond" pitchFamily="18" charset="0"/>
              </a:rPr>
              <a:t>“., odsouzeno 1815 Vídeňským kongresem – Nutnost stíhání na volném moři...Bilaterální smlouvy U. K. o stíhání lodí podezřelých z převážení otroků, 1890 Bruselská konference – konsenzus, 1937 – Společnost národů stále informována o otroctví, ani moderní doba ho není zbavena</a:t>
            </a:r>
          </a:p>
          <a:p>
            <a:pPr eaLnBrk="1" hangingPunct="1">
              <a:lnSpc>
                <a:spcPct val="80000"/>
              </a:lnSpc>
              <a:buFont typeface="Wingdings" pitchFamily="2" charset="2"/>
              <a:buNone/>
              <a:defRPr/>
            </a:pPr>
            <a:r>
              <a:rPr lang="cs-CZ" sz="1600">
                <a:latin typeface="Garamond" pitchFamily="18" charset="0"/>
              </a:rPr>
              <a:t>e)	Práva menšin: pionýři u práva na vzdělání, jazyková práva aj.: </a:t>
            </a:r>
          </a:p>
          <a:p>
            <a:pPr eaLnBrk="1" hangingPunct="1">
              <a:lnSpc>
                <a:spcPct val="80000"/>
              </a:lnSpc>
              <a:buFont typeface="Wingdings" pitchFamily="2" charset="2"/>
              <a:buNone/>
              <a:defRPr/>
            </a:pPr>
            <a:r>
              <a:rPr lang="cs-CZ" sz="1600">
                <a:latin typeface="Garamond" pitchFamily="18" charset="0"/>
              </a:rPr>
              <a:t>-	Vídeňský kongres 1815 v rámci rozpadu Polska apeloval na státy, ať chrání své Poláky, </a:t>
            </a:r>
          </a:p>
          <a:p>
            <a:pPr eaLnBrk="1" hangingPunct="1">
              <a:lnSpc>
                <a:spcPct val="80000"/>
              </a:lnSpc>
              <a:buFont typeface="Wingdings" pitchFamily="2" charset="2"/>
              <a:buNone/>
              <a:defRPr/>
            </a:pPr>
            <a:r>
              <a:rPr lang="cs-CZ" sz="1600">
                <a:latin typeface="Garamond" pitchFamily="18" charset="0"/>
              </a:rPr>
              <a:t>-	19. století ve znamení nacionalismu a sebeuvědomění národů (konec až v právu na sebeurčení při WW1), </a:t>
            </a:r>
          </a:p>
          <a:p>
            <a:pPr eaLnBrk="1" hangingPunct="1">
              <a:lnSpc>
                <a:spcPct val="80000"/>
              </a:lnSpc>
              <a:buFont typeface="Wingdings" pitchFamily="2" charset="2"/>
              <a:buNone/>
              <a:defRPr/>
            </a:pPr>
            <a:r>
              <a:rPr lang="cs-CZ" sz="1600">
                <a:latin typeface="Garamond" pitchFamily="18" charset="0"/>
              </a:rPr>
              <a:t>-	častý nátlak na Turecko, ať neutlačuje své křesťany, </a:t>
            </a:r>
          </a:p>
          <a:p>
            <a:pPr eaLnBrk="1" hangingPunct="1">
              <a:lnSpc>
                <a:spcPct val="80000"/>
              </a:lnSpc>
              <a:buFont typeface="Wingdings" pitchFamily="2" charset="2"/>
              <a:buNone/>
              <a:defRPr/>
            </a:pPr>
            <a:r>
              <a:rPr lang="cs-CZ" sz="1600">
                <a:latin typeface="Garamond" pitchFamily="18" charset="0"/>
              </a:rPr>
              <a:t>-	po WW1 rozpad států a ve Versailles tlak na respektování menšin v nových státech, aby zase nenarušovaly mezinárodní klid + plebiscity (rozpad Šlesvicka) + masové přesuny obyvatel, nucené a výměnné (Řecko a Bulharsko) za dozoru mezinárodních komisí + garanční menšinové klauzule v mírových smlouvách (pro Albánii, Pobaltí, Finsko...), dohled dohodových mocností, poté Společnosti národů, Stálý dvůr mezinárodní spravedlnosti a Case Concerning the Question of Minority Schools in Albania (1935) zajištění rovnosti mezi menšinami a většinou</a:t>
            </a:r>
          </a:p>
        </p:txBody>
      </p:sp>
      <p:pic>
        <p:nvPicPr>
          <p:cNvPr id="2" name="Nahraný zvuk">
            <a:hlinkClick r:id="" action="ppaction://media"/>
            <a:extLst>
              <a:ext uri="{FF2B5EF4-FFF2-40B4-BE49-F238E27FC236}">
                <a16:creationId xmlns:a16="http://schemas.microsoft.com/office/drawing/2014/main" id="{C4EA688A-9F9A-48BD-AD65-24787FFBCA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cs-CZ">
                <a:latin typeface="Garamond" pitchFamily="18" charset="0"/>
              </a:rPr>
              <a:t>Vpád mezinárodního práva</a:t>
            </a:r>
          </a:p>
        </p:txBody>
      </p:sp>
      <p:sp>
        <p:nvSpPr>
          <p:cNvPr id="15363" name="Rectangle 3"/>
          <p:cNvSpPr>
            <a:spLocks noGrp="1" noChangeArrowheads="1"/>
          </p:cNvSpPr>
          <p:nvPr>
            <p:ph sz="quarter" idx="1"/>
          </p:nvPr>
        </p:nvSpPr>
        <p:spPr/>
        <p:txBody>
          <a:bodyPr>
            <a:normAutofit/>
          </a:bodyPr>
          <a:lstStyle/>
          <a:p>
            <a:pPr eaLnBrk="1" hangingPunct="1">
              <a:lnSpc>
                <a:spcPct val="80000"/>
              </a:lnSpc>
              <a:buFont typeface="Wingdings" pitchFamily="2" charset="2"/>
              <a:buNone/>
              <a:defRPr/>
            </a:pPr>
            <a:r>
              <a:rPr lang="cs-CZ" sz="2000">
                <a:latin typeface="Garamond" pitchFamily="18" charset="0"/>
              </a:rPr>
              <a:t>f) uprchlíci: Osoba nepřináležející k žádnému státu představovala abnormalitu, kterou bylo potřeba vyřešit. </a:t>
            </a:r>
          </a:p>
          <a:p>
            <a:pPr eaLnBrk="1" hangingPunct="1">
              <a:lnSpc>
                <a:spcPct val="80000"/>
              </a:lnSpc>
              <a:buFont typeface="Wingdings" pitchFamily="2" charset="2"/>
              <a:buNone/>
              <a:defRPr/>
            </a:pPr>
            <a:r>
              <a:rPr lang="cs-CZ" sz="2000">
                <a:latin typeface="Garamond" pitchFamily="18" charset="0"/>
              </a:rPr>
              <a:t>	- definice, kterou Společnost národů zahrnula do Opatření vztahujícího se k otázce průkazů totožnosti pro ruské a arménské uprchlíky z 12. 5. 1926, které definovalo ruského uprchlíka jako </a:t>
            </a:r>
            <a:r>
              <a:rPr lang="cs-CZ" sz="2000" i="1">
                <a:latin typeface="Garamond" pitchFamily="18" charset="0"/>
              </a:rPr>
              <a:t>„jakoukoli osobu ruského původu, která nepožívá nebo již nepožívá  ochranu vlády Svazu sovětských socialistických republik a která nezískala jinou státní příslušnost.“</a:t>
            </a:r>
            <a:r>
              <a:rPr lang="cs-CZ" sz="2000">
                <a:latin typeface="Garamond" pitchFamily="18" charset="0"/>
              </a:rPr>
              <a:t> </a:t>
            </a:r>
          </a:p>
          <a:p>
            <a:pPr eaLnBrk="1" hangingPunct="1">
              <a:lnSpc>
                <a:spcPct val="80000"/>
              </a:lnSpc>
              <a:buFont typeface="Wingdings" pitchFamily="2" charset="2"/>
              <a:buNone/>
              <a:defRPr/>
            </a:pPr>
            <a:r>
              <a:rPr lang="cs-CZ" sz="2000">
                <a:latin typeface="Garamond" pitchFamily="18" charset="0"/>
              </a:rPr>
              <a:t>	Úmluva o mezinárodním postavení uprchlíků ze dne 28. října 1933 (publ. pod č. 179/1935 Sb. z. a n.) </a:t>
            </a:r>
          </a:p>
          <a:p>
            <a:pPr eaLnBrk="1" hangingPunct="1">
              <a:lnSpc>
                <a:spcPct val="80000"/>
              </a:lnSpc>
              <a:buFont typeface="Wingdings" pitchFamily="2" charset="2"/>
              <a:buNone/>
              <a:defRPr/>
            </a:pPr>
            <a:r>
              <a:rPr lang="cs-CZ" sz="2000">
                <a:latin typeface="Garamond" pitchFamily="18" charset="0"/>
              </a:rPr>
              <a:t>	Úmluva týkající se statusu uprchlíků pocházejících z Německa z roku 1938, v článku 1 odst. 1 písm. a) zahrnovala do osobní působnosti Úmluvy </a:t>
            </a:r>
            <a:r>
              <a:rPr lang="cs-CZ" sz="2000" i="1">
                <a:latin typeface="Garamond" pitchFamily="18" charset="0"/>
              </a:rPr>
              <a:t>„osoby, jež mají nebo dosud měly německé státní občanství a nemají jiné státní občanství a jež prokázaly, že nepožívají, právně či fakticky, ochranu německé vlády.“</a:t>
            </a:r>
          </a:p>
          <a:p>
            <a:pPr eaLnBrk="1" hangingPunct="1">
              <a:lnSpc>
                <a:spcPct val="80000"/>
              </a:lnSpc>
              <a:buFont typeface="Wingdings" pitchFamily="2" charset="2"/>
              <a:buNone/>
              <a:defRPr/>
            </a:pPr>
            <a:r>
              <a:rPr lang="cs-CZ" sz="2000">
                <a:latin typeface="Garamond" pitchFamily="18" charset="0"/>
              </a:rPr>
              <a:t>g) ILO: MOP 1919, řada úmluv na zabezpečení důstojných pracovních podmínek, zákaz dětské práce apod. </a:t>
            </a:r>
          </a:p>
          <a:p>
            <a:pPr eaLnBrk="1" hangingPunct="1">
              <a:lnSpc>
                <a:spcPct val="80000"/>
              </a:lnSpc>
              <a:defRPr/>
            </a:pPr>
            <a:endParaRPr lang="cs-CZ" sz="2000">
              <a:latin typeface="Garamond" pitchFamily="18" charset="0"/>
            </a:endParaRPr>
          </a:p>
        </p:txBody>
      </p:sp>
      <p:pic>
        <p:nvPicPr>
          <p:cNvPr id="2" name="Nahraný zvuk">
            <a:hlinkClick r:id="" action="ppaction://media"/>
            <a:extLst>
              <a:ext uri="{FF2B5EF4-FFF2-40B4-BE49-F238E27FC236}">
                <a16:creationId xmlns:a16="http://schemas.microsoft.com/office/drawing/2014/main" id="{F87436AF-F536-42CD-AC91-B328F77933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pPr eaLnBrk="1" hangingPunct="1">
              <a:defRPr/>
            </a:pPr>
            <a:r>
              <a:rPr lang="cs-CZ" sz="4000" dirty="0">
                <a:latin typeface="Garamond" pitchFamily="18" charset="0"/>
              </a:rPr>
              <a:t>Úrovně ochrany – domove </a:t>
            </a:r>
            <a:r>
              <a:rPr lang="cs-CZ" sz="4000" dirty="0" err="1">
                <a:latin typeface="Garamond" pitchFamily="18" charset="0"/>
              </a:rPr>
              <a:t>domove</a:t>
            </a:r>
            <a:r>
              <a:rPr lang="cs-CZ" sz="4000" dirty="0">
                <a:latin typeface="Garamond" pitchFamily="18" charset="0"/>
              </a:rPr>
              <a:t>, sladký a jediný….</a:t>
            </a:r>
          </a:p>
        </p:txBody>
      </p:sp>
      <p:sp>
        <p:nvSpPr>
          <p:cNvPr id="16387" name="Rectangle 3"/>
          <p:cNvSpPr>
            <a:spLocks noGrp="1" noChangeArrowheads="1"/>
          </p:cNvSpPr>
          <p:nvPr>
            <p:ph sz="quarter" idx="1"/>
          </p:nvPr>
        </p:nvSpPr>
        <p:spPr/>
        <p:txBody>
          <a:bodyPr/>
          <a:lstStyle/>
          <a:p>
            <a:pPr eaLnBrk="1" hangingPunct="1">
              <a:defRPr/>
            </a:pPr>
            <a:r>
              <a:rPr lang="cs-CZ" dirty="0">
                <a:latin typeface="Garamond" pitchFamily="18" charset="0"/>
              </a:rPr>
              <a:t>Některé inspirovaly mezinárodní LP, některé založení specifických oblastí práva: IHL, uprchlické právo, pracovní právo, investiční právo…</a:t>
            </a:r>
          </a:p>
          <a:p>
            <a:pPr eaLnBrk="1" hangingPunct="1">
              <a:defRPr/>
            </a:pPr>
            <a:r>
              <a:rPr lang="cs-CZ" dirty="0">
                <a:latin typeface="Garamond" pitchFamily="18" charset="0"/>
              </a:rPr>
              <a:t>Lidskoprávní duha</a:t>
            </a:r>
          </a:p>
          <a:p>
            <a:pPr eaLnBrk="1" hangingPunct="1">
              <a:defRPr/>
            </a:pPr>
            <a:r>
              <a:rPr lang="cs-CZ" dirty="0">
                <a:latin typeface="Garamond" pitchFamily="18" charset="0"/>
              </a:rPr>
              <a:t>Domácí úroveň: Ombudsman, soudy, </a:t>
            </a:r>
            <a:r>
              <a:rPr lang="pt-BR" dirty="0">
                <a:latin typeface="Garamond" pitchFamily="18" charset="0"/>
              </a:rPr>
              <a:t>Rada vlády pro lidská práva</a:t>
            </a:r>
            <a:r>
              <a:rPr lang="cs-CZ" dirty="0">
                <a:latin typeface="Garamond" pitchFamily="18" charset="0"/>
              </a:rPr>
              <a:t>….</a:t>
            </a:r>
          </a:p>
        </p:txBody>
      </p:sp>
      <p:pic>
        <p:nvPicPr>
          <p:cNvPr id="2" name="Nahraný zvuk">
            <a:hlinkClick r:id="" action="ppaction://media"/>
            <a:extLst>
              <a:ext uri="{FF2B5EF4-FFF2-40B4-BE49-F238E27FC236}">
                <a16:creationId xmlns:a16="http://schemas.microsoft.com/office/drawing/2014/main" id="{3D4BD3AD-334F-444D-8714-24F77F5478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5" descr="europestereo"/>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tretch>
            <a:fillRect/>
          </a:stretch>
        </p:blipFill>
        <p:spPr>
          <a:xfrm>
            <a:off x="1907703" y="1390218"/>
            <a:ext cx="6007571" cy="4090625"/>
          </a:xfrm>
          <a:noFill/>
          <a:extLst>
            <a:ext uri="{909E8E84-426E-40DD-AFC4-6F175D3DCCD1}">
              <a14:hiddenFill xmlns:a14="http://schemas.microsoft.com/office/drawing/2010/main">
                <a:solidFill>
                  <a:srgbClr val="FFFFFF"/>
                </a:solidFill>
              </a14:hiddenFill>
            </a:ext>
          </a:extLst>
        </p:spPr>
      </p:pic>
      <p:sp>
        <p:nvSpPr>
          <p:cNvPr id="17410" name="Rectangle 2"/>
          <p:cNvSpPr>
            <a:spLocks noGrp="1" noChangeArrowheads="1"/>
          </p:cNvSpPr>
          <p:nvPr>
            <p:ph type="title" idx="4294967295"/>
          </p:nvPr>
        </p:nvSpPr>
        <p:spPr>
          <a:xfrm>
            <a:off x="0" y="277813"/>
            <a:ext cx="8229600" cy="1143000"/>
          </a:xfrm>
        </p:spPr>
        <p:txBody>
          <a:bodyPr/>
          <a:lstStyle/>
          <a:p>
            <a:pPr eaLnBrk="1" hangingPunct="1">
              <a:defRPr/>
            </a:pPr>
            <a:r>
              <a:rPr lang="cs-CZ">
                <a:latin typeface="Garamond" pitchFamily="18" charset="0"/>
              </a:rPr>
              <a:t>Úrovně ochrany - EU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cs-CZ" dirty="0">
                <a:latin typeface="Garamond" pitchFamily="18" charset="0"/>
              </a:rPr>
              <a:t>Úrovně ochrany - EU</a:t>
            </a:r>
          </a:p>
        </p:txBody>
      </p:sp>
      <p:sp>
        <p:nvSpPr>
          <p:cNvPr id="20483" name="Rectangle 3"/>
          <p:cNvSpPr>
            <a:spLocks noGrp="1" noChangeArrowheads="1"/>
          </p:cNvSpPr>
          <p:nvPr>
            <p:ph sz="quarter" idx="1"/>
          </p:nvPr>
        </p:nvSpPr>
        <p:spPr/>
        <p:txBody>
          <a:bodyPr/>
          <a:lstStyle/>
          <a:p>
            <a:pPr eaLnBrk="1" hangingPunct="1">
              <a:lnSpc>
                <a:spcPct val="90000"/>
              </a:lnSpc>
              <a:defRPr/>
            </a:pPr>
            <a:r>
              <a:rPr lang="cs-CZ" sz="2800" dirty="0">
                <a:latin typeface="Garamond" pitchFamily="18" charset="0"/>
              </a:rPr>
              <a:t>Proč EU potřebuje lidská práva?</a:t>
            </a:r>
          </a:p>
          <a:p>
            <a:pPr lvl="1" eaLnBrk="1" hangingPunct="1">
              <a:lnSpc>
                <a:spcPct val="90000"/>
              </a:lnSpc>
              <a:defRPr/>
            </a:pPr>
            <a:r>
              <a:rPr lang="cs-CZ" sz="2400" dirty="0">
                <a:latin typeface="Garamond" pitchFamily="18" charset="0"/>
              </a:rPr>
              <a:t>Čím víc kompetencí, tím víc možných zásahů do LP (Lisabon, </a:t>
            </a:r>
            <a:r>
              <a:rPr lang="cs-CZ" sz="2400" dirty="0" err="1">
                <a:latin typeface="Garamond" pitchFamily="18" charset="0"/>
              </a:rPr>
              <a:t>eurozatykač</a:t>
            </a:r>
            <a:r>
              <a:rPr lang="cs-CZ" sz="2400" dirty="0">
                <a:latin typeface="Garamond" pitchFamily="18" charset="0"/>
              </a:rPr>
              <a:t>).</a:t>
            </a:r>
          </a:p>
          <a:p>
            <a:pPr lvl="1" eaLnBrk="1" hangingPunct="1">
              <a:lnSpc>
                <a:spcPct val="90000"/>
              </a:lnSpc>
              <a:defRPr/>
            </a:pPr>
            <a:r>
              <a:rPr lang="cs-CZ" sz="2400" dirty="0">
                <a:latin typeface="Garamond" pitchFamily="18" charset="0"/>
              </a:rPr>
              <a:t>Čím víc kompetencí, tím víc důvodů k obraně suverenity (</a:t>
            </a:r>
            <a:r>
              <a:rPr lang="de-DE" sz="2400" dirty="0">
                <a:latin typeface="Garamond" pitchFamily="18" charset="0"/>
              </a:rPr>
              <a:t>11/70 Internationale </a:t>
            </a:r>
            <a:r>
              <a:rPr lang="de-DE" sz="2400" dirty="0" err="1">
                <a:latin typeface="Garamond" pitchFamily="18" charset="0"/>
              </a:rPr>
              <a:t>Handesgeselschaft</a:t>
            </a:r>
            <a:r>
              <a:rPr lang="de-DE" sz="2400" dirty="0">
                <a:latin typeface="Garamond" pitchFamily="18" charset="0"/>
              </a:rPr>
              <a:t> [1970] ECR 1125</a:t>
            </a:r>
            <a:r>
              <a:rPr lang="cs-CZ" sz="2400" dirty="0">
                <a:latin typeface="Garamond" pitchFamily="18" charset="0"/>
              </a:rPr>
              <a:t>; </a:t>
            </a:r>
            <a:r>
              <a:rPr lang="de-DE" sz="2400" dirty="0">
                <a:latin typeface="Garamond" pitchFamily="18" charset="0"/>
              </a:rPr>
              <a:t>5/88 </a:t>
            </a:r>
            <a:r>
              <a:rPr lang="de-DE" sz="2400" dirty="0" err="1">
                <a:latin typeface="Garamond" pitchFamily="18" charset="0"/>
              </a:rPr>
              <a:t>Wachauf</a:t>
            </a:r>
            <a:r>
              <a:rPr lang="de-DE" sz="2400" dirty="0">
                <a:latin typeface="Garamond" pitchFamily="18" charset="0"/>
              </a:rPr>
              <a:t> [1989] ECR 2609</a:t>
            </a:r>
            <a:r>
              <a:rPr lang="cs-CZ" sz="2400" dirty="0">
                <a:latin typeface="Garamond" pitchFamily="18" charset="0"/>
              </a:rPr>
              <a:t>; </a:t>
            </a:r>
            <a:r>
              <a:rPr lang="cs-CZ" sz="2400" dirty="0" err="1">
                <a:latin typeface="Garamond" pitchFamily="18" charset="0"/>
              </a:rPr>
              <a:t>Solange</a:t>
            </a:r>
            <a:r>
              <a:rPr lang="cs-CZ" sz="2400" dirty="0">
                <a:latin typeface="Garamond" pitchFamily="18" charset="0"/>
              </a:rPr>
              <a:t> I – 1974, </a:t>
            </a:r>
            <a:r>
              <a:rPr lang="cs-CZ" sz="2400" dirty="0" err="1">
                <a:latin typeface="Garamond" pitchFamily="18" charset="0"/>
              </a:rPr>
              <a:t>Solange</a:t>
            </a:r>
            <a:r>
              <a:rPr lang="cs-CZ" sz="2400" dirty="0">
                <a:latin typeface="Garamond" pitchFamily="18" charset="0"/>
              </a:rPr>
              <a:t> II 1986)</a:t>
            </a:r>
          </a:p>
          <a:p>
            <a:pPr lvl="1" eaLnBrk="1" hangingPunct="1">
              <a:lnSpc>
                <a:spcPct val="90000"/>
              </a:lnSpc>
              <a:defRPr/>
            </a:pPr>
            <a:r>
              <a:rPr lang="cs-CZ" sz="2400" dirty="0">
                <a:latin typeface="Garamond" pitchFamily="18" charset="0"/>
              </a:rPr>
              <a:t>Tisíc aspektů nediskriminace (</a:t>
            </a:r>
            <a:r>
              <a:rPr lang="cs-CZ" sz="2400" dirty="0" err="1">
                <a:latin typeface="Garamond" pitchFamily="18" charset="0"/>
              </a:rPr>
              <a:t>Sabena</a:t>
            </a:r>
            <a:r>
              <a:rPr lang="cs-CZ" sz="2400" dirty="0">
                <a:latin typeface="Garamond" pitchFamily="18" charset="0"/>
              </a:rPr>
              <a:t> a čl. 119 staré SES)</a:t>
            </a:r>
          </a:p>
          <a:p>
            <a:pPr lvl="1" eaLnBrk="1" hangingPunct="1">
              <a:lnSpc>
                <a:spcPct val="90000"/>
              </a:lnSpc>
              <a:defRPr/>
            </a:pPr>
            <a:r>
              <a:rPr lang="cs-CZ" sz="2400" dirty="0">
                <a:latin typeface="Garamond" pitchFamily="18" charset="0"/>
              </a:rPr>
              <a:t>Evropské občanství: </a:t>
            </a:r>
            <a:r>
              <a:rPr lang="cs-CZ" sz="2400" dirty="0" err="1">
                <a:latin typeface="Garamond" pitchFamily="18" charset="0"/>
              </a:rPr>
              <a:t>Civis</a:t>
            </a:r>
            <a:r>
              <a:rPr lang="cs-CZ" sz="2400" dirty="0">
                <a:latin typeface="Garamond" pitchFamily="18" charset="0"/>
              </a:rPr>
              <a:t> </a:t>
            </a:r>
            <a:r>
              <a:rPr lang="cs-CZ" sz="2400" dirty="0" err="1">
                <a:latin typeface="Garamond" pitchFamily="18" charset="0"/>
              </a:rPr>
              <a:t>europaeus</a:t>
            </a:r>
            <a:r>
              <a:rPr lang="cs-CZ" sz="2400" dirty="0">
                <a:latin typeface="Garamond" pitchFamily="18" charset="0"/>
              </a:rPr>
              <a:t> sum! (AG Jacobs - C-168/91 </a:t>
            </a:r>
            <a:r>
              <a:rPr lang="cs-CZ" sz="2400" dirty="0" err="1">
                <a:latin typeface="Garamond" pitchFamily="18" charset="0"/>
              </a:rPr>
              <a:t>Konstantinidis</a:t>
            </a:r>
            <a:r>
              <a:rPr lang="cs-CZ" sz="2400" dirty="0">
                <a:latin typeface="Garamond" pitchFamily="18" charset="0"/>
              </a:rPr>
              <a:t> [1993] ECR I-1191)</a:t>
            </a:r>
          </a:p>
          <a:p>
            <a:pPr eaLnBrk="1" hangingPunct="1">
              <a:lnSpc>
                <a:spcPct val="90000"/>
              </a:lnSpc>
              <a:defRPr/>
            </a:pPr>
            <a:r>
              <a:rPr lang="cs-CZ" sz="2800" dirty="0">
                <a:latin typeface="Garamond" pitchFamily="18" charset="0"/>
              </a:rPr>
              <a:t> </a:t>
            </a:r>
          </a:p>
          <a:p>
            <a:pPr eaLnBrk="1" hangingPunct="1">
              <a:lnSpc>
                <a:spcPct val="90000"/>
              </a:lnSpc>
              <a:defRPr/>
            </a:pPr>
            <a:endParaRPr lang="cs-CZ" sz="2800" dirty="0">
              <a:latin typeface="Garamond" pitchFamily="18" charset="0"/>
            </a:endParaRPr>
          </a:p>
        </p:txBody>
      </p:sp>
      <p:pic>
        <p:nvPicPr>
          <p:cNvPr id="2" name="Nahraný zvuk">
            <a:hlinkClick r:id="" action="ppaction://media"/>
            <a:extLst>
              <a:ext uri="{FF2B5EF4-FFF2-40B4-BE49-F238E27FC236}">
                <a16:creationId xmlns:a16="http://schemas.microsoft.com/office/drawing/2014/main" id="{26D93A07-B872-4AB7-8AAF-9E884A766F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4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kýř">
  <a:themeElements>
    <a:clrScheme name="Arkýř">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Arkýř">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rkýř">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1327</TotalTime>
  <Words>3301</Words>
  <Application>Microsoft Office PowerPoint</Application>
  <PresentationFormat>Předvádění na obrazovce (4:3)</PresentationFormat>
  <Paragraphs>164</Paragraphs>
  <Slides>28</Slides>
  <Notes>0</Notes>
  <HiddenSlides>0</HiddenSlides>
  <MMClips>22</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28</vt:i4>
      </vt:variant>
    </vt:vector>
  </HeadingPairs>
  <TitlesOfParts>
    <vt:vector size="35" baseType="lpstr">
      <vt:lpstr>Arial</vt:lpstr>
      <vt:lpstr>Century Schoolbook</vt:lpstr>
      <vt:lpstr>Garamond</vt:lpstr>
      <vt:lpstr>Tahoma</vt:lpstr>
      <vt:lpstr>Wingdings</vt:lpstr>
      <vt:lpstr>Wingdings 2</vt:lpstr>
      <vt:lpstr>Arkýř</vt:lpstr>
      <vt:lpstr>Lidská práva a soudnictví 2021 – Úrovně ochrany lidských práv </vt:lpstr>
      <vt:lpstr>Vpád mezinárodního práva</vt:lpstr>
      <vt:lpstr>Vpád mezinárodního práva</vt:lpstr>
      <vt:lpstr>Vpád mezinárodního práva</vt:lpstr>
      <vt:lpstr>Vpád mezinárodního práva</vt:lpstr>
      <vt:lpstr>Vpád mezinárodního práva</vt:lpstr>
      <vt:lpstr>Úrovně ochrany – domove domove, sladký a jediný….</vt:lpstr>
      <vt:lpstr>Úrovně ochrany - EU</vt:lpstr>
      <vt:lpstr>Úrovně ochrany - EU</vt:lpstr>
      <vt:lpstr>Úrovně ochrany - EU</vt:lpstr>
      <vt:lpstr>Úrovně ochrany - EU</vt:lpstr>
      <vt:lpstr>Úrovně ochrany - EU</vt:lpstr>
      <vt:lpstr>Úrovně ochrany - EU</vt:lpstr>
      <vt:lpstr>Rada Evropy-obecné</vt:lpstr>
      <vt:lpstr>Rada Evropy - speciální</vt:lpstr>
      <vt:lpstr>Nadregionální</vt:lpstr>
      <vt:lpstr>Univerzální – Charter-based bodies</vt:lpstr>
      <vt:lpstr>Univerzální – Charter-based bodies</vt:lpstr>
      <vt:lpstr>Univerzální – Charter-based bodies</vt:lpstr>
      <vt:lpstr>Univerzální – Treaty-based bodies</vt:lpstr>
      <vt:lpstr>Univerzální – Treaty-based bodies</vt:lpstr>
      <vt:lpstr>Univerzální – Treaty-based bodies</vt:lpstr>
      <vt:lpstr>Univerzální – Treaty-based bodies</vt:lpstr>
      <vt:lpstr>Univerzální – Treaty-based bodies</vt:lpstr>
      <vt:lpstr>Univerzální – Treaty-based bodies</vt:lpstr>
      <vt:lpstr>Univerzální speciální – víceméně mimo rámec OSN</vt:lpstr>
      <vt:lpstr>Ze země za zrcadlem</vt:lpstr>
      <vt:lpstr>Literatura a otázky</vt:lpstr>
    </vt:vector>
  </TitlesOfParts>
  <Company>NSSOUD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rights 2-</dc:title>
  <dc:creator>Pavel Molek</dc:creator>
  <cp:lastModifiedBy>Kristýna</cp:lastModifiedBy>
  <cp:revision>50</cp:revision>
  <dcterms:created xsi:type="dcterms:W3CDTF">2010-08-20T15:14:06Z</dcterms:created>
  <dcterms:modified xsi:type="dcterms:W3CDTF">2021-03-10T14:30:07Z</dcterms:modified>
</cp:coreProperties>
</file>