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754" autoAdjust="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41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procedurální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Odškodnění</a:t>
            </a:r>
            <a:r>
              <a:rPr lang="cs-CZ" dirty="0" smtClean="0">
                <a:solidFill>
                  <a:schemeClr val="tx1"/>
                </a:solidFill>
              </a:rPr>
              <a:t>: Nikoliv preventivní, nýbrž reparační prostředek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Podle čl. 5 odst. 5 má </a:t>
            </a:r>
            <a:r>
              <a:rPr lang="cs-CZ" dirty="0" smtClean="0">
                <a:solidFill>
                  <a:schemeClr val="tx1"/>
                </a:solidFill>
              </a:rPr>
              <a:t>každý</a:t>
            </a:r>
            <a:r>
              <a:rPr lang="cs-CZ" dirty="0">
                <a:solidFill>
                  <a:schemeClr val="tx1"/>
                </a:solidFill>
              </a:rPr>
              <a:t>, kdo byl obětí zatčení nebo </a:t>
            </a:r>
            <a:r>
              <a:rPr lang="cs-CZ" dirty="0" smtClean="0">
                <a:solidFill>
                  <a:schemeClr val="tx1"/>
                </a:solidFill>
              </a:rPr>
              <a:t>zadržení </a:t>
            </a:r>
            <a:r>
              <a:rPr lang="cs-CZ" dirty="0">
                <a:solidFill>
                  <a:schemeClr val="tx1"/>
                </a:solidFill>
              </a:rPr>
              <a:t>v rozporu </a:t>
            </a:r>
            <a:r>
              <a:rPr lang="cs-CZ" dirty="0" smtClean="0">
                <a:solidFill>
                  <a:schemeClr val="tx1"/>
                </a:solidFill>
              </a:rPr>
              <a:t>s ustanoveními čl. 5, </a:t>
            </a:r>
            <a:r>
              <a:rPr lang="cs-CZ" dirty="0">
                <a:solidFill>
                  <a:schemeClr val="tx1"/>
                </a:solidFill>
              </a:rPr>
              <a:t>má nárok na odškodnění. Odškodnění je vynutitelné, a </a:t>
            </a:r>
            <a:r>
              <a:rPr lang="cs-CZ" dirty="0" smtClean="0">
                <a:solidFill>
                  <a:schemeClr val="tx1"/>
                </a:solidFill>
              </a:rPr>
              <a:t>pokud vnitrostátní </a:t>
            </a:r>
            <a:r>
              <a:rPr lang="cs-CZ" dirty="0">
                <a:solidFill>
                  <a:schemeClr val="tx1"/>
                </a:solidFill>
              </a:rPr>
              <a:t>právo neobsahuje ustanovení, podle </a:t>
            </a:r>
            <a:r>
              <a:rPr lang="cs-CZ" dirty="0" smtClean="0">
                <a:solidFill>
                  <a:schemeClr val="tx1"/>
                </a:solidFill>
              </a:rPr>
              <a:t>nichž </a:t>
            </a:r>
            <a:r>
              <a:rPr lang="cs-CZ" dirty="0">
                <a:solidFill>
                  <a:schemeClr val="tx1"/>
                </a:solidFill>
              </a:rPr>
              <a:t>by bylo </a:t>
            </a:r>
            <a:r>
              <a:rPr lang="cs-CZ" dirty="0" smtClean="0">
                <a:solidFill>
                  <a:schemeClr val="tx1"/>
                </a:solidFill>
              </a:rPr>
              <a:t>možno </a:t>
            </a:r>
            <a:r>
              <a:rPr lang="cs-CZ" dirty="0">
                <a:solidFill>
                  <a:schemeClr val="tx1"/>
                </a:solidFill>
              </a:rPr>
              <a:t>odškodnění provést, </a:t>
            </a:r>
            <a:r>
              <a:rPr lang="cs-CZ" dirty="0" smtClean="0">
                <a:solidFill>
                  <a:schemeClr val="tx1"/>
                </a:solidFill>
              </a:rPr>
              <a:t>jedná se </a:t>
            </a:r>
            <a:r>
              <a:rPr lang="cs-CZ" dirty="0">
                <a:solidFill>
                  <a:schemeClr val="tx1"/>
                </a:solidFill>
              </a:rPr>
              <a:t>o porušení čl. 5 odst. 5 </a:t>
            </a:r>
            <a:r>
              <a:rPr lang="cs-CZ" dirty="0" smtClean="0">
                <a:solidFill>
                  <a:schemeClr val="tx1"/>
                </a:solidFill>
              </a:rPr>
              <a:t>Úmluvy (k tomu srov. českou situaci). Jde </a:t>
            </a:r>
            <a:r>
              <a:rPr lang="cs-CZ" dirty="0">
                <a:solidFill>
                  <a:schemeClr val="tx1"/>
                </a:solidFill>
              </a:rPr>
              <a:t>tak o speciální ustanovení k čl. 13 Úmluvy, </a:t>
            </a:r>
            <a:r>
              <a:rPr lang="cs-CZ" dirty="0" smtClean="0">
                <a:solidFill>
                  <a:schemeClr val="tx1"/>
                </a:solidFill>
              </a:rPr>
              <a:t>který zakotvuje </a:t>
            </a:r>
            <a:r>
              <a:rPr lang="cs-CZ" dirty="0">
                <a:solidFill>
                  <a:schemeClr val="tx1"/>
                </a:solidFill>
              </a:rPr>
              <a:t>právo na účinný prostředek </a:t>
            </a:r>
            <a:r>
              <a:rPr lang="cs-CZ" dirty="0" smtClean="0">
                <a:solidFill>
                  <a:schemeClr val="tx1"/>
                </a:solidFill>
              </a:rPr>
              <a:t>nápravy.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3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osobní svobody: procedurální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Minimální role soudů je předurčena </a:t>
            </a:r>
            <a:r>
              <a:rPr lang="cs-CZ" b="1" dirty="0" smtClean="0">
                <a:solidFill>
                  <a:schemeClr val="tx1"/>
                </a:solidFill>
              </a:rPr>
              <a:t>čl. 5 odst. 4 Úmluvy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i="1" dirty="0" smtClean="0">
                <a:solidFill>
                  <a:schemeClr val="tx1"/>
                </a:solidFill>
              </a:rPr>
              <a:t>„Každý</a:t>
            </a:r>
            <a:r>
              <a:rPr lang="cs-CZ" i="1" dirty="0">
                <a:solidFill>
                  <a:schemeClr val="tx1"/>
                </a:solidFill>
              </a:rPr>
              <a:t>, kdo byl zbaven svobody </a:t>
            </a:r>
            <a:r>
              <a:rPr lang="cs-CZ" i="1" u="sng" dirty="0">
                <a:solidFill>
                  <a:schemeClr val="tx1"/>
                </a:solidFill>
              </a:rPr>
              <a:t>zatčením nebo jiným způsobem</a:t>
            </a:r>
            <a:r>
              <a:rPr lang="cs-CZ" i="1" dirty="0">
                <a:solidFill>
                  <a:schemeClr val="tx1"/>
                </a:solidFill>
              </a:rPr>
              <a:t>, má právo podat návrh na řízení, ve kterém by </a:t>
            </a:r>
            <a:r>
              <a:rPr lang="cs-CZ" i="1" u="sng" dirty="0">
                <a:solidFill>
                  <a:schemeClr val="tx1"/>
                </a:solidFill>
              </a:rPr>
              <a:t>soud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u="sng" dirty="0">
                <a:solidFill>
                  <a:schemeClr val="tx1"/>
                </a:solidFill>
              </a:rPr>
              <a:t>urychleně</a:t>
            </a:r>
            <a:r>
              <a:rPr lang="cs-CZ" i="1" dirty="0">
                <a:solidFill>
                  <a:schemeClr val="tx1"/>
                </a:solidFill>
              </a:rPr>
              <a:t> rozhodl o </a:t>
            </a:r>
            <a:r>
              <a:rPr lang="cs-CZ" i="1" u="sng" dirty="0">
                <a:solidFill>
                  <a:schemeClr val="tx1"/>
                </a:solidFill>
              </a:rPr>
              <a:t>zákonnosti</a:t>
            </a:r>
            <a:r>
              <a:rPr lang="cs-CZ" i="1" dirty="0">
                <a:solidFill>
                  <a:schemeClr val="tx1"/>
                </a:solidFill>
              </a:rPr>
              <a:t> jeho zbavení svobody a </a:t>
            </a:r>
            <a:r>
              <a:rPr lang="cs-CZ" i="1" u="sng" dirty="0">
                <a:solidFill>
                  <a:schemeClr val="tx1"/>
                </a:solidFill>
              </a:rPr>
              <a:t>nařídil propuštění</a:t>
            </a:r>
            <a:r>
              <a:rPr lang="cs-CZ" i="1" dirty="0">
                <a:solidFill>
                  <a:schemeClr val="tx1"/>
                </a:solidFill>
              </a:rPr>
              <a:t>, je-li zbavení svobody nezákonné</a:t>
            </a:r>
            <a:r>
              <a:rPr lang="cs-CZ" i="1" dirty="0" smtClean="0">
                <a:solidFill>
                  <a:schemeClr val="tx1"/>
                </a:solidFill>
              </a:rPr>
              <a:t>.“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Existuje ovšem více modelů soudního přezkumu.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Model konstitutivní</a:t>
            </a:r>
            <a:r>
              <a:rPr lang="cs-CZ" dirty="0" smtClean="0">
                <a:solidFill>
                  <a:schemeClr val="tx1"/>
                </a:solidFill>
              </a:rPr>
              <a:t>: rozhodnutí </a:t>
            </a:r>
            <a:r>
              <a:rPr lang="cs-CZ" dirty="0">
                <a:solidFill>
                  <a:schemeClr val="tx1"/>
                </a:solidFill>
              </a:rPr>
              <a:t>soudu </a:t>
            </a:r>
            <a:r>
              <a:rPr lang="cs-CZ" dirty="0" smtClean="0">
                <a:solidFill>
                  <a:schemeClr val="tx1"/>
                </a:solidFill>
              </a:rPr>
              <a:t>je nutnou </a:t>
            </a:r>
            <a:r>
              <a:rPr lang="cs-CZ" dirty="0">
                <a:solidFill>
                  <a:schemeClr val="tx1"/>
                </a:solidFill>
              </a:rPr>
              <a:t>podmínkou omezení osobní svobody. Teprve po právní moci rozhodnutí soudu je </a:t>
            </a:r>
            <a:r>
              <a:rPr lang="cs-CZ" dirty="0" smtClean="0">
                <a:solidFill>
                  <a:schemeClr val="tx1"/>
                </a:solidFill>
              </a:rPr>
              <a:t>možné </a:t>
            </a:r>
            <a:r>
              <a:rPr lang="cs-CZ" dirty="0">
                <a:solidFill>
                  <a:schemeClr val="tx1"/>
                </a:solidFill>
              </a:rPr>
              <a:t>osobní svobodu </a:t>
            </a:r>
            <a:r>
              <a:rPr lang="cs-CZ" dirty="0" smtClean="0">
                <a:solidFill>
                  <a:schemeClr val="tx1"/>
                </a:solidFill>
              </a:rPr>
              <a:t>omezit (odnětí svobody, ochranné léčení a zabezpečovací detence podle §§ 99 a 100 </a:t>
            </a:r>
            <a:r>
              <a:rPr lang="cs-CZ" dirty="0" err="1" smtClean="0">
                <a:solidFill>
                  <a:schemeClr val="tx1"/>
                </a:solidFill>
              </a:rPr>
              <a:t>TrZ</a:t>
            </a:r>
            <a:r>
              <a:rPr lang="cs-CZ" dirty="0" smtClean="0">
                <a:solidFill>
                  <a:schemeClr val="tx1"/>
                </a:solidFill>
              </a:rPr>
              <a:t>, částečně vazba).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9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procedurální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Model automatického přezkumu</a:t>
            </a:r>
            <a:r>
              <a:rPr lang="cs-CZ" dirty="0" smtClean="0">
                <a:solidFill>
                  <a:schemeClr val="tx1"/>
                </a:solidFill>
              </a:rPr>
              <a:t>: k </a:t>
            </a:r>
            <a:r>
              <a:rPr lang="cs-CZ" dirty="0">
                <a:solidFill>
                  <a:schemeClr val="tx1"/>
                </a:solidFill>
              </a:rPr>
              <a:t>omezení osobní svobody </a:t>
            </a:r>
            <a:r>
              <a:rPr lang="cs-CZ" dirty="0" smtClean="0">
                <a:solidFill>
                  <a:schemeClr val="tx1"/>
                </a:solidFill>
              </a:rPr>
              <a:t>dochází na </a:t>
            </a:r>
            <a:r>
              <a:rPr lang="cs-CZ" dirty="0">
                <a:solidFill>
                  <a:schemeClr val="tx1"/>
                </a:solidFill>
              </a:rPr>
              <a:t>základě jiné skutečnosti </a:t>
            </a:r>
            <a:r>
              <a:rPr lang="cs-CZ" dirty="0" smtClean="0">
                <a:solidFill>
                  <a:schemeClr val="tx1"/>
                </a:solidFill>
              </a:rPr>
              <a:t>než </a:t>
            </a:r>
            <a:r>
              <a:rPr lang="cs-CZ" dirty="0">
                <a:solidFill>
                  <a:schemeClr val="tx1"/>
                </a:solidFill>
              </a:rPr>
              <a:t>rozhodnutí soudu, avšak soud musí v určité lhůtě rozhodnout o zákonnosti takového postupu. </a:t>
            </a:r>
            <a:r>
              <a:rPr lang="cs-CZ" dirty="0" smtClean="0">
                <a:solidFill>
                  <a:schemeClr val="tx1"/>
                </a:solidFill>
              </a:rPr>
              <a:t>Uplatňuje </a:t>
            </a:r>
            <a:r>
              <a:rPr lang="cs-CZ" dirty="0">
                <a:solidFill>
                  <a:schemeClr val="tx1"/>
                </a:solidFill>
              </a:rPr>
              <a:t>pro převzetí a </a:t>
            </a:r>
            <a:r>
              <a:rPr lang="cs-CZ" dirty="0" smtClean="0">
                <a:solidFill>
                  <a:schemeClr val="tx1"/>
                </a:solidFill>
              </a:rPr>
              <a:t>držení </a:t>
            </a:r>
            <a:r>
              <a:rPr lang="cs-CZ" dirty="0">
                <a:solidFill>
                  <a:schemeClr val="tx1"/>
                </a:solidFill>
              </a:rPr>
              <a:t>v ústavu zdravotnické </a:t>
            </a:r>
            <a:r>
              <a:rPr lang="cs-CZ" dirty="0" smtClean="0">
                <a:solidFill>
                  <a:schemeClr val="tx1"/>
                </a:solidFill>
              </a:rPr>
              <a:t>péče (čl. 8 odst. 6 Listiny).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>
                <a:solidFill>
                  <a:schemeClr val="tx1"/>
                </a:solidFill>
              </a:rPr>
              <a:t>Přezkum na </a:t>
            </a:r>
            <a:r>
              <a:rPr lang="cs-CZ" b="1" u="sng" dirty="0" smtClean="0">
                <a:solidFill>
                  <a:schemeClr val="tx1"/>
                </a:solidFill>
              </a:rPr>
              <a:t>návrh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>
                <a:solidFill>
                  <a:schemeClr val="tx1"/>
                </a:solidFill>
              </a:rPr>
              <a:t>základní a historicky nejstarší model soudního přezkumu, který představuje s ohledem na čl. 5 odst. 4 Úmluvy </a:t>
            </a:r>
            <a:r>
              <a:rPr lang="cs-CZ" dirty="0" smtClean="0">
                <a:solidFill>
                  <a:schemeClr val="tx1"/>
                </a:solidFill>
              </a:rPr>
              <a:t>nejnižší možný standard.</a:t>
            </a:r>
            <a:endParaRPr lang="cs-CZ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4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Procedurální aspekty: role dalších orgánů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Veřejný ochránce práv</a:t>
            </a:r>
            <a:r>
              <a:rPr lang="cs-CZ" dirty="0" smtClean="0">
                <a:solidFill>
                  <a:schemeClr val="tx1"/>
                </a:solidFill>
              </a:rPr>
              <a:t>: Kontroly zařízení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(srov. níže), v nichž je omezována svobody (zprávy, doporučení)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obdobn</a:t>
            </a:r>
            <a:r>
              <a:rPr lang="cs-CZ" dirty="0" smtClean="0">
                <a:solidFill>
                  <a:schemeClr val="tx1"/>
                </a:solidFill>
              </a:rPr>
              <a:t>ě postupuje tzv. CPT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Vězeňská zařízení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cs-CZ" dirty="0" err="1" smtClean="0">
                <a:solidFill>
                  <a:schemeClr val="tx1"/>
                </a:solidFill>
              </a:rPr>
              <a:t>olicejní</a:t>
            </a:r>
            <a:r>
              <a:rPr lang="cs-CZ" dirty="0" smtClean="0">
                <a:solidFill>
                  <a:schemeClr val="tx1"/>
                </a:solidFill>
              </a:rPr>
              <a:t> cely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ařízení</a:t>
            </a:r>
            <a:r>
              <a:rPr lang="cs-CZ" dirty="0">
                <a:solidFill>
                  <a:schemeClr val="tx1"/>
                </a:solidFill>
              </a:rPr>
              <a:t>, v </a:t>
            </a:r>
            <a:r>
              <a:rPr lang="cs-CZ" dirty="0" smtClean="0">
                <a:solidFill>
                  <a:schemeClr val="tx1"/>
                </a:solidFill>
              </a:rPr>
              <a:t>nichž </a:t>
            </a:r>
            <a:r>
              <a:rPr lang="cs-CZ" dirty="0">
                <a:solidFill>
                  <a:schemeClr val="tx1"/>
                </a:solidFill>
              </a:rPr>
              <a:t>se vykonává ochranná nebo ústavní </a:t>
            </a:r>
            <a:r>
              <a:rPr lang="cs-CZ" dirty="0" smtClean="0">
                <a:solidFill>
                  <a:schemeClr val="tx1"/>
                </a:solidFill>
              </a:rPr>
              <a:t>výchova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en-US" dirty="0" smtClean="0">
              <a:solidFill>
                <a:schemeClr val="tx1"/>
              </a:solidFill>
            </a:endParaRP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 err="1" smtClean="0">
                <a:solidFill>
                  <a:schemeClr val="tx1"/>
                </a:solidFill>
              </a:rPr>
              <a:t>ařízení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pro zajištění </a:t>
            </a:r>
            <a:r>
              <a:rPr lang="cs-CZ" dirty="0" smtClean="0">
                <a:solidFill>
                  <a:schemeClr val="tx1"/>
                </a:solidFill>
              </a:rPr>
              <a:t>cizinců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Azylová zařízení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Zařízení </a:t>
            </a:r>
            <a:r>
              <a:rPr lang="cs-CZ" dirty="0">
                <a:solidFill>
                  <a:schemeClr val="tx1"/>
                </a:solidFill>
              </a:rPr>
              <a:t>sociální </a:t>
            </a:r>
            <a:r>
              <a:rPr lang="cs-CZ" dirty="0" smtClean="0">
                <a:solidFill>
                  <a:schemeClr val="tx1"/>
                </a:solidFill>
              </a:rPr>
              <a:t>péče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 err="1" smtClean="0">
                <a:solidFill>
                  <a:schemeClr val="tx1"/>
                </a:solidFill>
              </a:rPr>
              <a:t>dravotnická</a:t>
            </a:r>
            <a:r>
              <a:rPr lang="cs-CZ" dirty="0" smtClean="0">
                <a:solidFill>
                  <a:schemeClr val="tx1"/>
                </a:solidFill>
              </a:rPr>
              <a:t> zařízení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14400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Z</a:t>
            </a:r>
            <a:r>
              <a:rPr lang="cs-CZ" dirty="0" err="1" smtClean="0">
                <a:solidFill>
                  <a:schemeClr val="tx1"/>
                </a:solidFill>
              </a:rPr>
              <a:t>ařízení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sociálně-právní ochrany </a:t>
            </a:r>
            <a:r>
              <a:rPr lang="cs-CZ" dirty="0" smtClean="0">
                <a:solidFill>
                  <a:schemeClr val="tx1"/>
                </a:solidFill>
              </a:rPr>
              <a:t>dětí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aj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cs-CZ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7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509120"/>
          </a:xfrm>
        </p:spPr>
        <p:txBody>
          <a:bodyPr/>
          <a:lstStyle/>
          <a:p>
            <a:r>
              <a:rPr lang="cs-CZ" dirty="0"/>
              <a:t>Jednotlivé případy </a:t>
            </a:r>
            <a:r>
              <a:rPr lang="cs-CZ" dirty="0" smtClean="0"/>
              <a:t>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725145"/>
            <a:ext cx="8229600" cy="140101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Odnětí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Čl. 5 odst. 1 písm. </a:t>
            </a:r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) Úmluvy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Prakticky nevzniká mnoho lidskoprávních problémů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 zbavení svobody podle písm. a) musí rozhodovat </a:t>
            </a:r>
            <a:r>
              <a:rPr lang="cs-CZ" dirty="0">
                <a:solidFill>
                  <a:schemeClr val="tx1"/>
                </a:solidFill>
              </a:rPr>
              <a:t>nezávislý orgán, který má soudní charakter a </a:t>
            </a:r>
            <a:r>
              <a:rPr lang="cs-CZ" dirty="0" smtClean="0">
                <a:solidFill>
                  <a:schemeClr val="tx1"/>
                </a:solidFill>
              </a:rPr>
              <a:t>dodržuje </a:t>
            </a:r>
            <a:r>
              <a:rPr lang="cs-CZ" dirty="0">
                <a:solidFill>
                  <a:schemeClr val="tx1"/>
                </a:solidFill>
              </a:rPr>
              <a:t>pravidla </a:t>
            </a:r>
            <a:r>
              <a:rPr lang="cs-CZ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cs-CZ" dirty="0" err="1" smtClean="0">
                <a:solidFill>
                  <a:schemeClr val="tx1"/>
                </a:solidFill>
              </a:rPr>
              <a:t>ravedlivého</a:t>
            </a:r>
            <a:r>
              <a:rPr lang="cs-CZ" dirty="0" smtClean="0">
                <a:solidFill>
                  <a:schemeClr val="tx1"/>
                </a:solidFill>
              </a:rPr>
              <a:t> procesu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Avšak „spravedlnost nekončí za branami věznice“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cs-CZ" dirty="0" smtClean="0">
                <a:solidFill>
                  <a:schemeClr val="tx1"/>
                </a:solidFill>
              </a:rPr>
              <a:t> srov. např. nález </a:t>
            </a:r>
            <a:r>
              <a:rPr lang="cs-CZ" dirty="0" err="1" smtClean="0">
                <a:solidFill>
                  <a:schemeClr val="tx1"/>
                </a:solidFill>
              </a:rPr>
              <a:t>Pl</a:t>
            </a:r>
            <a:r>
              <a:rPr lang="cs-CZ" dirty="0" smtClean="0">
                <a:solidFill>
                  <a:schemeClr val="tx1"/>
                </a:solidFill>
              </a:rPr>
              <a:t>. ÚS 32/08 o soudním přezkumu kázeňského opatření samovazby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Čl. 5 odst. 1 písm. b)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Jde o případy, kdy osoba např. nezaplatila </a:t>
            </a:r>
            <a:r>
              <a:rPr lang="cs-CZ" dirty="0" smtClean="0">
                <a:solidFill>
                  <a:schemeClr val="tx1"/>
                </a:solidFill>
              </a:rPr>
              <a:t>uloženou </a:t>
            </a:r>
            <a:r>
              <a:rPr lang="cs-CZ" dirty="0">
                <a:solidFill>
                  <a:schemeClr val="tx1"/>
                </a:solidFill>
              </a:rPr>
              <a:t>pokutu či nesplnila jinou povinnost </a:t>
            </a:r>
            <a:r>
              <a:rPr lang="cs-CZ" dirty="0" smtClean="0">
                <a:solidFill>
                  <a:schemeClr val="tx1"/>
                </a:solidFill>
              </a:rPr>
              <a:t>uloženou </a:t>
            </a:r>
            <a:r>
              <a:rPr lang="cs-CZ" dirty="0">
                <a:solidFill>
                  <a:schemeClr val="tx1"/>
                </a:solidFill>
              </a:rPr>
              <a:t>rozhodnutím soudu. Toto ustanovení principiálně dovoluje i vězení pro </a:t>
            </a:r>
            <a:r>
              <a:rPr lang="cs-CZ" dirty="0" smtClean="0">
                <a:solidFill>
                  <a:schemeClr val="tx1"/>
                </a:solidFill>
              </a:rPr>
              <a:t>dlužníky, jež </a:t>
            </a:r>
            <a:r>
              <a:rPr lang="cs-CZ" dirty="0">
                <a:solidFill>
                  <a:schemeClr val="tx1"/>
                </a:solidFill>
              </a:rPr>
              <a:t>je zakázáno ustanovením čl. 8 odst. 2 </a:t>
            </a:r>
            <a:r>
              <a:rPr lang="cs-CZ" dirty="0" smtClean="0">
                <a:solidFill>
                  <a:schemeClr val="tx1"/>
                </a:solidFill>
              </a:rPr>
              <a:t>Listiny (a posléze Protokolem č. 4).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Pokud jde o „zaručení povinnosti stanovené zákonem“, musí jít o povinnost </a:t>
            </a:r>
            <a:r>
              <a:rPr lang="cs-CZ" u="sng" dirty="0">
                <a:solidFill>
                  <a:schemeClr val="tx1"/>
                </a:solidFill>
              </a:rPr>
              <a:t>specifickou a konkrétní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u="sng" dirty="0">
                <a:solidFill>
                  <a:schemeClr val="tx1"/>
                </a:solidFill>
              </a:rPr>
              <a:t>slučitelnou s Úmluvou</a:t>
            </a:r>
            <a:r>
              <a:rPr lang="cs-CZ" dirty="0">
                <a:solidFill>
                  <a:schemeClr val="tx1"/>
                </a:solidFill>
              </a:rPr>
              <a:t>, která nebyla splněna dobrovolně, osoba měla </a:t>
            </a:r>
            <a:r>
              <a:rPr lang="cs-CZ" dirty="0" smtClean="0">
                <a:solidFill>
                  <a:schemeClr val="tx1"/>
                </a:solidFill>
              </a:rPr>
              <a:t>možnost </a:t>
            </a:r>
            <a:r>
              <a:rPr lang="cs-CZ" dirty="0">
                <a:solidFill>
                  <a:schemeClr val="tx1"/>
                </a:solidFill>
              </a:rPr>
              <a:t>ji splnit a </a:t>
            </a:r>
            <a:r>
              <a:rPr lang="cs-CZ" u="sng" dirty="0">
                <a:solidFill>
                  <a:schemeClr val="tx1"/>
                </a:solidFill>
              </a:rPr>
              <a:t>neexistuje jiný způsob, jak zajistit splnění </a:t>
            </a:r>
            <a:r>
              <a:rPr lang="cs-CZ" u="sng" dirty="0" smtClean="0">
                <a:solidFill>
                  <a:schemeClr val="tx1"/>
                </a:solidFill>
              </a:rPr>
              <a:t>povinnosti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i="1" dirty="0" err="1" smtClean="0">
                <a:solidFill>
                  <a:schemeClr val="tx1"/>
                </a:solidFill>
              </a:rPr>
              <a:t>Lawless</a:t>
            </a:r>
            <a:r>
              <a:rPr lang="cs-CZ" i="1" dirty="0" smtClean="0">
                <a:solidFill>
                  <a:schemeClr val="tx1"/>
                </a:solidFill>
              </a:rPr>
              <a:t> proti Irsku</a:t>
            </a:r>
            <a:r>
              <a:rPr lang="cs-CZ" dirty="0" smtClean="0">
                <a:solidFill>
                  <a:schemeClr val="tx1"/>
                </a:solidFill>
              </a:rPr>
              <a:t>).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Čl. 5 odst. 1 písm. b)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21200"/>
            <a:ext cx="10753200" cy="39600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Proporcionalita </a:t>
            </a:r>
            <a:r>
              <a:rPr lang="cs-CZ" b="1" u="sng" dirty="0">
                <a:solidFill>
                  <a:schemeClr val="tx1"/>
                </a:solidFill>
              </a:rPr>
              <a:t>zásahu</a:t>
            </a:r>
            <a:r>
              <a:rPr lang="cs-CZ" dirty="0">
                <a:solidFill>
                  <a:schemeClr val="tx1"/>
                </a:solidFill>
              </a:rPr>
              <a:t>. Není </a:t>
            </a:r>
            <a:r>
              <a:rPr lang="cs-CZ" dirty="0" smtClean="0">
                <a:solidFill>
                  <a:schemeClr val="tx1"/>
                </a:solidFill>
              </a:rPr>
              <a:t>možné </a:t>
            </a:r>
            <a:r>
              <a:rPr lang="cs-CZ" dirty="0">
                <a:solidFill>
                  <a:schemeClr val="tx1"/>
                </a:solidFill>
              </a:rPr>
              <a:t>omezit osobní svobodu pro porušení bagatelní </a:t>
            </a:r>
            <a:r>
              <a:rPr lang="cs-CZ" dirty="0" smtClean="0">
                <a:solidFill>
                  <a:schemeClr val="tx1"/>
                </a:solidFill>
              </a:rPr>
              <a:t>povinnosti (</a:t>
            </a:r>
            <a:r>
              <a:rPr lang="cs-CZ" i="1" dirty="0" err="1" smtClean="0">
                <a:solidFill>
                  <a:schemeClr val="tx1"/>
                </a:solidFill>
              </a:rPr>
              <a:t>Vasileva</a:t>
            </a:r>
            <a:r>
              <a:rPr lang="cs-CZ" i="1" dirty="0" smtClean="0">
                <a:solidFill>
                  <a:schemeClr val="tx1"/>
                </a:solidFill>
              </a:rPr>
              <a:t> proti Dánsku</a:t>
            </a:r>
            <a:r>
              <a:rPr lang="cs-CZ" dirty="0" smtClean="0">
                <a:solidFill>
                  <a:schemeClr val="tx1"/>
                </a:solidFill>
              </a:rPr>
              <a:t>, odmítnutí legitimovat se po jízdě bez jízdenky).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Pochybnosti o konformitě některých částí ustanovení § 26 zákona o Policii ČR (zajištění)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Zadržení a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 osoby </a:t>
            </a:r>
            <a:r>
              <a:rPr lang="cs-CZ" dirty="0" smtClean="0">
                <a:solidFill>
                  <a:schemeClr val="tx1"/>
                </a:solidFill>
              </a:rPr>
              <a:t>zadržené </a:t>
            </a:r>
            <a:r>
              <a:rPr lang="cs-CZ" dirty="0">
                <a:solidFill>
                  <a:schemeClr val="tx1"/>
                </a:solidFill>
              </a:rPr>
              <a:t>podle </a:t>
            </a:r>
            <a:r>
              <a:rPr lang="cs-CZ" b="1" dirty="0" smtClean="0">
                <a:solidFill>
                  <a:schemeClr val="tx1"/>
                </a:solidFill>
              </a:rPr>
              <a:t>čl. 5 odst. 1 písm. </a:t>
            </a:r>
            <a:r>
              <a:rPr lang="cs-CZ" b="1" dirty="0">
                <a:solidFill>
                  <a:schemeClr val="tx1"/>
                </a:solidFill>
              </a:rPr>
              <a:t>c</a:t>
            </a:r>
            <a:r>
              <a:rPr lang="cs-CZ" b="1" dirty="0" smtClean="0">
                <a:solidFill>
                  <a:schemeClr val="tx1"/>
                </a:solidFill>
              </a:rPr>
              <a:t>) </a:t>
            </a:r>
            <a:r>
              <a:rPr lang="cs-CZ" dirty="0" smtClean="0">
                <a:solidFill>
                  <a:schemeClr val="tx1"/>
                </a:solidFill>
              </a:rPr>
              <a:t>se </a:t>
            </a:r>
            <a:r>
              <a:rPr lang="cs-CZ" dirty="0">
                <a:solidFill>
                  <a:schemeClr val="tx1"/>
                </a:solidFill>
              </a:rPr>
              <a:t>vztahují záruky </a:t>
            </a:r>
            <a:r>
              <a:rPr lang="cs-CZ" dirty="0" smtClean="0">
                <a:solidFill>
                  <a:schemeClr val="tx1"/>
                </a:solidFill>
              </a:rPr>
              <a:t>podle čl</a:t>
            </a:r>
            <a:r>
              <a:rPr lang="cs-CZ" dirty="0">
                <a:solidFill>
                  <a:schemeClr val="tx1"/>
                </a:solidFill>
              </a:rPr>
              <a:t>. 5 odst</a:t>
            </a:r>
            <a:r>
              <a:rPr lang="cs-CZ" dirty="0" smtClean="0">
                <a:solidFill>
                  <a:schemeClr val="tx1"/>
                </a:solidFill>
              </a:rPr>
              <a:t>. 3 </a:t>
            </a:r>
            <a:r>
              <a:rPr lang="cs-CZ" dirty="0">
                <a:solidFill>
                  <a:schemeClr val="tx1"/>
                </a:solidFill>
              </a:rPr>
              <a:t>Úmluvy: „(...) </a:t>
            </a:r>
            <a:r>
              <a:rPr lang="cs-CZ" i="1" dirty="0">
                <a:solidFill>
                  <a:schemeClr val="tx1"/>
                </a:solidFill>
              </a:rPr>
              <a:t>musí být ihned předveden před soudce nebo jinou úřední osobu zmocněnou zákonem k výkonu soudní pravomoci a má právo být souzen v přiměřené lhůtě nebo propuštěn </a:t>
            </a:r>
            <a:r>
              <a:rPr lang="cs-CZ" i="1" dirty="0" smtClean="0">
                <a:solidFill>
                  <a:schemeClr val="tx1"/>
                </a:solidFill>
              </a:rPr>
              <a:t>během </a:t>
            </a:r>
            <a:r>
              <a:rPr lang="cs-CZ" i="1" dirty="0">
                <a:solidFill>
                  <a:schemeClr val="tx1"/>
                </a:solidFill>
              </a:rPr>
              <a:t>řízení</a:t>
            </a:r>
            <a:r>
              <a:rPr lang="cs-CZ" i="1" dirty="0" smtClean="0">
                <a:solidFill>
                  <a:schemeClr val="tx1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Zadržení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  <a:r>
              <a:rPr lang="cs-CZ" dirty="0" smtClean="0">
                <a:solidFill>
                  <a:schemeClr val="tx1"/>
                </a:solidFill>
              </a:rPr>
              <a:t> čl. 8 odst. 3 Listiny + §§ 75 a násl. </a:t>
            </a:r>
            <a:r>
              <a:rPr lang="cs-CZ" dirty="0" err="1" smtClean="0">
                <a:solidFill>
                  <a:schemeClr val="tx1"/>
                </a:solidFill>
              </a:rPr>
              <a:t>TrŘ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cs-CZ" dirty="0" smtClean="0">
                <a:solidFill>
                  <a:schemeClr val="tx1"/>
                </a:solidFill>
              </a:rPr>
              <a:t> pouze za účelem předvedení před soud, zabránění TČ či útěku po spáchání TČ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cs-CZ" dirty="0" smtClean="0">
                <a:solidFill>
                  <a:schemeClr val="tx1"/>
                </a:solidFill>
              </a:rPr>
              <a:t>přísné časové lhůty (do 48 hodin musí být osoba předvedena před soud – který má 24 h na rozhodnutí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či propuštěna) </a:t>
            </a:r>
          </a:p>
          <a:p>
            <a:pPr algn="just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7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5719"/>
          </a:xfrm>
        </p:spPr>
        <p:txBody>
          <a:bodyPr/>
          <a:lstStyle/>
          <a:p>
            <a:endParaRPr lang="cs-CZ" sz="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55600"/>
            <a:ext cx="9372600" cy="577056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u="sng" dirty="0"/>
              <a:t>Vazba</a:t>
            </a:r>
            <a:r>
              <a:rPr lang="cs-CZ" sz="2400" dirty="0"/>
              <a:t>: vychází z úpravy v čl. 5 odst. 1 písm. </a:t>
            </a:r>
            <a:r>
              <a:rPr lang="cs-CZ" sz="2400" dirty="0"/>
              <a:t>c</a:t>
            </a:r>
            <a:r>
              <a:rPr lang="cs-CZ" sz="2400" dirty="0"/>
              <a:t>) a odst. 3 Úmluvy.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Právo „být souzen v přiměřené lhůtě či propuštěn během řízení“</a:t>
            </a:r>
            <a:r>
              <a:rPr lang="en-US" sz="2400" dirty="0"/>
              <a:t>;</a:t>
            </a:r>
            <a:r>
              <a:rPr lang="cs-CZ" sz="2400" dirty="0"/>
              <a:t> z toho plynou jistá časová omezení pro vazbu, přesné mantinely však nejsou z judikatury ESLP </a:t>
            </a:r>
            <a:r>
              <a:rPr lang="cs-CZ" sz="2400" dirty="0" err="1"/>
              <a:t>seznatelné</a:t>
            </a:r>
            <a:r>
              <a:rPr lang="cs-CZ" sz="2400" dirty="0"/>
              <a:t> (podle okolností případu – důvody průtahů, chování obviněného, složitost případů</a:t>
            </a:r>
            <a:r>
              <a:rPr lang="en-US" sz="2400" dirty="0"/>
              <a:t>;</a:t>
            </a: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u="sng" dirty="0"/>
              <a:t>Důvody vazby</a:t>
            </a:r>
            <a:r>
              <a:rPr lang="cs-CZ" sz="2400" dirty="0"/>
              <a:t>: </a:t>
            </a:r>
            <a:r>
              <a:rPr lang="cs-CZ" sz="2400" dirty="0"/>
              <a:t>důvodná obava, že obviněný</a:t>
            </a:r>
          </a:p>
          <a:p>
            <a:pPr marL="1440000" algn="just"/>
            <a:r>
              <a:rPr lang="cs-CZ" sz="2200" dirty="0"/>
              <a:t> a</a:t>
            </a:r>
            <a:r>
              <a:rPr lang="cs-CZ" sz="2200" dirty="0"/>
              <a:t>) </a:t>
            </a:r>
            <a:r>
              <a:rPr lang="cs-CZ" sz="2200" u="sng" dirty="0"/>
              <a:t>uprchne </a:t>
            </a:r>
            <a:r>
              <a:rPr lang="cs-CZ" sz="2200" u="sng" dirty="0"/>
              <a:t>nebo se bude skrývat</a:t>
            </a:r>
            <a:r>
              <a:rPr lang="cs-CZ" sz="2200" dirty="0"/>
              <a:t>, aby se tak trestnímu stíhání nebo trestu vyhnul, zejména nelze-li jeho totožnost hned </a:t>
            </a:r>
            <a:r>
              <a:rPr lang="cs-CZ" sz="2200" dirty="0"/>
              <a:t>zjistit</a:t>
            </a:r>
            <a:r>
              <a:rPr lang="cs-CZ" sz="2200" dirty="0"/>
              <a:t>, nemá-li stálé bydliště anebo hrozí-li mu vysoký </a:t>
            </a:r>
            <a:r>
              <a:rPr lang="cs-CZ" sz="2200" dirty="0"/>
              <a:t>trest (útěková)</a:t>
            </a:r>
            <a:r>
              <a:rPr lang="en-US" sz="2200" dirty="0"/>
              <a:t>;</a:t>
            </a:r>
            <a:r>
              <a:rPr lang="cs-CZ" sz="2200" dirty="0"/>
              <a:t> srov. III. ÚS 566/03</a:t>
            </a:r>
            <a:endParaRPr lang="cs-CZ" sz="2200" dirty="0"/>
          </a:p>
          <a:p>
            <a:pPr marL="1440000" algn="just"/>
            <a:r>
              <a:rPr lang="cs-CZ" sz="2200" dirty="0"/>
              <a:t> </a:t>
            </a:r>
            <a:r>
              <a:rPr lang="cs-CZ" sz="2200" dirty="0"/>
              <a:t>b</a:t>
            </a:r>
            <a:r>
              <a:rPr lang="cs-CZ" sz="2200" dirty="0"/>
              <a:t>) </a:t>
            </a:r>
            <a:r>
              <a:rPr lang="cs-CZ" sz="2200" dirty="0"/>
              <a:t>bude </a:t>
            </a:r>
            <a:r>
              <a:rPr lang="cs-CZ" sz="2200" u="sng" dirty="0"/>
              <a:t>působit na </a:t>
            </a:r>
            <a:r>
              <a:rPr lang="cs-CZ" sz="2200" dirty="0"/>
              <a:t>dosud nevyslechnuté </a:t>
            </a:r>
            <a:r>
              <a:rPr lang="cs-CZ" sz="2200" u="sng" dirty="0"/>
              <a:t>svědky</a:t>
            </a:r>
            <a:r>
              <a:rPr lang="cs-CZ" sz="2200" dirty="0"/>
              <a:t> nebo </a:t>
            </a:r>
            <a:r>
              <a:rPr lang="cs-CZ" sz="2200" u="sng" dirty="0"/>
              <a:t>spoluobviněné</a:t>
            </a:r>
            <a:r>
              <a:rPr lang="cs-CZ" sz="2200" dirty="0"/>
              <a:t> nebo jinak </a:t>
            </a:r>
            <a:r>
              <a:rPr lang="cs-CZ" sz="2200" u="sng" dirty="0"/>
              <a:t>mařit objasňování skutečností </a:t>
            </a:r>
            <a:r>
              <a:rPr lang="cs-CZ" sz="2200" dirty="0"/>
              <a:t>závažných pro trestní </a:t>
            </a:r>
            <a:r>
              <a:rPr lang="cs-CZ" sz="2200" dirty="0"/>
              <a:t>stíhání</a:t>
            </a:r>
            <a:r>
              <a:rPr lang="cs-CZ" sz="2200" dirty="0"/>
              <a:t> </a:t>
            </a:r>
            <a:r>
              <a:rPr lang="cs-CZ" sz="2200" dirty="0"/>
              <a:t>(koluzní)</a:t>
            </a:r>
            <a:r>
              <a:rPr lang="en-US" sz="2200" dirty="0"/>
              <a:t>;</a:t>
            </a:r>
            <a:endParaRPr lang="cs-CZ" sz="2200" dirty="0"/>
          </a:p>
          <a:p>
            <a:pPr marL="1440000" algn="just"/>
            <a:r>
              <a:rPr lang="cs-CZ" sz="2200" dirty="0"/>
              <a:t>c</a:t>
            </a:r>
            <a:r>
              <a:rPr lang="cs-CZ" sz="2200" dirty="0"/>
              <a:t>) že bude </a:t>
            </a:r>
            <a:r>
              <a:rPr lang="cs-CZ" sz="2200" u="sng" dirty="0"/>
              <a:t>opakovat trestnou činnost</a:t>
            </a:r>
            <a:r>
              <a:rPr lang="cs-CZ" sz="2200" dirty="0"/>
              <a:t>, pro niž je stíhán</a:t>
            </a:r>
            <a:r>
              <a:rPr lang="cs-CZ" sz="2200" u="sng" dirty="0"/>
              <a:t>, dokoná trestný čin</a:t>
            </a:r>
            <a:r>
              <a:rPr lang="cs-CZ" sz="2200" dirty="0"/>
              <a:t>, o který se pokusil, nebo </a:t>
            </a:r>
            <a:r>
              <a:rPr lang="cs-CZ" sz="2200" u="sng" dirty="0"/>
              <a:t>vykoná trestný čin</a:t>
            </a:r>
            <a:r>
              <a:rPr lang="cs-CZ" sz="2200" dirty="0"/>
              <a:t>, který připravoval nebo kterým </a:t>
            </a:r>
            <a:r>
              <a:rPr lang="cs-CZ" sz="2200" dirty="0"/>
              <a:t>hrozil (předstižná)</a:t>
            </a:r>
            <a:r>
              <a:rPr lang="en-US" sz="2200" dirty="0"/>
              <a:t>;</a:t>
            </a:r>
            <a:endParaRPr lang="cs-CZ" sz="2200" u="sng" dirty="0"/>
          </a:p>
          <a:p>
            <a:pPr algn="just"/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02589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Osobní svoboda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Ladislav Vyhnánek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7255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– důvody vazby,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u="sng" dirty="0"/>
              <a:t>Maximální hranice </a:t>
            </a:r>
            <a:r>
              <a:rPr lang="cs-CZ" dirty="0"/>
              <a:t>(1 – 4 roky podle závažnosti TČ, 1/3 na přípravné řízení, 2/3 na řízení před soudem) jsou zakotveny v § 72a </a:t>
            </a:r>
            <a:r>
              <a:rPr lang="cs-CZ" dirty="0" err="1"/>
              <a:t>TrŘ</a:t>
            </a:r>
            <a:r>
              <a:rPr lang="en-US" dirty="0"/>
              <a:t>;</a:t>
            </a:r>
            <a:r>
              <a:rPr lang="cs-CZ" dirty="0"/>
              <a:t> v závislosti na okolnostech může být z pohledu ESLP příliš i dvouletá či tříletá vazba (</a:t>
            </a:r>
            <a:r>
              <a:rPr lang="cs-CZ" i="1" dirty="0" err="1"/>
              <a:t>Letellier</a:t>
            </a:r>
            <a:r>
              <a:rPr lang="cs-CZ" i="1" dirty="0"/>
              <a:t> proti Francii, Toth proti Rak</a:t>
            </a:r>
            <a:r>
              <a:rPr lang="cs-CZ" dirty="0"/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Další </a:t>
            </a:r>
            <a:r>
              <a:rPr lang="cs-CZ" b="1" u="sng" dirty="0">
                <a:solidFill>
                  <a:schemeClr val="tx1"/>
                </a:solidFill>
              </a:rPr>
              <a:t>problémy</a:t>
            </a:r>
            <a:r>
              <a:rPr lang="cs-CZ" dirty="0">
                <a:solidFill>
                  <a:schemeClr val="tx1"/>
                </a:solidFill>
              </a:rPr>
              <a:t>: požadavek slyšení obviněného (i při rozhodování o dalším trvání vazby), přezkum důvodů (s postupujícím časem se vychyluje rovnováha právem chráněných zájmů, k tomu srov. </a:t>
            </a:r>
            <a:r>
              <a:rPr lang="cs-CZ" b="1" i="1" dirty="0">
                <a:solidFill>
                  <a:schemeClr val="tx1"/>
                </a:solidFill>
              </a:rPr>
              <a:t>Rath</a:t>
            </a:r>
            <a:r>
              <a:rPr lang="cs-CZ" dirty="0">
                <a:solidFill>
                  <a:schemeClr val="tx1"/>
                </a:solidFill>
              </a:rPr>
              <a:t>, I. ÚS 2208/13)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445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Medicínské detence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435100"/>
            <a:ext cx="10753200" cy="439690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Č</a:t>
            </a:r>
            <a:r>
              <a:rPr lang="en-US" sz="2400" dirty="0" smtClean="0">
                <a:solidFill>
                  <a:schemeClr val="tx1"/>
                </a:solidFill>
              </a:rPr>
              <a:t>l. 5 </a:t>
            </a:r>
            <a:r>
              <a:rPr lang="en-US" sz="2400" dirty="0" err="1" smtClean="0">
                <a:solidFill>
                  <a:schemeClr val="tx1"/>
                </a:solidFill>
              </a:rPr>
              <a:t>odst</a:t>
            </a:r>
            <a:r>
              <a:rPr lang="en-US" sz="2400" dirty="0" smtClean="0">
                <a:solidFill>
                  <a:schemeClr val="tx1"/>
                </a:solidFill>
              </a:rPr>
              <a:t>. 1</a:t>
            </a:r>
            <a:r>
              <a:rPr lang="cs-CZ" sz="2400" dirty="0" smtClean="0">
                <a:solidFill>
                  <a:schemeClr val="tx1"/>
                </a:solidFill>
              </a:rPr>
              <a:t>, písm. e)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(</a:t>
            </a:r>
            <a:r>
              <a:rPr lang="cs-CZ" sz="2400" dirty="0">
                <a:solidFill>
                  <a:schemeClr val="tx1"/>
                </a:solidFill>
              </a:rPr>
              <a:t>zákonné držení osob, aby se zabránilo šíření nakažlivé nemoci, nebo osob duševně nemocných, alkoholiků, narkomanů nebo </a:t>
            </a:r>
            <a:r>
              <a:rPr lang="cs-CZ" sz="2400" dirty="0" smtClean="0">
                <a:solidFill>
                  <a:schemeClr val="tx1"/>
                </a:solidFill>
              </a:rPr>
              <a:t>tuláků)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Požadavek </a:t>
            </a:r>
            <a:r>
              <a:rPr lang="cs-CZ" sz="2400" b="1" dirty="0" smtClean="0">
                <a:solidFill>
                  <a:schemeClr val="tx1"/>
                </a:solidFill>
              </a:rPr>
              <a:t>proporcionality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i="1" dirty="0" err="1" smtClean="0">
                <a:solidFill>
                  <a:schemeClr val="tx1"/>
                </a:solidFill>
              </a:rPr>
              <a:t>Enhorn</a:t>
            </a:r>
            <a:r>
              <a:rPr lang="cs-CZ" sz="2400" i="1" dirty="0" smtClean="0">
                <a:solidFill>
                  <a:schemeClr val="tx1"/>
                </a:solidFill>
              </a:rPr>
              <a:t> proti Švédsku, </a:t>
            </a:r>
            <a:r>
              <a:rPr lang="cs-CZ" sz="2400" i="1" dirty="0" err="1" smtClean="0">
                <a:solidFill>
                  <a:schemeClr val="tx1"/>
                </a:solidFill>
              </a:rPr>
              <a:t>Litwa</a:t>
            </a:r>
            <a:r>
              <a:rPr lang="cs-CZ" sz="2400" i="1" dirty="0" smtClean="0">
                <a:solidFill>
                  <a:schemeClr val="tx1"/>
                </a:solidFill>
              </a:rPr>
              <a:t> proti Polsku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Specificky ve vztahu k osobám „duševně nemocným“. tzv. </a:t>
            </a:r>
            <a:r>
              <a:rPr lang="cs-CZ" sz="2400" b="1" i="1" dirty="0" err="1" smtClean="0">
                <a:solidFill>
                  <a:schemeClr val="tx1"/>
                </a:solidFill>
              </a:rPr>
              <a:t>Winterwerp</a:t>
            </a:r>
            <a:r>
              <a:rPr lang="cs-CZ" sz="2400" b="1" i="1" dirty="0" smtClean="0">
                <a:solidFill>
                  <a:schemeClr val="tx1"/>
                </a:solidFill>
              </a:rPr>
              <a:t> test </a:t>
            </a:r>
            <a:r>
              <a:rPr lang="cs-CZ" sz="2400" dirty="0">
                <a:solidFill>
                  <a:schemeClr val="tx1"/>
                </a:solidFill>
              </a:rPr>
              <a:t>(s výjimkou naléhavých případů naléhavých </a:t>
            </a:r>
            <a:r>
              <a:rPr lang="cs-CZ" sz="2400" dirty="0" smtClean="0">
                <a:solidFill>
                  <a:schemeClr val="tx1"/>
                </a:solidFill>
              </a:rPr>
              <a:t>případů nesmí </a:t>
            </a:r>
            <a:r>
              <a:rPr lang="cs-CZ" sz="2400" dirty="0">
                <a:solidFill>
                  <a:schemeClr val="tx1"/>
                </a:solidFill>
              </a:rPr>
              <a:t>být </a:t>
            </a:r>
            <a:r>
              <a:rPr lang="cs-CZ" sz="2400" dirty="0" smtClean="0">
                <a:solidFill>
                  <a:schemeClr val="tx1"/>
                </a:solidFill>
              </a:rPr>
              <a:t>osoba zbavena </a:t>
            </a:r>
            <a:r>
              <a:rPr lang="cs-CZ" sz="2400" dirty="0">
                <a:solidFill>
                  <a:schemeClr val="tx1"/>
                </a:solidFill>
              </a:rPr>
              <a:t>své svobody dokud se spolehlivě neukázalo, </a:t>
            </a:r>
            <a:r>
              <a:rPr lang="cs-CZ" sz="2400" dirty="0" smtClean="0">
                <a:solidFill>
                  <a:schemeClr val="tx1"/>
                </a:solidFill>
              </a:rPr>
              <a:t>že </a:t>
            </a:r>
            <a:r>
              <a:rPr lang="cs-CZ" sz="2400" dirty="0">
                <a:solidFill>
                  <a:schemeClr val="tx1"/>
                </a:solidFill>
              </a:rPr>
              <a:t>je </a:t>
            </a:r>
            <a:r>
              <a:rPr lang="cs-CZ" sz="2400" dirty="0" smtClean="0">
                <a:solidFill>
                  <a:schemeClr val="tx1"/>
                </a:solidFill>
              </a:rPr>
              <a:t>duševně nemocná). </a:t>
            </a:r>
          </a:p>
          <a:p>
            <a:pPr marL="1440000" algn="just"/>
            <a:r>
              <a:rPr lang="cs-CZ" sz="2200" dirty="0" smtClean="0">
                <a:solidFill>
                  <a:schemeClr val="tx1"/>
                </a:solidFill>
              </a:rPr>
              <a:t>1) Existence duševní </a:t>
            </a:r>
            <a:r>
              <a:rPr lang="cs-CZ" sz="2200" dirty="0">
                <a:solidFill>
                  <a:schemeClr val="tx1"/>
                </a:solidFill>
              </a:rPr>
              <a:t>poruchy, </a:t>
            </a:r>
            <a:r>
              <a:rPr lang="cs-CZ" sz="2200" dirty="0" smtClean="0">
                <a:solidFill>
                  <a:schemeClr val="tx1"/>
                </a:solidFill>
              </a:rPr>
              <a:t>vyžaduje </a:t>
            </a:r>
            <a:r>
              <a:rPr lang="cs-CZ" sz="2200" dirty="0">
                <a:solidFill>
                  <a:schemeClr val="tx1"/>
                </a:solidFill>
              </a:rPr>
              <a:t>objektivní lékařské posouzení. </a:t>
            </a:r>
            <a:endParaRPr lang="cs-CZ" sz="2200" dirty="0" smtClean="0">
              <a:solidFill>
                <a:schemeClr val="tx1"/>
              </a:solidFill>
            </a:endParaRPr>
          </a:p>
          <a:p>
            <a:pPr marL="1440000" algn="just"/>
            <a:r>
              <a:rPr lang="cs-CZ" sz="2200" dirty="0" smtClean="0">
                <a:solidFill>
                  <a:schemeClr val="tx1"/>
                </a:solidFill>
              </a:rPr>
              <a:t>2) Duševní porucha </a:t>
            </a:r>
            <a:r>
              <a:rPr lang="cs-CZ" sz="2200" dirty="0">
                <a:solidFill>
                  <a:schemeClr val="tx1"/>
                </a:solidFill>
              </a:rPr>
              <a:t>dále musí být druhu nebo stupně, který opravňuje k nedobrovolnému omezení </a:t>
            </a:r>
            <a:r>
              <a:rPr lang="cs-CZ" sz="2200" dirty="0" smtClean="0">
                <a:solidFill>
                  <a:schemeClr val="tx1"/>
                </a:solidFill>
              </a:rPr>
              <a:t>osobní svobody.</a:t>
            </a:r>
          </a:p>
          <a:p>
            <a:pPr marL="1440000" algn="just"/>
            <a:r>
              <a:rPr lang="cs-CZ" sz="2200" dirty="0" smtClean="0">
                <a:solidFill>
                  <a:schemeClr val="tx1"/>
                </a:solidFill>
              </a:rPr>
              <a:t>3) Kromě </a:t>
            </a:r>
            <a:r>
              <a:rPr lang="cs-CZ" sz="2200" dirty="0">
                <a:solidFill>
                  <a:schemeClr val="tx1"/>
                </a:solidFill>
              </a:rPr>
              <a:t>toho musí být zákonnost pokračujícího omezení podmíněna trváním </a:t>
            </a:r>
            <a:r>
              <a:rPr lang="cs-CZ" sz="2200" dirty="0" smtClean="0">
                <a:solidFill>
                  <a:schemeClr val="tx1"/>
                </a:solidFill>
              </a:rPr>
              <a:t>takovéto poruchy</a:t>
            </a:r>
            <a:r>
              <a:rPr lang="cs-CZ" sz="2200" dirty="0" smtClean="0">
                <a:solidFill>
                  <a:schemeClr val="tx1"/>
                </a:solidFill>
              </a:rPr>
              <a:t>.</a:t>
            </a:r>
            <a:endParaRPr lang="cs-CZ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9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Význam efektivního soudního přezkumu (I. ÚS 1974/14).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Pod </a:t>
            </a:r>
            <a:r>
              <a:rPr lang="cs-CZ" dirty="0" smtClean="0">
                <a:solidFill>
                  <a:schemeClr val="tx1"/>
                </a:solidFill>
              </a:rPr>
              <a:t>čl. 5 odst. 1 písm. e) lze podřadit několik institutů českého právního </a:t>
            </a:r>
            <a:r>
              <a:rPr lang="cs-CZ" dirty="0" smtClean="0">
                <a:solidFill>
                  <a:schemeClr val="tx1"/>
                </a:solidFill>
              </a:rPr>
              <a:t>řádu, např.: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Detence podle TZ (procesní úprava </a:t>
            </a:r>
            <a:r>
              <a:rPr lang="cs-CZ" dirty="0" err="1" smtClean="0">
                <a:solidFill>
                  <a:schemeClr val="tx1"/>
                </a:solidFill>
              </a:rPr>
              <a:t>tr</a:t>
            </a:r>
            <a:r>
              <a:rPr lang="cs-CZ" dirty="0" smtClean="0">
                <a:solidFill>
                  <a:schemeClr val="tx1"/>
                </a:solidFill>
              </a:rPr>
              <a:t>. ř.)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Nedobrovolná hospitalizace podle § 38 zákona o zdravotních službách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33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„Cizinecké“ detence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Zajištění cizince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podle cizineckého zákona (§§ 124 a násl.)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Maximální lhůta (180, resp. 90 dní, za určitých okolností se prodlužuje až na 545)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cs-CZ" dirty="0" smtClean="0">
                <a:solidFill>
                  <a:schemeClr val="tx1"/>
                </a:solidFill>
              </a:rPr>
              <a:t> srov. </a:t>
            </a:r>
            <a:r>
              <a:rPr lang="cs-CZ" dirty="0" err="1" smtClean="0">
                <a:solidFill>
                  <a:schemeClr val="tx1"/>
                </a:solidFill>
              </a:rPr>
              <a:t>Pl</a:t>
            </a:r>
            <a:r>
              <a:rPr lang="cs-CZ" dirty="0" smtClean="0">
                <a:solidFill>
                  <a:schemeClr val="tx1"/>
                </a:solidFill>
              </a:rPr>
              <a:t>. ÚS 10/08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b="1" u="sng" dirty="0" smtClean="0">
                <a:solidFill>
                  <a:schemeClr val="tx1"/>
                </a:solidFill>
              </a:rPr>
              <a:t>Azylové detence</a:t>
            </a:r>
            <a:r>
              <a:rPr lang="cs-CZ" dirty="0" smtClean="0">
                <a:solidFill>
                  <a:schemeClr val="tx1"/>
                </a:solidFill>
              </a:rPr>
              <a:t>: § 46 azylového zákona (zákaz opustit přijímací středisko, resp. středisko na mezinárodním letišti).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Velmi omezená ingerence ESLP či ÚS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osobní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Osobní svoboda ve specifickém slova smyslu: </a:t>
            </a:r>
            <a:r>
              <a:rPr lang="cs-CZ" b="1" dirty="0" smtClean="0">
                <a:solidFill>
                  <a:schemeClr val="tx1"/>
                </a:solidFill>
              </a:rPr>
              <a:t>fyzická svoboda, svoboda od držení v uzavřených prostorách, omezení pohybu </a:t>
            </a:r>
            <a:r>
              <a:rPr lang="cs-CZ" dirty="0" smtClean="0">
                <a:solidFill>
                  <a:schemeClr val="tx1"/>
                </a:solidFill>
              </a:rPr>
              <a:t>apod.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tomto pojetí je třeba hledat hranice mezi osobní svobodou a svobodou pohybu (čl. 14 Listiny, čl. 2 Protokolu č. 4 k Úmluvě)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cs-CZ" dirty="0" smtClean="0">
                <a:solidFill>
                  <a:schemeClr val="tx1"/>
                </a:solidFill>
              </a:rPr>
              <a:t> k tomu rozsudek ESLP </a:t>
            </a:r>
            <a:r>
              <a:rPr lang="cs-CZ" i="1" dirty="0" err="1" smtClean="0">
                <a:solidFill>
                  <a:schemeClr val="tx1"/>
                </a:solidFill>
              </a:rPr>
              <a:t>Guzzardi</a:t>
            </a:r>
            <a:r>
              <a:rPr lang="cs-CZ" i="1" dirty="0" smtClean="0">
                <a:solidFill>
                  <a:schemeClr val="tx1"/>
                </a:solidFill>
              </a:rPr>
              <a:t> proti Itálii, </a:t>
            </a:r>
            <a:r>
              <a:rPr lang="cs-CZ" dirty="0" smtClean="0">
                <a:solidFill>
                  <a:schemeClr val="tx1"/>
                </a:solidFill>
              </a:rPr>
              <a:t>ze </a:t>
            </a:r>
            <a:r>
              <a:rPr lang="cs-CZ" dirty="0">
                <a:solidFill>
                  <a:schemeClr val="tx1"/>
                </a:solidFill>
              </a:rPr>
              <a:t>dne 6. 11. 1980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č. </a:t>
            </a:r>
            <a:r>
              <a:rPr lang="cs-CZ" dirty="0" smtClean="0">
                <a:solidFill>
                  <a:schemeClr val="tx1"/>
                </a:solidFill>
              </a:rPr>
              <a:t>7367/76 či </a:t>
            </a:r>
            <a:r>
              <a:rPr lang="cs-CZ" i="1" dirty="0" err="1" smtClean="0">
                <a:solidFill>
                  <a:schemeClr val="tx1"/>
                </a:solidFill>
              </a:rPr>
              <a:t>Amuur</a:t>
            </a:r>
            <a:r>
              <a:rPr lang="cs-CZ" i="1" dirty="0" smtClean="0">
                <a:solidFill>
                  <a:schemeClr val="tx1"/>
                </a:solidFill>
              </a:rPr>
              <a:t> proti Francii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Guzzardi</a:t>
            </a:r>
            <a:r>
              <a:rPr lang="cs-CZ" dirty="0" smtClean="0"/>
              <a:t> proti Itálii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21200"/>
            <a:ext cx="10753200" cy="3960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>
                <a:solidFill>
                  <a:schemeClr val="tx1"/>
                </a:solidFill>
              </a:rPr>
              <a:t>Pan </a:t>
            </a:r>
            <a:r>
              <a:rPr lang="cs-CZ" dirty="0" err="1" smtClean="0">
                <a:solidFill>
                  <a:schemeClr val="tx1"/>
                </a:solidFill>
              </a:rPr>
              <a:t>Guzzardi</a:t>
            </a:r>
            <a:r>
              <a:rPr lang="cs-CZ" dirty="0">
                <a:solidFill>
                  <a:schemeClr val="tx1"/>
                </a:solidFill>
              </a:rPr>
              <a:t>, podezřelý ze spolupráce s mafií, byl podle zákona o osobách </a:t>
            </a:r>
            <a:r>
              <a:rPr lang="cs-CZ" dirty="0" smtClean="0">
                <a:solidFill>
                  <a:schemeClr val="tx1"/>
                </a:solidFill>
              </a:rPr>
              <a:t>ohrožujících </a:t>
            </a:r>
            <a:r>
              <a:rPr lang="cs-CZ" dirty="0">
                <a:solidFill>
                  <a:schemeClr val="tx1"/>
                </a:solidFill>
              </a:rPr>
              <a:t>bezpečnost a veřejnou morálku umístěn na malý ostrov u </a:t>
            </a:r>
            <a:r>
              <a:rPr lang="cs-CZ" dirty="0" smtClean="0">
                <a:solidFill>
                  <a:schemeClr val="tx1"/>
                </a:solidFill>
              </a:rPr>
              <a:t>pobřeží </a:t>
            </a:r>
            <a:r>
              <a:rPr lang="cs-CZ" dirty="0">
                <a:solidFill>
                  <a:schemeClr val="tx1"/>
                </a:solidFill>
              </a:rPr>
              <a:t>Sardinie, kde byl nucen pobývat ve zchátralé části osady, zabírající asi jednu desetinu ostrova. Zbytek rozlohy ostrova byl </a:t>
            </a:r>
            <a:r>
              <a:rPr lang="cs-CZ" dirty="0" smtClean="0">
                <a:solidFill>
                  <a:schemeClr val="tx1"/>
                </a:solidFill>
              </a:rPr>
              <a:t>totiž </a:t>
            </a:r>
            <a:r>
              <a:rPr lang="cs-CZ" dirty="0">
                <a:solidFill>
                  <a:schemeClr val="tx1"/>
                </a:solidFill>
              </a:rPr>
              <a:t>zastavěn velkou věznicí či byl nepřístupný. Tento ostrov nemohl pan </a:t>
            </a:r>
            <a:r>
              <a:rPr lang="cs-CZ" dirty="0" err="1">
                <a:solidFill>
                  <a:schemeClr val="tx1"/>
                </a:solidFill>
              </a:rPr>
              <a:t>Guzzardi</a:t>
            </a:r>
            <a:r>
              <a:rPr lang="cs-CZ" dirty="0">
                <a:solidFill>
                  <a:schemeClr val="tx1"/>
                </a:solidFill>
              </a:rPr>
              <a:t> opustit. </a:t>
            </a:r>
            <a:r>
              <a:rPr lang="cs-CZ" dirty="0" smtClean="0">
                <a:solidFill>
                  <a:schemeClr val="tx1"/>
                </a:solidFill>
              </a:rPr>
              <a:t>Když </a:t>
            </a:r>
            <a:r>
              <a:rPr lang="cs-CZ" dirty="0">
                <a:solidFill>
                  <a:schemeClr val="tx1"/>
                </a:solidFill>
              </a:rPr>
              <a:t>podal </a:t>
            </a:r>
            <a:r>
              <a:rPr lang="cs-CZ" dirty="0" smtClean="0">
                <a:solidFill>
                  <a:schemeClr val="tx1"/>
                </a:solidFill>
              </a:rPr>
              <a:t>stížnost </a:t>
            </a:r>
            <a:r>
              <a:rPr lang="cs-CZ" dirty="0">
                <a:solidFill>
                  <a:schemeClr val="tx1"/>
                </a:solidFill>
              </a:rPr>
              <a:t>k ESLP, v </a:t>
            </a:r>
            <a:r>
              <a:rPr lang="cs-CZ" dirty="0" smtClean="0">
                <a:solidFill>
                  <a:schemeClr val="tx1"/>
                </a:solidFill>
              </a:rPr>
              <a:t>níž </a:t>
            </a:r>
            <a:r>
              <a:rPr lang="cs-CZ" dirty="0">
                <a:solidFill>
                  <a:schemeClr val="tx1"/>
                </a:solidFill>
              </a:rPr>
              <a:t>namítal mimo jiné porušení čl. 5 Úmluvy, oponovala italská vláda, </a:t>
            </a:r>
            <a:r>
              <a:rPr lang="cs-CZ" dirty="0" smtClean="0">
                <a:solidFill>
                  <a:schemeClr val="tx1"/>
                </a:solidFill>
              </a:rPr>
              <a:t>že </a:t>
            </a:r>
            <a:r>
              <a:rPr lang="cs-CZ" dirty="0">
                <a:solidFill>
                  <a:schemeClr val="tx1"/>
                </a:solidFill>
              </a:rPr>
              <a:t>jde pouze o omezení svobody pohybu a nikoliv osobní svobody. Soud přihlédl k tomu, </a:t>
            </a:r>
            <a:r>
              <a:rPr lang="cs-CZ" dirty="0" smtClean="0">
                <a:solidFill>
                  <a:schemeClr val="tx1"/>
                </a:solidFill>
              </a:rPr>
              <a:t>že </a:t>
            </a:r>
            <a:r>
              <a:rPr lang="cs-CZ" b="1" dirty="0" err="1" smtClean="0">
                <a:solidFill>
                  <a:schemeClr val="tx1"/>
                </a:solidFill>
              </a:rPr>
              <a:t>Guzzardi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byl pod </a:t>
            </a:r>
            <a:r>
              <a:rPr lang="cs-CZ" b="1" u="sng" dirty="0">
                <a:solidFill>
                  <a:schemeClr val="tx1"/>
                </a:solidFill>
              </a:rPr>
              <a:t>přísným dohledem</a:t>
            </a:r>
            <a:r>
              <a:rPr lang="cs-CZ" b="1" dirty="0">
                <a:solidFill>
                  <a:schemeClr val="tx1"/>
                </a:solidFill>
              </a:rPr>
              <a:t>, </a:t>
            </a:r>
            <a:r>
              <a:rPr lang="cs-CZ" b="1" dirty="0" smtClean="0">
                <a:solidFill>
                  <a:schemeClr val="tx1"/>
                </a:solidFill>
              </a:rPr>
              <a:t>mohl se pohybovat pouze na </a:t>
            </a:r>
            <a:r>
              <a:rPr lang="cs-CZ" b="1" u="sng" dirty="0" smtClean="0">
                <a:solidFill>
                  <a:schemeClr val="tx1"/>
                </a:solidFill>
              </a:rPr>
              <a:t>omezeném prostoru </a:t>
            </a:r>
            <a:r>
              <a:rPr lang="cs-CZ" b="1" dirty="0" smtClean="0">
                <a:solidFill>
                  <a:schemeClr val="tx1"/>
                </a:solidFill>
              </a:rPr>
              <a:t>a možnost </a:t>
            </a:r>
            <a:r>
              <a:rPr lang="cs-CZ" b="1" u="sng" dirty="0" smtClean="0">
                <a:solidFill>
                  <a:schemeClr val="tx1"/>
                </a:solidFill>
              </a:rPr>
              <a:t>společenského kontaktu </a:t>
            </a:r>
            <a:r>
              <a:rPr lang="cs-CZ" b="1" dirty="0" smtClean="0">
                <a:solidFill>
                  <a:schemeClr val="tx1"/>
                </a:solidFill>
              </a:rPr>
              <a:t>byla mizivá.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analýza osobní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Negativní právo (svoboda), spadající do tzv. první generace základních práv (jde o jedno z prvních prakticky prosazovaných základních práv – např. </a:t>
            </a:r>
            <a:r>
              <a:rPr lang="cs-CZ" i="1" dirty="0" err="1" smtClean="0">
                <a:solidFill>
                  <a:schemeClr val="tx1"/>
                </a:solidFill>
              </a:rPr>
              <a:t>habeas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corpus</a:t>
            </a:r>
            <a:r>
              <a:rPr lang="cs-CZ" dirty="0"/>
              <a:t>)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 osobní svobodou jsou ovšem spojeny i pozitivní závazky státu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Nositel</a:t>
            </a:r>
            <a:r>
              <a:rPr lang="cs-CZ" dirty="0" smtClean="0">
                <a:solidFill>
                  <a:schemeClr val="tx1"/>
                </a:solidFill>
              </a:rPr>
              <a:t>: fyzická osoba (PO z povahy věci ne)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Adresát: veřejná moc (prakticky stát), přípustný je zřejmě určitý nepřímý horizontální </a:t>
            </a:r>
            <a:r>
              <a:rPr lang="cs-CZ" dirty="0" smtClean="0">
                <a:solidFill>
                  <a:schemeClr val="tx1"/>
                </a:solidFill>
              </a:rPr>
              <a:t>účinek, popř. pozitivní závazky státu </a:t>
            </a:r>
            <a:r>
              <a:rPr lang="cs-CZ" dirty="0" smtClean="0">
                <a:solidFill>
                  <a:schemeClr val="tx1"/>
                </a:solidFill>
              </a:rPr>
              <a:t>(k tomu např. i </a:t>
            </a:r>
            <a:r>
              <a:rPr lang="cs-CZ" i="1" dirty="0" err="1" smtClean="0">
                <a:solidFill>
                  <a:schemeClr val="tx1"/>
                </a:solidFill>
              </a:rPr>
              <a:t>Storck</a:t>
            </a:r>
            <a:r>
              <a:rPr lang="cs-CZ" i="1" dirty="0" smtClean="0">
                <a:solidFill>
                  <a:schemeClr val="tx1"/>
                </a:solidFill>
              </a:rPr>
              <a:t> proti Německu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i="1" dirty="0" smtClean="0">
                <a:solidFill>
                  <a:schemeClr val="tx1"/>
                </a:solidFill>
              </a:rPr>
              <a:t>El-</a:t>
            </a:r>
            <a:r>
              <a:rPr lang="cs-CZ" i="1" dirty="0" err="1" smtClean="0">
                <a:solidFill>
                  <a:schemeClr val="tx1"/>
                </a:solidFill>
              </a:rPr>
              <a:t>Masri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i="1" dirty="0" smtClean="0">
                <a:solidFill>
                  <a:schemeClr val="tx1"/>
                </a:solidFill>
              </a:rPr>
              <a:t>Medova proti Rusku</a:t>
            </a:r>
            <a:r>
              <a:rPr lang="en-US" i="1" dirty="0" smtClean="0">
                <a:solidFill>
                  <a:schemeClr val="tx1"/>
                </a:solidFill>
              </a:rPr>
              <a:t>;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role </a:t>
            </a:r>
            <a:r>
              <a:rPr lang="cs-CZ" dirty="0" smtClean="0">
                <a:solidFill>
                  <a:schemeClr val="tx1"/>
                </a:solidFill>
              </a:rPr>
              <a:t>VOP)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Omezení je přípustné (srov. dále)</a:t>
            </a:r>
          </a:p>
        </p:txBody>
      </p:sp>
    </p:spTree>
    <p:extLst>
      <p:ext uri="{BB962C8B-B14F-4D97-AF65-F5344CB8AC3E}">
        <p14:creationId xmlns:p14="http://schemas.microsoft.com/office/powerpoint/2010/main" val="158894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Zakotvení osobní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Čl. 8 Listiny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Čl. 5 Úmluvy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Důležité koncepční rozdíly mezi těmito úpravami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Cel</a:t>
            </a:r>
            <a:r>
              <a:rPr lang="cs-CZ" dirty="0" smtClean="0">
                <a:solidFill>
                  <a:schemeClr val="tx1"/>
                </a:solidFill>
              </a:rPr>
              <a:t>á řada institutů </a:t>
            </a:r>
            <a:r>
              <a:rPr lang="cs-CZ" u="sng" dirty="0" smtClean="0">
                <a:solidFill>
                  <a:schemeClr val="tx1"/>
                </a:solidFill>
              </a:rPr>
              <a:t>omezení osobní svobody </a:t>
            </a:r>
            <a:r>
              <a:rPr lang="cs-CZ" dirty="0" smtClean="0">
                <a:solidFill>
                  <a:schemeClr val="tx1"/>
                </a:solidFill>
              </a:rPr>
              <a:t>na zákonné úrovni: </a:t>
            </a:r>
            <a:r>
              <a:rPr lang="cs-CZ" u="sng" dirty="0" smtClean="0">
                <a:solidFill>
                  <a:schemeClr val="tx1"/>
                </a:solidFill>
              </a:rPr>
              <a:t>trestní právo </a:t>
            </a:r>
            <a:r>
              <a:rPr lang="cs-CZ" dirty="0" smtClean="0">
                <a:solidFill>
                  <a:schemeClr val="tx1"/>
                </a:solidFill>
              </a:rPr>
              <a:t>– zadržení, vazba, trest odnětí svobody, ochranná opatření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u="sng" dirty="0" smtClean="0">
                <a:solidFill>
                  <a:schemeClr val="tx1"/>
                </a:solidFill>
              </a:rPr>
              <a:t>správní právo</a:t>
            </a:r>
            <a:r>
              <a:rPr lang="cs-CZ" dirty="0" smtClean="0">
                <a:solidFill>
                  <a:schemeClr val="tx1"/>
                </a:solidFill>
              </a:rPr>
              <a:t> – tzv. administrativní detence (azylové a cizinecké věci), </a:t>
            </a:r>
            <a:r>
              <a:rPr lang="cs-CZ" u="sng" dirty="0" smtClean="0">
                <a:solidFill>
                  <a:schemeClr val="tx1"/>
                </a:solidFill>
              </a:rPr>
              <a:t>medicínské právo:</a:t>
            </a:r>
            <a:r>
              <a:rPr lang="cs-CZ" dirty="0" smtClean="0">
                <a:solidFill>
                  <a:schemeClr val="tx1"/>
                </a:solidFill>
              </a:rPr>
              <a:t> detence podle §§ 38 až 40 zákona o zdravotních službách aj. + příslušné procesní předpisy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Navíc zákonné provedení pozitivních povinností státu (např. §§ 170 a 171 </a:t>
            </a:r>
            <a:r>
              <a:rPr lang="cs-CZ" dirty="0" err="1" smtClean="0">
                <a:solidFill>
                  <a:schemeClr val="tx1"/>
                </a:solidFill>
              </a:rPr>
              <a:t>TrZ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7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osobní svobody: vztah Úmluvy a Listiny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>
                <a:solidFill>
                  <a:schemeClr val="tx1"/>
                </a:solidFill>
              </a:rPr>
              <a:t>Podstatné rozdíly z hlediska vymezení přípustnosti omezení osobní svobody. Úmluva – taxativní výčet důvodů (čl. 5 odst. 1 </a:t>
            </a:r>
            <a:r>
              <a:rPr lang="cs-CZ" sz="1800" dirty="0" err="1" smtClean="0">
                <a:solidFill>
                  <a:schemeClr val="tx1"/>
                </a:solidFill>
              </a:rPr>
              <a:t>Úml</a:t>
            </a:r>
            <a:r>
              <a:rPr lang="cs-CZ" sz="1800" dirty="0" smtClean="0">
                <a:solidFill>
                  <a:schemeClr val="tx1"/>
                </a:solidFill>
              </a:rPr>
              <a:t>): </a:t>
            </a:r>
          </a:p>
          <a:p>
            <a:pPr algn="just"/>
            <a:r>
              <a:rPr lang="cs-CZ" sz="1800" dirty="0"/>
              <a:t>Každý má právo na svobodu a osobní bezpečnost. Nikdo nesmí být zbaven svobody kromě následujících případů, pokud se tak stane v souladu s řízením stanoveným zákonem: </a:t>
            </a:r>
          </a:p>
          <a:p>
            <a:pPr marL="457200" indent="-457200" algn="just">
              <a:buAutoNum type="alphaLcPeriod"/>
            </a:pPr>
            <a:r>
              <a:rPr lang="cs-CZ" sz="1800" dirty="0"/>
              <a:t>zákonné </a:t>
            </a:r>
            <a:r>
              <a:rPr lang="cs-CZ" sz="1800" u="sng" dirty="0"/>
              <a:t>uvěznění po odsouzení </a:t>
            </a:r>
            <a:r>
              <a:rPr lang="cs-CZ" sz="1800" dirty="0"/>
              <a:t>příslušným soudem;</a:t>
            </a:r>
          </a:p>
          <a:p>
            <a:pPr marL="457200" indent="-457200" algn="just">
              <a:buAutoNum type="alphaLcPeriod"/>
            </a:pPr>
            <a:r>
              <a:rPr lang="cs-CZ" sz="1800" dirty="0"/>
              <a:t>zákonné </a:t>
            </a:r>
            <a:r>
              <a:rPr lang="cs-CZ" sz="1800" u="sng" dirty="0"/>
              <a:t>zatčení</a:t>
            </a:r>
            <a:r>
              <a:rPr lang="cs-CZ" sz="1800" dirty="0"/>
              <a:t> nebo jiné </a:t>
            </a:r>
            <a:r>
              <a:rPr lang="cs-CZ" sz="1800" u="sng" dirty="0"/>
              <a:t>zbavení svobody osoby proto, že se nepodrobila rozhodnutí vydanému soudem</a:t>
            </a:r>
            <a:r>
              <a:rPr lang="cs-CZ" sz="1800" dirty="0"/>
              <a:t> podle zákona, nebo proto, </a:t>
            </a:r>
            <a:r>
              <a:rPr lang="cs-CZ" sz="1800" u="sng" dirty="0"/>
              <a:t>aby bylo zaručeno splnění povinnosti stanovené zákonem</a:t>
            </a:r>
            <a:r>
              <a:rPr lang="cs-CZ" sz="1800" dirty="0"/>
              <a:t>; </a:t>
            </a:r>
          </a:p>
          <a:p>
            <a:pPr marL="457200" indent="-457200" algn="just">
              <a:buAutoNum type="alphaLcPeriod"/>
            </a:pPr>
            <a:r>
              <a:rPr lang="cs-CZ" sz="1800" dirty="0"/>
              <a:t>zákonné zatčení nebo jiné zbavení svobody osoby za účelem </a:t>
            </a:r>
            <a:r>
              <a:rPr lang="cs-CZ" sz="1800" u="sng" dirty="0"/>
              <a:t>předvedení před příslušný soudní orgán</a:t>
            </a:r>
            <a:r>
              <a:rPr lang="cs-CZ" sz="1800" dirty="0"/>
              <a:t> pro důvodné podezření ze spáchání trestného činu nebo jsou-li oprávněné důvody k domněnce, že </a:t>
            </a:r>
            <a:r>
              <a:rPr lang="cs-CZ" sz="1800" u="sng" dirty="0"/>
              <a:t>je nutné zabránit jí ve spáchání trestného činu nebo v útěku po jeho spáchání</a:t>
            </a:r>
            <a:r>
              <a:rPr lang="cs-CZ" sz="1800" dirty="0"/>
              <a:t>; </a:t>
            </a:r>
          </a:p>
          <a:p>
            <a:pPr marL="457200" indent="-457200" algn="just">
              <a:buAutoNum type="alphaLcPeriod"/>
            </a:pPr>
            <a:r>
              <a:rPr lang="cs-CZ" sz="1800" dirty="0"/>
              <a:t>jiné </a:t>
            </a:r>
            <a:r>
              <a:rPr lang="cs-CZ" sz="1800" u="sng" dirty="0"/>
              <a:t>zbavení svobody nezletilého </a:t>
            </a:r>
            <a:r>
              <a:rPr lang="cs-CZ" sz="1800" dirty="0"/>
              <a:t>na základě zákonného rozhodnutí pro účely </a:t>
            </a:r>
            <a:r>
              <a:rPr lang="cs-CZ" sz="1800" u="sng" dirty="0"/>
              <a:t>výchovného dohledu </a:t>
            </a:r>
            <a:r>
              <a:rPr lang="cs-CZ" sz="1800" dirty="0"/>
              <a:t>nebo jeho zákonné zbavení svobody pro účely jeho </a:t>
            </a:r>
            <a:r>
              <a:rPr lang="cs-CZ" sz="1800" u="sng" dirty="0"/>
              <a:t>předvedení před příslušný orgán</a:t>
            </a:r>
            <a:r>
              <a:rPr lang="cs-CZ" sz="1800" dirty="0"/>
              <a:t>; </a:t>
            </a:r>
          </a:p>
          <a:p>
            <a:pPr marL="457200" indent="-457200" algn="just">
              <a:buAutoNum type="alphaLcPeriod"/>
            </a:pPr>
            <a:r>
              <a:rPr lang="cs-CZ" sz="1800" dirty="0"/>
              <a:t>zákonné držení osob, aby se zabránilo </a:t>
            </a:r>
            <a:r>
              <a:rPr lang="cs-CZ" sz="1800" u="sng" dirty="0"/>
              <a:t>šíření nakažlivé nemoci</a:t>
            </a:r>
            <a:r>
              <a:rPr lang="cs-CZ" sz="1800" dirty="0"/>
              <a:t>, nebo </a:t>
            </a:r>
            <a:r>
              <a:rPr lang="cs-CZ" sz="1800" u="sng" dirty="0"/>
              <a:t>osob duševně nemocných, alkoholiků, narkomanů nebo tuláků</a:t>
            </a:r>
            <a:r>
              <a:rPr lang="cs-CZ" sz="1800" dirty="0"/>
              <a:t>; </a:t>
            </a:r>
          </a:p>
          <a:p>
            <a:pPr marL="457200" indent="-457200" algn="just">
              <a:buAutoNum type="alphaLcPeriod"/>
            </a:pPr>
            <a:r>
              <a:rPr lang="cs-CZ" sz="1800" dirty="0"/>
              <a:t>zákonné zatčení nebo jiné zbavení svobody osoby, aby se zabránilo jejímu </a:t>
            </a:r>
            <a:r>
              <a:rPr lang="cs-CZ" sz="1800" u="sng" dirty="0"/>
              <a:t>nepovolenému vstupu na území</a:t>
            </a:r>
            <a:r>
              <a:rPr lang="cs-CZ" sz="1800" dirty="0"/>
              <a:t>, nebo osoby, proti níž probíhá </a:t>
            </a:r>
            <a:r>
              <a:rPr lang="cs-CZ" sz="1800" u="sng" dirty="0"/>
              <a:t>řízení o vyhoštění nebo vydání</a:t>
            </a:r>
            <a:r>
              <a:rPr lang="cs-CZ" sz="1800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193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vztah Úmluvy a Listiny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Listina zakotvuje explicitně pouze požadavek </a:t>
            </a:r>
            <a:r>
              <a:rPr lang="cs-CZ" u="sng" dirty="0" smtClean="0">
                <a:solidFill>
                  <a:schemeClr val="tx1"/>
                </a:solidFill>
              </a:rPr>
              <a:t>zákonnost</a:t>
            </a:r>
            <a:r>
              <a:rPr lang="cs-CZ" dirty="0" smtClean="0">
                <a:solidFill>
                  <a:schemeClr val="tx1"/>
                </a:solidFill>
              </a:rPr>
              <a:t>i (čl. 8 odst. 2 Listiny): Nikdo </a:t>
            </a:r>
            <a:r>
              <a:rPr lang="cs-CZ" dirty="0">
                <a:solidFill>
                  <a:schemeClr val="tx1"/>
                </a:solidFill>
              </a:rPr>
              <a:t>nesmí být stíhán nebo zbaven svobody jinak než z </a:t>
            </a:r>
            <a:r>
              <a:rPr lang="cs-CZ" u="sng" dirty="0">
                <a:solidFill>
                  <a:schemeClr val="tx1"/>
                </a:solidFill>
              </a:rPr>
              <a:t>důvodů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u="sng" dirty="0">
                <a:solidFill>
                  <a:schemeClr val="tx1"/>
                </a:solidFill>
              </a:rPr>
              <a:t>způsobem</a:t>
            </a:r>
            <a:r>
              <a:rPr lang="cs-CZ" dirty="0">
                <a:solidFill>
                  <a:schemeClr val="tx1"/>
                </a:solidFill>
              </a:rPr>
              <a:t>, který stanoví zákon. Nikdo nesmí být zbaven svobody pouze pro neschopnost dostát smluvnímu závazku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Implicitně musejí být respektovány ústavní principy </a:t>
            </a:r>
            <a:r>
              <a:rPr lang="cs-CZ" u="sng" dirty="0" smtClean="0">
                <a:solidFill>
                  <a:schemeClr val="tx1"/>
                </a:solidFill>
              </a:rPr>
              <a:t>proporcionality</a:t>
            </a:r>
            <a:r>
              <a:rPr lang="cs-CZ" dirty="0" smtClean="0">
                <a:solidFill>
                  <a:schemeClr val="tx1"/>
                </a:solidFill>
              </a:rPr>
              <a:t> a </a:t>
            </a:r>
            <a:r>
              <a:rPr lang="cs-CZ" u="sng" dirty="0" smtClean="0">
                <a:solidFill>
                  <a:schemeClr val="tx1"/>
                </a:solidFill>
              </a:rPr>
              <a:t>rovnosti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2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osobní svobody: procedurální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u="sng" dirty="0" smtClean="0">
                <a:solidFill>
                  <a:schemeClr val="tx1"/>
                </a:solidFill>
              </a:rPr>
              <a:t>Poučovací povinnost</a:t>
            </a:r>
            <a:r>
              <a:rPr lang="cs-CZ" sz="2400" dirty="0" smtClean="0">
                <a:solidFill>
                  <a:schemeClr val="tx1"/>
                </a:solidFill>
              </a:rPr>
              <a:t>: Každá </a:t>
            </a:r>
            <a:r>
              <a:rPr lang="cs-CZ" sz="2400" dirty="0">
                <a:solidFill>
                  <a:schemeClr val="tx1"/>
                </a:solidFill>
              </a:rPr>
              <a:t>osoba omezená na svobodě, musí být seznámena neprodleně a v jazyce </a:t>
            </a:r>
            <a:r>
              <a:rPr lang="cs-CZ" sz="2400" dirty="0" smtClean="0">
                <a:solidFill>
                  <a:schemeClr val="tx1"/>
                </a:solidFill>
              </a:rPr>
              <a:t>jemuž </a:t>
            </a:r>
            <a:r>
              <a:rPr lang="cs-CZ" sz="2400" dirty="0">
                <a:solidFill>
                  <a:schemeClr val="tx1"/>
                </a:solidFill>
              </a:rPr>
              <a:t>rozumí, s důvody svého zatčení a s </a:t>
            </a:r>
            <a:r>
              <a:rPr lang="cs-CZ" sz="2400" dirty="0" err="1">
                <a:solidFill>
                  <a:schemeClr val="tx1"/>
                </a:solidFill>
              </a:rPr>
              <a:t>kaţdým</a:t>
            </a:r>
            <a:r>
              <a:rPr lang="cs-CZ" sz="2400" dirty="0">
                <a:solidFill>
                  <a:schemeClr val="tx1"/>
                </a:solidFill>
              </a:rPr>
              <a:t> obviněním proti sobě (čl. 5 odst. 2 Úmluvy).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Poučení musí být </a:t>
            </a:r>
            <a:r>
              <a:rPr lang="cs-CZ" sz="2400" b="1" u="sng" dirty="0" smtClean="0">
                <a:solidFill>
                  <a:schemeClr val="tx1"/>
                </a:solidFill>
              </a:rPr>
              <a:t>efektivní</a:t>
            </a:r>
            <a:r>
              <a:rPr lang="cs-CZ" sz="2400" dirty="0" smtClean="0">
                <a:solidFill>
                  <a:schemeClr val="tx1"/>
                </a:solidFill>
              </a:rPr>
              <a:t>, nikoliv toliko formální (rozhodnutí ESLP </a:t>
            </a:r>
            <a:r>
              <a:rPr lang="cs-CZ" sz="2400" dirty="0">
                <a:solidFill>
                  <a:schemeClr val="tx1"/>
                </a:solidFill>
              </a:rPr>
              <a:t>o přijatelnosti ze dne 7. 12. 1999, </a:t>
            </a:r>
            <a:r>
              <a:rPr lang="cs-CZ" sz="2400" i="1" dirty="0" err="1">
                <a:solidFill>
                  <a:schemeClr val="tx1"/>
                </a:solidFill>
              </a:rPr>
              <a:t>Kerr</a:t>
            </a:r>
            <a:r>
              <a:rPr lang="cs-CZ" sz="2400" i="1" dirty="0">
                <a:solidFill>
                  <a:schemeClr val="tx1"/>
                </a:solidFill>
              </a:rPr>
              <a:t> proti Spojenému království</a:t>
            </a:r>
            <a:r>
              <a:rPr lang="cs-CZ" sz="2400" dirty="0">
                <a:solidFill>
                  <a:schemeClr val="tx1"/>
                </a:solidFill>
              </a:rPr>
              <a:t>, č. </a:t>
            </a:r>
            <a:r>
              <a:rPr lang="cs-CZ" sz="2400" dirty="0" smtClean="0">
                <a:solidFill>
                  <a:schemeClr val="tx1"/>
                </a:solidFill>
              </a:rPr>
              <a:t>40451/98):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529200" algn="just"/>
            <a:r>
              <a:rPr lang="cs-CZ" sz="2000" dirty="0" smtClean="0">
                <a:solidFill>
                  <a:schemeClr val="tx1"/>
                </a:solidFill>
              </a:rPr>
              <a:t>„</a:t>
            </a:r>
            <a:r>
              <a:rPr lang="cs-CZ" sz="2000" i="1" dirty="0">
                <a:solidFill>
                  <a:schemeClr val="tx1"/>
                </a:solidFill>
              </a:rPr>
              <a:t>čl. 5 odst. 2 zajišťuje, aby každá zadržená osoba věděla, proč je omezena na svobodě. Toto ustanovení tvoří integrální část ochrany poskytované čl. 5 Úmluvy. Pro účely odst. 2 musejí být každé osobě sděleny jednoduchým, srozumitelným a nikoliv technickým jazykem, kterému je schopna porozumět, faktické i právní důvody jejího zadržení, aby </a:t>
            </a:r>
            <a:r>
              <a:rPr lang="cs-CZ" sz="2000" i="1" dirty="0" smtClean="0">
                <a:solidFill>
                  <a:schemeClr val="tx1"/>
                </a:solidFill>
              </a:rPr>
              <a:t>této </a:t>
            </a:r>
            <a:r>
              <a:rPr lang="cs-CZ" sz="2000" i="1" dirty="0">
                <a:solidFill>
                  <a:schemeClr val="tx1"/>
                </a:solidFill>
              </a:rPr>
              <a:t>bylo umožněno, pokud to uzná za vhodné, podat návrh na přezkoumání omezení osobní svobody soudem v souladu s odst. 4. (...) Zda bylo toto poučení provedeno neprodleně musí být rozhodnuto v každém jednotlivém případě s přihlédnutím k </a:t>
            </a:r>
            <a:r>
              <a:rPr lang="cs-CZ" sz="2000" i="1" dirty="0" smtClean="0">
                <a:solidFill>
                  <a:schemeClr val="tx1"/>
                </a:solidFill>
              </a:rPr>
              <a:t>okolnostem</a:t>
            </a:r>
            <a:r>
              <a:rPr lang="cs-CZ" sz="2000" dirty="0" smtClean="0">
                <a:solidFill>
                  <a:schemeClr val="tx1"/>
                </a:solidFill>
              </a:rPr>
              <a:t>.“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le of Law 2019" id="{72627EB4-E573-4E67-840C-A1046FDD8037}" vid="{4E8EFA5A-CC5B-4016-AA18-5A7A2AA316B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 of Law 2019</Template>
  <TotalTime>443</TotalTime>
  <Words>2096</Words>
  <Application>Microsoft Office PowerPoint</Application>
  <PresentationFormat>Širokoúhlá obrazovka</PresentationFormat>
  <Paragraphs>97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Presentation_MU_EN</vt:lpstr>
      <vt:lpstr>Prezentace aplikace PowerPoint</vt:lpstr>
      <vt:lpstr>Osobní svoboda</vt:lpstr>
      <vt:lpstr>Pojem osobní svobody</vt:lpstr>
      <vt:lpstr>Guzzardi proti Itálii</vt:lpstr>
      <vt:lpstr>Základní analýza osobní svobody</vt:lpstr>
      <vt:lpstr>Zakotvení osobní svobody</vt:lpstr>
      <vt:lpstr>Omezení osobní svobody: vztah Úmluvy a Listiny</vt:lpstr>
      <vt:lpstr>Omezení osobní svobody: vztah Úmluvy a Listiny</vt:lpstr>
      <vt:lpstr>Omezení osobní svobody: procedurální aspekty</vt:lpstr>
      <vt:lpstr>Omezení osobní svobody: procedurální aspekty</vt:lpstr>
      <vt:lpstr>Omezení osobní svobody: procedurální aspekty</vt:lpstr>
      <vt:lpstr>Omezení osobní svobody: procedurální aspekty</vt:lpstr>
      <vt:lpstr>Procedurální aspekty: role dalších orgánů</vt:lpstr>
      <vt:lpstr>Jednotlivé případy omezení</vt:lpstr>
      <vt:lpstr>Odnětí svobody</vt:lpstr>
      <vt:lpstr>Čl. 5 odst. 1 písm. b) </vt:lpstr>
      <vt:lpstr>Čl. 5 odst. 1 písm. b) </vt:lpstr>
      <vt:lpstr>Zadržení a vazba</vt:lpstr>
      <vt:lpstr>Prezentace aplikace PowerPoint</vt:lpstr>
      <vt:lpstr>Vazba – důvody vazby, pokračování</vt:lpstr>
      <vt:lpstr>Medicínské detence</vt:lpstr>
      <vt:lpstr>Prezentace aplikace PowerPoint</vt:lpstr>
      <vt:lpstr>„Cizinecké“ detence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democracy and (popular) sovereignty</dc:title>
  <dc:creator>Ladislav Vyhnánek</dc:creator>
  <cp:lastModifiedBy>Ladislav Vyhnánek</cp:lastModifiedBy>
  <cp:revision>12</cp:revision>
  <cp:lastPrinted>1601-01-01T00:00:00Z</cp:lastPrinted>
  <dcterms:created xsi:type="dcterms:W3CDTF">2019-03-20T15:45:26Z</dcterms:created>
  <dcterms:modified xsi:type="dcterms:W3CDTF">2019-04-04T11:59:12Z</dcterms:modified>
</cp:coreProperties>
</file>