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7"/>
  </p:notesMasterIdLst>
  <p:handoutMasterIdLst>
    <p:handoutMasterId r:id="rId28"/>
  </p:handoutMasterIdLst>
  <p:sldIdLst>
    <p:sldId id="295" r:id="rId2"/>
    <p:sldId id="309" r:id="rId3"/>
    <p:sldId id="359" r:id="rId4"/>
    <p:sldId id="360" r:id="rId5"/>
    <p:sldId id="325" r:id="rId6"/>
    <p:sldId id="341" r:id="rId7"/>
    <p:sldId id="347" r:id="rId8"/>
    <p:sldId id="348" r:id="rId9"/>
    <p:sldId id="342" r:id="rId10"/>
    <p:sldId id="343" r:id="rId11"/>
    <p:sldId id="345" r:id="rId12"/>
    <p:sldId id="346" r:id="rId13"/>
    <p:sldId id="352" r:id="rId14"/>
    <p:sldId id="351" r:id="rId15"/>
    <p:sldId id="356" r:id="rId16"/>
    <p:sldId id="357" r:id="rId17"/>
    <p:sldId id="358" r:id="rId18"/>
    <p:sldId id="363" r:id="rId19"/>
    <p:sldId id="361" r:id="rId20"/>
    <p:sldId id="362" r:id="rId21"/>
    <p:sldId id="353" r:id="rId22"/>
    <p:sldId id="354" r:id="rId23"/>
    <p:sldId id="350" r:id="rId24"/>
    <p:sldId id="355" r:id="rId25"/>
    <p:sldId id="312" r:id="rId2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89698" autoAdjust="0"/>
  </p:normalViewPr>
  <p:slideViewPr>
    <p:cSldViewPr snapToGrid="0">
      <p:cViewPr varScale="1">
        <p:scale>
          <a:sx n="117" d="100"/>
          <a:sy n="117" d="100"/>
        </p:scale>
        <p:origin x="420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seminář č. 1 - Pojem veřejná správa, formy realizace činnosti veřejné správy, základní zásady činnosti veřejné správy, pravomoc a působnost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seminář č. 1 - Pojem veřejná správa, formy realizace činnosti veřejné správy, základní zásady činnosti veřejné správy, pravomoc a působnost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seminář č. 1 - Pojem veřejná správa, formy realizace činnosti veřejné správy, základní zásady činnosti veřejné správy, pravomoc a působnost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seminář č. 1 - Pojem veřejná správa, formy realizace činnosti veřejné správy, základní zásady činnosti veřejné správy, pravomoc a působnost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seminář č. 1 - Pojem veřejná správa, formy realizace činnosti veřejné správy, základní zásady činnosti veřejné správy, pravomoc a působnost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seminář č. 1 - Pojem veřejná správa, formy realizace činnosti veřejné správy, základní zásady činnosti veřejné správy, pravomoc a působnost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seminář č. 1 - Pojem veřejná správa, formy realizace činnosti veřejné správy, základní zásady činnosti veřejné správy, pravomoc a působnost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73666" y="6143878"/>
            <a:ext cx="10642267" cy="420244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Správní právo III - Úvod a zvláštní část správního práva </a:t>
            </a:r>
            <a:endParaRPr lang="cs-CZ" sz="18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5200" y="2112089"/>
            <a:ext cx="11361600" cy="698497"/>
          </a:xfrm>
        </p:spPr>
        <p:txBody>
          <a:bodyPr/>
          <a:lstStyle/>
          <a:p>
            <a:r>
              <a:rPr lang="cs-CZ" dirty="0"/>
              <a:t>Správní právo III - Úvod a zvláštní část správního práva, státní služba, živnostenská správa, základní instituty vnitřní správy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415200" y="4693801"/>
            <a:ext cx="11361600" cy="420245"/>
          </a:xfrm>
        </p:spPr>
        <p:txBody>
          <a:bodyPr/>
          <a:lstStyle/>
          <a:p>
            <a:r>
              <a:rPr lang="cs-CZ" b="1" dirty="0"/>
              <a:t>Správní právo III</a:t>
            </a:r>
          </a:p>
          <a:p>
            <a:endParaRPr lang="cs-CZ" b="1" dirty="0">
              <a:highlight>
                <a:srgbClr val="FFFF00"/>
              </a:highlight>
            </a:endParaRPr>
          </a:p>
          <a:p>
            <a:r>
              <a:rPr lang="cs-CZ" sz="1800" b="1" dirty="0"/>
              <a:t>JUDr. Kamil Jelínek, Ph.D.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656837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Správní právo III - Úvod a zvláštní část správního práva </a:t>
            </a:r>
            <a:endParaRPr lang="cs-CZ" sz="12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Úvod do zvláštní části správného práva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545021"/>
            <a:ext cx="10869249" cy="4286979"/>
          </a:xfrm>
        </p:spPr>
        <p:txBody>
          <a:bodyPr/>
          <a:lstStyle/>
          <a:p>
            <a:r>
              <a:rPr lang="cs-CZ" sz="2000" dirty="0"/>
              <a:t>Stručně charakterizujte pojmy „obecná část správního práva“ a „zvláštní část správního práva“. V čem spočívá podstata systémového vztahu mezi obecnou a zvláštní částí správního práva? </a:t>
            </a:r>
          </a:p>
          <a:p>
            <a:endParaRPr lang="cs-CZ" sz="2000" dirty="0"/>
          </a:p>
          <a:p>
            <a:r>
              <a:rPr lang="cs-CZ" sz="2000" dirty="0"/>
              <a:t>V čem spočívá systémová provázanost obecné a zvláštní části správního práva procesního (demonstrujte na konkrétním příkladu specializovaného úseku veřejné správy)?</a:t>
            </a:r>
          </a:p>
          <a:p>
            <a:endParaRPr lang="cs-CZ" sz="2000" dirty="0"/>
          </a:p>
          <a:p>
            <a:r>
              <a:rPr lang="cs-CZ" sz="2000" dirty="0"/>
              <a:t>Jaké jsou tradiční přístupy k vnitřnímu členění zvláštní části správního práva?</a:t>
            </a:r>
          </a:p>
          <a:p>
            <a:endParaRPr lang="cs-CZ" sz="2000" dirty="0"/>
          </a:p>
          <a:p>
            <a:r>
              <a:rPr lang="cs-CZ" sz="2000" dirty="0"/>
              <a:t>Co zvláštní část správního práva obsahuje (uveďte konkrétní příklady)?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28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10656837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Správní právo III - Úvod a zvláštní část správního práva </a:t>
            </a:r>
            <a:endParaRPr lang="cs-CZ" sz="12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Státní služba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66193"/>
            <a:ext cx="10869249" cy="4671807"/>
          </a:xfrm>
        </p:spPr>
        <p:txBody>
          <a:bodyPr/>
          <a:lstStyle/>
          <a:p>
            <a:r>
              <a:rPr lang="cs-CZ" sz="2400" dirty="0"/>
              <a:t>Zákon č. 234/2014 Sb., o státní službě</a:t>
            </a:r>
          </a:p>
          <a:p>
            <a:endParaRPr lang="cs-CZ" sz="2400" dirty="0"/>
          </a:p>
          <a:p>
            <a:r>
              <a:rPr lang="cs-CZ" sz="2400" dirty="0"/>
              <a:t>„služební zákon pro neuniformované státní zaměstnance“</a:t>
            </a:r>
          </a:p>
          <a:p>
            <a:r>
              <a:rPr lang="cs-CZ" sz="2400" dirty="0"/>
              <a:t>„kombinace lex </a:t>
            </a:r>
            <a:r>
              <a:rPr lang="cs-CZ" sz="2400" dirty="0" err="1"/>
              <a:t>specialis</a:t>
            </a:r>
            <a:r>
              <a:rPr lang="cs-CZ" sz="2400" dirty="0"/>
              <a:t> ke správnímu řádu s vlastním zákoníkem práce“</a:t>
            </a:r>
          </a:p>
          <a:p>
            <a:r>
              <a:rPr lang="cs-CZ" sz="2400" dirty="0"/>
              <a:t>Ne každý, kdo působí ve státní správě je státním úředníkem podle tohoto zákona</a:t>
            </a:r>
          </a:p>
          <a:p>
            <a:endParaRPr lang="cs-CZ" sz="2400" dirty="0"/>
          </a:p>
          <a:p>
            <a:r>
              <a:rPr lang="cs-CZ" sz="2400" dirty="0"/>
              <a:t>Řeší služební poměr/službu. </a:t>
            </a:r>
          </a:p>
        </p:txBody>
      </p:sp>
    </p:spTree>
    <p:extLst>
      <p:ext uri="{BB962C8B-B14F-4D97-AF65-F5344CB8AC3E}">
        <p14:creationId xmlns:p14="http://schemas.microsoft.com/office/powerpoint/2010/main" val="2797508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10656837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Správní právo III - Úvod a zvláštní část správního práva </a:t>
            </a:r>
            <a:endParaRPr lang="cs-CZ" sz="12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Státní služba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545021"/>
            <a:ext cx="10869249" cy="4286979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dirty="0"/>
              <a:t>Zákon č. 361/2003 Sb., o služebním poměru příslušníků bezpečnostních sborů</a:t>
            </a:r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 algn="just">
              <a:lnSpc>
                <a:spcPct val="100000"/>
              </a:lnSpc>
            </a:pPr>
            <a:r>
              <a:rPr lang="cs-CZ" sz="2400" dirty="0"/>
              <a:t>Poukaz na některé instituty a ustanovení právní úpravy</a:t>
            </a:r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 algn="just">
              <a:lnSpc>
                <a:spcPct val="100000"/>
              </a:lnSpc>
            </a:pPr>
            <a:r>
              <a:rPr lang="cs-CZ" sz="2400" dirty="0"/>
              <a:t>„služební zákon pro uniformované“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„kombinace lex </a:t>
            </a:r>
            <a:r>
              <a:rPr lang="cs-CZ" sz="2400" dirty="0" err="1"/>
              <a:t>specialis</a:t>
            </a:r>
            <a:r>
              <a:rPr lang="cs-CZ" sz="2400" dirty="0"/>
              <a:t> ke správnímu řádu s vlastním zákoníkem práce“</a:t>
            </a:r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 algn="just">
              <a:lnSpc>
                <a:spcPct val="100000"/>
              </a:lnSpc>
            </a:pPr>
            <a:r>
              <a:rPr lang="cs-CZ" sz="2400" dirty="0"/>
              <a:t>Řeší služební poměr/službu. Jednotlivá oprávnění jsou dána zvláštnímu zákony, kterými byl ten který bezpečnostní sbor založen</a:t>
            </a:r>
          </a:p>
          <a:p>
            <a:pPr marL="7200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38546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656837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Správní právo III - Úvod a zvláštní část správního práva </a:t>
            </a:r>
            <a:endParaRPr lang="cs-CZ" sz="12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876097"/>
            <a:ext cx="10869249" cy="3955903"/>
          </a:xfrm>
        </p:spPr>
        <p:txBody>
          <a:bodyPr/>
          <a:lstStyle/>
          <a:p>
            <a:r>
              <a:rPr lang="cs-CZ" sz="2400" b="1" dirty="0">
                <a:solidFill>
                  <a:schemeClr val="tx2"/>
                </a:solidFill>
              </a:rPr>
              <a:t>Co je to živnost? </a:t>
            </a:r>
          </a:p>
          <a:p>
            <a:r>
              <a:rPr lang="cs-CZ" sz="2400" b="1" dirty="0">
                <a:solidFill>
                  <a:schemeClr val="tx2"/>
                </a:solidFill>
              </a:rPr>
              <a:t>Jaký druhy živností známe? </a:t>
            </a:r>
          </a:p>
          <a:p>
            <a:r>
              <a:rPr lang="cs-CZ" sz="2400" b="1" dirty="0">
                <a:solidFill>
                  <a:schemeClr val="tx2"/>
                </a:solidFill>
              </a:rPr>
              <a:t>Kdo kontroluje činnost živnostenských úřadů? </a:t>
            </a:r>
          </a:p>
          <a:p>
            <a:r>
              <a:rPr lang="cs-CZ" sz="2400" b="1" dirty="0">
                <a:solidFill>
                  <a:schemeClr val="tx2"/>
                </a:solidFill>
              </a:rPr>
              <a:t>Existují nějaké sankce nebo správní delikty týkající se živnostenského úseku správy? </a:t>
            </a:r>
          </a:p>
          <a:p>
            <a:r>
              <a:rPr lang="cs-CZ" sz="2400" b="1" dirty="0">
                <a:solidFill>
                  <a:schemeClr val="tx2"/>
                </a:solidFill>
              </a:rPr>
              <a:t>Kdo provádí kontrolu živností? </a:t>
            </a:r>
          </a:p>
        </p:txBody>
      </p:sp>
    </p:spTree>
    <p:extLst>
      <p:ext uri="{BB962C8B-B14F-4D97-AF65-F5344CB8AC3E}">
        <p14:creationId xmlns:p14="http://schemas.microsoft.com/office/powerpoint/2010/main" val="42247604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656837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Správní právo III - Úvod a zvláštní část správního práva </a:t>
            </a:r>
            <a:endParaRPr lang="cs-CZ" sz="12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Orgány a základní instituty živnostenské správy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876097"/>
            <a:ext cx="10869249" cy="3955903"/>
          </a:xfrm>
        </p:spPr>
        <p:txBody>
          <a:bodyPr/>
          <a:lstStyle/>
          <a:p>
            <a:endParaRPr lang="cs-CZ" sz="2000" dirty="0"/>
          </a:p>
          <a:p>
            <a:r>
              <a:rPr lang="cs-CZ" sz="2000" dirty="0"/>
              <a:t>základní úprava zák. č. 455/1991 Sb., o živnostenském podnikání</a:t>
            </a:r>
          </a:p>
          <a:p>
            <a:r>
              <a:rPr lang="cs-CZ" sz="2000" dirty="0"/>
              <a:t>zák. č. 570/1991 Sb., o živnostenských úřadech</a:t>
            </a:r>
          </a:p>
          <a:p>
            <a:endParaRPr lang="cs-CZ" sz="2000" dirty="0"/>
          </a:p>
          <a:p>
            <a:r>
              <a:rPr lang="cs-CZ" sz="2000" b="1" dirty="0"/>
              <a:t>živnost: 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soustavná činnost provozovaná samostatně, vlastním jménem, na vlastní odpovědnost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za účelem dosažení zisku a za podmínek stanovených tímto zákonem</a:t>
            </a:r>
          </a:p>
          <a:p>
            <a:endParaRPr lang="cs-CZ" sz="2000" b="1" dirty="0"/>
          </a:p>
          <a:p>
            <a:pPr marL="72000" indent="0">
              <a:buNone/>
            </a:pPr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360389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656837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Správní právo III - Úvod a zvláštní část správního práva </a:t>
            </a:r>
            <a:endParaRPr lang="cs-CZ" sz="12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Druhy živností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356312"/>
            <a:ext cx="10869249" cy="4781688"/>
          </a:xfrm>
        </p:spPr>
        <p:txBody>
          <a:bodyPr/>
          <a:lstStyle/>
          <a:p>
            <a:r>
              <a:rPr lang="cs-CZ" sz="2400" b="1" dirty="0"/>
              <a:t>koncesované</a:t>
            </a:r>
          </a:p>
          <a:p>
            <a:r>
              <a:rPr lang="cs-CZ" sz="2400" b="1" dirty="0"/>
              <a:t>ohlašovací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živnost volná (má mnoho oborů, ale je nově jen jedna!)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živnosti řemeslné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živnosti vázané</a:t>
            </a:r>
          </a:p>
          <a:p>
            <a:endParaRPr lang="cs-CZ" sz="2400" b="1" dirty="0"/>
          </a:p>
          <a:p>
            <a:r>
              <a:rPr lang="cs-CZ" sz="2400" b="1" dirty="0"/>
              <a:t>některé činnosti nejsou živnostmi</a:t>
            </a:r>
          </a:p>
          <a:p>
            <a:pPr lvl="1"/>
            <a:r>
              <a:rPr lang="cs-CZ" dirty="0"/>
              <a:t>např. lékárenská činnost, lékaři, advokáti, rozhodci…</a:t>
            </a:r>
          </a:p>
          <a:p>
            <a:r>
              <a:rPr lang="cs-CZ" sz="2400" b="1" dirty="0"/>
              <a:t>subjekty: </a:t>
            </a:r>
          </a:p>
          <a:p>
            <a:pPr lvl="1"/>
            <a:r>
              <a:rPr lang="cs-CZ" dirty="0"/>
              <a:t>FO, PO i zahraniční subjekty </a:t>
            </a:r>
          </a:p>
          <a:p>
            <a:endParaRPr lang="cs-CZ" sz="2000" b="1" dirty="0"/>
          </a:p>
          <a:p>
            <a:pPr marL="72000" indent="0">
              <a:buNone/>
            </a:pPr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596164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656837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Správní právo III - Úvod a zvláštní část správního práva </a:t>
            </a:r>
            <a:endParaRPr lang="cs-CZ" sz="12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Organizace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308539"/>
            <a:ext cx="10869249" cy="4829462"/>
          </a:xfrm>
        </p:spPr>
        <p:txBody>
          <a:bodyPr/>
          <a:lstStyle/>
          <a:p>
            <a:pPr marL="72000" indent="0">
              <a:buNone/>
            </a:pPr>
            <a:r>
              <a:rPr lang="cs-CZ" sz="2000" b="1" dirty="0"/>
              <a:t>Ministerstvo průmyslu a obchodu</a:t>
            </a:r>
          </a:p>
          <a:p>
            <a:r>
              <a:rPr lang="cs-CZ" sz="1800" dirty="0"/>
              <a:t>v působnosti Živnostenského úřadu ČR (nebyl ještě zřízen)</a:t>
            </a:r>
          </a:p>
          <a:p>
            <a:r>
              <a:rPr lang="cs-CZ" sz="1800" dirty="0"/>
              <a:t>usměrňuje a kontroluje činnost krajských </a:t>
            </a:r>
            <a:r>
              <a:rPr lang="cs-CZ" sz="1800" dirty="0" err="1"/>
              <a:t>živn</a:t>
            </a:r>
            <a:r>
              <a:rPr lang="cs-CZ" sz="1800" dirty="0"/>
              <a:t>. Úřadů</a:t>
            </a:r>
          </a:p>
          <a:p>
            <a:r>
              <a:rPr lang="cs-CZ" sz="2000" b="1" dirty="0"/>
              <a:t>krajské živnostenské úřady</a:t>
            </a:r>
          </a:p>
          <a:p>
            <a:r>
              <a:rPr lang="cs-CZ" sz="2000" b="1" dirty="0"/>
              <a:t>obecní živnostenské úřady (zřizovány jen v III. obcích)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činnost: 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vznik – změna – zánik živnostenského oprávnění</a:t>
            </a:r>
          </a:p>
          <a:p>
            <a:r>
              <a:rPr lang="cs-CZ" sz="1800" dirty="0"/>
              <a:t>nově si živnostenské úřady získávají sami informace </a:t>
            </a:r>
          </a:p>
          <a:p>
            <a:r>
              <a:rPr lang="cs-CZ" sz="1800" dirty="0"/>
              <a:t>není žádná místní příslušnost</a:t>
            </a:r>
          </a:p>
          <a:p>
            <a:endParaRPr lang="cs-CZ" sz="1800" dirty="0"/>
          </a:p>
          <a:p>
            <a:r>
              <a:rPr lang="cs-CZ" sz="2000" b="1" dirty="0"/>
              <a:t>Živnostenská společenstva a hospodářské komory (samosprávné organizace)</a:t>
            </a:r>
          </a:p>
          <a:p>
            <a:endParaRPr lang="cs-CZ" sz="2000" b="1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918750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656837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Správní právo III - Úvod a zvláštní část správního práva </a:t>
            </a:r>
            <a:endParaRPr lang="cs-CZ" sz="12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Oprávnění k živnostenskému podnikání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529255"/>
            <a:ext cx="10869249" cy="4608745"/>
          </a:xfrm>
        </p:spPr>
        <p:txBody>
          <a:bodyPr/>
          <a:lstStyle/>
          <a:p>
            <a:r>
              <a:rPr lang="cs-CZ" sz="2000" dirty="0"/>
              <a:t>18 let</a:t>
            </a:r>
          </a:p>
          <a:p>
            <a:r>
              <a:rPr lang="cs-CZ" sz="2000" dirty="0"/>
              <a:t>Svéprávnost</a:t>
            </a:r>
          </a:p>
          <a:p>
            <a:r>
              <a:rPr lang="cs-CZ" sz="2000" dirty="0"/>
              <a:t>bezúhonnost (není na překážku nedbalostní TČ v oblasti podnikání)</a:t>
            </a:r>
          </a:p>
          <a:p>
            <a:r>
              <a:rPr lang="cs-CZ" sz="2000" dirty="0"/>
              <a:t>TČ spáchaný v souvislosti s předmětem živnosti je velice široce pojatý, jelikož předmětem živnosti je i volná živnost, která má 80 dalších oborů činnost…</a:t>
            </a:r>
          </a:p>
          <a:p>
            <a:endParaRPr lang="cs-CZ" sz="2000" dirty="0"/>
          </a:p>
          <a:p>
            <a:r>
              <a:rPr lang="cs-CZ" sz="2000" b="1" dirty="0"/>
              <a:t>zvláštní:</a:t>
            </a:r>
          </a:p>
          <a:p>
            <a:r>
              <a:rPr lang="cs-CZ" sz="1800" dirty="0"/>
              <a:t>odborná způsobilost</a:t>
            </a:r>
          </a:p>
          <a:p>
            <a:r>
              <a:rPr lang="cs-CZ" sz="1800" dirty="0"/>
              <a:t>u řemeslných činností to může nahradit předchozí praxe 6 let, § 20 a násl.</a:t>
            </a:r>
          </a:p>
          <a:p>
            <a:r>
              <a:rPr lang="cs-CZ" sz="1800" dirty="0"/>
              <a:t>dále zde nesmí být překážka pro výkon živnosti -&gt; Insolvence</a:t>
            </a:r>
          </a:p>
          <a:p>
            <a:endParaRPr lang="cs-CZ" sz="2000" b="1" dirty="0"/>
          </a:p>
          <a:p>
            <a:endParaRPr lang="cs-CZ" sz="2000" b="1" dirty="0"/>
          </a:p>
          <a:p>
            <a:pPr marL="72000" indent="0">
              <a:buNone/>
            </a:pPr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252286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656837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Správní právo III - Úvod a zvláštní část správního práva </a:t>
            </a:r>
            <a:endParaRPr lang="cs-CZ" sz="12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Oprávnění k živnostenskému podnikání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529255"/>
            <a:ext cx="10869249" cy="4608745"/>
          </a:xfrm>
        </p:spPr>
        <p:txBody>
          <a:bodyPr/>
          <a:lstStyle/>
          <a:p>
            <a:r>
              <a:rPr lang="cs-CZ" sz="2000" b="1" dirty="0"/>
              <a:t>ohlašovací živnosti</a:t>
            </a:r>
            <a:r>
              <a:rPr lang="cs-CZ" sz="2000" dirty="0"/>
              <a:t> -&gt; ohlásí se X koncesované -&gt; potřebují proceduru povolování </a:t>
            </a:r>
          </a:p>
          <a:p>
            <a:endParaRPr lang="cs-CZ" sz="2000" dirty="0"/>
          </a:p>
          <a:p>
            <a:r>
              <a:rPr lang="cs-CZ" sz="2000" dirty="0"/>
              <a:t>vydání živnostenského oprávnění -&gt; osvědčuje se výpisem z živnostenského rejstříku </a:t>
            </a:r>
          </a:p>
          <a:p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živnostenský rejstřík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evidenční a informační účely. 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Princip formální i materiální publicity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intabulační princip (co je napsáno, platí, co ne, neplatí)</a:t>
            </a:r>
          </a:p>
          <a:p>
            <a:endParaRPr lang="cs-CZ" sz="2000" b="1" dirty="0"/>
          </a:p>
          <a:p>
            <a:endParaRPr lang="cs-CZ" sz="2000" b="1" dirty="0"/>
          </a:p>
          <a:p>
            <a:pPr marL="72000" indent="0">
              <a:buNone/>
            </a:pPr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16401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656837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Správní právo III - Úvod a zvláštní část správního práva </a:t>
            </a:r>
            <a:endParaRPr lang="cs-CZ" sz="12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Kontrola a ukládání sankcí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529255"/>
            <a:ext cx="10869249" cy="4608745"/>
          </a:xfrm>
        </p:spPr>
        <p:txBody>
          <a:bodyPr/>
          <a:lstStyle/>
          <a:p>
            <a:r>
              <a:rPr lang="cs-CZ" sz="2000" dirty="0"/>
              <a:t>kontrolu provádí živnostenský úřad</a:t>
            </a:r>
          </a:p>
          <a:p>
            <a:r>
              <a:rPr lang="cs-CZ" sz="2000" dirty="0"/>
              <a:t>Kontrola plnění povinnosti stanovených živnostenským zákonem, zvl. </a:t>
            </a:r>
            <a:r>
              <a:rPr lang="cs-CZ" sz="2000" dirty="0" err="1"/>
              <a:t>pr</a:t>
            </a:r>
            <a:r>
              <a:rPr lang="cs-CZ" sz="2000" dirty="0"/>
              <a:t>. předpisy či rozhodnutími o udělení koncese. </a:t>
            </a:r>
          </a:p>
          <a:p>
            <a:endParaRPr lang="cs-CZ" sz="2000" dirty="0"/>
          </a:p>
          <a:p>
            <a:r>
              <a:rPr lang="cs-CZ" sz="2000" dirty="0"/>
              <a:t>O průběhu a výsledku kontroly -&gt; protokol</a:t>
            </a:r>
          </a:p>
          <a:p>
            <a:r>
              <a:rPr lang="cs-CZ" sz="2000" dirty="0"/>
              <a:t>podepisují jak kontrolní pracovníci, tak i kontrolovaná osoba </a:t>
            </a:r>
          </a:p>
          <a:p>
            <a:endParaRPr lang="cs-CZ" sz="2000" dirty="0"/>
          </a:p>
          <a:p>
            <a:r>
              <a:rPr lang="cs-CZ" sz="2000" dirty="0"/>
              <a:t>Kontrolovaná osoba může dále písemně podat námitky, které musí odůvodnit</a:t>
            </a:r>
          </a:p>
          <a:p>
            <a:endParaRPr lang="cs-CZ" sz="2000" dirty="0"/>
          </a:p>
          <a:p>
            <a:endParaRPr lang="cs-CZ" sz="2000" b="1" dirty="0"/>
          </a:p>
          <a:p>
            <a:pPr marL="72000" indent="0">
              <a:buNone/>
            </a:pPr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99219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B743B0F-1564-9DE2-74D0-DE3A0EB279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380391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Správní právo III - Úvod a zvláštní část správního práva </a:t>
            </a:r>
            <a:endParaRPr lang="cs-CZ" sz="12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9580B4F-D4F5-5622-7CF8-5F85A1BACF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2A60A27-1303-8B16-FF8C-6905AF211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Zaměření semináře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82988FB-A6A0-2B52-C0DB-D877916F43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Základní informace </a:t>
            </a:r>
          </a:p>
          <a:p>
            <a:r>
              <a:rPr lang="cs-CZ" b="1" dirty="0">
                <a:solidFill>
                  <a:schemeClr val="tx2"/>
                </a:solidFill>
              </a:rPr>
              <a:t>Opakovací test </a:t>
            </a:r>
          </a:p>
          <a:p>
            <a:r>
              <a:rPr lang="cs-CZ" b="1" dirty="0">
                <a:solidFill>
                  <a:schemeClr val="tx2"/>
                </a:solidFill>
              </a:rPr>
              <a:t>Úvod a zvláštní část správního práva </a:t>
            </a:r>
          </a:p>
          <a:p>
            <a:r>
              <a:rPr lang="cs-CZ" b="1" dirty="0">
                <a:solidFill>
                  <a:schemeClr val="tx2"/>
                </a:solidFill>
              </a:rPr>
              <a:t>Státní služba </a:t>
            </a:r>
          </a:p>
          <a:p>
            <a:r>
              <a:rPr lang="cs-CZ" b="1" dirty="0">
                <a:solidFill>
                  <a:schemeClr val="tx2"/>
                </a:solidFill>
              </a:rPr>
              <a:t>Živnostenská správa</a:t>
            </a:r>
          </a:p>
          <a:p>
            <a:r>
              <a:rPr lang="cs-CZ" b="1" dirty="0">
                <a:solidFill>
                  <a:schemeClr val="tx2"/>
                </a:solidFill>
              </a:rPr>
              <a:t>Základní instituty vnitřní správy</a:t>
            </a:r>
          </a:p>
        </p:txBody>
      </p:sp>
    </p:spTree>
    <p:extLst>
      <p:ext uri="{BB962C8B-B14F-4D97-AF65-F5344CB8AC3E}">
        <p14:creationId xmlns:p14="http://schemas.microsoft.com/office/powerpoint/2010/main" val="4247559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656837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Správní právo III - Úvod a zvláštní část správního práva </a:t>
            </a:r>
            <a:endParaRPr lang="cs-CZ" sz="12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Sankce a správní delikty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371601"/>
            <a:ext cx="10869249" cy="4766400"/>
          </a:xfrm>
        </p:spPr>
        <p:txBody>
          <a:bodyPr/>
          <a:lstStyle/>
          <a:p>
            <a:r>
              <a:rPr lang="cs-CZ" sz="2000" b="1" dirty="0"/>
              <a:t>Pokuty</a:t>
            </a:r>
          </a:p>
          <a:p>
            <a:pPr lvl="1"/>
            <a:r>
              <a:rPr lang="cs-CZ" sz="1800" dirty="0"/>
              <a:t>uložení povinnosti odstranit nedostatky</a:t>
            </a:r>
          </a:p>
          <a:p>
            <a:pPr lvl="1"/>
            <a:r>
              <a:rPr lang="cs-CZ" sz="1800" dirty="0"/>
              <a:t>pozastavení provozování živnosti</a:t>
            </a:r>
          </a:p>
          <a:p>
            <a:pPr lvl="1"/>
            <a:r>
              <a:rPr lang="cs-CZ" sz="1800" dirty="0"/>
              <a:t>zrušení živnostenského oprávnění</a:t>
            </a:r>
          </a:p>
          <a:p>
            <a:pPr lvl="1"/>
            <a:endParaRPr lang="cs-CZ" sz="1800" dirty="0"/>
          </a:p>
          <a:p>
            <a:r>
              <a:rPr lang="cs-CZ" sz="2000" b="1" dirty="0"/>
              <a:t>Přestupek</a:t>
            </a:r>
          </a:p>
          <a:p>
            <a:pPr lvl="1"/>
            <a:r>
              <a:rPr lang="cs-CZ" sz="1800" dirty="0"/>
              <a:t>může se dopustit FO, která není osobou podnikající</a:t>
            </a:r>
          </a:p>
          <a:p>
            <a:pPr lvl="1"/>
            <a:r>
              <a:rPr lang="cs-CZ" sz="1800" dirty="0"/>
              <a:t>uplatňuje se zde subjektivní odpovědnost</a:t>
            </a:r>
          </a:p>
          <a:p>
            <a:pPr lvl="1"/>
            <a:r>
              <a:rPr lang="cs-CZ" sz="1800" dirty="0"/>
              <a:t>pokutu lze uložit do 1 roku od spáchání</a:t>
            </a:r>
          </a:p>
          <a:p>
            <a:pPr lvl="1"/>
            <a:endParaRPr lang="cs-CZ" sz="1800" dirty="0"/>
          </a:p>
          <a:p>
            <a:r>
              <a:rPr lang="cs-CZ" sz="2000" b="1" dirty="0"/>
              <a:t>Jiný správní delikt </a:t>
            </a:r>
          </a:p>
          <a:p>
            <a:pPr lvl="1"/>
            <a:r>
              <a:rPr lang="cs-CZ" sz="1800" dirty="0"/>
              <a:t>úřad dozvěděl</a:t>
            </a:r>
          </a:p>
          <a:p>
            <a:pPr lvl="1"/>
            <a:r>
              <a:rPr lang="cs-CZ" sz="1800" dirty="0"/>
              <a:t>nejpozději do 3 let od spáchání deliktu. může spáchat podnikatel (PO nebo podnikající FO)</a:t>
            </a:r>
          </a:p>
          <a:p>
            <a:pPr lvl="1"/>
            <a:r>
              <a:rPr lang="cs-CZ" sz="1800" dirty="0"/>
              <a:t>odpovědnost je objektivní</a:t>
            </a:r>
          </a:p>
          <a:p>
            <a:pPr lvl="1"/>
            <a:r>
              <a:rPr lang="cs-CZ" sz="1800" dirty="0"/>
              <a:t>řízení musí být zahájeno do 1 roku ode dne, kdy se o tom živnostenský </a:t>
            </a:r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  <a:p>
            <a:pPr marL="72000" indent="0">
              <a:buNone/>
            </a:pPr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263118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656837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Správní právo III - Úvod a zvláštní část správního práva </a:t>
            </a:r>
            <a:endParaRPr lang="cs-CZ" sz="12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876097"/>
            <a:ext cx="10869249" cy="3955903"/>
          </a:xfrm>
        </p:spPr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Co je to vnitřní správa? </a:t>
            </a:r>
          </a:p>
          <a:p>
            <a:r>
              <a:rPr lang="cs-CZ" b="1" dirty="0">
                <a:solidFill>
                  <a:schemeClr val="tx2"/>
                </a:solidFill>
              </a:rPr>
              <a:t>Jaké známe úseky vnitřní správy?</a:t>
            </a:r>
          </a:p>
          <a:p>
            <a:r>
              <a:rPr lang="cs-CZ" b="1" dirty="0">
                <a:solidFill>
                  <a:schemeClr val="tx2"/>
                </a:solidFill>
              </a:rPr>
              <a:t>Jaké jsou prameny vnitřní správy? </a:t>
            </a:r>
          </a:p>
          <a:p>
            <a:r>
              <a:rPr lang="cs-CZ" b="1" dirty="0">
                <a:solidFill>
                  <a:schemeClr val="tx2"/>
                </a:solidFill>
              </a:rPr>
              <a:t>Co považujeme za ústřední orgán vnitřní správy?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380460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656837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Správní právo III - Úvod a zvláštní část správního práva </a:t>
            </a:r>
            <a:endParaRPr lang="cs-CZ" sz="12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Orgány a základní instituty správy v oblasti  vnitřní správy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876097"/>
            <a:ext cx="10869249" cy="3955903"/>
          </a:xfrm>
        </p:spPr>
        <p:txBody>
          <a:bodyPr/>
          <a:lstStyle/>
          <a:p>
            <a:r>
              <a:rPr lang="cs-CZ" sz="2000" b="1" dirty="0"/>
              <a:t>vnitřní správa bývá vymezována negativně: </a:t>
            </a:r>
          </a:p>
          <a:p>
            <a:r>
              <a:rPr lang="cs-CZ" sz="2000" dirty="0"/>
              <a:t>zahrnuje veškerou problematiku, která nespadá do jiných věcně specializovaných odvětví veřejné správy -&gt; </a:t>
            </a:r>
            <a:r>
              <a:rPr lang="cs-CZ" sz="2000" b="1" dirty="0"/>
              <a:t>zbytková působnost</a:t>
            </a:r>
          </a:p>
          <a:p>
            <a:endParaRPr lang="cs-CZ" sz="2000" b="1" dirty="0"/>
          </a:p>
          <a:p>
            <a:r>
              <a:rPr lang="cs-CZ" sz="2000" b="1" dirty="0"/>
              <a:t>obsah lze rozčlenit do vnitřně strukturovaných skupin společenských vztahů = úseků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zabezpečení osobního stavu obyvatelstva 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právo sdružovací, právo shromažďovací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archivnictví, spisová služba, vidimace a legalizace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územní členění státu, státní symboly, sčítání lidu</a:t>
            </a:r>
          </a:p>
          <a:p>
            <a:endParaRPr lang="cs-CZ" sz="2000" b="1" dirty="0"/>
          </a:p>
          <a:p>
            <a:endParaRPr lang="cs-CZ" sz="2000" b="1" dirty="0"/>
          </a:p>
          <a:p>
            <a:pPr marL="72000" indent="0">
              <a:buNone/>
            </a:pPr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377280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656837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Správní právo III - Úvod a zvláštní část správního práva </a:t>
            </a:r>
            <a:endParaRPr lang="cs-CZ" sz="12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Orgány a základní instituty správy v oblasti  vnitřní správy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876097"/>
            <a:ext cx="10869249" cy="4261903"/>
          </a:xfrm>
        </p:spPr>
        <p:txBody>
          <a:bodyPr/>
          <a:lstStyle/>
          <a:p>
            <a:r>
              <a:rPr lang="cs-CZ" sz="2000" b="1" dirty="0"/>
              <a:t>prameny:</a:t>
            </a:r>
          </a:p>
          <a:p>
            <a:r>
              <a:rPr lang="cs-CZ" sz="1800" dirty="0"/>
              <a:t>Ústava (zásada legality), LZPS, další zákony (např. zákon o matrikách, o evidenci obyvatel, o občanských průkazech a další)</a:t>
            </a:r>
          </a:p>
          <a:p>
            <a:endParaRPr lang="cs-CZ" sz="2000" b="1" dirty="0"/>
          </a:p>
          <a:p>
            <a:r>
              <a:rPr lang="cs-CZ" sz="2000" b="1" dirty="0"/>
              <a:t>ústředním orgánem státní správy pro vnitřní věci -&gt; Ministerstvo vnitra 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kompetence ve věcech policejních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bezpečnostní správy: věci jména a příjmení, matrik, státního občanství, OP, hlášení pobytu, sdružovací a shromažďovací právo, archivnictví a spisová služba, cestovní doklady, povolování pobytu, územní členění státu, státní symboly, oblast elektronického podpisu, oblast IS)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444821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656837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Správní právo III - Úvod a zvláštní část správního práva </a:t>
            </a:r>
            <a:endParaRPr lang="cs-CZ" sz="12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Orgány a základní instituty správy v oblasti  vnitřní správy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876097"/>
            <a:ext cx="10869249" cy="4261903"/>
          </a:xfrm>
        </p:spPr>
        <p:txBody>
          <a:bodyPr/>
          <a:lstStyle/>
          <a:p>
            <a:r>
              <a:rPr lang="cs-CZ" sz="2000" b="1" dirty="0"/>
              <a:t>prameny:</a:t>
            </a:r>
          </a:p>
          <a:p>
            <a:r>
              <a:rPr lang="cs-CZ" sz="1800" dirty="0"/>
              <a:t>Ústava (zásada legality), LZPS, další zákony (např. zákon o matrikách, o evidenci obyvatel, o občanských průkazech a další)</a:t>
            </a:r>
          </a:p>
          <a:p>
            <a:endParaRPr lang="cs-CZ" sz="2000" b="1" dirty="0"/>
          </a:p>
          <a:p>
            <a:r>
              <a:rPr lang="cs-CZ" sz="2000" b="1" dirty="0"/>
              <a:t>ústředním orgánem státní správy pro vnitřní věci -&gt; Ministerstvo vnitra 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kompetence ve věcech policejních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bezpečnostní správy: věci jména a příjmení, matrik, státního občanství, OP, hlášení pobytu, sdružovací a shromažďovací právo, archivnictví a spisová služba, cestovní doklady, povolování pobytu, územní členění státu, státní symboly, oblast elektronického podpisu, oblast IS)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705262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55B3D65-03E2-1858-1AEA-BEF75721D2A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Správní právo III - Úvod a zvláštní část správního práva </a:t>
            </a:r>
            <a:endParaRPr lang="cs-CZ" sz="12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181D288-8684-3E5E-B4B7-B2AA6BD9A0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0DDD1C0-FEA3-15C1-BFDE-00A116CFE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na příští seminář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82286E2-F6F5-4CEC-96A6-1F4E5EA8D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II. seminář – Vnitřní správa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a)      osobní stav obyvatel (včetně příkladů a judikatury)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b)     evidence obyvatel, matriky (včetně příkladů a judikatury)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c)      občanské průkazy, cestovní doklady (včetně příkladů a judikatury)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d)     shromažďování (včetně příkladů a judikatury)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71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B743B0F-1564-9DE2-74D0-DE3A0EB279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380391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Správní právo III - Úvod a zvláštní část správního práva </a:t>
            </a:r>
            <a:endParaRPr lang="cs-CZ" sz="12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9580B4F-D4F5-5622-7CF8-5F85A1BACF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2A60A27-1303-8B16-FF8C-6905AF211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800212"/>
            <a:ext cx="10753200" cy="451576"/>
          </a:xfrm>
        </p:spPr>
        <p:txBody>
          <a:bodyPr/>
          <a:lstStyle/>
          <a:p>
            <a:r>
              <a:rPr lang="cs-CZ" dirty="0"/>
              <a:t>Základní informace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82988FB-A6A0-2B52-C0DB-D877916F4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365786"/>
          </a:xfrm>
        </p:spPr>
        <p:txBody>
          <a:bodyPr/>
          <a:lstStyle/>
          <a:p>
            <a:r>
              <a:rPr lang="cs-CZ" sz="2000" b="1" dirty="0">
                <a:solidFill>
                  <a:schemeClr val="tx2"/>
                </a:solidFill>
              </a:rPr>
              <a:t>Podmínky pro udělení zápočtu: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Osobní účast ve výuce (absence je možná v rozsahu dle Studijního a zkušebního řádu MU)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Aktivní účast ve výuce 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Úspěšné splnění testu po každé seminární výuce (</a:t>
            </a:r>
            <a:r>
              <a:rPr lang="cs-CZ" sz="1800" dirty="0" err="1"/>
              <a:t>odpovědník</a:t>
            </a:r>
            <a:r>
              <a:rPr lang="cs-CZ" sz="1800" dirty="0"/>
              <a:t> na 10 otázek, ke splnění nutná úspěšnost 60 % tj. 6/10) </a:t>
            </a:r>
          </a:p>
          <a:p>
            <a:pPr lvl="1">
              <a:lnSpc>
                <a:spcPct val="150000"/>
              </a:lnSpc>
            </a:pPr>
            <a:r>
              <a:rPr lang="cs-CZ" sz="1800" dirty="0" err="1"/>
              <a:t>Odpovědníky</a:t>
            </a:r>
            <a:r>
              <a:rPr lang="cs-CZ" sz="1800" dirty="0"/>
              <a:t> budou složeny z 10 otázek týkající se tématu probíraného na semináři </a:t>
            </a:r>
          </a:p>
          <a:p>
            <a:endParaRPr lang="cs-CZ" sz="2000" b="1" dirty="0">
              <a:solidFill>
                <a:schemeClr val="tx2"/>
              </a:solidFill>
            </a:endParaRPr>
          </a:p>
          <a:p>
            <a:r>
              <a:rPr lang="cs-CZ" sz="2000" b="1" dirty="0">
                <a:solidFill>
                  <a:schemeClr val="tx2"/>
                </a:solidFill>
              </a:rPr>
              <a:t>Absence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Je možná 1 neomluvená absence 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Nahrazování je dovoleno </a:t>
            </a:r>
          </a:p>
          <a:p>
            <a:endParaRPr lang="cs-CZ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906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B743B0F-1564-9DE2-74D0-DE3A0EB279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380391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Správní právo III - Úvod a zvláštní část správního práva </a:t>
            </a:r>
            <a:endParaRPr lang="cs-CZ" sz="12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9580B4F-D4F5-5622-7CF8-5F85A1BACF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2A60A27-1303-8B16-FF8C-6905AF211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800212"/>
            <a:ext cx="10753200" cy="451576"/>
          </a:xfrm>
        </p:spPr>
        <p:txBody>
          <a:bodyPr/>
          <a:lstStyle/>
          <a:p>
            <a:r>
              <a:rPr lang="cs-CZ" dirty="0"/>
              <a:t>Opakovací test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82988FB-A6A0-2B52-C0DB-D877916F4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365786"/>
          </a:xfrm>
        </p:spPr>
        <p:txBody>
          <a:bodyPr/>
          <a:lstStyle/>
          <a:p>
            <a:r>
              <a:rPr lang="cs-CZ" sz="2400" b="1" dirty="0">
                <a:solidFill>
                  <a:schemeClr val="tx2"/>
                </a:solidFill>
              </a:rPr>
              <a:t>Ověření znalostí z minulých semestrů předmětů SP I a SP II</a:t>
            </a:r>
          </a:p>
          <a:p>
            <a:r>
              <a:rPr lang="cs-CZ" sz="2400" b="1" dirty="0">
                <a:solidFill>
                  <a:schemeClr val="tx2"/>
                </a:solidFill>
              </a:rPr>
              <a:t>Formou </a:t>
            </a:r>
            <a:r>
              <a:rPr lang="cs-CZ" sz="2400" b="1" dirty="0" err="1">
                <a:solidFill>
                  <a:schemeClr val="tx2"/>
                </a:solidFill>
              </a:rPr>
              <a:t>odpovědníku</a:t>
            </a:r>
            <a:r>
              <a:rPr lang="cs-CZ" sz="2400" b="1" dirty="0">
                <a:solidFill>
                  <a:schemeClr val="tx2"/>
                </a:solidFill>
              </a:rPr>
              <a:t> na 20 otázek</a:t>
            </a:r>
          </a:p>
          <a:p>
            <a:pPr marL="72000" indent="0">
              <a:buNone/>
            </a:pPr>
            <a:endParaRPr lang="cs-CZ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217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656837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Správní právo III - Úvod a zvláštní část správního práva </a:t>
            </a:r>
            <a:endParaRPr lang="cs-CZ" sz="12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Úvod do zvláštní části správného práva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545021"/>
            <a:ext cx="10869249" cy="4592979"/>
          </a:xfrm>
        </p:spPr>
        <p:txBody>
          <a:bodyPr/>
          <a:lstStyle/>
          <a:p>
            <a:r>
              <a:rPr lang="cs-CZ" sz="2000" b="1" dirty="0"/>
              <a:t>pojem „zvláštní část“ správního práva</a:t>
            </a:r>
          </a:p>
          <a:p>
            <a:r>
              <a:rPr lang="cs-CZ" sz="2000" b="1" dirty="0"/>
              <a:t>základní členění SP – část obecná, část procesní a část zvláštní</a:t>
            </a:r>
          </a:p>
          <a:p>
            <a:endParaRPr lang="cs-CZ" sz="2000" dirty="0"/>
          </a:p>
          <a:p>
            <a:r>
              <a:rPr lang="cs-CZ" sz="2000" b="1" dirty="0"/>
              <a:t>zvláštní část SP  </a:t>
            </a:r>
            <a:r>
              <a:rPr lang="cs-CZ" sz="2000" dirty="0"/>
              <a:t>je představována  převážně hmotným  správním právem na jednotlivých úsecích  výkonu  (a mnohdy souběžně i organizace) veřejné správy </a:t>
            </a:r>
          </a:p>
          <a:p>
            <a:r>
              <a:rPr lang="cs-CZ" sz="2000" dirty="0"/>
              <a:t>zvláštní část  je, takříkajíc, „svorníkem“ SP </a:t>
            </a:r>
          </a:p>
          <a:p>
            <a:endParaRPr lang="cs-CZ" sz="2000" dirty="0"/>
          </a:p>
          <a:p>
            <a:r>
              <a:rPr lang="cs-CZ" sz="2000" b="1" dirty="0"/>
              <a:t>značná vnitřní diverzifikace </a:t>
            </a:r>
          </a:p>
          <a:p>
            <a:r>
              <a:rPr lang="cs-CZ" sz="2000" dirty="0"/>
              <a:t>správní právo hmotné upravuje velmi rozmanité úseky veřejnosprávní výkonné realizace  obsahu zákonů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44526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656837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Správní právo III - Úvod a zvláštní část správního práva </a:t>
            </a:r>
            <a:endParaRPr lang="cs-CZ" sz="12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023" y="669657"/>
            <a:ext cx="10753200" cy="451576"/>
          </a:xfrm>
        </p:spPr>
        <p:txBody>
          <a:bodyPr/>
          <a:lstStyle/>
          <a:p>
            <a:pPr algn="ctr"/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Členění veřejné správy </a:t>
            </a:r>
            <a:endParaRPr lang="cs-CZ" sz="40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023" y="1293021"/>
            <a:ext cx="10869249" cy="4319751"/>
          </a:xfrm>
        </p:spPr>
        <p:txBody>
          <a:bodyPr/>
          <a:lstStyle/>
          <a:p>
            <a:endParaRPr lang="cs-CZ" sz="2000" dirty="0"/>
          </a:p>
          <a:p>
            <a:r>
              <a:rPr lang="cs-CZ" sz="2400" dirty="0"/>
              <a:t>funkčně 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správa zakročující  (vrchnostenská)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správa poskytující služby (</a:t>
            </a:r>
            <a:r>
              <a:rPr lang="cs-CZ" dirty="0" err="1"/>
              <a:t>nevrchnostenská</a:t>
            </a:r>
            <a:r>
              <a:rPr lang="cs-CZ" dirty="0"/>
              <a:t>)</a:t>
            </a:r>
          </a:p>
          <a:p>
            <a:endParaRPr lang="cs-CZ" sz="2000" dirty="0"/>
          </a:p>
          <a:p>
            <a:r>
              <a:rPr lang="cs-CZ" sz="2400" dirty="0"/>
              <a:t>věcně 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správa administrativně – politická 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správa sociálně – kulturní 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správa hospodářská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2052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656837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Správní právo III - Úvod a zvláštní část správního práva </a:t>
            </a:r>
            <a:endParaRPr lang="cs-CZ" sz="12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023" y="669657"/>
            <a:ext cx="10753200" cy="451576"/>
          </a:xfrm>
        </p:spPr>
        <p:txBody>
          <a:bodyPr/>
          <a:lstStyle/>
          <a:p>
            <a:pPr algn="ctr"/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Členění veřejné správy </a:t>
            </a:r>
            <a:endParaRPr lang="cs-CZ" sz="40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023" y="1293021"/>
            <a:ext cx="10869249" cy="4895322"/>
          </a:xfrm>
        </p:spPr>
        <p:txBody>
          <a:bodyPr/>
          <a:lstStyle/>
          <a:p>
            <a:r>
              <a:rPr lang="cs-CZ" sz="2000" dirty="0"/>
              <a:t>V organizačním vyjádření na úrovni ministerstev</a:t>
            </a:r>
          </a:p>
          <a:p>
            <a:r>
              <a:rPr lang="cs-CZ" sz="2000" b="1" dirty="0"/>
              <a:t>správa administrativně – politická </a:t>
            </a:r>
          </a:p>
          <a:p>
            <a:pPr lvl="1"/>
            <a:r>
              <a:rPr lang="cs-CZ" sz="1400" dirty="0"/>
              <a:t>Ministerstvo vnitra,</a:t>
            </a:r>
          </a:p>
          <a:p>
            <a:pPr lvl="1"/>
            <a:r>
              <a:rPr lang="cs-CZ" sz="1400" dirty="0"/>
              <a:t>Ministerstvo spravedlnosti,</a:t>
            </a:r>
          </a:p>
          <a:p>
            <a:pPr lvl="1"/>
            <a:r>
              <a:rPr lang="cs-CZ" sz="1400" dirty="0"/>
              <a:t>Ministerstvo obrany,</a:t>
            </a:r>
          </a:p>
          <a:p>
            <a:pPr lvl="1"/>
            <a:r>
              <a:rPr lang="cs-CZ" sz="1400" dirty="0"/>
              <a:t>Ministerstvo zahraničních věcí</a:t>
            </a:r>
          </a:p>
          <a:p>
            <a:r>
              <a:rPr lang="cs-CZ" sz="2000" b="1" dirty="0"/>
              <a:t>správa hospodářská</a:t>
            </a:r>
          </a:p>
          <a:p>
            <a:pPr lvl="1"/>
            <a:r>
              <a:rPr lang="cs-CZ" sz="1400" dirty="0"/>
              <a:t>Ministerstvo financí,</a:t>
            </a:r>
          </a:p>
          <a:p>
            <a:pPr lvl="1"/>
            <a:r>
              <a:rPr lang="cs-CZ" sz="1400" dirty="0"/>
              <a:t>Ministerstvo průmyslu a obchodu,</a:t>
            </a:r>
          </a:p>
          <a:p>
            <a:pPr lvl="1"/>
            <a:r>
              <a:rPr lang="cs-CZ" sz="1400" dirty="0"/>
              <a:t>Ministerstvo zemědělství,</a:t>
            </a:r>
          </a:p>
          <a:p>
            <a:pPr lvl="1"/>
            <a:r>
              <a:rPr lang="cs-CZ" sz="1400" dirty="0"/>
              <a:t>Ministerstvo dopravy,</a:t>
            </a:r>
          </a:p>
          <a:p>
            <a:pPr lvl="1"/>
            <a:r>
              <a:rPr lang="cs-CZ" sz="1400" dirty="0"/>
              <a:t>Ministerstvo pro místní rozvoj,</a:t>
            </a:r>
          </a:p>
          <a:p>
            <a:pPr lvl="1"/>
            <a:r>
              <a:rPr lang="cs-CZ" sz="1400" dirty="0"/>
              <a:t>Ministerstvo životního prostředí</a:t>
            </a:r>
          </a:p>
          <a:p>
            <a:r>
              <a:rPr lang="cs-CZ" sz="2000" b="1" dirty="0"/>
              <a:t>správa sociálně – kulturní </a:t>
            </a:r>
          </a:p>
          <a:p>
            <a:pPr lvl="1"/>
            <a:r>
              <a:rPr lang="cs-CZ" sz="1400" dirty="0"/>
              <a:t>Ministerstvo školství, mládeže a tělovýchovy, </a:t>
            </a:r>
          </a:p>
          <a:p>
            <a:pPr lvl="1"/>
            <a:r>
              <a:rPr lang="cs-CZ" sz="1400" dirty="0"/>
              <a:t>Ministerstvo kultury,</a:t>
            </a:r>
          </a:p>
          <a:p>
            <a:pPr lvl="1"/>
            <a:r>
              <a:rPr lang="cs-CZ" sz="1400" dirty="0"/>
              <a:t>Ministerstvo zdravotnictví,</a:t>
            </a:r>
          </a:p>
          <a:p>
            <a:pPr lvl="1"/>
            <a:r>
              <a:rPr lang="cs-CZ" sz="1400" dirty="0"/>
              <a:t>Ministerstvo práce a sociálních věcí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05081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656837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Správní právo III - Úvod a zvláštní část správního práva </a:t>
            </a:r>
            <a:endParaRPr lang="cs-CZ" sz="12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023" y="669657"/>
            <a:ext cx="10753200" cy="451576"/>
          </a:xfrm>
        </p:spPr>
        <p:txBody>
          <a:bodyPr/>
          <a:lstStyle/>
          <a:p>
            <a:pPr algn="ctr"/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Členění veřejné správy </a:t>
            </a:r>
            <a:endParaRPr lang="cs-CZ" sz="40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023" y="1293021"/>
            <a:ext cx="10869249" cy="4895322"/>
          </a:xfrm>
        </p:spPr>
        <p:txBody>
          <a:bodyPr/>
          <a:lstStyle/>
          <a:p>
            <a:r>
              <a:rPr lang="cs-CZ" sz="2400" dirty="0"/>
              <a:t>V organizačním vyjádření nezávislých vykonavatelů veřejné správy</a:t>
            </a:r>
          </a:p>
          <a:p>
            <a:r>
              <a:rPr lang="cs-CZ" sz="2400" dirty="0"/>
              <a:t>jedná se vykonavatele, kteří jsou méně či více vyňati z „řídící“ působnosti vlády 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Úřad pro ochranu hospodářské soutěže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Český statistický úřad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Energetický regulační úřad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Český telekomunikační úřad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Rada pro rozhlasové a televizní vysílání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Úřad pro ochranu osobních údajů   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Akreditační úřad (v oblasti vysokého školství)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7882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0"/>
            <a:ext cx="10656837" cy="252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Správní právo III - Úvod a zvláštní část správního práva </a:t>
            </a:r>
            <a:endParaRPr lang="cs-CZ" sz="12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Postavení zvláštní části v systému správního práva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797269"/>
            <a:ext cx="10869249" cy="4177862"/>
          </a:xfrm>
        </p:spPr>
        <p:txBody>
          <a:bodyPr/>
          <a:lstStyle/>
          <a:p>
            <a:endParaRPr lang="cs-CZ" sz="2000" dirty="0"/>
          </a:p>
          <a:p>
            <a:r>
              <a:rPr lang="cs-CZ" sz="2000" dirty="0"/>
              <a:t>jako právního odvětví a jako pedagogické disciplíny </a:t>
            </a:r>
          </a:p>
          <a:p>
            <a:r>
              <a:rPr lang="cs-CZ" sz="2000" dirty="0"/>
              <a:t>je oblastí převážně tzv. pozitivně-právní</a:t>
            </a:r>
          </a:p>
          <a:p>
            <a:endParaRPr lang="cs-CZ" sz="2000" b="1" dirty="0"/>
          </a:p>
          <a:p>
            <a:r>
              <a:rPr lang="cs-CZ" sz="2000" b="1" dirty="0"/>
              <a:t>klade důraz na </a:t>
            </a:r>
          </a:p>
          <a:p>
            <a:r>
              <a:rPr lang="cs-CZ" sz="2000" dirty="0"/>
              <a:t>veřejná subjektivní práva</a:t>
            </a:r>
          </a:p>
          <a:p>
            <a:r>
              <a:rPr lang="cs-CZ" sz="2000" dirty="0"/>
              <a:t>veřejné subjektivní povinnosti </a:t>
            </a:r>
          </a:p>
          <a:p>
            <a:endParaRPr lang="cs-CZ" sz="2000" dirty="0"/>
          </a:p>
          <a:p>
            <a:r>
              <a:rPr lang="cs-CZ" sz="2000" dirty="0"/>
              <a:t>je provázána s obecnou částí a částí procesní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93623365"/>
      </p:ext>
    </p:extLst>
  </p:cSld>
  <p:clrMapOvr>
    <a:masterClrMapping/>
  </p:clrMapOvr>
</p:sld>
</file>

<file path=ppt/theme/theme1.xml><?xml version="1.0" encoding="utf-8"?>
<a:theme xmlns:a="http://schemas.openxmlformats.org/drawingml/2006/main" name="46859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</Template>
  <TotalTime>0</TotalTime>
  <Words>1675</Words>
  <Application>Microsoft Office PowerPoint</Application>
  <PresentationFormat>Širokoúhlá obrazovka</PresentationFormat>
  <Paragraphs>299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Tahoma</vt:lpstr>
      <vt:lpstr>Wingdings</vt:lpstr>
      <vt:lpstr>46859</vt:lpstr>
      <vt:lpstr>Správní právo III - Úvod a zvláštní část správního práva, státní služba, živnostenská správa, základní instituty vnitřní správy</vt:lpstr>
      <vt:lpstr>Zaměření semináře</vt:lpstr>
      <vt:lpstr>Základní informace </vt:lpstr>
      <vt:lpstr>Opakovací test </vt:lpstr>
      <vt:lpstr>Úvod do zvláštní části správného práva</vt:lpstr>
      <vt:lpstr>Členění veřejné správy </vt:lpstr>
      <vt:lpstr>Členění veřejné správy </vt:lpstr>
      <vt:lpstr>Členění veřejné správy </vt:lpstr>
      <vt:lpstr>Postavení zvláštní části v systému správního práva</vt:lpstr>
      <vt:lpstr>Úvod do zvláštní části správného práva</vt:lpstr>
      <vt:lpstr>Státní služba</vt:lpstr>
      <vt:lpstr>Státní služba</vt:lpstr>
      <vt:lpstr>Otázky</vt:lpstr>
      <vt:lpstr>Orgány a základní instituty živnostenské správy</vt:lpstr>
      <vt:lpstr>Druhy živností </vt:lpstr>
      <vt:lpstr>Organizace</vt:lpstr>
      <vt:lpstr>Oprávnění k živnostenskému podnikání </vt:lpstr>
      <vt:lpstr>Oprávnění k živnostenskému podnikání </vt:lpstr>
      <vt:lpstr>Kontrola a ukládání sankcí</vt:lpstr>
      <vt:lpstr>Sankce a správní delikty</vt:lpstr>
      <vt:lpstr>Otázky</vt:lpstr>
      <vt:lpstr>Orgány a základní instituty správy v oblasti  vnitřní správy</vt:lpstr>
      <vt:lpstr>Orgány a základní instituty správy v oblasti  vnitřní správy</vt:lpstr>
      <vt:lpstr>Orgány a základní instituty správy v oblasti  vnitřní správy</vt:lpstr>
      <vt:lpstr>Co na příští seminář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Kamil Jelínek</cp:lastModifiedBy>
  <cp:revision>640</cp:revision>
  <cp:lastPrinted>1601-01-01T00:00:00Z</cp:lastPrinted>
  <dcterms:created xsi:type="dcterms:W3CDTF">2019-10-05T08:57:07Z</dcterms:created>
  <dcterms:modified xsi:type="dcterms:W3CDTF">2023-03-06T08:59:58Z</dcterms:modified>
</cp:coreProperties>
</file>