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61"/>
  </p:notesMasterIdLst>
  <p:handoutMasterIdLst>
    <p:handoutMasterId r:id="rId62"/>
  </p:handoutMasterIdLst>
  <p:sldIdLst>
    <p:sldId id="295" r:id="rId2"/>
    <p:sldId id="309" r:id="rId3"/>
    <p:sldId id="333" r:id="rId4"/>
    <p:sldId id="325" r:id="rId5"/>
    <p:sldId id="342" r:id="rId6"/>
    <p:sldId id="343" r:id="rId7"/>
    <p:sldId id="341" r:id="rId8"/>
    <p:sldId id="344" r:id="rId9"/>
    <p:sldId id="345" r:id="rId10"/>
    <p:sldId id="348" r:id="rId11"/>
    <p:sldId id="346" r:id="rId12"/>
    <p:sldId id="347" r:id="rId13"/>
    <p:sldId id="349" r:id="rId14"/>
    <p:sldId id="354" r:id="rId15"/>
    <p:sldId id="353" r:id="rId16"/>
    <p:sldId id="352" r:id="rId17"/>
    <p:sldId id="350" r:id="rId18"/>
    <p:sldId id="351" r:id="rId19"/>
    <p:sldId id="390" r:id="rId20"/>
    <p:sldId id="355" r:id="rId21"/>
    <p:sldId id="360" r:id="rId22"/>
    <p:sldId id="359" r:id="rId23"/>
    <p:sldId id="358" r:id="rId24"/>
    <p:sldId id="357" r:id="rId25"/>
    <p:sldId id="356" r:id="rId26"/>
    <p:sldId id="361" r:id="rId27"/>
    <p:sldId id="362" r:id="rId28"/>
    <p:sldId id="363" r:id="rId29"/>
    <p:sldId id="364" r:id="rId30"/>
    <p:sldId id="365" r:id="rId31"/>
    <p:sldId id="391" r:id="rId32"/>
    <p:sldId id="366" r:id="rId33"/>
    <p:sldId id="367" r:id="rId34"/>
    <p:sldId id="368" r:id="rId35"/>
    <p:sldId id="369" r:id="rId36"/>
    <p:sldId id="370" r:id="rId37"/>
    <p:sldId id="371" r:id="rId38"/>
    <p:sldId id="375" r:id="rId39"/>
    <p:sldId id="372" r:id="rId40"/>
    <p:sldId id="373" r:id="rId41"/>
    <p:sldId id="387" r:id="rId42"/>
    <p:sldId id="388" r:id="rId43"/>
    <p:sldId id="389" r:id="rId44"/>
    <p:sldId id="386" r:id="rId45"/>
    <p:sldId id="374" r:id="rId46"/>
    <p:sldId id="376" r:id="rId47"/>
    <p:sldId id="377" r:id="rId48"/>
    <p:sldId id="378" r:id="rId49"/>
    <p:sldId id="379" r:id="rId50"/>
    <p:sldId id="380" r:id="rId51"/>
    <p:sldId id="382" r:id="rId52"/>
    <p:sldId id="381" r:id="rId53"/>
    <p:sldId id="383" r:id="rId54"/>
    <p:sldId id="384" r:id="rId55"/>
    <p:sldId id="385" r:id="rId56"/>
    <p:sldId id="259" r:id="rId57"/>
    <p:sldId id="289" r:id="rId58"/>
    <p:sldId id="340" r:id="rId59"/>
    <p:sldId id="312" r:id="rId60"/>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91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33" autoAdjust="0"/>
    <p:restoredTop sz="89698" autoAdjust="0"/>
  </p:normalViewPr>
  <p:slideViewPr>
    <p:cSldViewPr snapToGrid="0">
      <p:cViewPr varScale="1">
        <p:scale>
          <a:sx n="74" d="100"/>
          <a:sy n="74" d="100"/>
        </p:scale>
        <p:origin x="1128" y="58"/>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seminář č. 1 - Pojem veřejná správa, formy realizace činnosti veřejné správy, základní zásady činnosti veřejné správy, pravomoc a působnost </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Klepnutím lze upravit styl předlohy podnadpisů.</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seminář č. 1 - Pojem veřejná správa, formy realizace činnosti veřejné správy, základní zásady činnosti veřejné správy, pravomoc a působnost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Klepnutím lze upravit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Klepnutím lze upravit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Klepnutím lze upravit styly předlohy textu.</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seminář č. 1 - Pojem veřejná správa, formy realizace činnosti veřejné správy, základní zásady činnosti veřejné správy, pravomoc a působnost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seminář č. 1 - Pojem veřejná správa, formy realizace činnosti veřejné správy, základní zásady činnosti veřejné správy, pravomoc a působnost </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Klepnutím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a:t>seminář č. 1 - Pojem veřejná správa, formy realizace činnosti veřejné správy, základní zásady činnosti veřejné správy, pravomoc a působnost </a:t>
            </a:r>
            <a:endParaRPr lang="cs-CZ" dirty="0"/>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a:t>seminář č. 1 - Pojem veřejná správa, formy realizace činnosti veřejné správy, základní zásady činnosti veřejné správy, pravomoc a působnost </a:t>
            </a:r>
            <a:endParaRPr lang="cs-CZ" dirty="0"/>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seminář č. 1 - Pojem veřejná správa, formy realizace činnosti veřejné správy, základní zásady činnosti veřejné správy, pravomoc a působnost </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Klepnutím lze upravit styl předlohy nadpisů.</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seminář č. 1 - Pojem veřejná správa, formy realizace činnosti veřejné správy, základní zásady činnosti veřejné správy, pravomoc a působnost </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Klepnutím lze upravit styl předlohy podnadpisů.</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seminář č. 1 - Pojem veřejná správa, formy realizace činnosti veřejné správy, základní zásady činnosti veřejné správy, pravomoc a působnost </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Klepnutím lze upravit styl předlohy nadpisů.</a:t>
            </a:r>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seminář č. 1 - Pojem veřejná správa, formy realizace činnosti veřejné správy, základní zásady činnosti veřejné správy, pravomoc a působnost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Klepnutím lze upravit styl předlohy nadpisů.</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seminář č. 1 - Pojem veřejná správa, formy realizace činnosti veřejné správy, základní zásady činnosti veřejné správy, pravomoc a působnost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Klepnutím lze upravit styl předlohy nadpisů.</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Klepnutím lze upravit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seminář č. 1 - Pojem veřejná správa, formy realizace činnosti veřejné správy, základní zásady činnosti veřejné správy, pravomoc a působnost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Klepnutím lze upravit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Klepnutím lze upravit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Klepnutím lze upravit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Klepnutím lze upravit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Klepnutím lze upravit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Klepnutím lze upravit styl předlohy nadpisů.</a:t>
            </a:r>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seminář č. 1 - Pojem veřejná správa, formy realizace činnosti veřejné správy, základní zásady činnosti veřejné správy, pravomoc a působnost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Klepnutím lze upravit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Klepnutím lze upravit styly předlohy textu.</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seminář č. 1 - Pojem veřejná správa, formy realizace činnosti veřejné správy, základní zásady činnosti veřejné správy, pravomoc a působnost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seminář č. 1 - Pojem veřejná správa, formy realizace činnosti veřejné správy, základní zásady činnosti veřejné správy, pravomoc a působnost </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a:xfrm>
            <a:off x="666000" y="6143878"/>
            <a:ext cx="10642267" cy="420244"/>
          </a:xfrm>
        </p:spPr>
        <p:txBody>
          <a:bodyPr/>
          <a:lstStyle/>
          <a:p>
            <a:pPr>
              <a:lnSpc>
                <a:spcPct val="107000"/>
              </a:lnSpc>
              <a:spcAft>
                <a:spcPts val="800"/>
              </a:spcAft>
            </a:pPr>
            <a:r>
              <a:rPr lang="cs-CZ" sz="18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8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a:xfrm>
            <a:off x="415200" y="2112089"/>
            <a:ext cx="11361600" cy="698497"/>
          </a:xfrm>
        </p:spPr>
        <p:txBody>
          <a:bodyPr/>
          <a:lstStyle/>
          <a:p>
            <a:r>
              <a:rPr lang="cs-CZ" dirty="0"/>
              <a:t>Správní právo III – Vnitřní správa </a:t>
            </a:r>
          </a:p>
        </p:txBody>
      </p:sp>
      <p:sp>
        <p:nvSpPr>
          <p:cNvPr id="5" name="Podnadpis 4"/>
          <p:cNvSpPr>
            <a:spLocks noGrp="1"/>
          </p:cNvSpPr>
          <p:nvPr>
            <p:ph type="subTitle" idx="1"/>
          </p:nvPr>
        </p:nvSpPr>
        <p:spPr>
          <a:xfrm>
            <a:off x="414000" y="4047415"/>
            <a:ext cx="11361600" cy="420245"/>
          </a:xfrm>
        </p:spPr>
        <p:txBody>
          <a:bodyPr/>
          <a:lstStyle/>
          <a:p>
            <a:r>
              <a:rPr lang="cs-CZ" b="1" dirty="0"/>
              <a:t>Správní právo III</a:t>
            </a:r>
          </a:p>
          <a:p>
            <a:endParaRPr lang="cs-CZ" b="1" dirty="0">
              <a:highlight>
                <a:srgbClr val="FFFF00"/>
              </a:highlight>
            </a:endParaRPr>
          </a:p>
          <a:p>
            <a:r>
              <a:rPr lang="cs-CZ" sz="1800" b="1" dirty="0"/>
              <a:t>JUDr. Kamil Jelínek, Ph.D.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Trvalý pobyt </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414345"/>
          </a:xfrm>
        </p:spPr>
        <p:txBody>
          <a:bodyPr/>
          <a:lstStyle/>
          <a:p>
            <a:pPr fontAlgn="auto">
              <a:defRPr/>
            </a:pPr>
            <a:r>
              <a:rPr lang="cs-CZ" sz="2400" dirty="0"/>
              <a:t>Místem trvalého pobytu se rozumí adresa pobytu občana v České republice, kterou si občan zvolí zpravidla v místě, kde má rodinu, rodiče, byt nebo zaměstnání</a:t>
            </a:r>
          </a:p>
          <a:p>
            <a:pPr eaLnBrk="1" fontAlgn="auto" hangingPunct="1">
              <a:buFont typeface="Arial"/>
              <a:buChar char="•"/>
              <a:defRPr/>
            </a:pPr>
            <a:endParaRPr lang="cs-CZ" sz="2400" dirty="0"/>
          </a:p>
          <a:p>
            <a:pPr fontAlgn="auto">
              <a:defRPr/>
            </a:pPr>
            <a:r>
              <a:rPr lang="cs-CZ" sz="2400" dirty="0"/>
              <a:t>Občan může mít jen jedno místo trvalého pobytu, a to v objektu, který je podle zvláštního právního předpisu označen číslem popisným nebo evidenčním, popřípadě orientačním číslem a který je podle zvláštního právního předpisu  určen pro bydlení, ubytování nebo individuální rekreaci </a:t>
            </a:r>
          </a:p>
          <a:p>
            <a:endParaRPr lang="cs-CZ" sz="2000" dirty="0"/>
          </a:p>
        </p:txBody>
      </p:sp>
    </p:spTree>
    <p:extLst>
      <p:ext uri="{BB962C8B-B14F-4D97-AF65-F5344CB8AC3E}">
        <p14:creationId xmlns:p14="http://schemas.microsoft.com/office/powerpoint/2010/main" val="22637584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Trvalý pobyt</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286979"/>
          </a:xfrm>
        </p:spPr>
        <p:txBody>
          <a:bodyPr/>
          <a:lstStyle/>
          <a:p>
            <a:pPr fontAlgn="auto">
              <a:defRPr/>
            </a:pPr>
            <a:r>
              <a:rPr lang="cs-CZ" sz="2000" dirty="0">
                <a:solidFill>
                  <a:schemeClr val="tx1">
                    <a:lumMod val="85000"/>
                    <a:lumOff val="15000"/>
                  </a:schemeClr>
                </a:solidFill>
                <a:cs typeface="Calibri" panose="020F0502020204030204" pitchFamily="34" charset="0"/>
              </a:rPr>
              <a:t>Z přihlášení občana k trvalému pobytu nevyplývají žádná práva k objektu ani k vlastníkovi nemovitosti</a:t>
            </a:r>
          </a:p>
          <a:p>
            <a:pPr fontAlgn="auto">
              <a:defRPr/>
            </a:pPr>
            <a:endParaRPr lang="cs-CZ" sz="2000" dirty="0">
              <a:solidFill>
                <a:schemeClr val="tx1">
                  <a:lumMod val="85000"/>
                  <a:lumOff val="15000"/>
                </a:schemeClr>
              </a:solidFill>
              <a:cs typeface="Calibri" panose="020F0502020204030204" pitchFamily="34" charset="0"/>
            </a:endParaRPr>
          </a:p>
          <a:p>
            <a:pPr fontAlgn="auto">
              <a:defRPr/>
            </a:pPr>
            <a:r>
              <a:rPr lang="cs-CZ" sz="2000" dirty="0">
                <a:solidFill>
                  <a:schemeClr val="tx1">
                    <a:lumMod val="85000"/>
                    <a:lumOff val="15000"/>
                  </a:schemeClr>
                </a:solidFill>
                <a:cs typeface="Calibri" panose="020F0502020204030204" pitchFamily="34" charset="0"/>
              </a:rPr>
              <a:t>Místem trvalého pobytu občana v době jeho narození je místo trvalého pobytu jeho matky, pokud se rodiče nedohodnou jinak</a:t>
            </a:r>
          </a:p>
          <a:p>
            <a:pPr fontAlgn="auto">
              <a:defRPr/>
            </a:pPr>
            <a:endParaRPr lang="cs-CZ" sz="2000" dirty="0">
              <a:solidFill>
                <a:schemeClr val="tx1">
                  <a:lumMod val="85000"/>
                  <a:lumOff val="15000"/>
                </a:schemeClr>
              </a:solidFill>
              <a:cs typeface="Calibri" panose="020F0502020204030204" pitchFamily="34" charset="0"/>
            </a:endParaRPr>
          </a:p>
          <a:p>
            <a:pPr fontAlgn="auto">
              <a:defRPr/>
            </a:pPr>
            <a:r>
              <a:rPr lang="cs-CZ" sz="2000" dirty="0">
                <a:solidFill>
                  <a:schemeClr val="tx1">
                    <a:lumMod val="85000"/>
                    <a:lumOff val="15000"/>
                  </a:schemeClr>
                </a:solidFill>
                <a:cs typeface="Calibri" panose="020F0502020204030204" pitchFamily="34" charset="0"/>
              </a:rPr>
              <a:t>V případě, že nelze zjistit místo trvalého pobytu občana, rozumí se místem trvalého pobytu tohoto občana sídlo ohlašovny, v jejímž územním obvodu se občan narodil, nebo sídlo zvláštní matriky v případě, že se narodil v cizině</a:t>
            </a:r>
            <a:endParaRPr lang="cs-CZ" sz="2000" dirty="0">
              <a:cs typeface="Calibri" panose="020F0502020204030204" pitchFamily="34" charset="0"/>
            </a:endParaRPr>
          </a:p>
          <a:p>
            <a:endParaRPr lang="cs-CZ" sz="2000" dirty="0"/>
          </a:p>
        </p:txBody>
      </p:sp>
    </p:spTree>
    <p:extLst>
      <p:ext uri="{BB962C8B-B14F-4D97-AF65-F5344CB8AC3E}">
        <p14:creationId xmlns:p14="http://schemas.microsoft.com/office/powerpoint/2010/main" val="20543389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Změna trvalého pobytu </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286979"/>
          </a:xfrm>
        </p:spPr>
        <p:txBody>
          <a:bodyPr/>
          <a:lstStyle/>
          <a:p>
            <a:pPr marL="72000" indent="0">
              <a:buNone/>
            </a:pPr>
            <a:r>
              <a:rPr lang="cs-CZ" sz="2000" b="1" dirty="0">
                <a:solidFill>
                  <a:schemeClr val="tx2"/>
                </a:solidFill>
              </a:rPr>
              <a:t>Při ohlášení změny místa trvalého pobytu je občan povinen</a:t>
            </a:r>
          </a:p>
          <a:p>
            <a:pPr marL="72000" indent="0">
              <a:buNone/>
            </a:pPr>
            <a:endParaRPr lang="cs-CZ" sz="2000" b="1" dirty="0">
              <a:solidFill>
                <a:schemeClr val="tx2"/>
              </a:solidFill>
            </a:endParaRPr>
          </a:p>
          <a:p>
            <a:r>
              <a:rPr lang="cs-CZ" sz="2000" dirty="0"/>
              <a:t>vyplnit a podepsat přihlašovací lístek k trvalému pobytu</a:t>
            </a:r>
          </a:p>
          <a:p>
            <a:r>
              <a:rPr lang="cs-CZ" sz="2000" dirty="0"/>
              <a:t>předložit občanský průkaz</a:t>
            </a:r>
          </a:p>
          <a:p>
            <a:r>
              <a:rPr lang="cs-CZ" sz="2000" dirty="0"/>
              <a:t>doložit vlastnictví bytu nebo domu, nebo doložit oprávněnost užívání bytu, anebo předložit úředně ověřené písemné potvrzení oprávněné osoby o souhlasu s ohlášením změny místa trvalého pobytu Takové potvrzení se nevyžaduje v případě, že oprávněná osoba potvrdí souhlas na přihlašovacím tiskopisu k trvalému pobytu před zaměstnancem ohlašovny</a:t>
            </a:r>
          </a:p>
        </p:txBody>
      </p:sp>
    </p:spTree>
    <p:extLst>
      <p:ext uri="{BB962C8B-B14F-4D97-AF65-F5344CB8AC3E}">
        <p14:creationId xmlns:p14="http://schemas.microsoft.com/office/powerpoint/2010/main" val="37138190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Zrušení trvalého pobytu </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286979"/>
          </a:xfrm>
        </p:spPr>
        <p:txBody>
          <a:bodyPr/>
          <a:lstStyle/>
          <a:p>
            <a:pPr marL="72000" indent="0">
              <a:buNone/>
            </a:pPr>
            <a:r>
              <a:rPr lang="cs-CZ" sz="2000" b="1" dirty="0">
                <a:solidFill>
                  <a:schemeClr val="tx2"/>
                </a:solidFill>
              </a:rPr>
              <a:t>Ohlašovna rozhodne o zrušení údaje o místu trvalého pobytu,</a:t>
            </a:r>
          </a:p>
          <a:p>
            <a:pPr marL="72000" indent="0">
              <a:buNone/>
            </a:pPr>
            <a:endParaRPr lang="cs-CZ" sz="2000" b="1" dirty="0">
              <a:solidFill>
                <a:schemeClr val="tx2"/>
              </a:solidFill>
            </a:endParaRPr>
          </a:p>
          <a:p>
            <a:r>
              <a:rPr lang="cs-CZ" sz="2000" dirty="0"/>
              <a:t>byl-li zápis proveden na základě pozměněných, neplatných nebo padělaných dokladů nebo nepravdivě nebo nesprávně uvedených skutečností</a:t>
            </a:r>
          </a:p>
          <a:p>
            <a:r>
              <a:rPr lang="cs-CZ" sz="2000" dirty="0"/>
              <a:t>byl-li objekt, na jehož adrese je občan hlášen k trvalému pobytu, odstraněn nebo zanikl nebo je podle zvláštních právních předpisů nezpůsobilý k užívání za účelem bydlení, nebo</a:t>
            </a:r>
          </a:p>
          <a:p>
            <a:r>
              <a:rPr lang="cs-CZ" sz="2000" dirty="0"/>
              <a:t>zaniklo-li užívací právo občana k objektu nebo vymezené části objektu, jehož adresa je v evidenci obyvatel uvedena jako místo trvalého pobytu občana a neužívá-li občan tento objekt nebo jeho vymezenou část.</a:t>
            </a:r>
          </a:p>
          <a:p>
            <a:pPr marL="72000" indent="0">
              <a:buNone/>
            </a:pPr>
            <a:endParaRPr lang="cs-CZ" sz="2000" dirty="0"/>
          </a:p>
        </p:txBody>
      </p:sp>
    </p:spTree>
    <p:extLst>
      <p:ext uri="{BB962C8B-B14F-4D97-AF65-F5344CB8AC3E}">
        <p14:creationId xmlns:p14="http://schemas.microsoft.com/office/powerpoint/2010/main" val="10026273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Trvalý pobyt </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286979"/>
          </a:xfrm>
        </p:spPr>
        <p:txBody>
          <a:bodyPr/>
          <a:lstStyle/>
          <a:p>
            <a:pPr marL="72000" indent="0">
              <a:buNone/>
            </a:pPr>
            <a:r>
              <a:rPr lang="cs-CZ" sz="2000" dirty="0"/>
              <a:t>S místem trvalého pobytu je spojena řada důsledků jak pro ohlašovatele, tak i případně pro vlastníka objektu, v němž je místo trvalého pobytu evidováno; tyto důsledky jsou stanoveny jinými právními předpisy, např.:</a:t>
            </a:r>
          </a:p>
          <a:p>
            <a:pPr marL="72000" indent="0">
              <a:buNone/>
            </a:pPr>
            <a:endParaRPr lang="cs-CZ" sz="2000" dirty="0"/>
          </a:p>
          <a:p>
            <a:r>
              <a:rPr lang="cs-CZ" sz="2000" b="1" dirty="0">
                <a:solidFill>
                  <a:schemeClr val="tx2"/>
                </a:solidFill>
              </a:rPr>
              <a:t>volební právo a místní referendum</a:t>
            </a:r>
          </a:p>
          <a:p>
            <a:r>
              <a:rPr lang="cs-CZ" sz="2000" b="1" dirty="0">
                <a:solidFill>
                  <a:schemeClr val="tx2"/>
                </a:solidFill>
              </a:rPr>
              <a:t>místní příslušnost</a:t>
            </a:r>
          </a:p>
          <a:p>
            <a:r>
              <a:rPr lang="cs-CZ" sz="2000" b="1" dirty="0">
                <a:solidFill>
                  <a:schemeClr val="tx2"/>
                </a:solidFill>
              </a:rPr>
              <a:t>doručování</a:t>
            </a:r>
            <a:endParaRPr lang="cs-CZ" sz="2000" dirty="0"/>
          </a:p>
        </p:txBody>
      </p:sp>
    </p:spTree>
    <p:extLst>
      <p:ext uri="{BB962C8B-B14F-4D97-AF65-F5344CB8AC3E}">
        <p14:creationId xmlns:p14="http://schemas.microsoft.com/office/powerpoint/2010/main" val="2870602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Rodné číslo</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286979"/>
          </a:xfrm>
        </p:spPr>
        <p:txBody>
          <a:bodyPr/>
          <a:lstStyle/>
          <a:p>
            <a:r>
              <a:rPr lang="cs-CZ" sz="2000" dirty="0"/>
              <a:t>rodné číslo identifikátorem fyzické osoby </a:t>
            </a:r>
          </a:p>
          <a:p>
            <a:r>
              <a:rPr lang="cs-CZ" sz="2000" dirty="0"/>
              <a:t>rodné číslo určuje ministerstvo.</a:t>
            </a:r>
          </a:p>
          <a:p>
            <a:r>
              <a:rPr lang="cs-CZ" sz="2000" dirty="0"/>
              <a:t>rodné číslo je desetimístné číslo, které je dělitelné jedenácti beze zbytku. </a:t>
            </a:r>
          </a:p>
          <a:p>
            <a:endParaRPr lang="cs-CZ" sz="2000" dirty="0"/>
          </a:p>
          <a:p>
            <a:r>
              <a:rPr lang="cs-CZ" sz="2000" b="1" dirty="0">
                <a:solidFill>
                  <a:schemeClr val="tx2"/>
                </a:solidFill>
              </a:rPr>
              <a:t>první dvojčíslí </a:t>
            </a:r>
            <a:r>
              <a:rPr lang="cs-CZ" sz="2000" dirty="0"/>
              <a:t>vyjadřuje poslední dvě číslice roku narození, </a:t>
            </a:r>
            <a:r>
              <a:rPr lang="cs-CZ" sz="2000" b="1" dirty="0">
                <a:solidFill>
                  <a:schemeClr val="tx2"/>
                </a:solidFill>
              </a:rPr>
              <a:t>druhé dvojčíslí </a:t>
            </a:r>
            <a:r>
              <a:rPr lang="cs-CZ" sz="2000" dirty="0"/>
              <a:t>vyjadřuje měsíc narození, u žen zvýšené o 50, </a:t>
            </a:r>
            <a:r>
              <a:rPr lang="cs-CZ" sz="2000" b="1" dirty="0">
                <a:solidFill>
                  <a:schemeClr val="tx2"/>
                </a:solidFill>
              </a:rPr>
              <a:t>třetí dvojčíslí </a:t>
            </a:r>
            <a:r>
              <a:rPr lang="cs-CZ" sz="2000" dirty="0"/>
              <a:t>vyjadřuje den narození. </a:t>
            </a:r>
            <a:r>
              <a:rPr lang="cs-CZ" sz="2000" b="1" dirty="0">
                <a:solidFill>
                  <a:schemeClr val="tx2"/>
                </a:solidFill>
              </a:rPr>
              <a:t>Čtyřmístná koncovka </a:t>
            </a:r>
            <a:r>
              <a:rPr lang="cs-CZ" sz="2000" dirty="0"/>
              <a:t>je rozlišujícím znakem obyvatel narozených v tomtéž kalendářním dnu.</a:t>
            </a:r>
          </a:p>
          <a:p>
            <a:pPr marL="72000" indent="0">
              <a:buNone/>
            </a:pPr>
            <a:endParaRPr lang="cs-CZ" sz="2000" dirty="0"/>
          </a:p>
        </p:txBody>
      </p:sp>
    </p:spTree>
    <p:extLst>
      <p:ext uri="{BB962C8B-B14F-4D97-AF65-F5344CB8AC3E}">
        <p14:creationId xmlns:p14="http://schemas.microsoft.com/office/powerpoint/2010/main" val="26165325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Rodné číslo </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286979"/>
          </a:xfrm>
        </p:spPr>
        <p:txBody>
          <a:bodyPr/>
          <a:lstStyle/>
          <a:p>
            <a:pPr marL="72000" indent="0">
              <a:buNone/>
            </a:pPr>
            <a:r>
              <a:rPr lang="cs-CZ" sz="2400" b="1" dirty="0">
                <a:solidFill>
                  <a:schemeClr val="tx2"/>
                </a:solidFill>
              </a:rPr>
              <a:t>Registr rodných čísel </a:t>
            </a:r>
          </a:p>
          <a:p>
            <a:r>
              <a:rPr lang="cs-CZ" sz="2000" dirty="0">
                <a:solidFill>
                  <a:schemeClr val="tx1">
                    <a:lumMod val="85000"/>
                    <a:lumOff val="15000"/>
                  </a:schemeClr>
                </a:solidFill>
              </a:rPr>
              <a:t>registr je informačním systémem veřejné správy, který je samostatnou funkční částí informačního systému, v němž jsou využívána veškerá rodná čísla a další pomocné související údaje. </a:t>
            </a:r>
          </a:p>
          <a:p>
            <a:r>
              <a:rPr lang="cs-CZ" sz="2000" dirty="0">
                <a:solidFill>
                  <a:schemeClr val="tx1">
                    <a:lumMod val="85000"/>
                    <a:lumOff val="15000"/>
                  </a:schemeClr>
                </a:solidFill>
              </a:rPr>
              <a:t>vede ho Ministerstvo vnitra</a:t>
            </a:r>
          </a:p>
          <a:p>
            <a:r>
              <a:rPr lang="cs-CZ" sz="2000" dirty="0">
                <a:solidFill>
                  <a:schemeClr val="tx1">
                    <a:lumMod val="85000"/>
                    <a:lumOff val="15000"/>
                  </a:schemeClr>
                </a:solidFill>
              </a:rPr>
              <a:t>Ministerstvo předává rodná čísla matričním úřadům, zvláštním matrikám, policii (přiděluje rodná čísla cizincům)</a:t>
            </a:r>
          </a:p>
        </p:txBody>
      </p:sp>
    </p:spTree>
    <p:extLst>
      <p:ext uri="{BB962C8B-B14F-4D97-AF65-F5344CB8AC3E}">
        <p14:creationId xmlns:p14="http://schemas.microsoft.com/office/powerpoint/2010/main" val="20883181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Rodné číslo – doklady:  </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286979"/>
          </a:xfrm>
        </p:spPr>
        <p:txBody>
          <a:bodyPr/>
          <a:lstStyle/>
          <a:p>
            <a:r>
              <a:rPr lang="cs-CZ" sz="2000" b="1" dirty="0">
                <a:solidFill>
                  <a:schemeClr val="tx2"/>
                </a:solidFill>
              </a:rPr>
              <a:t>rodný list, oddací list nebo úmrtní list</a:t>
            </a:r>
            <a:r>
              <a:rPr lang="cs-CZ" sz="2000" dirty="0"/>
              <a:t>, na němž je uvedeno rodné číslo nositele rodného čísla</a:t>
            </a:r>
          </a:p>
          <a:p>
            <a:r>
              <a:rPr lang="cs-CZ" sz="2000" dirty="0"/>
              <a:t>samostatný doklad o přiděleném rodném čísle </a:t>
            </a:r>
          </a:p>
          <a:p>
            <a:r>
              <a:rPr lang="cs-CZ" sz="2000" b="1" dirty="0">
                <a:solidFill>
                  <a:schemeClr val="tx2"/>
                </a:solidFill>
              </a:rPr>
              <a:t>občanský průkaz</a:t>
            </a:r>
          </a:p>
          <a:p>
            <a:r>
              <a:rPr lang="cs-CZ" sz="2000" b="1" dirty="0">
                <a:solidFill>
                  <a:schemeClr val="tx2"/>
                </a:solidFill>
              </a:rPr>
              <a:t>cestovní doklad, </a:t>
            </a:r>
            <a:r>
              <a:rPr lang="cs-CZ" sz="2000" dirty="0"/>
              <a:t>pokud je v něm uvedeno rodné číslo</a:t>
            </a:r>
          </a:p>
          <a:p>
            <a:r>
              <a:rPr lang="cs-CZ" sz="2000" dirty="0"/>
              <a:t>průkaz o povolení k pobytu cizince, potvrzení o přechodném pobytu na území České republiky občana Evropské unie</a:t>
            </a:r>
          </a:p>
          <a:p>
            <a:r>
              <a:rPr lang="cs-CZ" sz="2000" dirty="0"/>
              <a:t>průkaz povolení k pobytu azylanta nebo průkaz oprávnění k pobytu osoby požívající doplňkové ochrany</a:t>
            </a:r>
          </a:p>
          <a:p>
            <a:pPr marL="72000" indent="0">
              <a:buNone/>
            </a:pPr>
            <a:endParaRPr lang="cs-CZ" sz="2000" dirty="0"/>
          </a:p>
        </p:txBody>
      </p:sp>
    </p:spTree>
    <p:extLst>
      <p:ext uri="{BB962C8B-B14F-4D97-AF65-F5344CB8AC3E}">
        <p14:creationId xmlns:p14="http://schemas.microsoft.com/office/powerpoint/2010/main" val="14485038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Změna rodného čísla</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286979"/>
          </a:xfrm>
        </p:spPr>
        <p:txBody>
          <a:bodyPr/>
          <a:lstStyle/>
          <a:p>
            <a:pPr marL="72000" indent="0">
              <a:buNone/>
            </a:pPr>
            <a:r>
              <a:rPr lang="cs-CZ" sz="2000" b="1" dirty="0">
                <a:solidFill>
                  <a:schemeClr val="tx2"/>
                </a:solidFill>
              </a:rPr>
              <a:t>Změnou rodného čísla se rozumí přidělení nového rodného čísla.</a:t>
            </a:r>
          </a:p>
          <a:p>
            <a:pPr marL="72000" indent="0">
              <a:buNone/>
            </a:pPr>
            <a:endParaRPr lang="cs-CZ" sz="2000" dirty="0"/>
          </a:p>
          <a:p>
            <a:pPr marL="72000" indent="0">
              <a:buNone/>
            </a:pPr>
            <a:r>
              <a:rPr lang="cs-CZ" sz="2000" b="1" dirty="0"/>
              <a:t>Změna rodného čísla se provede v případě, kdy:</a:t>
            </a:r>
          </a:p>
          <a:p>
            <a:pPr marL="72000" indent="0">
              <a:buNone/>
            </a:pPr>
            <a:r>
              <a:rPr lang="cs-CZ" sz="2000" dirty="0"/>
              <a:t>	a) totožné rodné číslo bylo přiděleno dvěma nebo více nositelům rodného čísla,</a:t>
            </a:r>
          </a:p>
          <a:p>
            <a:pPr marL="72000" indent="0">
              <a:buNone/>
            </a:pPr>
            <a:r>
              <a:rPr lang="cs-CZ" sz="2000" dirty="0"/>
              <a:t>	b) bylo přiděleno chybné rodné číslo,</a:t>
            </a:r>
          </a:p>
          <a:p>
            <a:pPr marL="72000" indent="0">
              <a:buNone/>
            </a:pPr>
            <a:r>
              <a:rPr lang="cs-CZ" sz="2000" dirty="0"/>
              <a:t>	c) došlo k osvojení, nebo</a:t>
            </a:r>
          </a:p>
          <a:p>
            <a:pPr marL="72000" indent="0">
              <a:buNone/>
            </a:pPr>
            <a:r>
              <a:rPr lang="cs-CZ" sz="2000" dirty="0"/>
              <a:t>	d) došlo ke změně pohlaví.</a:t>
            </a:r>
          </a:p>
          <a:p>
            <a:pPr marL="72000" indent="0">
              <a:buNone/>
            </a:pPr>
            <a:endParaRPr lang="cs-CZ" sz="2000" dirty="0"/>
          </a:p>
        </p:txBody>
      </p:sp>
    </p:spTree>
    <p:extLst>
      <p:ext uri="{BB962C8B-B14F-4D97-AF65-F5344CB8AC3E}">
        <p14:creationId xmlns:p14="http://schemas.microsoft.com/office/powerpoint/2010/main" val="4649283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C73EA8B-15FB-59A1-5674-CFD51098B6DD}"/>
              </a:ext>
            </a:extLst>
          </p:cNvPr>
          <p:cNvSpPr>
            <a:spLocks noGrp="1"/>
          </p:cNvSpPr>
          <p:nvPr>
            <p:ph type="ftr" sz="quarter" idx="10"/>
          </p:nvPr>
        </p:nvSpPr>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3D46A0AB-457D-DB5C-31AE-299E6F8A038E}"/>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a:extLst>
              <a:ext uri="{FF2B5EF4-FFF2-40B4-BE49-F238E27FC236}">
                <a16:creationId xmlns:a16="http://schemas.microsoft.com/office/drawing/2014/main" id="{4EEB8E1F-CA51-E19F-D8E7-F8C2B99B9D08}"/>
              </a:ext>
            </a:extLst>
          </p:cNvPr>
          <p:cNvSpPr>
            <a:spLocks noGrp="1"/>
          </p:cNvSpPr>
          <p:nvPr>
            <p:ph type="title"/>
          </p:nvPr>
        </p:nvSpPr>
        <p:spPr/>
        <p:txBody>
          <a:bodyPr/>
          <a:lstStyle/>
          <a:p>
            <a:pPr algn="ctr"/>
            <a:r>
              <a:rPr lang="cs-CZ" dirty="0"/>
              <a:t>Otázky</a:t>
            </a:r>
          </a:p>
        </p:txBody>
      </p:sp>
      <p:sp>
        <p:nvSpPr>
          <p:cNvPr id="5" name="Zástupný obsah 4">
            <a:extLst>
              <a:ext uri="{FF2B5EF4-FFF2-40B4-BE49-F238E27FC236}">
                <a16:creationId xmlns:a16="http://schemas.microsoft.com/office/drawing/2014/main" id="{FE63C25C-F819-30DE-9E40-E67B99FC5929}"/>
              </a:ext>
            </a:extLst>
          </p:cNvPr>
          <p:cNvSpPr>
            <a:spLocks noGrp="1"/>
          </p:cNvSpPr>
          <p:nvPr>
            <p:ph idx="1"/>
          </p:nvPr>
        </p:nvSpPr>
        <p:spPr/>
        <p:txBody>
          <a:bodyPr/>
          <a:lstStyle/>
          <a:p>
            <a:r>
              <a:rPr lang="cs-CZ" sz="2800" b="1" dirty="0">
                <a:solidFill>
                  <a:schemeClr val="tx2"/>
                </a:solidFill>
              </a:rPr>
              <a:t>Co jsou to matriky? </a:t>
            </a:r>
          </a:p>
          <a:p>
            <a:r>
              <a:rPr lang="cs-CZ" b="1" dirty="0">
                <a:solidFill>
                  <a:schemeClr val="tx2"/>
                </a:solidFill>
              </a:rPr>
              <a:t>Jaké matriční knihy známe? </a:t>
            </a:r>
            <a:endParaRPr lang="cs-CZ" sz="2800" b="1" dirty="0">
              <a:solidFill>
                <a:schemeClr val="tx2"/>
              </a:solidFill>
            </a:endParaRPr>
          </a:p>
          <a:p>
            <a:r>
              <a:rPr lang="cs-CZ" sz="2800" b="1" dirty="0">
                <a:solidFill>
                  <a:schemeClr val="tx2"/>
                </a:solidFill>
              </a:rPr>
              <a:t>Jaké skutečnosti jsou rozhodné pro matriční zápis?</a:t>
            </a:r>
          </a:p>
          <a:p>
            <a:r>
              <a:rPr lang="cs-CZ" sz="2800" b="1" dirty="0">
                <a:solidFill>
                  <a:schemeClr val="tx2"/>
                </a:solidFill>
              </a:rPr>
              <a:t>Definujte jméno a příjmení? Je třeba svého jména využívat při styku s úřad?</a:t>
            </a:r>
          </a:p>
          <a:p>
            <a:r>
              <a:rPr lang="cs-CZ" b="1" dirty="0">
                <a:solidFill>
                  <a:schemeClr val="tx2"/>
                </a:solidFill>
              </a:rPr>
              <a:t>Existuje možnost změnit si jméno? </a:t>
            </a:r>
            <a:endParaRPr lang="cs-CZ" sz="2800" b="1" dirty="0">
              <a:solidFill>
                <a:schemeClr val="tx2"/>
              </a:solidFill>
            </a:endParaRPr>
          </a:p>
          <a:p>
            <a:endParaRPr lang="cs-CZ" dirty="0"/>
          </a:p>
        </p:txBody>
      </p:sp>
    </p:spTree>
    <p:extLst>
      <p:ext uri="{BB962C8B-B14F-4D97-AF65-F5344CB8AC3E}">
        <p14:creationId xmlns:p14="http://schemas.microsoft.com/office/powerpoint/2010/main" val="3814207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B743B0F-1564-9DE2-74D0-DE3A0EB279B2}"/>
              </a:ext>
            </a:extLst>
          </p:cNvPr>
          <p:cNvSpPr>
            <a:spLocks noGrp="1"/>
          </p:cNvSpPr>
          <p:nvPr>
            <p:ph type="ftr" sz="quarter" idx="10"/>
          </p:nvPr>
        </p:nvSpPr>
        <p:spPr>
          <a:xfrm>
            <a:off x="719999" y="6228000"/>
            <a:ext cx="10380391"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B9580B4F-D4F5-5622-7CF8-5F85A1BACF66}"/>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02A60A27-1303-8B16-FF8C-6905AF211D48}"/>
              </a:ext>
            </a:extLst>
          </p:cNvPr>
          <p:cNvSpPr>
            <a:spLocks noGrp="1"/>
          </p:cNvSpPr>
          <p:nvPr>
            <p:ph type="title"/>
          </p:nvPr>
        </p:nvSpPr>
        <p:spPr/>
        <p:txBody>
          <a:bodyPr/>
          <a:lstStyle/>
          <a:p>
            <a:r>
              <a:rPr lang="cs-CZ" dirty="0"/>
              <a:t>Zaměření semináře</a:t>
            </a:r>
          </a:p>
        </p:txBody>
      </p:sp>
      <p:sp>
        <p:nvSpPr>
          <p:cNvPr id="5" name="Zástupný obsah 4">
            <a:extLst>
              <a:ext uri="{FF2B5EF4-FFF2-40B4-BE49-F238E27FC236}">
                <a16:creationId xmlns:a16="http://schemas.microsoft.com/office/drawing/2014/main" id="{982988FB-A6A0-2B52-C0DB-D877916F434E}"/>
              </a:ext>
            </a:extLst>
          </p:cNvPr>
          <p:cNvSpPr>
            <a:spLocks noGrp="1"/>
          </p:cNvSpPr>
          <p:nvPr>
            <p:ph idx="1"/>
          </p:nvPr>
        </p:nvSpPr>
        <p:spPr/>
        <p:txBody>
          <a:bodyPr/>
          <a:lstStyle/>
          <a:p>
            <a:r>
              <a:rPr lang="cs-CZ" b="1" dirty="0"/>
              <a:t>vnitřní správa</a:t>
            </a:r>
          </a:p>
          <a:p>
            <a:r>
              <a:rPr lang="cs-CZ" b="1" dirty="0"/>
              <a:t>osobní stav obyvatel </a:t>
            </a:r>
          </a:p>
          <a:p>
            <a:r>
              <a:rPr lang="cs-CZ" b="1" dirty="0"/>
              <a:t>evidence obyvatel, matriky</a:t>
            </a:r>
          </a:p>
          <a:p>
            <a:r>
              <a:rPr lang="cs-CZ" b="1" dirty="0"/>
              <a:t>občanské průkazy, cestovní doklady</a:t>
            </a:r>
          </a:p>
          <a:p>
            <a:r>
              <a:rPr lang="cs-CZ" b="1" dirty="0"/>
              <a:t>shromažďování</a:t>
            </a:r>
            <a:endParaRPr lang="cs-CZ" sz="3200" b="1" dirty="0"/>
          </a:p>
        </p:txBody>
      </p:sp>
    </p:spTree>
    <p:extLst>
      <p:ext uri="{BB962C8B-B14F-4D97-AF65-F5344CB8AC3E}">
        <p14:creationId xmlns:p14="http://schemas.microsoft.com/office/powerpoint/2010/main" val="4247559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Matriky</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286979"/>
          </a:xfrm>
        </p:spPr>
        <p:txBody>
          <a:bodyPr/>
          <a:lstStyle/>
          <a:p>
            <a:r>
              <a:rPr lang="cs-CZ" sz="2000" b="1" dirty="0"/>
              <a:t>Zákon č. 301/2000 Sb., o matrikách, jménu a příjmení a o změně některých souvisejících zákonů</a:t>
            </a:r>
          </a:p>
          <a:p>
            <a:endParaRPr lang="cs-CZ" sz="2000" b="1" dirty="0"/>
          </a:p>
          <a:p>
            <a:r>
              <a:rPr lang="cs-CZ" sz="2000" dirty="0"/>
              <a:t>Matrika je státní evidence narození, uzavření manželství, vzniku registrovaného partnerství a úmrtí fyzických osob na území České republiky a narození, uzavření manželství, vzniku partnerství a úmrtí, k nimž došlo v cizině, jde-li o státní občany České republiky</a:t>
            </a:r>
          </a:p>
          <a:p>
            <a:pPr marL="72000" indent="0">
              <a:buNone/>
            </a:pPr>
            <a:endParaRPr lang="cs-CZ" sz="2000" b="1" dirty="0"/>
          </a:p>
          <a:p>
            <a:pPr marL="72000" indent="0">
              <a:buNone/>
            </a:pPr>
            <a:endParaRPr lang="cs-CZ" sz="2000" dirty="0"/>
          </a:p>
        </p:txBody>
      </p:sp>
    </p:spTree>
    <p:extLst>
      <p:ext uri="{BB962C8B-B14F-4D97-AF65-F5344CB8AC3E}">
        <p14:creationId xmlns:p14="http://schemas.microsoft.com/office/powerpoint/2010/main" val="27580606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Matriky</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592979"/>
          </a:xfrm>
        </p:spPr>
        <p:txBody>
          <a:bodyPr/>
          <a:lstStyle/>
          <a:p>
            <a:pPr marL="72000" indent="0">
              <a:buNone/>
            </a:pPr>
            <a:r>
              <a:rPr lang="cs-CZ" sz="2400" b="1" dirty="0">
                <a:solidFill>
                  <a:schemeClr val="tx2"/>
                </a:solidFill>
              </a:rPr>
              <a:t>Matriky se dělí na:</a:t>
            </a:r>
          </a:p>
          <a:p>
            <a:r>
              <a:rPr lang="cs-CZ" sz="2400" dirty="0"/>
              <a:t>matriku narození, pro kterou se vede kniha narození,</a:t>
            </a:r>
          </a:p>
          <a:p>
            <a:r>
              <a:rPr lang="cs-CZ" sz="2400" dirty="0"/>
              <a:t>matriku manželství, pro kterou se vede kniha manželství,</a:t>
            </a:r>
          </a:p>
          <a:p>
            <a:r>
              <a:rPr lang="cs-CZ" sz="2400" dirty="0"/>
              <a:t>matriku registrovaného partnerství, pro kterou se vede kniha registrovaného partnerství, a</a:t>
            </a:r>
          </a:p>
          <a:p>
            <a:r>
              <a:rPr lang="cs-CZ" sz="2400" dirty="0"/>
              <a:t>matriku úmrtí, pro kterou se vede kniha úmrtí.</a:t>
            </a:r>
            <a:endParaRPr lang="cs-CZ" sz="2000" dirty="0"/>
          </a:p>
          <a:p>
            <a:endParaRPr lang="cs-CZ" sz="2000" dirty="0"/>
          </a:p>
          <a:p>
            <a:r>
              <a:rPr lang="cs-CZ" sz="1800" i="1" dirty="0"/>
              <a:t>Zvláštní matrika: </a:t>
            </a:r>
            <a:r>
              <a:rPr lang="cs-CZ" altLang="cs-CZ" sz="1800" i="1" dirty="0"/>
              <a:t>Matriční knihy, do kterých se zapisuje narození, uzavření manželství, vznik partnerství a úmrtí občanů, ke kterým došlo v cizině, vede Úřad městské části Brno-střed</a:t>
            </a:r>
          </a:p>
          <a:p>
            <a:endParaRPr lang="cs-CZ" sz="2400" dirty="0"/>
          </a:p>
        </p:txBody>
      </p:sp>
    </p:spTree>
    <p:extLst>
      <p:ext uri="{BB962C8B-B14F-4D97-AF65-F5344CB8AC3E}">
        <p14:creationId xmlns:p14="http://schemas.microsoft.com/office/powerpoint/2010/main" val="12449648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Působnost na úseku matrik</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403131"/>
            <a:ext cx="10869249" cy="4734869"/>
          </a:xfrm>
        </p:spPr>
        <p:txBody>
          <a:bodyPr/>
          <a:lstStyle/>
          <a:p>
            <a:r>
              <a:rPr lang="cs-CZ" sz="2000" dirty="0"/>
              <a:t>matriční úřady, kterými jsou obecní úřady</a:t>
            </a:r>
            <a:r>
              <a:rPr lang="cs-CZ" sz="1800" i="1" dirty="0"/>
              <a:t>, v hlavním městě Praze úřady městských částí, v územně členěných statutárních městech úřady městských obvodů nebo úřady městských částí a pro území vojenských újezdů újezdní úřady </a:t>
            </a:r>
          </a:p>
          <a:p>
            <a:endParaRPr lang="cs-CZ" sz="2000" dirty="0"/>
          </a:p>
          <a:p>
            <a:r>
              <a:rPr lang="cs-CZ" sz="2000" dirty="0"/>
              <a:t>obecní úřady obcí s rozšířenou působností</a:t>
            </a:r>
          </a:p>
          <a:p>
            <a:r>
              <a:rPr lang="cs-CZ" sz="2000" dirty="0"/>
              <a:t>krajské úřady, v hlavním městě Praze a ve městech Brně, Ostravě a Plzni magistráty těchto měst </a:t>
            </a:r>
          </a:p>
          <a:p>
            <a:r>
              <a:rPr lang="cs-CZ" sz="2000" dirty="0"/>
              <a:t>Ministerstvo vnitra</a:t>
            </a:r>
          </a:p>
          <a:p>
            <a:r>
              <a:rPr lang="cs-CZ" sz="2000" b="1" dirty="0">
                <a:solidFill>
                  <a:schemeClr val="tx2"/>
                </a:solidFill>
              </a:rPr>
              <a:t>Příslušný k zápisu narození a úmrtí do matriční knihy je matriční úřad, v jehož správním obvodu se fyzická osoba narodila nebo zemřela</a:t>
            </a:r>
          </a:p>
          <a:p>
            <a:endParaRPr lang="cs-CZ" sz="2000" dirty="0"/>
          </a:p>
          <a:p>
            <a:pPr marL="72000" indent="0">
              <a:buNone/>
            </a:pPr>
            <a:endParaRPr lang="cs-CZ" sz="2000" dirty="0"/>
          </a:p>
        </p:txBody>
      </p:sp>
    </p:spTree>
    <p:extLst>
      <p:ext uri="{BB962C8B-B14F-4D97-AF65-F5344CB8AC3E}">
        <p14:creationId xmlns:p14="http://schemas.microsoft.com/office/powerpoint/2010/main" val="20608278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Matriky</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286979"/>
          </a:xfrm>
        </p:spPr>
        <p:txBody>
          <a:bodyPr/>
          <a:lstStyle/>
          <a:p>
            <a:r>
              <a:rPr lang="cs-CZ" sz="2000" dirty="0"/>
              <a:t>Matriční úřad vede matriční knihy, sbírky listin – zápisy se provádí z úřední povinnosti </a:t>
            </a:r>
          </a:p>
          <a:p>
            <a:r>
              <a:rPr lang="cs-CZ" sz="2000" b="1" dirty="0">
                <a:solidFill>
                  <a:schemeClr val="tx2"/>
                </a:solidFill>
              </a:rPr>
              <a:t>Do matriční knihy se zapisuje</a:t>
            </a:r>
          </a:p>
          <a:p>
            <a:r>
              <a:rPr lang="cs-CZ" sz="2000" b="1" dirty="0"/>
              <a:t>matriční událost</a:t>
            </a:r>
          </a:p>
          <a:p>
            <a:r>
              <a:rPr lang="cs-CZ" sz="2000" b="1" dirty="0"/>
              <a:t>matriční skutečnost  </a:t>
            </a:r>
            <a:r>
              <a:rPr lang="cs-CZ" sz="2000" dirty="0"/>
              <a:t>- rozhodnutí o prohlášení manželství za neplatné, nebo o tom, že manželství nevzniklo, rozvod manželství, zrušení partnerství, rozhodnutí o prohlášení, že partnerství nevzniklo nebo že je neplatné, údaje o osvojení, určení rodičovství, změně jména nebo příjmení</a:t>
            </a:r>
          </a:p>
          <a:p>
            <a:r>
              <a:rPr lang="cs-CZ" sz="2000" b="1" dirty="0"/>
              <a:t>další skutečnosti, </a:t>
            </a:r>
            <a:r>
              <a:rPr lang="cs-CZ" sz="2000" dirty="0"/>
              <a:t>jimiž se mění a doplňují zápisy v matriční knize</a:t>
            </a:r>
          </a:p>
          <a:p>
            <a:endParaRPr lang="cs-CZ" sz="2000" dirty="0"/>
          </a:p>
        </p:txBody>
      </p:sp>
    </p:spTree>
    <p:extLst>
      <p:ext uri="{BB962C8B-B14F-4D97-AF65-F5344CB8AC3E}">
        <p14:creationId xmlns:p14="http://schemas.microsoft.com/office/powerpoint/2010/main" val="36859474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a:xfrm>
            <a:off x="719999" y="800212"/>
            <a:ext cx="10753200" cy="451576"/>
          </a:xfrm>
        </p:spPr>
        <p:txBody>
          <a:bodyPr/>
          <a:lstStyle/>
          <a:p>
            <a:pPr algn="ctr"/>
            <a:r>
              <a:rPr lang="cs-CZ" dirty="0"/>
              <a:t>Kniha narození </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286979"/>
          </a:xfrm>
        </p:spPr>
        <p:txBody>
          <a:bodyPr/>
          <a:lstStyle/>
          <a:p>
            <a:pPr marL="72000" indent="0">
              <a:buNone/>
            </a:pPr>
            <a:r>
              <a:rPr lang="cs-CZ" sz="2400" b="1" dirty="0"/>
              <a:t>Do knihy narození se zapisuje</a:t>
            </a:r>
          </a:p>
          <a:p>
            <a:r>
              <a:rPr lang="cs-CZ" sz="2400" dirty="0"/>
              <a:t>jméno, popřípadě jména a příjmení dítěte,</a:t>
            </a:r>
          </a:p>
          <a:p>
            <a:r>
              <a:rPr lang="cs-CZ" sz="2400" dirty="0"/>
              <a:t>den, měsíc a rok narození dítěte,</a:t>
            </a:r>
          </a:p>
          <a:p>
            <a:r>
              <a:rPr lang="cs-CZ" sz="2400" dirty="0"/>
              <a:t>rodné číslo, místo narození a pohlaví dítěte,</a:t>
            </a:r>
          </a:p>
          <a:p>
            <a:r>
              <a:rPr lang="cs-CZ" sz="2400" dirty="0"/>
              <a:t>jméno, popřípadě jména, příjmení, popřípadě rodná příjmení, data a místa narození, rodná čísla, státní občanství a místo trvalého pobytu rodičů,</a:t>
            </a:r>
          </a:p>
          <a:p>
            <a:r>
              <a:rPr lang="cs-CZ" sz="2400" dirty="0"/>
              <a:t>datum zápisu a podpis matrikáře.</a:t>
            </a:r>
          </a:p>
        </p:txBody>
      </p:sp>
    </p:spTree>
    <p:extLst>
      <p:ext uri="{BB962C8B-B14F-4D97-AF65-F5344CB8AC3E}">
        <p14:creationId xmlns:p14="http://schemas.microsoft.com/office/powerpoint/2010/main" val="12948282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Kniha manželství </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592979"/>
          </a:xfrm>
        </p:spPr>
        <p:txBody>
          <a:bodyPr/>
          <a:lstStyle/>
          <a:p>
            <a:pPr marL="72000" indent="0">
              <a:buNone/>
            </a:pPr>
            <a:r>
              <a:rPr lang="cs-CZ" sz="2000" b="1" dirty="0">
                <a:solidFill>
                  <a:schemeClr val="tx2"/>
                </a:solidFill>
              </a:rPr>
              <a:t>Do knihy manželství se zapisují:</a:t>
            </a:r>
          </a:p>
          <a:p>
            <a:r>
              <a:rPr lang="cs-CZ" sz="2000" dirty="0"/>
              <a:t>jména, příjmení, popřípadě rodná příjmení, den, měsíc, rok a místo narození, rodná čísla, osobní stav a státní občanství muže a ženy, kteří uzavřeli manželství</a:t>
            </a:r>
          </a:p>
          <a:p>
            <a:r>
              <a:rPr lang="cs-CZ" sz="2000" dirty="0"/>
              <a:t>den, měsíc, rok a místo uzavření manželství,</a:t>
            </a:r>
          </a:p>
          <a:p>
            <a:r>
              <a:rPr lang="cs-CZ" sz="2000" dirty="0"/>
              <a:t>jména a příjmení, popřípadě rodná příjmení, den, měsíc, rok a místo narození rodičů manželů,</a:t>
            </a:r>
          </a:p>
          <a:p>
            <a:r>
              <a:rPr lang="cs-CZ" sz="2000" dirty="0"/>
              <a:t>dohoda manželů o příjmení a v případě, že si manželé ponechají dosavadní příjmení, i dohoda o příjmení dětí v mužském a ženském tvaru</a:t>
            </a:r>
          </a:p>
          <a:p>
            <a:r>
              <a:rPr lang="cs-CZ" sz="2000" dirty="0"/>
              <a:t>jména, příjmení a rodná čísla svědků</a:t>
            </a:r>
          </a:p>
          <a:p>
            <a:r>
              <a:rPr lang="cs-CZ" sz="2000" dirty="0"/>
              <a:t>datum zápisu a podpis matrikáře</a:t>
            </a:r>
          </a:p>
          <a:p>
            <a:pPr marL="72000" indent="0">
              <a:buNone/>
            </a:pPr>
            <a:endParaRPr lang="cs-CZ" sz="2000" dirty="0"/>
          </a:p>
        </p:txBody>
      </p:sp>
    </p:spTree>
    <p:extLst>
      <p:ext uri="{BB962C8B-B14F-4D97-AF65-F5344CB8AC3E}">
        <p14:creationId xmlns:p14="http://schemas.microsoft.com/office/powerpoint/2010/main" val="15652770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Kniha úmrtí</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592979"/>
          </a:xfrm>
        </p:spPr>
        <p:txBody>
          <a:bodyPr/>
          <a:lstStyle/>
          <a:p>
            <a:pPr marL="72000" indent="0">
              <a:buNone/>
            </a:pPr>
            <a:r>
              <a:rPr lang="cs-CZ" sz="2400" b="1" dirty="0">
                <a:solidFill>
                  <a:schemeClr val="tx2"/>
                </a:solidFill>
              </a:rPr>
              <a:t>Do knihy úmrtí se zapisuje</a:t>
            </a:r>
          </a:p>
          <a:p>
            <a:r>
              <a:rPr lang="cs-CZ" sz="2400" dirty="0"/>
              <a:t>den, měsíc, rok a místo úmrtí</a:t>
            </a:r>
          </a:p>
          <a:p>
            <a:r>
              <a:rPr lang="cs-CZ" sz="2400" dirty="0"/>
              <a:t>jméno, popřípadě jména, příjmení, popřípadě rodné příjmení, den, měsíc, rok a místo narození, rodné číslo, osobní stav, pohlaví, státní občanství a místo trvalého pobytu zemřelého</a:t>
            </a:r>
          </a:p>
          <a:p>
            <a:r>
              <a:rPr lang="cs-CZ" sz="2400" dirty="0"/>
              <a:t>jméno, popřípadě jména, příjmení, popřípadě rodné příjmení, a rodné číslo žijícího manžela, partnera</a:t>
            </a:r>
          </a:p>
          <a:p>
            <a:r>
              <a:rPr lang="cs-CZ" sz="2400" dirty="0"/>
              <a:t>datum zápisu a podpis matrikáře</a:t>
            </a:r>
          </a:p>
          <a:p>
            <a:pPr marL="72000" indent="0">
              <a:buNone/>
            </a:pPr>
            <a:endParaRPr lang="cs-CZ" sz="2000" dirty="0"/>
          </a:p>
        </p:txBody>
      </p:sp>
    </p:spTree>
    <p:extLst>
      <p:ext uri="{BB962C8B-B14F-4D97-AF65-F5344CB8AC3E}">
        <p14:creationId xmlns:p14="http://schemas.microsoft.com/office/powerpoint/2010/main" val="7010758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Jméno a příjmení </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592979"/>
          </a:xfrm>
        </p:spPr>
        <p:txBody>
          <a:bodyPr/>
          <a:lstStyle/>
          <a:p>
            <a:r>
              <a:rPr lang="cs-CZ" sz="2000" dirty="0"/>
              <a:t>Fyzická osoba, které byl matričním úřadem vydán matriční doklad, má povinnost užívat při jednání před orgány veřejné moci, Českou národní bankou, Veřejným ochráncem práv, Úřadem pro zastupování státu ve věcech majetkových, státními fondy a zdravotními pojišťovnami jméno, popřípadě jména, která jsou uvedena na tomto matričním dokladu</a:t>
            </a:r>
          </a:p>
        </p:txBody>
      </p:sp>
    </p:spTree>
    <p:extLst>
      <p:ext uri="{BB962C8B-B14F-4D97-AF65-F5344CB8AC3E}">
        <p14:creationId xmlns:p14="http://schemas.microsoft.com/office/powerpoint/2010/main" val="32522607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Jméno a příjmení </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592979"/>
          </a:xfrm>
        </p:spPr>
        <p:txBody>
          <a:bodyPr/>
          <a:lstStyle/>
          <a:p>
            <a:r>
              <a:rPr lang="cs-CZ" sz="2400" dirty="0"/>
              <a:t>nelze zapsat jména zkomolená, zdrobnělá a domácká.</a:t>
            </a:r>
          </a:p>
          <a:p>
            <a:r>
              <a:rPr lang="cs-CZ" sz="2400" dirty="0"/>
              <a:t>fyzické osobě mužského pohlaví nelze zapsat jméno ženské a naopak</a:t>
            </a:r>
          </a:p>
          <a:p>
            <a:r>
              <a:rPr lang="cs-CZ" sz="2400" dirty="0"/>
              <a:t>jméno užívá žijící sourozenec, mají-li sourozenci společné rodiče</a:t>
            </a:r>
          </a:p>
          <a:p>
            <a:r>
              <a:rPr lang="cs-CZ" sz="2400" dirty="0"/>
              <a:t>vzniknou-li pochybnosti o správné pravopisné podobě jména, je občan povinen předložit doklad vydaný znalcem</a:t>
            </a:r>
          </a:p>
          <a:p>
            <a:r>
              <a:rPr lang="cs-CZ" sz="2400" dirty="0"/>
              <a:t> fyzická osoba je povinen užívat v úředním styku dvě jména, jsou-li zapsána v matriční knize vedené matričním úřadem.</a:t>
            </a:r>
          </a:p>
          <a:p>
            <a:r>
              <a:rPr lang="cs-CZ" sz="2400" dirty="0"/>
              <a:t>užívání české podoby cizojazyčného jména nevyžaduje povolení</a:t>
            </a:r>
          </a:p>
        </p:txBody>
      </p:sp>
    </p:spTree>
    <p:extLst>
      <p:ext uri="{BB962C8B-B14F-4D97-AF65-F5344CB8AC3E}">
        <p14:creationId xmlns:p14="http://schemas.microsoft.com/office/powerpoint/2010/main" val="13755585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Jméno a příjmení </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592979"/>
          </a:xfrm>
        </p:spPr>
        <p:txBody>
          <a:bodyPr/>
          <a:lstStyle/>
          <a:p>
            <a:pPr eaLnBrk="1" hangingPunct="1"/>
            <a:r>
              <a:rPr lang="cs-CZ" altLang="cs-CZ" sz="2400" b="1" dirty="0">
                <a:solidFill>
                  <a:schemeClr val="tx2"/>
                </a:solidFill>
              </a:rPr>
              <a:t>Příjmení: </a:t>
            </a:r>
          </a:p>
          <a:p>
            <a:pPr eaLnBrk="1" hangingPunct="1"/>
            <a:r>
              <a:rPr lang="cs-CZ" altLang="cs-CZ" sz="2400" dirty="0"/>
              <a:t>Fyzická osoba, které byl matričním úřadem vydán matriční doklad, má povinnost užívat v úředním styku příjmení, popřípadě více příjmení, která jsou uvedena na tomto matričním dokladu.</a:t>
            </a:r>
          </a:p>
          <a:p>
            <a:pPr marL="0" indent="0" eaLnBrk="1" hangingPunct="1">
              <a:buNone/>
            </a:pPr>
            <a:endParaRPr lang="cs-CZ" altLang="cs-CZ" sz="2400" dirty="0"/>
          </a:p>
          <a:p>
            <a:pPr fontAlgn="auto">
              <a:defRPr/>
            </a:pPr>
            <a:r>
              <a:rPr lang="cs-CZ" sz="2400" dirty="0">
                <a:solidFill>
                  <a:schemeClr val="tx1">
                    <a:lumMod val="85000"/>
                    <a:lumOff val="15000"/>
                  </a:schemeClr>
                </a:solidFill>
              </a:rPr>
              <a:t>Příjmení žen se tvoří v souladu s pravidly české mluvnice.</a:t>
            </a:r>
          </a:p>
          <a:p>
            <a:pPr fontAlgn="auto">
              <a:defRPr/>
            </a:pPr>
            <a:r>
              <a:rPr lang="cs-CZ" sz="2400" dirty="0">
                <a:solidFill>
                  <a:schemeClr val="tx1">
                    <a:lumMod val="85000"/>
                    <a:lumOff val="15000"/>
                  </a:schemeClr>
                </a:solidFill>
              </a:rPr>
              <a:t>Lze i v mužském tvaru (od 2.8.2021)</a:t>
            </a:r>
          </a:p>
          <a:p>
            <a:pPr fontAlgn="auto">
              <a:defRPr/>
            </a:pPr>
            <a:endParaRPr lang="cs-CZ" sz="2400" dirty="0">
              <a:solidFill>
                <a:schemeClr val="tx1">
                  <a:lumMod val="85000"/>
                  <a:lumOff val="15000"/>
                </a:schemeClr>
              </a:solidFill>
            </a:endParaRPr>
          </a:p>
          <a:p>
            <a:pPr marL="72000" indent="0">
              <a:buNone/>
            </a:pPr>
            <a:endParaRPr lang="cs-CZ" sz="2000" dirty="0"/>
          </a:p>
        </p:txBody>
      </p:sp>
    </p:spTree>
    <p:extLst>
      <p:ext uri="{BB962C8B-B14F-4D97-AF65-F5344CB8AC3E}">
        <p14:creationId xmlns:p14="http://schemas.microsoft.com/office/powerpoint/2010/main" val="3649756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C73EA8B-15FB-59A1-5674-CFD51098B6DD}"/>
              </a:ext>
            </a:extLst>
          </p:cNvPr>
          <p:cNvSpPr>
            <a:spLocks noGrp="1"/>
          </p:cNvSpPr>
          <p:nvPr>
            <p:ph type="ftr" sz="quarter" idx="10"/>
          </p:nvPr>
        </p:nvSpPr>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3D46A0AB-457D-DB5C-31AE-299E6F8A038E}"/>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4EEB8E1F-CA51-E19F-D8E7-F8C2B99B9D08}"/>
              </a:ext>
            </a:extLst>
          </p:cNvPr>
          <p:cNvSpPr>
            <a:spLocks noGrp="1"/>
          </p:cNvSpPr>
          <p:nvPr>
            <p:ph type="title"/>
          </p:nvPr>
        </p:nvSpPr>
        <p:spPr/>
        <p:txBody>
          <a:bodyPr/>
          <a:lstStyle/>
          <a:p>
            <a:pPr algn="ctr"/>
            <a:r>
              <a:rPr lang="cs-CZ" dirty="0"/>
              <a:t>Otázky</a:t>
            </a:r>
          </a:p>
        </p:txBody>
      </p:sp>
      <p:sp>
        <p:nvSpPr>
          <p:cNvPr id="5" name="Zástupný obsah 4">
            <a:extLst>
              <a:ext uri="{FF2B5EF4-FFF2-40B4-BE49-F238E27FC236}">
                <a16:creationId xmlns:a16="http://schemas.microsoft.com/office/drawing/2014/main" id="{FE63C25C-F819-30DE-9E40-E67B99FC5929}"/>
              </a:ext>
            </a:extLst>
          </p:cNvPr>
          <p:cNvSpPr>
            <a:spLocks noGrp="1"/>
          </p:cNvSpPr>
          <p:nvPr>
            <p:ph idx="1"/>
          </p:nvPr>
        </p:nvSpPr>
        <p:spPr/>
        <p:txBody>
          <a:bodyPr/>
          <a:lstStyle/>
          <a:p>
            <a:r>
              <a:rPr lang="cs-CZ" sz="2400" b="1" dirty="0">
                <a:solidFill>
                  <a:schemeClr val="tx2"/>
                </a:solidFill>
              </a:rPr>
              <a:t>Lze vnitřní správu vymezit pozitivně?</a:t>
            </a:r>
          </a:p>
          <a:p>
            <a:r>
              <a:rPr lang="cs-CZ" sz="2400" b="1" dirty="0">
                <a:solidFill>
                  <a:schemeClr val="tx2"/>
                </a:solidFill>
              </a:rPr>
              <a:t>Jaká je organizace vnitřní správy? </a:t>
            </a:r>
          </a:p>
          <a:p>
            <a:r>
              <a:rPr lang="cs-CZ" sz="2400" b="1" dirty="0">
                <a:solidFill>
                  <a:schemeClr val="tx2"/>
                </a:solidFill>
              </a:rPr>
              <a:t>Jaké jsou nejvýznamnější právní předpisy upravující osobní stav obyvatel?</a:t>
            </a:r>
          </a:p>
          <a:p>
            <a:r>
              <a:rPr lang="cs-CZ" sz="2400" b="1" dirty="0">
                <a:solidFill>
                  <a:schemeClr val="tx2"/>
                </a:solidFill>
              </a:rPr>
              <a:t>Co se rozumí místem trvalého pobytu a jaké důsledky jsou s ním spojeny?</a:t>
            </a:r>
          </a:p>
          <a:p>
            <a:r>
              <a:rPr lang="cs-CZ" sz="2400" b="1" dirty="0">
                <a:solidFill>
                  <a:schemeClr val="tx2"/>
                </a:solidFill>
              </a:rPr>
              <a:t>Je možné změnit trvalý pobyt? </a:t>
            </a:r>
          </a:p>
          <a:p>
            <a:endParaRPr lang="cs-CZ" dirty="0"/>
          </a:p>
        </p:txBody>
      </p:sp>
    </p:spTree>
    <p:extLst>
      <p:ext uri="{BB962C8B-B14F-4D97-AF65-F5344CB8AC3E}">
        <p14:creationId xmlns:p14="http://schemas.microsoft.com/office/powerpoint/2010/main" val="32941496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Změna jména a příjmení </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592979"/>
          </a:xfrm>
        </p:spPr>
        <p:txBody>
          <a:bodyPr/>
          <a:lstStyle/>
          <a:p>
            <a:r>
              <a:rPr lang="cs-CZ" sz="2400" dirty="0"/>
              <a:t>Jméno, popřípadě jména, nebo příjmení lze změnit fyzické osobě pouze na základě její žádosti, případně žádosti jejích zákonných zástupců</a:t>
            </a:r>
          </a:p>
          <a:p>
            <a:endParaRPr lang="cs-CZ" sz="2400" dirty="0"/>
          </a:p>
          <a:p>
            <a:r>
              <a:rPr lang="cs-CZ" sz="2400" dirty="0"/>
              <a:t>Změna příjmení se povolí zejména tehdy, jde-li o příjmení hanlivé, nebo směšné, nebo je-li pro to vážný důvod. </a:t>
            </a:r>
          </a:p>
          <a:p>
            <a:pPr marL="72000" indent="0">
              <a:buNone/>
            </a:pPr>
            <a:endParaRPr lang="cs-CZ" sz="2000" dirty="0"/>
          </a:p>
        </p:txBody>
      </p:sp>
    </p:spTree>
    <p:extLst>
      <p:ext uri="{BB962C8B-B14F-4D97-AF65-F5344CB8AC3E}">
        <p14:creationId xmlns:p14="http://schemas.microsoft.com/office/powerpoint/2010/main" val="4315520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C73EA8B-15FB-59A1-5674-CFD51098B6DD}"/>
              </a:ext>
            </a:extLst>
          </p:cNvPr>
          <p:cNvSpPr>
            <a:spLocks noGrp="1"/>
          </p:cNvSpPr>
          <p:nvPr>
            <p:ph type="ftr" sz="quarter" idx="10"/>
          </p:nvPr>
        </p:nvSpPr>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3D46A0AB-457D-DB5C-31AE-299E6F8A038E}"/>
              </a:ext>
            </a:extLst>
          </p:cNvPr>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4" name="Nadpis 3">
            <a:extLst>
              <a:ext uri="{FF2B5EF4-FFF2-40B4-BE49-F238E27FC236}">
                <a16:creationId xmlns:a16="http://schemas.microsoft.com/office/drawing/2014/main" id="{4EEB8E1F-CA51-E19F-D8E7-F8C2B99B9D08}"/>
              </a:ext>
            </a:extLst>
          </p:cNvPr>
          <p:cNvSpPr>
            <a:spLocks noGrp="1"/>
          </p:cNvSpPr>
          <p:nvPr>
            <p:ph type="title"/>
          </p:nvPr>
        </p:nvSpPr>
        <p:spPr/>
        <p:txBody>
          <a:bodyPr/>
          <a:lstStyle/>
          <a:p>
            <a:pPr algn="ctr"/>
            <a:r>
              <a:rPr lang="cs-CZ" dirty="0"/>
              <a:t>Otázky</a:t>
            </a:r>
          </a:p>
        </p:txBody>
      </p:sp>
      <p:sp>
        <p:nvSpPr>
          <p:cNvPr id="5" name="Zástupný obsah 4">
            <a:extLst>
              <a:ext uri="{FF2B5EF4-FFF2-40B4-BE49-F238E27FC236}">
                <a16:creationId xmlns:a16="http://schemas.microsoft.com/office/drawing/2014/main" id="{FE63C25C-F819-30DE-9E40-E67B99FC5929}"/>
              </a:ext>
            </a:extLst>
          </p:cNvPr>
          <p:cNvSpPr>
            <a:spLocks noGrp="1"/>
          </p:cNvSpPr>
          <p:nvPr>
            <p:ph idx="1"/>
          </p:nvPr>
        </p:nvSpPr>
        <p:spPr/>
        <p:txBody>
          <a:bodyPr/>
          <a:lstStyle/>
          <a:p>
            <a:r>
              <a:rPr lang="cs-CZ" sz="2800" b="1" dirty="0">
                <a:solidFill>
                  <a:schemeClr val="tx2"/>
                </a:solidFill>
              </a:rPr>
              <a:t>Co se rozumí občanským průkazem? </a:t>
            </a:r>
            <a:endParaRPr lang="cs-CZ" b="1" dirty="0">
              <a:solidFill>
                <a:schemeClr val="tx2"/>
              </a:solidFill>
            </a:endParaRPr>
          </a:p>
          <a:p>
            <a:r>
              <a:rPr lang="cs-CZ" sz="2800" b="1" dirty="0">
                <a:solidFill>
                  <a:schemeClr val="tx2"/>
                </a:solidFill>
              </a:rPr>
              <a:t>Je nějaký rozdíl mezi cestovními doklad</a:t>
            </a:r>
            <a:r>
              <a:rPr lang="cs-CZ" b="1" dirty="0">
                <a:solidFill>
                  <a:schemeClr val="tx2"/>
                </a:solidFill>
              </a:rPr>
              <a:t>y a občanským průkazem?</a:t>
            </a:r>
            <a:endParaRPr lang="cs-CZ" sz="2800" b="1" dirty="0">
              <a:solidFill>
                <a:schemeClr val="tx2"/>
              </a:solidFill>
            </a:endParaRPr>
          </a:p>
          <a:p>
            <a:r>
              <a:rPr lang="cs-CZ" sz="2800" b="1" dirty="0">
                <a:solidFill>
                  <a:schemeClr val="tx2"/>
                </a:solidFill>
              </a:rPr>
              <a:t>Jaké povinnosti mají držitelé občanského průkazu?</a:t>
            </a:r>
          </a:p>
          <a:p>
            <a:r>
              <a:rPr lang="cs-CZ" b="1" dirty="0">
                <a:solidFill>
                  <a:schemeClr val="tx2"/>
                </a:solidFill>
              </a:rPr>
              <a:t>Jaké cestovní doklady známe? </a:t>
            </a:r>
            <a:endParaRPr lang="cs-CZ" sz="2800" b="1" dirty="0">
              <a:solidFill>
                <a:schemeClr val="tx2"/>
              </a:solidFill>
            </a:endParaRPr>
          </a:p>
          <a:p>
            <a:endParaRPr lang="cs-CZ" dirty="0"/>
          </a:p>
        </p:txBody>
      </p:sp>
    </p:spTree>
    <p:extLst>
      <p:ext uri="{BB962C8B-B14F-4D97-AF65-F5344CB8AC3E}">
        <p14:creationId xmlns:p14="http://schemas.microsoft.com/office/powerpoint/2010/main" val="21207362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Občanské průkazy</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592979"/>
          </a:xfrm>
        </p:spPr>
        <p:txBody>
          <a:bodyPr/>
          <a:lstStyle/>
          <a:p>
            <a:r>
              <a:rPr lang="cs-CZ" altLang="cs-CZ" sz="2400" b="1" dirty="0"/>
              <a:t>Zákon č. 328/1999 Sb., o občanských průkazech</a:t>
            </a:r>
          </a:p>
          <a:p>
            <a:pPr marL="72000" indent="0">
              <a:buNone/>
            </a:pPr>
            <a:endParaRPr lang="cs-CZ" sz="2000" dirty="0"/>
          </a:p>
          <a:p>
            <a:r>
              <a:rPr lang="cs-CZ" sz="2000" dirty="0"/>
              <a:t>občanský průkaz je </a:t>
            </a:r>
            <a:r>
              <a:rPr lang="cs-CZ" sz="2000" b="1" dirty="0">
                <a:solidFill>
                  <a:schemeClr val="tx2"/>
                </a:solidFill>
              </a:rPr>
              <a:t>veřejná listina</a:t>
            </a:r>
            <a:r>
              <a:rPr lang="cs-CZ" sz="2000" dirty="0"/>
              <a:t>,  kterou občan prokazuje své jméno, popřípadě jména, příjmení, podobu a státní občanství České republiky, jakož i další údaje v ní zapsané podle tohoto zákona</a:t>
            </a:r>
          </a:p>
          <a:p>
            <a:endParaRPr lang="cs-CZ" sz="2000" dirty="0"/>
          </a:p>
          <a:p>
            <a:r>
              <a:rPr lang="cs-CZ" sz="2000" dirty="0"/>
              <a:t>občanský průkaz je povinen mít občan, který dosáhl věku 15 let a má </a:t>
            </a:r>
            <a:r>
              <a:rPr lang="cs-CZ" sz="2000" b="1" dirty="0">
                <a:solidFill>
                  <a:schemeClr val="tx2"/>
                </a:solidFill>
              </a:rPr>
              <a:t>trvalý pobyt </a:t>
            </a:r>
            <a:r>
              <a:rPr lang="cs-CZ" sz="2000" dirty="0"/>
              <a:t>na území České republiky </a:t>
            </a:r>
          </a:p>
          <a:p>
            <a:pPr marL="72000" indent="0">
              <a:buNone/>
            </a:pPr>
            <a:endParaRPr lang="cs-CZ" sz="2000" dirty="0"/>
          </a:p>
        </p:txBody>
      </p:sp>
    </p:spTree>
    <p:extLst>
      <p:ext uri="{BB962C8B-B14F-4D97-AF65-F5344CB8AC3E}">
        <p14:creationId xmlns:p14="http://schemas.microsoft.com/office/powerpoint/2010/main" val="13793229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Občanské průkazy</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592979"/>
          </a:xfrm>
        </p:spPr>
        <p:txBody>
          <a:bodyPr/>
          <a:lstStyle/>
          <a:p>
            <a:pPr marL="72000" indent="0">
              <a:buNone/>
            </a:pPr>
            <a:r>
              <a:rPr lang="cs-CZ" sz="2400" b="1" dirty="0">
                <a:solidFill>
                  <a:schemeClr val="tx2"/>
                </a:solidFill>
              </a:rPr>
              <a:t>Je zakázáno:</a:t>
            </a:r>
          </a:p>
          <a:p>
            <a:pPr fontAlgn="auto">
              <a:defRPr/>
            </a:pPr>
            <a:r>
              <a:rPr lang="cs-CZ" sz="2000" b="1" dirty="0">
                <a:solidFill>
                  <a:schemeClr val="tx2"/>
                </a:solidFill>
              </a:rPr>
              <a:t>odebírat</a:t>
            </a:r>
            <a:r>
              <a:rPr lang="cs-CZ" sz="2000" dirty="0">
                <a:solidFill>
                  <a:schemeClr val="tx1">
                    <a:lumMod val="85000"/>
                    <a:lumOff val="15000"/>
                  </a:schemeClr>
                </a:solidFill>
              </a:rPr>
              <a:t> občanský průkaz při vstupu do objektů nebo na pozemky</a:t>
            </a:r>
          </a:p>
          <a:p>
            <a:pPr fontAlgn="auto">
              <a:defRPr/>
            </a:pPr>
            <a:r>
              <a:rPr lang="cs-CZ" sz="2000" dirty="0">
                <a:solidFill>
                  <a:schemeClr val="tx1">
                    <a:lumMod val="85000"/>
                    <a:lumOff val="15000"/>
                  </a:schemeClr>
                </a:solidFill>
              </a:rPr>
              <a:t>přijímat občanský průkaz jako </a:t>
            </a:r>
            <a:r>
              <a:rPr lang="cs-CZ" sz="2000" b="1" dirty="0">
                <a:solidFill>
                  <a:schemeClr val="tx2"/>
                </a:solidFill>
              </a:rPr>
              <a:t>zástavu</a:t>
            </a:r>
            <a:endParaRPr lang="cs-CZ" sz="2000" dirty="0">
              <a:solidFill>
                <a:schemeClr val="tx1">
                  <a:lumMod val="85000"/>
                  <a:lumOff val="15000"/>
                </a:schemeClr>
              </a:solidFill>
            </a:endParaRPr>
          </a:p>
          <a:p>
            <a:pPr fontAlgn="auto">
              <a:defRPr/>
            </a:pPr>
            <a:r>
              <a:rPr lang="cs-CZ" sz="2000" b="1" dirty="0">
                <a:solidFill>
                  <a:schemeClr val="tx2"/>
                </a:solidFill>
              </a:rPr>
              <a:t>pořizovat kopii</a:t>
            </a:r>
            <a:r>
              <a:rPr lang="cs-CZ" sz="2000" dirty="0">
                <a:solidFill>
                  <a:schemeClr val="tx1">
                    <a:lumMod val="85000"/>
                    <a:lumOff val="15000"/>
                  </a:schemeClr>
                </a:solidFill>
              </a:rPr>
              <a:t> občanského průkazu </a:t>
            </a:r>
            <a:r>
              <a:rPr lang="cs-CZ" sz="2000" b="1" dirty="0">
                <a:solidFill>
                  <a:schemeClr val="tx2"/>
                </a:solidFill>
              </a:rPr>
              <a:t>bez souhlasu držitele občanského průkazu</a:t>
            </a:r>
            <a:endParaRPr lang="cs-CZ" sz="2000" dirty="0">
              <a:solidFill>
                <a:schemeClr val="tx1">
                  <a:lumMod val="85000"/>
                  <a:lumOff val="15000"/>
                </a:schemeClr>
              </a:solidFill>
            </a:endParaRPr>
          </a:p>
          <a:p>
            <a:pPr fontAlgn="auto">
              <a:defRPr/>
            </a:pPr>
            <a:endParaRPr lang="cs-CZ" sz="2000" dirty="0">
              <a:solidFill>
                <a:schemeClr val="tx1">
                  <a:lumMod val="85000"/>
                  <a:lumOff val="15000"/>
                </a:schemeClr>
              </a:solidFill>
            </a:endParaRPr>
          </a:p>
          <a:p>
            <a:pPr fontAlgn="auto">
              <a:defRPr/>
            </a:pPr>
            <a:r>
              <a:rPr lang="cs-CZ" sz="2000" dirty="0">
                <a:solidFill>
                  <a:schemeClr val="tx1">
                    <a:lumMod val="85000"/>
                    <a:lumOff val="15000"/>
                  </a:schemeClr>
                </a:solidFill>
              </a:rPr>
              <a:t>zpracovávat údaje uvedené v občanském průkazu a data pro elektronické využití občanského průkazu bez souhlasu držitele občanského průkazu</a:t>
            </a:r>
          </a:p>
          <a:p>
            <a:pPr fontAlgn="auto">
              <a:defRPr/>
            </a:pPr>
            <a:endParaRPr lang="cs-CZ" sz="2000" dirty="0">
              <a:solidFill>
                <a:schemeClr val="tx1">
                  <a:lumMod val="85000"/>
                  <a:lumOff val="15000"/>
                </a:schemeClr>
              </a:solidFill>
            </a:endParaRPr>
          </a:p>
          <a:p>
            <a:pPr fontAlgn="auto">
              <a:defRPr/>
            </a:pPr>
            <a:r>
              <a:rPr lang="cs-CZ" sz="2000" dirty="0">
                <a:solidFill>
                  <a:schemeClr val="tx1">
                    <a:lumMod val="85000"/>
                    <a:lumOff val="15000"/>
                  </a:schemeClr>
                </a:solidFill>
              </a:rPr>
              <a:t>provádět v občanském průkazu zápisy, změny nebo opravy, s výjimkou uložení dat</a:t>
            </a:r>
          </a:p>
          <a:p>
            <a:pPr marL="72000" indent="0">
              <a:buNone/>
            </a:pPr>
            <a:endParaRPr lang="cs-CZ" sz="2400" b="1" dirty="0">
              <a:solidFill>
                <a:schemeClr val="tx2"/>
              </a:solidFill>
            </a:endParaRPr>
          </a:p>
        </p:txBody>
      </p:sp>
    </p:spTree>
    <p:extLst>
      <p:ext uri="{BB962C8B-B14F-4D97-AF65-F5344CB8AC3E}">
        <p14:creationId xmlns:p14="http://schemas.microsoft.com/office/powerpoint/2010/main" val="26305837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Občanské průkazy</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592979"/>
          </a:xfrm>
        </p:spPr>
        <p:txBody>
          <a:bodyPr/>
          <a:lstStyle/>
          <a:p>
            <a:pPr marL="72000" indent="0">
              <a:buNone/>
            </a:pPr>
            <a:r>
              <a:rPr lang="cs-CZ" sz="2400" b="1" dirty="0">
                <a:solidFill>
                  <a:schemeClr val="tx2"/>
                </a:solidFill>
              </a:rPr>
              <a:t>Povinnost občana je </a:t>
            </a:r>
          </a:p>
          <a:p>
            <a:r>
              <a:rPr lang="cs-CZ" sz="2000" dirty="0"/>
              <a:t>chránit občanský průkaz před poškozením a zničením, ohlásit neprodleně obecnému úřadu jeho zničení nebo ztrátu</a:t>
            </a:r>
          </a:p>
          <a:p>
            <a:endParaRPr lang="cs-CZ" sz="2000" dirty="0"/>
          </a:p>
          <a:p>
            <a:r>
              <a:rPr lang="cs-CZ" sz="2000" dirty="0"/>
              <a:t>požádat o vydání nového občanského průkazu do 15 dnů </a:t>
            </a:r>
          </a:p>
          <a:p>
            <a:endParaRPr lang="cs-CZ" sz="2000" dirty="0"/>
          </a:p>
          <a:p>
            <a:r>
              <a:rPr lang="cs-CZ" sz="2000" dirty="0"/>
              <a:t>odevzdat poškozený</a:t>
            </a:r>
          </a:p>
        </p:txBody>
      </p:sp>
    </p:spTree>
    <p:extLst>
      <p:ext uri="{BB962C8B-B14F-4D97-AF65-F5344CB8AC3E}">
        <p14:creationId xmlns:p14="http://schemas.microsoft.com/office/powerpoint/2010/main" val="8972492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Občanské průkazy</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592979"/>
          </a:xfrm>
        </p:spPr>
        <p:txBody>
          <a:bodyPr/>
          <a:lstStyle/>
          <a:p>
            <a:pPr marL="72000" indent="0">
              <a:buNone/>
            </a:pPr>
            <a:r>
              <a:rPr lang="cs-CZ" sz="2400" b="1" dirty="0">
                <a:solidFill>
                  <a:schemeClr val="tx2"/>
                </a:solidFill>
              </a:rPr>
              <a:t>Údaje zapisované od občanského průkazu</a:t>
            </a:r>
          </a:p>
          <a:p>
            <a:r>
              <a:rPr lang="cs-CZ" sz="2000" b="1" dirty="0"/>
              <a:t>Povinně zapisované údaje </a:t>
            </a:r>
            <a:r>
              <a:rPr lang="cs-CZ" sz="2000" dirty="0"/>
              <a:t>(např. jméno, popřípadě jména, a příjmení, pohlaví, státní občanství, datum narození, místo a okres narození, adresa místa trvalého pobytu, je-li hlášen k trvalému pobytu na území České republiky, podoba, podpis, biometrické údaje</a:t>
            </a:r>
          </a:p>
          <a:p>
            <a:endParaRPr lang="cs-CZ" sz="2000" b="1" dirty="0">
              <a:solidFill>
                <a:schemeClr val="tx2"/>
              </a:solidFill>
            </a:endParaRPr>
          </a:p>
          <a:p>
            <a:r>
              <a:rPr lang="cs-CZ" sz="2000" b="1" dirty="0"/>
              <a:t>Nepovinně zapisované údaje </a:t>
            </a:r>
            <a:r>
              <a:rPr lang="cs-CZ" sz="2000" dirty="0"/>
              <a:t>(rodinný stav nebo údaj o registrovaném partnerství, data pro elektronické využití občanského průkazu stanovená prováděcím právním předpisem nebo tato data může uložit sám držitel občanského průkazu)</a:t>
            </a:r>
          </a:p>
          <a:p>
            <a:pPr marL="72000" indent="0">
              <a:buNone/>
            </a:pPr>
            <a:endParaRPr lang="cs-CZ" sz="2400" b="1" dirty="0">
              <a:solidFill>
                <a:schemeClr val="tx2"/>
              </a:solidFill>
            </a:endParaRPr>
          </a:p>
        </p:txBody>
      </p:sp>
    </p:spTree>
    <p:extLst>
      <p:ext uri="{BB962C8B-B14F-4D97-AF65-F5344CB8AC3E}">
        <p14:creationId xmlns:p14="http://schemas.microsoft.com/office/powerpoint/2010/main" val="36770784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Občanské průkazy</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592979"/>
          </a:xfrm>
        </p:spPr>
        <p:txBody>
          <a:bodyPr/>
          <a:lstStyle/>
          <a:p>
            <a:pPr algn="just" eaLnBrk="1" hangingPunct="1"/>
            <a:r>
              <a:rPr lang="cs-CZ" altLang="cs-CZ" sz="2400" dirty="0"/>
              <a:t>Občanský průkaz vydává obecní úřad obce s rozšířenou působností, magistráty těchto měst, </a:t>
            </a:r>
            <a:r>
              <a:rPr lang="cs-CZ" altLang="cs-CZ" sz="1800" i="1" dirty="0"/>
              <a:t>v hlavním městě Praze úřad městské části určený Statutem hlavního města Prahy, v jehož obvodu je občan hlášen k trvalému pobytu</a:t>
            </a:r>
          </a:p>
          <a:p>
            <a:pPr algn="just" eaLnBrk="1" hangingPunct="1"/>
            <a:endParaRPr lang="cs-CZ" altLang="cs-CZ" sz="2400" dirty="0"/>
          </a:p>
          <a:p>
            <a:pPr algn="just"/>
            <a:r>
              <a:rPr lang="cs-CZ" altLang="cs-CZ" sz="2400" dirty="0"/>
              <a:t>První občanský průkaz - zákonný zástupce občana nebo občan, který žádá o vydání prvního občanského průkazu po dovršení 15 let věku</a:t>
            </a:r>
          </a:p>
          <a:p>
            <a:pPr algn="just"/>
            <a:r>
              <a:rPr lang="cs-CZ" altLang="cs-CZ" sz="2400" dirty="0"/>
              <a:t>Občan je povinen převzít občanský průkaz osobně</a:t>
            </a:r>
          </a:p>
          <a:p>
            <a:pPr algn="just"/>
            <a:r>
              <a:rPr lang="cs-CZ" altLang="cs-CZ" sz="2400" dirty="0"/>
              <a:t>Jeho převzetí potvrdí digitalizovaným podpisem</a:t>
            </a:r>
          </a:p>
          <a:p>
            <a:pPr algn="just"/>
            <a:endParaRPr lang="cs-CZ" altLang="cs-CZ" sz="2400" dirty="0"/>
          </a:p>
          <a:p>
            <a:pPr marL="72000" indent="0">
              <a:buNone/>
            </a:pPr>
            <a:endParaRPr lang="cs-CZ" sz="2400" b="1" dirty="0">
              <a:solidFill>
                <a:schemeClr val="tx2"/>
              </a:solidFill>
            </a:endParaRPr>
          </a:p>
        </p:txBody>
      </p:sp>
    </p:spTree>
    <p:extLst>
      <p:ext uri="{BB962C8B-B14F-4D97-AF65-F5344CB8AC3E}">
        <p14:creationId xmlns:p14="http://schemas.microsoft.com/office/powerpoint/2010/main" val="42889555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Cestovní doklady</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592979"/>
          </a:xfrm>
        </p:spPr>
        <p:txBody>
          <a:bodyPr/>
          <a:lstStyle/>
          <a:p>
            <a:pPr marL="72000" indent="0">
              <a:buNone/>
            </a:pPr>
            <a:r>
              <a:rPr lang="en-US" altLang="cs-CZ" sz="2000" b="1" dirty="0"/>
              <a:t>Zákon č. 329/1999 Sb., o </a:t>
            </a:r>
            <a:r>
              <a:rPr lang="en-US" altLang="cs-CZ" sz="2000" b="1" dirty="0" err="1"/>
              <a:t>cestovních</a:t>
            </a:r>
            <a:r>
              <a:rPr lang="en-US" altLang="cs-CZ" sz="2000" b="1" dirty="0"/>
              <a:t> </a:t>
            </a:r>
            <a:r>
              <a:rPr lang="en-US" altLang="cs-CZ" sz="2000" b="1" dirty="0" err="1"/>
              <a:t>dokladech</a:t>
            </a:r>
            <a:r>
              <a:rPr lang="en-US" altLang="cs-CZ" sz="2000" b="1" dirty="0"/>
              <a:t> a o </a:t>
            </a:r>
            <a:r>
              <a:rPr lang="en-US" altLang="cs-CZ" sz="2000" b="1" dirty="0" err="1"/>
              <a:t>změně</a:t>
            </a:r>
            <a:r>
              <a:rPr lang="en-US" altLang="cs-CZ" sz="2000" b="1" dirty="0"/>
              <a:t> </a:t>
            </a:r>
            <a:r>
              <a:rPr lang="en-US" altLang="cs-CZ" sz="2000" b="1" dirty="0" err="1"/>
              <a:t>zákona</a:t>
            </a:r>
            <a:r>
              <a:rPr lang="en-US" altLang="cs-CZ" sz="2000" b="1" dirty="0"/>
              <a:t> č. 283/1991 Sb., o </a:t>
            </a:r>
            <a:r>
              <a:rPr lang="en-US" altLang="cs-CZ" sz="2000" b="1" dirty="0" err="1"/>
              <a:t>Policii</a:t>
            </a:r>
            <a:r>
              <a:rPr lang="en-US" altLang="cs-CZ" sz="2000" b="1" dirty="0"/>
              <a:t> </a:t>
            </a:r>
            <a:r>
              <a:rPr lang="en-US" altLang="cs-CZ" sz="2000" b="1" dirty="0" err="1"/>
              <a:t>České</a:t>
            </a:r>
            <a:r>
              <a:rPr lang="en-US" altLang="cs-CZ" sz="2000" b="1" dirty="0"/>
              <a:t> </a:t>
            </a:r>
            <a:r>
              <a:rPr lang="en-US" altLang="cs-CZ" sz="2000" b="1" dirty="0" err="1"/>
              <a:t>republiky</a:t>
            </a:r>
            <a:r>
              <a:rPr lang="en-US" altLang="cs-CZ" sz="2000" b="1" dirty="0"/>
              <a:t>, </a:t>
            </a:r>
            <a:r>
              <a:rPr lang="en-US" altLang="cs-CZ" sz="2000" b="1" dirty="0" err="1"/>
              <a:t>ve</a:t>
            </a:r>
            <a:r>
              <a:rPr lang="en-US" altLang="cs-CZ" sz="2000" b="1" dirty="0"/>
              <a:t> </a:t>
            </a:r>
            <a:r>
              <a:rPr lang="en-US" altLang="cs-CZ" sz="2000" b="1" dirty="0" err="1"/>
              <a:t>znění</a:t>
            </a:r>
            <a:r>
              <a:rPr lang="en-US" altLang="cs-CZ" sz="2000" b="1" dirty="0"/>
              <a:t> </a:t>
            </a:r>
            <a:r>
              <a:rPr lang="en-US" altLang="cs-CZ" sz="2000" b="1" dirty="0" err="1"/>
              <a:t>pozdějších</a:t>
            </a:r>
            <a:r>
              <a:rPr lang="en-US" altLang="cs-CZ" sz="2000" b="1" dirty="0"/>
              <a:t> </a:t>
            </a:r>
            <a:r>
              <a:rPr lang="en-US" altLang="cs-CZ" sz="2000" b="1" dirty="0" err="1"/>
              <a:t>předpisů</a:t>
            </a:r>
            <a:r>
              <a:rPr lang="en-US" altLang="cs-CZ" sz="2000" b="1" dirty="0"/>
              <a:t>, (</a:t>
            </a:r>
            <a:r>
              <a:rPr lang="en-US" altLang="cs-CZ" sz="2000" b="1" dirty="0" err="1"/>
              <a:t>zákon</a:t>
            </a:r>
            <a:r>
              <a:rPr lang="en-US" altLang="cs-CZ" sz="2000" b="1" dirty="0"/>
              <a:t> o </a:t>
            </a:r>
            <a:r>
              <a:rPr lang="en-US" altLang="cs-CZ" sz="2000" b="1" dirty="0" err="1"/>
              <a:t>cestovních</a:t>
            </a:r>
            <a:r>
              <a:rPr lang="en-US" altLang="cs-CZ" sz="2000" b="1" dirty="0"/>
              <a:t> </a:t>
            </a:r>
            <a:r>
              <a:rPr lang="en-US" altLang="cs-CZ" sz="2000" b="1" dirty="0" err="1"/>
              <a:t>dokladech</a:t>
            </a:r>
            <a:r>
              <a:rPr lang="en-US" altLang="cs-CZ" sz="2000" b="1" dirty="0"/>
              <a:t>)</a:t>
            </a:r>
            <a:endParaRPr lang="cs-CZ" altLang="cs-CZ" sz="2000" b="1" dirty="0"/>
          </a:p>
          <a:p>
            <a:pPr marL="72000" indent="0">
              <a:buNone/>
            </a:pPr>
            <a:endParaRPr lang="cs-CZ" altLang="cs-CZ" sz="2000" b="1" dirty="0"/>
          </a:p>
          <a:p>
            <a:r>
              <a:rPr lang="en-US" altLang="cs-CZ" sz="2000" dirty="0" err="1"/>
              <a:t>cestovní</a:t>
            </a:r>
            <a:r>
              <a:rPr lang="en-US" altLang="cs-CZ" sz="2000" dirty="0"/>
              <a:t> </a:t>
            </a:r>
            <a:r>
              <a:rPr lang="en-US" altLang="cs-CZ" sz="2000" dirty="0" err="1"/>
              <a:t>doklad</a:t>
            </a:r>
            <a:r>
              <a:rPr lang="en-US" altLang="cs-CZ" sz="2000" dirty="0"/>
              <a:t> je </a:t>
            </a:r>
            <a:r>
              <a:rPr lang="en-US" altLang="cs-CZ" sz="2000" dirty="0" err="1"/>
              <a:t>veřejná</a:t>
            </a:r>
            <a:r>
              <a:rPr lang="en-US" altLang="cs-CZ" sz="2000" dirty="0"/>
              <a:t> </a:t>
            </a:r>
            <a:r>
              <a:rPr lang="en-US" altLang="cs-CZ" sz="2000" dirty="0" err="1"/>
              <a:t>listina</a:t>
            </a:r>
            <a:r>
              <a:rPr lang="en-US" altLang="cs-CZ" sz="2000" dirty="0"/>
              <a:t> </a:t>
            </a:r>
            <a:r>
              <a:rPr lang="en-US" altLang="cs-CZ" sz="2000" dirty="0" err="1"/>
              <a:t>opravňující</a:t>
            </a:r>
            <a:r>
              <a:rPr lang="en-US" altLang="cs-CZ" sz="2000" dirty="0"/>
              <a:t> </a:t>
            </a:r>
            <a:r>
              <a:rPr lang="en-US" altLang="cs-CZ" sz="2000" dirty="0" err="1"/>
              <a:t>občana</a:t>
            </a:r>
            <a:r>
              <a:rPr lang="en-US" altLang="cs-CZ" sz="2000" dirty="0"/>
              <a:t> k </a:t>
            </a:r>
            <a:r>
              <a:rPr lang="en-US" altLang="cs-CZ" sz="2000" dirty="0" err="1"/>
              <a:t>překračování</a:t>
            </a:r>
            <a:r>
              <a:rPr lang="en-US" altLang="cs-CZ" sz="2000" dirty="0"/>
              <a:t> </a:t>
            </a:r>
            <a:r>
              <a:rPr lang="en-US" altLang="cs-CZ" sz="2000" dirty="0" err="1"/>
              <a:t>státních</a:t>
            </a:r>
            <a:r>
              <a:rPr lang="en-US" altLang="cs-CZ" sz="2000" dirty="0"/>
              <a:t> </a:t>
            </a:r>
            <a:r>
              <a:rPr lang="en-US" altLang="cs-CZ" sz="2000" dirty="0" err="1"/>
              <a:t>hranic</a:t>
            </a:r>
            <a:r>
              <a:rPr lang="en-US" altLang="cs-CZ" sz="2000" dirty="0"/>
              <a:t> </a:t>
            </a:r>
            <a:r>
              <a:rPr lang="en-US" altLang="cs-CZ" sz="2000" dirty="0" err="1"/>
              <a:t>České</a:t>
            </a:r>
            <a:r>
              <a:rPr lang="en-US" altLang="cs-CZ" sz="2000" dirty="0"/>
              <a:t> </a:t>
            </a:r>
            <a:r>
              <a:rPr lang="en-US" altLang="cs-CZ" sz="2000" dirty="0" err="1"/>
              <a:t>republiky</a:t>
            </a:r>
            <a:r>
              <a:rPr lang="en-US" altLang="cs-CZ" sz="2000" dirty="0"/>
              <a:t>  </a:t>
            </a:r>
            <a:r>
              <a:rPr lang="en-US" altLang="cs-CZ" sz="2000" dirty="0" err="1"/>
              <a:t>přes</a:t>
            </a:r>
            <a:r>
              <a:rPr lang="en-US" altLang="cs-CZ" sz="2000" dirty="0"/>
              <a:t> </a:t>
            </a:r>
            <a:r>
              <a:rPr lang="en-US" altLang="cs-CZ" sz="2000" dirty="0" err="1"/>
              <a:t>hraniční</a:t>
            </a:r>
            <a:r>
              <a:rPr lang="en-US" altLang="cs-CZ" sz="2000" dirty="0"/>
              <a:t> </a:t>
            </a:r>
            <a:r>
              <a:rPr lang="en-US" altLang="cs-CZ" sz="2000" dirty="0" err="1"/>
              <a:t>přechod</a:t>
            </a:r>
            <a:r>
              <a:rPr lang="en-US" altLang="cs-CZ" sz="2000" dirty="0"/>
              <a:t>, </a:t>
            </a:r>
            <a:r>
              <a:rPr lang="en-US" altLang="cs-CZ" sz="2000" dirty="0" err="1"/>
              <a:t>nestanoví</a:t>
            </a:r>
            <a:r>
              <a:rPr lang="en-US" altLang="cs-CZ" sz="2000" dirty="0"/>
              <a:t>-li </a:t>
            </a:r>
            <a:r>
              <a:rPr lang="en-US" altLang="cs-CZ" sz="2000" dirty="0" err="1"/>
              <a:t>jinak</a:t>
            </a:r>
            <a:r>
              <a:rPr lang="en-US" altLang="cs-CZ" sz="2000" dirty="0"/>
              <a:t> mezinárodní </a:t>
            </a:r>
            <a:r>
              <a:rPr lang="en-US" altLang="cs-CZ" sz="2000" dirty="0" err="1"/>
              <a:t>smlouva</a:t>
            </a:r>
            <a:r>
              <a:rPr lang="en-US" altLang="cs-CZ" sz="2000" dirty="0"/>
              <a:t>, </a:t>
            </a:r>
            <a:r>
              <a:rPr lang="en-US" altLang="cs-CZ" sz="2000" dirty="0" err="1"/>
              <a:t>jíž</a:t>
            </a:r>
            <a:r>
              <a:rPr lang="en-US" altLang="cs-CZ" sz="2000" dirty="0"/>
              <a:t> je </a:t>
            </a:r>
            <a:r>
              <a:rPr lang="en-US" altLang="cs-CZ" sz="2000" dirty="0" err="1"/>
              <a:t>Česká</a:t>
            </a:r>
            <a:r>
              <a:rPr lang="en-US" altLang="cs-CZ" sz="2000" dirty="0"/>
              <a:t> </a:t>
            </a:r>
            <a:r>
              <a:rPr lang="en-US" altLang="cs-CZ" sz="2000" dirty="0" err="1"/>
              <a:t>republika</a:t>
            </a:r>
            <a:r>
              <a:rPr lang="en-US" altLang="cs-CZ" sz="2000" dirty="0"/>
              <a:t> </a:t>
            </a:r>
            <a:r>
              <a:rPr lang="en-US" altLang="cs-CZ" sz="2000" dirty="0" err="1"/>
              <a:t>vázána</a:t>
            </a:r>
            <a:endParaRPr lang="cs-CZ" altLang="cs-CZ" sz="2000" dirty="0"/>
          </a:p>
          <a:p>
            <a:endParaRPr lang="en-US" altLang="cs-CZ" sz="2000" dirty="0"/>
          </a:p>
          <a:p>
            <a:r>
              <a:rPr lang="cs-CZ" altLang="cs-CZ" sz="2000" dirty="0"/>
              <a:t>c</a:t>
            </a:r>
            <a:r>
              <a:rPr lang="en-US" altLang="cs-CZ" sz="2000" dirty="0" err="1"/>
              <a:t>estovním</a:t>
            </a:r>
            <a:r>
              <a:rPr lang="en-US" altLang="cs-CZ" sz="2000" dirty="0"/>
              <a:t> </a:t>
            </a:r>
            <a:r>
              <a:rPr lang="en-US" altLang="cs-CZ" sz="2000" dirty="0" err="1"/>
              <a:t>dokladem</a:t>
            </a:r>
            <a:r>
              <a:rPr lang="en-US" altLang="cs-CZ" sz="2000" dirty="0"/>
              <a:t> </a:t>
            </a:r>
            <a:r>
              <a:rPr lang="en-US" altLang="cs-CZ" sz="2000" dirty="0" err="1"/>
              <a:t>občan</a:t>
            </a:r>
            <a:r>
              <a:rPr lang="en-US" altLang="cs-CZ" sz="2000" dirty="0"/>
              <a:t> </a:t>
            </a:r>
            <a:r>
              <a:rPr lang="en-US" altLang="cs-CZ" sz="2000" dirty="0" err="1"/>
              <a:t>prokazuje</a:t>
            </a:r>
            <a:r>
              <a:rPr lang="en-US" altLang="cs-CZ" sz="2000" dirty="0"/>
              <a:t> </a:t>
            </a:r>
            <a:r>
              <a:rPr lang="en-US" altLang="cs-CZ" sz="2000" dirty="0" err="1"/>
              <a:t>své</a:t>
            </a:r>
            <a:r>
              <a:rPr lang="en-US" altLang="cs-CZ" sz="2000" dirty="0"/>
              <a:t> </a:t>
            </a:r>
            <a:r>
              <a:rPr lang="en-US" altLang="cs-CZ" sz="2000" dirty="0" err="1"/>
              <a:t>jméno</a:t>
            </a:r>
            <a:r>
              <a:rPr lang="en-US" altLang="cs-CZ" sz="2000" dirty="0"/>
              <a:t>, </a:t>
            </a:r>
            <a:r>
              <a:rPr lang="en-US" altLang="cs-CZ" sz="2000" dirty="0" err="1"/>
              <a:t>popřípadě</a:t>
            </a:r>
            <a:r>
              <a:rPr lang="en-US" altLang="cs-CZ" sz="2000" dirty="0"/>
              <a:t> </a:t>
            </a:r>
            <a:r>
              <a:rPr lang="en-US" altLang="cs-CZ" sz="2000" dirty="0" err="1"/>
              <a:t>jména</a:t>
            </a:r>
            <a:r>
              <a:rPr lang="en-US" altLang="cs-CZ" sz="2000" dirty="0"/>
              <a:t>, </a:t>
            </a:r>
            <a:r>
              <a:rPr lang="en-US" altLang="cs-CZ" sz="2000" dirty="0" err="1"/>
              <a:t>příjmení</a:t>
            </a:r>
            <a:r>
              <a:rPr lang="en-US" altLang="cs-CZ" sz="2000" dirty="0"/>
              <a:t>, </a:t>
            </a:r>
            <a:r>
              <a:rPr lang="en-US" altLang="cs-CZ" sz="2000" dirty="0" err="1"/>
              <a:t>rodné</a:t>
            </a:r>
            <a:r>
              <a:rPr lang="en-US" altLang="cs-CZ" sz="2000" dirty="0"/>
              <a:t> </a:t>
            </a:r>
            <a:r>
              <a:rPr lang="en-US" altLang="cs-CZ" sz="2000" dirty="0" err="1"/>
              <a:t>číslo</a:t>
            </a:r>
            <a:r>
              <a:rPr lang="en-US" altLang="cs-CZ" sz="2000" dirty="0"/>
              <a:t>, </a:t>
            </a:r>
            <a:r>
              <a:rPr lang="en-US" altLang="cs-CZ" sz="2000" dirty="0" err="1"/>
              <a:t>podobu</a:t>
            </a:r>
            <a:r>
              <a:rPr lang="en-US" altLang="cs-CZ" sz="2000" dirty="0"/>
              <a:t>, </a:t>
            </a:r>
            <a:r>
              <a:rPr lang="en-US" altLang="cs-CZ" sz="2000" dirty="0" err="1"/>
              <a:t>státní</a:t>
            </a:r>
            <a:r>
              <a:rPr lang="en-US" altLang="cs-CZ" sz="2000" dirty="0"/>
              <a:t> </a:t>
            </a:r>
            <a:r>
              <a:rPr lang="en-US" altLang="cs-CZ" sz="2000" dirty="0" err="1"/>
              <a:t>občanství</a:t>
            </a:r>
            <a:r>
              <a:rPr lang="en-US" altLang="cs-CZ" sz="2000" dirty="0"/>
              <a:t> </a:t>
            </a:r>
            <a:r>
              <a:rPr lang="en-US" altLang="cs-CZ" sz="2000" dirty="0" err="1"/>
              <a:t>České</a:t>
            </a:r>
            <a:r>
              <a:rPr lang="en-US" altLang="cs-CZ" sz="2000" dirty="0"/>
              <a:t> </a:t>
            </a:r>
            <a:r>
              <a:rPr lang="en-US" altLang="cs-CZ" sz="2000" dirty="0" err="1"/>
              <a:t>republiky</a:t>
            </a:r>
            <a:r>
              <a:rPr lang="en-US" altLang="cs-CZ" sz="2000" dirty="0"/>
              <a:t> a </a:t>
            </a:r>
            <a:r>
              <a:rPr lang="en-US" altLang="cs-CZ" sz="2000" dirty="0" err="1"/>
              <a:t>další</a:t>
            </a:r>
            <a:r>
              <a:rPr lang="en-US" altLang="cs-CZ" sz="2000" dirty="0"/>
              <a:t> </a:t>
            </a:r>
            <a:r>
              <a:rPr lang="en-US" altLang="cs-CZ" sz="2000" dirty="0" err="1"/>
              <a:t>údaje</a:t>
            </a:r>
            <a:r>
              <a:rPr lang="en-US" altLang="cs-CZ" sz="2000" dirty="0"/>
              <a:t> </a:t>
            </a:r>
            <a:r>
              <a:rPr lang="en-US" altLang="cs-CZ" sz="2000" dirty="0" err="1"/>
              <a:t>zapsané</a:t>
            </a:r>
            <a:r>
              <a:rPr lang="en-US" altLang="cs-CZ" sz="2000" dirty="0"/>
              <a:t> </a:t>
            </a:r>
            <a:r>
              <a:rPr lang="en-US" altLang="cs-CZ" sz="2000" dirty="0" err="1"/>
              <a:t>nebo</a:t>
            </a:r>
            <a:r>
              <a:rPr lang="en-US" altLang="cs-CZ" sz="2000" dirty="0"/>
              <a:t> </a:t>
            </a:r>
            <a:r>
              <a:rPr lang="en-US" altLang="cs-CZ" sz="2000" dirty="0" err="1"/>
              <a:t>zpracované</a:t>
            </a:r>
            <a:r>
              <a:rPr lang="en-US" altLang="cs-CZ" sz="2000" dirty="0"/>
              <a:t> v </a:t>
            </a:r>
            <a:r>
              <a:rPr lang="en-US" altLang="cs-CZ" sz="2000" dirty="0" err="1"/>
              <a:t>cestovním</a:t>
            </a:r>
            <a:r>
              <a:rPr lang="en-US" altLang="cs-CZ" sz="2000" dirty="0"/>
              <a:t> </a:t>
            </a:r>
            <a:r>
              <a:rPr lang="en-US" altLang="cs-CZ" sz="2000" dirty="0" err="1"/>
              <a:t>dokladu</a:t>
            </a:r>
            <a:r>
              <a:rPr lang="en-US" altLang="cs-CZ" sz="2000" dirty="0"/>
              <a:t> </a:t>
            </a:r>
            <a:r>
              <a:rPr lang="en-US" altLang="cs-CZ" sz="2000" dirty="0" err="1"/>
              <a:t>podle</a:t>
            </a:r>
            <a:r>
              <a:rPr lang="en-US" altLang="cs-CZ" sz="2000" dirty="0"/>
              <a:t> </a:t>
            </a:r>
            <a:r>
              <a:rPr lang="en-US" altLang="cs-CZ" sz="2000" dirty="0" err="1"/>
              <a:t>tohoto</a:t>
            </a:r>
            <a:r>
              <a:rPr lang="en-US" altLang="cs-CZ" sz="2000" dirty="0"/>
              <a:t> </a:t>
            </a:r>
            <a:r>
              <a:rPr lang="en-US" altLang="cs-CZ" sz="2000" dirty="0" err="1"/>
              <a:t>zákona</a:t>
            </a:r>
            <a:endParaRPr lang="en-US" altLang="cs-CZ" sz="2000" dirty="0"/>
          </a:p>
          <a:p>
            <a:pPr marL="72000" indent="0">
              <a:buNone/>
            </a:pPr>
            <a:endParaRPr lang="en-US" altLang="cs-CZ" sz="2000" b="1" dirty="0"/>
          </a:p>
          <a:p>
            <a:pPr marL="72000" indent="0">
              <a:buNone/>
            </a:pPr>
            <a:endParaRPr lang="cs-CZ" sz="2400" b="1" dirty="0">
              <a:solidFill>
                <a:schemeClr val="tx2"/>
              </a:solidFill>
            </a:endParaRPr>
          </a:p>
        </p:txBody>
      </p:sp>
    </p:spTree>
    <p:extLst>
      <p:ext uri="{BB962C8B-B14F-4D97-AF65-F5344CB8AC3E}">
        <p14:creationId xmlns:p14="http://schemas.microsoft.com/office/powerpoint/2010/main" val="34894988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Cestovní doklady</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592979"/>
          </a:xfrm>
        </p:spPr>
        <p:txBody>
          <a:bodyPr/>
          <a:lstStyle/>
          <a:p>
            <a:r>
              <a:rPr lang="cs-CZ" sz="2400" dirty="0"/>
              <a:t>Cestovní doklad je zakázáno ponechávat a přijímat jako zástavu a odebírat jej při vstupu do objektů nebo na pozemky; občan není oprávněn ponechávat cestovní doklad jako zástavu ani při svém pobytu v zahraničí</a:t>
            </a:r>
          </a:p>
          <a:p>
            <a:endParaRPr lang="cs-CZ" sz="2400" dirty="0"/>
          </a:p>
          <a:p>
            <a:r>
              <a:rPr lang="cs-CZ" sz="2400" dirty="0"/>
              <a:t>Je zakázáno pořizovat jakýmikoliv prostředky kopie cestovního dokladu bez souhlasu občana, kterému byl cestovní doklad vydán</a:t>
            </a:r>
            <a:endParaRPr lang="cs-CZ" sz="2400" b="1" dirty="0">
              <a:solidFill>
                <a:schemeClr val="tx2"/>
              </a:solidFill>
            </a:endParaRPr>
          </a:p>
        </p:txBody>
      </p:sp>
    </p:spTree>
    <p:extLst>
      <p:ext uri="{BB962C8B-B14F-4D97-AF65-F5344CB8AC3E}">
        <p14:creationId xmlns:p14="http://schemas.microsoft.com/office/powerpoint/2010/main" val="7255272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Cestovní doklady</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592979"/>
          </a:xfrm>
        </p:spPr>
        <p:txBody>
          <a:bodyPr/>
          <a:lstStyle/>
          <a:p>
            <a:r>
              <a:rPr lang="en-US" altLang="cs-CZ" sz="2400" dirty="0" err="1"/>
              <a:t>Cestovní</a:t>
            </a:r>
            <a:r>
              <a:rPr lang="en-US" altLang="cs-CZ" sz="2400" dirty="0"/>
              <a:t> pas – </a:t>
            </a:r>
            <a:r>
              <a:rPr lang="en-US" altLang="cs-CZ" sz="2400" dirty="0" err="1"/>
              <a:t>základní</a:t>
            </a:r>
            <a:r>
              <a:rPr lang="en-US" altLang="cs-CZ" sz="2400" dirty="0"/>
              <a:t> a </a:t>
            </a:r>
            <a:r>
              <a:rPr lang="en-US" altLang="cs-CZ" sz="2400" dirty="0" err="1"/>
              <a:t>univerzální</a:t>
            </a:r>
            <a:endParaRPr lang="cs-CZ" altLang="cs-CZ" sz="2400" dirty="0"/>
          </a:p>
          <a:p>
            <a:endParaRPr lang="en-US" altLang="cs-CZ" sz="2400" dirty="0"/>
          </a:p>
          <a:p>
            <a:r>
              <a:rPr lang="en-US" altLang="cs-CZ" sz="2400" dirty="0" err="1"/>
              <a:t>Diplomatický</a:t>
            </a:r>
            <a:r>
              <a:rPr lang="en-US" altLang="cs-CZ" sz="2400" dirty="0"/>
              <a:t> pas – </a:t>
            </a:r>
            <a:r>
              <a:rPr lang="en-US" altLang="cs-CZ" sz="2400" dirty="0" err="1"/>
              <a:t>omezenému</a:t>
            </a:r>
            <a:r>
              <a:rPr lang="en-US" altLang="cs-CZ" sz="2400" dirty="0"/>
              <a:t> </a:t>
            </a:r>
            <a:r>
              <a:rPr lang="en-US" altLang="cs-CZ" sz="2400" dirty="0" err="1"/>
              <a:t>okruhu</a:t>
            </a:r>
            <a:r>
              <a:rPr lang="en-US" altLang="cs-CZ" sz="2400" dirty="0"/>
              <a:t> </a:t>
            </a:r>
            <a:r>
              <a:rPr lang="en-US" altLang="cs-CZ" sz="2400" dirty="0" err="1"/>
              <a:t>osob</a:t>
            </a:r>
            <a:endParaRPr lang="cs-CZ" altLang="cs-CZ" sz="2400" dirty="0"/>
          </a:p>
          <a:p>
            <a:endParaRPr lang="en-US" altLang="cs-CZ" sz="2400" dirty="0"/>
          </a:p>
          <a:p>
            <a:r>
              <a:rPr lang="en-US" altLang="cs-CZ" sz="2400" dirty="0" err="1"/>
              <a:t>Služební</a:t>
            </a:r>
            <a:r>
              <a:rPr lang="en-US" altLang="cs-CZ" sz="2400" dirty="0"/>
              <a:t> pas – </a:t>
            </a:r>
            <a:r>
              <a:rPr lang="en-US" altLang="cs-CZ" sz="2400" dirty="0" err="1"/>
              <a:t>určený</a:t>
            </a:r>
            <a:r>
              <a:rPr lang="en-US" altLang="cs-CZ" sz="2400" dirty="0"/>
              <a:t> </a:t>
            </a:r>
            <a:r>
              <a:rPr lang="en-US" altLang="cs-CZ" sz="2400" dirty="0" err="1"/>
              <a:t>ke</a:t>
            </a:r>
            <a:r>
              <a:rPr lang="en-US" altLang="cs-CZ" sz="2400" dirty="0"/>
              <a:t> </a:t>
            </a:r>
            <a:r>
              <a:rPr lang="en-US" altLang="cs-CZ" sz="2400" dirty="0" err="1"/>
              <a:t>služební</a:t>
            </a:r>
            <a:r>
              <a:rPr lang="en-US" altLang="cs-CZ" sz="2400" dirty="0"/>
              <a:t> </a:t>
            </a:r>
            <a:r>
              <a:rPr lang="en-US" altLang="cs-CZ" sz="2400" dirty="0" err="1"/>
              <a:t>cestě</a:t>
            </a:r>
            <a:r>
              <a:rPr lang="en-US" altLang="cs-CZ" sz="2400" dirty="0"/>
              <a:t> do </a:t>
            </a:r>
            <a:r>
              <a:rPr lang="en-US" altLang="cs-CZ" sz="2400" dirty="0" err="1"/>
              <a:t>zahraničí</a:t>
            </a:r>
            <a:endParaRPr lang="cs-CZ" altLang="cs-CZ" sz="2400" dirty="0"/>
          </a:p>
          <a:p>
            <a:endParaRPr lang="en-US" altLang="cs-CZ" sz="2400" dirty="0"/>
          </a:p>
          <a:p>
            <a:r>
              <a:rPr lang="en-US" altLang="cs-CZ" sz="2400" dirty="0" err="1"/>
              <a:t>Cestovní</a:t>
            </a:r>
            <a:r>
              <a:rPr lang="en-US" altLang="cs-CZ" sz="2400" dirty="0"/>
              <a:t> </a:t>
            </a:r>
            <a:r>
              <a:rPr lang="en-US" altLang="cs-CZ" sz="2400" dirty="0" err="1"/>
              <a:t>průkaz</a:t>
            </a:r>
            <a:r>
              <a:rPr lang="en-US" altLang="cs-CZ" sz="2400" dirty="0"/>
              <a:t> – </a:t>
            </a:r>
            <a:r>
              <a:rPr lang="en-US" altLang="cs-CZ" sz="2400" dirty="0" err="1"/>
              <a:t>vydáván</a:t>
            </a:r>
            <a:r>
              <a:rPr lang="en-US" altLang="cs-CZ" sz="2400" dirty="0"/>
              <a:t> s </a:t>
            </a:r>
            <a:r>
              <a:rPr lang="en-US" altLang="cs-CZ" sz="2400" dirty="0" err="1"/>
              <a:t>územní</a:t>
            </a:r>
            <a:r>
              <a:rPr lang="en-US" altLang="cs-CZ" sz="2400" dirty="0"/>
              <a:t> a </a:t>
            </a:r>
            <a:r>
              <a:rPr lang="en-US" altLang="cs-CZ" sz="2400" dirty="0" err="1"/>
              <a:t>časovou</a:t>
            </a:r>
            <a:r>
              <a:rPr lang="en-US" altLang="cs-CZ" sz="2400" dirty="0"/>
              <a:t> </a:t>
            </a:r>
            <a:r>
              <a:rPr lang="en-US" altLang="cs-CZ" sz="2400" dirty="0" err="1"/>
              <a:t>platností</a:t>
            </a:r>
            <a:r>
              <a:rPr lang="en-US" altLang="cs-CZ" sz="2400" dirty="0"/>
              <a:t> </a:t>
            </a:r>
            <a:r>
              <a:rPr lang="en-US" altLang="cs-CZ" sz="2400" dirty="0" err="1"/>
              <a:t>omezenou</a:t>
            </a:r>
            <a:r>
              <a:rPr lang="en-US" altLang="cs-CZ" sz="2400" dirty="0"/>
              <a:t> </a:t>
            </a:r>
            <a:r>
              <a:rPr lang="en-US" altLang="cs-CZ" sz="2400" dirty="0" err="1"/>
              <a:t>účelem</a:t>
            </a:r>
            <a:r>
              <a:rPr lang="en-US" altLang="cs-CZ" sz="2400" dirty="0"/>
              <a:t> </a:t>
            </a:r>
            <a:r>
              <a:rPr lang="en-US" altLang="cs-CZ" sz="2400" dirty="0" err="1"/>
              <a:t>cesty</a:t>
            </a:r>
            <a:r>
              <a:rPr lang="en-US" altLang="cs-CZ" sz="2400" dirty="0"/>
              <a:t> (</a:t>
            </a:r>
            <a:r>
              <a:rPr lang="en-US" altLang="cs-CZ" sz="2400" dirty="0" err="1"/>
              <a:t>platnost</a:t>
            </a:r>
            <a:r>
              <a:rPr lang="en-US" altLang="cs-CZ" sz="2400" dirty="0"/>
              <a:t> </a:t>
            </a:r>
            <a:r>
              <a:rPr lang="en-US" altLang="cs-CZ" sz="2400" dirty="0" err="1"/>
              <a:t>nejvýše</a:t>
            </a:r>
            <a:r>
              <a:rPr lang="en-US" altLang="cs-CZ" sz="2400" dirty="0"/>
              <a:t> 6 </a:t>
            </a:r>
            <a:r>
              <a:rPr lang="en-US" altLang="cs-CZ" sz="2400" dirty="0" err="1"/>
              <a:t>měsíců</a:t>
            </a:r>
            <a:r>
              <a:rPr lang="en-US" altLang="cs-CZ" sz="2400" dirty="0"/>
              <a:t>)</a:t>
            </a:r>
          </a:p>
          <a:p>
            <a:pPr marL="72000" indent="0">
              <a:buNone/>
            </a:pPr>
            <a:endParaRPr lang="en-US" altLang="cs-CZ" sz="2000" b="1" dirty="0"/>
          </a:p>
          <a:p>
            <a:pPr marL="72000" indent="0">
              <a:buNone/>
            </a:pPr>
            <a:endParaRPr lang="cs-CZ" sz="2400" b="1" dirty="0">
              <a:solidFill>
                <a:schemeClr val="tx2"/>
              </a:solidFill>
            </a:endParaRPr>
          </a:p>
        </p:txBody>
      </p:sp>
    </p:spTree>
    <p:extLst>
      <p:ext uri="{BB962C8B-B14F-4D97-AF65-F5344CB8AC3E}">
        <p14:creationId xmlns:p14="http://schemas.microsoft.com/office/powerpoint/2010/main" val="1901030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Vnitřní správa </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286979"/>
          </a:xfrm>
        </p:spPr>
        <p:txBody>
          <a:bodyPr/>
          <a:lstStyle/>
          <a:p>
            <a:r>
              <a:rPr lang="cs-CZ" sz="2000" b="1" dirty="0">
                <a:solidFill>
                  <a:schemeClr val="tx2"/>
                </a:solidFill>
              </a:rPr>
              <a:t>negativní vymezení vnitřní správy:</a:t>
            </a:r>
          </a:p>
          <a:p>
            <a:r>
              <a:rPr lang="cs-CZ" sz="2000" dirty="0"/>
              <a:t>	záležitosti nespadající do jiných 	specializovaných odvětví veřejné správy</a:t>
            </a:r>
          </a:p>
          <a:p>
            <a:endParaRPr lang="cs-CZ" sz="2000" dirty="0"/>
          </a:p>
          <a:p>
            <a:r>
              <a:rPr lang="cs-CZ" sz="2000" b="1" dirty="0">
                <a:solidFill>
                  <a:schemeClr val="tx2"/>
                </a:solidFill>
              </a:rPr>
              <a:t>pozitivní vymezení vnitřní správy z hlediska obsahu:</a:t>
            </a:r>
          </a:p>
          <a:p>
            <a:r>
              <a:rPr lang="cs-CZ" sz="2000" dirty="0"/>
              <a:t>	podle skupin společenských vztahu upravených 	normami správního práva </a:t>
            </a:r>
          </a:p>
          <a:p>
            <a:endParaRPr lang="cs-CZ" sz="2000" dirty="0"/>
          </a:p>
          <a:p>
            <a:r>
              <a:rPr lang="cs-CZ" sz="2000" dirty="0"/>
              <a:t>Zahrnuje více oblastí (zabezpečení osobního stavu obyvatel, právo sdružovací a shromažďovací, archivnictví, územní členění státu a státní symboly, správa při mimořádných událostech)</a:t>
            </a:r>
          </a:p>
          <a:p>
            <a:endParaRPr lang="cs-CZ" sz="2000" dirty="0"/>
          </a:p>
          <a:p>
            <a:endParaRPr lang="cs-CZ" sz="2000" dirty="0"/>
          </a:p>
        </p:txBody>
      </p:sp>
    </p:spTree>
    <p:extLst>
      <p:ext uri="{BB962C8B-B14F-4D97-AF65-F5344CB8AC3E}">
        <p14:creationId xmlns:p14="http://schemas.microsoft.com/office/powerpoint/2010/main" val="334452602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Cestovní doklady</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592979"/>
          </a:xfrm>
        </p:spPr>
        <p:txBody>
          <a:bodyPr/>
          <a:lstStyle/>
          <a:p>
            <a:pPr marL="72000" indent="0">
              <a:buNone/>
            </a:pPr>
            <a:r>
              <a:rPr lang="en-US" altLang="cs-CZ" sz="2000" b="1" dirty="0" err="1">
                <a:solidFill>
                  <a:schemeClr val="tx2"/>
                </a:solidFill>
              </a:rPr>
              <a:t>Cestovní</a:t>
            </a:r>
            <a:r>
              <a:rPr lang="en-US" altLang="cs-CZ" sz="2000" b="1" dirty="0">
                <a:solidFill>
                  <a:schemeClr val="tx2"/>
                </a:solidFill>
              </a:rPr>
              <a:t> </a:t>
            </a:r>
            <a:r>
              <a:rPr lang="en-US" altLang="cs-CZ" sz="2000" b="1" dirty="0" err="1">
                <a:solidFill>
                  <a:schemeClr val="tx2"/>
                </a:solidFill>
              </a:rPr>
              <a:t>doklad</a:t>
            </a:r>
            <a:r>
              <a:rPr lang="en-US" altLang="cs-CZ" sz="2000" b="1" dirty="0">
                <a:solidFill>
                  <a:schemeClr val="tx2"/>
                </a:solidFill>
              </a:rPr>
              <a:t> </a:t>
            </a:r>
            <a:r>
              <a:rPr lang="en-US" altLang="cs-CZ" sz="2000" b="1" dirty="0" err="1">
                <a:solidFill>
                  <a:schemeClr val="tx2"/>
                </a:solidFill>
              </a:rPr>
              <a:t>může</a:t>
            </a:r>
            <a:r>
              <a:rPr lang="en-US" altLang="cs-CZ" sz="2000" b="1" dirty="0">
                <a:solidFill>
                  <a:schemeClr val="tx2"/>
                </a:solidFill>
              </a:rPr>
              <a:t> </a:t>
            </a:r>
            <a:r>
              <a:rPr lang="en-US" altLang="cs-CZ" sz="2000" b="1" dirty="0" err="1">
                <a:solidFill>
                  <a:schemeClr val="tx2"/>
                </a:solidFill>
              </a:rPr>
              <a:t>převzít</a:t>
            </a:r>
            <a:endParaRPr lang="cs-CZ" altLang="cs-CZ" sz="2000" b="1" dirty="0">
              <a:solidFill>
                <a:schemeClr val="tx2"/>
              </a:solidFill>
            </a:endParaRPr>
          </a:p>
          <a:p>
            <a:r>
              <a:rPr lang="en-US" altLang="cs-CZ" sz="2000" b="1" dirty="0" err="1"/>
              <a:t>občan</a:t>
            </a:r>
            <a:r>
              <a:rPr lang="en-US" altLang="cs-CZ" sz="2000" b="1" dirty="0"/>
              <a:t> </a:t>
            </a:r>
            <a:r>
              <a:rPr lang="en-US" altLang="cs-CZ" sz="2000" b="1" dirty="0" err="1"/>
              <a:t>starší</a:t>
            </a:r>
            <a:r>
              <a:rPr lang="en-US" altLang="cs-CZ" sz="2000" b="1" dirty="0"/>
              <a:t> 15 let</a:t>
            </a:r>
            <a:endParaRPr lang="cs-CZ" altLang="cs-CZ" sz="2000" b="1" dirty="0"/>
          </a:p>
          <a:p>
            <a:endParaRPr lang="cs-CZ" altLang="cs-CZ" sz="2000" b="1" dirty="0"/>
          </a:p>
          <a:p>
            <a:r>
              <a:rPr lang="en-US" altLang="cs-CZ" sz="2000" b="1" dirty="0" err="1"/>
              <a:t>zákonný</a:t>
            </a:r>
            <a:r>
              <a:rPr lang="en-US" altLang="cs-CZ" sz="2000" b="1" dirty="0"/>
              <a:t> </a:t>
            </a:r>
            <a:r>
              <a:rPr lang="en-US" altLang="cs-CZ" sz="2000" b="1" dirty="0" err="1"/>
              <a:t>zástupce</a:t>
            </a:r>
            <a:r>
              <a:rPr lang="en-US" altLang="cs-CZ" sz="2000" b="1" dirty="0"/>
              <a:t>, </a:t>
            </a:r>
            <a:r>
              <a:rPr lang="en-US" altLang="cs-CZ" sz="2000" b="1" dirty="0" err="1"/>
              <a:t>pěstoun</a:t>
            </a:r>
            <a:r>
              <a:rPr lang="en-US" altLang="cs-CZ" sz="2000" b="1" dirty="0"/>
              <a:t>, </a:t>
            </a:r>
            <a:r>
              <a:rPr lang="en-US" altLang="cs-CZ" sz="2000" b="1" dirty="0" err="1"/>
              <a:t>osoba</a:t>
            </a:r>
            <a:r>
              <a:rPr lang="en-US" altLang="cs-CZ" sz="2000" b="1" dirty="0"/>
              <a:t>, </a:t>
            </a:r>
            <a:r>
              <a:rPr lang="en-US" altLang="cs-CZ" sz="2000" b="1" dirty="0" err="1"/>
              <a:t>které</a:t>
            </a:r>
            <a:r>
              <a:rPr lang="en-US" altLang="cs-CZ" sz="2000" b="1" dirty="0"/>
              <a:t> </a:t>
            </a:r>
            <a:r>
              <a:rPr lang="en-US" altLang="cs-CZ" sz="2000" b="1" dirty="0" err="1"/>
              <a:t>byl</a:t>
            </a:r>
            <a:r>
              <a:rPr lang="en-US" altLang="cs-CZ" sz="2000" b="1" dirty="0"/>
              <a:t> </a:t>
            </a:r>
            <a:r>
              <a:rPr lang="en-US" altLang="cs-CZ" sz="2000" b="1" dirty="0" err="1"/>
              <a:t>občan</a:t>
            </a:r>
            <a:r>
              <a:rPr lang="en-US" altLang="cs-CZ" sz="2000" b="1" dirty="0"/>
              <a:t> </a:t>
            </a:r>
            <a:r>
              <a:rPr lang="en-US" altLang="cs-CZ" sz="2000" b="1" dirty="0" err="1"/>
              <a:t>mladší</a:t>
            </a:r>
            <a:r>
              <a:rPr lang="en-US" altLang="cs-CZ" sz="2000" b="1" dirty="0"/>
              <a:t> 15 let </a:t>
            </a:r>
            <a:r>
              <a:rPr lang="en-US" altLang="cs-CZ" sz="2000" b="1" dirty="0" err="1"/>
              <a:t>svěřen</a:t>
            </a:r>
            <a:r>
              <a:rPr lang="en-US" altLang="cs-CZ" sz="2000" b="1" dirty="0"/>
              <a:t> do </a:t>
            </a:r>
            <a:r>
              <a:rPr lang="en-US" altLang="cs-CZ" sz="2000" b="1" dirty="0" err="1"/>
              <a:t>výchovy</a:t>
            </a:r>
            <a:r>
              <a:rPr lang="en-US" altLang="cs-CZ" sz="2000" b="1" dirty="0"/>
              <a:t>, </a:t>
            </a:r>
            <a:r>
              <a:rPr lang="en-US" altLang="cs-CZ" sz="2000" b="1" dirty="0" err="1"/>
              <a:t>ředitel</a:t>
            </a:r>
            <a:r>
              <a:rPr lang="en-US" altLang="cs-CZ" sz="2000" b="1" dirty="0"/>
              <a:t> </a:t>
            </a:r>
            <a:r>
              <a:rPr lang="en-US" altLang="cs-CZ" sz="2000" b="1" dirty="0" err="1"/>
              <a:t>zařízení</a:t>
            </a:r>
            <a:r>
              <a:rPr lang="en-US" altLang="cs-CZ" sz="2000" b="1" dirty="0"/>
              <a:t> pro </a:t>
            </a:r>
            <a:r>
              <a:rPr lang="en-US" altLang="cs-CZ" sz="2000" b="1" dirty="0" err="1"/>
              <a:t>výkon</a:t>
            </a:r>
            <a:r>
              <a:rPr lang="en-US" altLang="cs-CZ" sz="2000" b="1" dirty="0"/>
              <a:t> </a:t>
            </a:r>
            <a:r>
              <a:rPr lang="en-US" altLang="cs-CZ" sz="2000" b="1" dirty="0" err="1"/>
              <a:t>ústavní</a:t>
            </a:r>
            <a:r>
              <a:rPr lang="en-US" altLang="cs-CZ" sz="2000" b="1" dirty="0"/>
              <a:t> </a:t>
            </a:r>
            <a:r>
              <a:rPr lang="en-US" altLang="cs-CZ" sz="2000" b="1" dirty="0" err="1"/>
              <a:t>výchovy</a:t>
            </a:r>
            <a:r>
              <a:rPr lang="en-US" altLang="cs-CZ" sz="2000" b="1" dirty="0"/>
              <a:t>, </a:t>
            </a:r>
            <a:r>
              <a:rPr lang="en-US" altLang="cs-CZ" sz="2000" b="1" dirty="0" err="1"/>
              <a:t>které</a:t>
            </a:r>
            <a:r>
              <a:rPr lang="en-US" altLang="cs-CZ" sz="2000" b="1" dirty="0"/>
              <a:t> </a:t>
            </a:r>
            <a:r>
              <a:rPr lang="en-US" altLang="cs-CZ" sz="2000" b="1" dirty="0" err="1"/>
              <a:t>pečuje</a:t>
            </a:r>
            <a:r>
              <a:rPr lang="en-US" altLang="cs-CZ" sz="2000" b="1" dirty="0"/>
              <a:t> </a:t>
            </a:r>
            <a:r>
              <a:rPr lang="en-US" altLang="cs-CZ" sz="2000" b="1" dirty="0" err="1"/>
              <a:t>na</a:t>
            </a:r>
            <a:r>
              <a:rPr lang="en-US" altLang="cs-CZ" sz="2000" b="1" dirty="0"/>
              <a:t> </a:t>
            </a:r>
            <a:r>
              <a:rPr lang="en-US" altLang="cs-CZ" sz="2000" b="1" dirty="0" err="1"/>
              <a:t>základě</a:t>
            </a:r>
            <a:r>
              <a:rPr lang="en-US" altLang="cs-CZ" sz="2000" b="1" dirty="0"/>
              <a:t> </a:t>
            </a:r>
            <a:r>
              <a:rPr lang="en-US" altLang="cs-CZ" sz="2000" b="1" dirty="0" err="1"/>
              <a:t>soudního</a:t>
            </a:r>
            <a:r>
              <a:rPr lang="en-US" altLang="cs-CZ" sz="2000" b="1" dirty="0"/>
              <a:t> </a:t>
            </a:r>
            <a:r>
              <a:rPr lang="en-US" altLang="cs-CZ" sz="2000" b="1" dirty="0" err="1"/>
              <a:t>rozhodnutí</a:t>
            </a:r>
            <a:r>
              <a:rPr lang="en-US" altLang="cs-CZ" sz="2000" b="1" dirty="0"/>
              <a:t> o </a:t>
            </a:r>
            <a:r>
              <a:rPr lang="en-US" altLang="cs-CZ" sz="2000" b="1" dirty="0" err="1"/>
              <a:t>občana</a:t>
            </a:r>
            <a:r>
              <a:rPr lang="en-US" altLang="cs-CZ" sz="2000" b="1" dirty="0"/>
              <a:t> </a:t>
            </a:r>
            <a:r>
              <a:rPr lang="en-US" altLang="cs-CZ" sz="2000" b="1" dirty="0" err="1"/>
              <a:t>mladšího</a:t>
            </a:r>
            <a:r>
              <a:rPr lang="en-US" altLang="cs-CZ" sz="2000" b="1" dirty="0"/>
              <a:t> 15 let, </a:t>
            </a:r>
            <a:r>
              <a:rPr lang="en-US" altLang="cs-CZ" sz="2000" b="1" dirty="0" err="1"/>
              <a:t>nebo</a:t>
            </a:r>
            <a:r>
              <a:rPr lang="en-US" altLang="cs-CZ" sz="2000" b="1" dirty="0"/>
              <a:t> </a:t>
            </a:r>
            <a:r>
              <a:rPr lang="en-US" altLang="cs-CZ" sz="2000" b="1" dirty="0" err="1"/>
              <a:t>Úřad</a:t>
            </a:r>
            <a:r>
              <a:rPr lang="en-US" altLang="cs-CZ" sz="2000" b="1" dirty="0"/>
              <a:t> pro </a:t>
            </a:r>
            <a:r>
              <a:rPr lang="en-US" altLang="cs-CZ" sz="2000" b="1" dirty="0" err="1"/>
              <a:t>mezinárodněprávní</a:t>
            </a:r>
            <a:r>
              <a:rPr lang="en-US" altLang="cs-CZ" sz="2000" b="1" dirty="0"/>
              <a:t> </a:t>
            </a:r>
            <a:r>
              <a:rPr lang="en-US" altLang="cs-CZ" sz="2000" b="1" dirty="0" err="1"/>
              <a:t>ochranu</a:t>
            </a:r>
            <a:r>
              <a:rPr lang="en-US" altLang="cs-CZ" sz="2000" b="1" dirty="0"/>
              <a:t> </a:t>
            </a:r>
            <a:r>
              <a:rPr lang="en-US" altLang="cs-CZ" sz="2000" b="1" dirty="0" err="1"/>
              <a:t>dět</a:t>
            </a:r>
            <a:r>
              <a:rPr lang="cs-CZ" altLang="cs-CZ" sz="2000" b="1" dirty="0"/>
              <a:t>í</a:t>
            </a:r>
          </a:p>
          <a:p>
            <a:endParaRPr lang="en-US" altLang="cs-CZ" sz="2000" b="1" dirty="0"/>
          </a:p>
          <a:p>
            <a:r>
              <a:rPr lang="en-US" altLang="cs-CZ" sz="2000" b="1" dirty="0" err="1"/>
              <a:t>zákonný</a:t>
            </a:r>
            <a:r>
              <a:rPr lang="en-US" altLang="cs-CZ" sz="2000" b="1" dirty="0"/>
              <a:t> </a:t>
            </a:r>
            <a:r>
              <a:rPr lang="en-US" altLang="cs-CZ" sz="2000" b="1" dirty="0" err="1"/>
              <a:t>zástupce</a:t>
            </a:r>
            <a:r>
              <a:rPr lang="en-US" altLang="cs-CZ" sz="2000" b="1" dirty="0"/>
              <a:t> </a:t>
            </a:r>
            <a:r>
              <a:rPr lang="en-US" altLang="cs-CZ" sz="2000" b="1" dirty="0" err="1"/>
              <a:t>občana</a:t>
            </a:r>
            <a:r>
              <a:rPr lang="en-US" altLang="cs-CZ" sz="2000" b="1" dirty="0"/>
              <a:t>, </a:t>
            </a:r>
            <a:r>
              <a:rPr lang="en-US" altLang="cs-CZ" sz="2000" b="1" dirty="0" err="1"/>
              <a:t>který</a:t>
            </a:r>
            <a:r>
              <a:rPr lang="en-US" altLang="cs-CZ" sz="2000" b="1" dirty="0"/>
              <a:t> </a:t>
            </a:r>
            <a:r>
              <a:rPr lang="en-US" altLang="cs-CZ" sz="2000" b="1" dirty="0" err="1"/>
              <a:t>byl</a:t>
            </a:r>
            <a:r>
              <a:rPr lang="en-US" altLang="cs-CZ" sz="2000" b="1" dirty="0"/>
              <a:t> </a:t>
            </a:r>
            <a:r>
              <a:rPr lang="en-US" altLang="cs-CZ" sz="2000" b="1" dirty="0" err="1"/>
              <a:t>zbaven</a:t>
            </a:r>
            <a:r>
              <a:rPr lang="en-US" altLang="cs-CZ" sz="2000" b="1" dirty="0"/>
              <a:t> </a:t>
            </a:r>
            <a:r>
              <a:rPr lang="en-US" altLang="cs-CZ" sz="2000" b="1" dirty="0" err="1"/>
              <a:t>způsobilosti</a:t>
            </a:r>
            <a:r>
              <a:rPr lang="en-US" altLang="cs-CZ" sz="2000" b="1" dirty="0"/>
              <a:t> k </a:t>
            </a:r>
            <a:r>
              <a:rPr lang="en-US" altLang="cs-CZ" sz="2000" b="1" dirty="0" err="1"/>
              <a:t>právním</a:t>
            </a:r>
            <a:r>
              <a:rPr lang="en-US" altLang="cs-CZ" sz="2000" b="1" dirty="0"/>
              <a:t> </a:t>
            </a:r>
            <a:r>
              <a:rPr lang="en-US" altLang="cs-CZ" sz="2000" b="1" dirty="0" err="1"/>
              <a:t>úkonům</a:t>
            </a:r>
            <a:r>
              <a:rPr lang="en-US" altLang="cs-CZ" sz="2000" b="1" dirty="0"/>
              <a:t> </a:t>
            </a:r>
            <a:r>
              <a:rPr lang="en-US" altLang="cs-CZ" sz="2000" b="1" dirty="0" err="1"/>
              <a:t>nebo</a:t>
            </a:r>
            <a:r>
              <a:rPr lang="en-US" altLang="cs-CZ" sz="2000" b="1" dirty="0"/>
              <a:t> </a:t>
            </a:r>
            <a:r>
              <a:rPr lang="en-US" altLang="cs-CZ" sz="2000" b="1" dirty="0" err="1"/>
              <a:t>jehož</a:t>
            </a:r>
            <a:r>
              <a:rPr lang="en-US" altLang="cs-CZ" sz="2000" b="1" dirty="0"/>
              <a:t> </a:t>
            </a:r>
            <a:r>
              <a:rPr lang="en-US" altLang="cs-CZ" sz="2000" b="1" dirty="0" err="1"/>
              <a:t>způsobilost</a:t>
            </a:r>
            <a:r>
              <a:rPr lang="en-US" altLang="cs-CZ" sz="2000" b="1" dirty="0"/>
              <a:t> k </a:t>
            </a:r>
            <a:r>
              <a:rPr lang="en-US" altLang="cs-CZ" sz="2000" b="1" dirty="0" err="1"/>
              <a:t>právním</a:t>
            </a:r>
            <a:r>
              <a:rPr lang="en-US" altLang="cs-CZ" sz="2000" b="1" dirty="0"/>
              <a:t> </a:t>
            </a:r>
            <a:r>
              <a:rPr lang="en-US" altLang="cs-CZ" sz="2000" b="1" dirty="0" err="1"/>
              <a:t>úkonům</a:t>
            </a:r>
            <a:r>
              <a:rPr lang="en-US" altLang="cs-CZ" sz="2000" b="1" dirty="0"/>
              <a:t> </a:t>
            </a:r>
            <a:r>
              <a:rPr lang="en-US" altLang="cs-CZ" sz="2000" b="1" dirty="0" err="1"/>
              <a:t>byla</a:t>
            </a:r>
            <a:r>
              <a:rPr lang="en-US" altLang="cs-CZ" sz="2000" b="1" dirty="0"/>
              <a:t> </a:t>
            </a:r>
            <a:r>
              <a:rPr lang="en-US" altLang="cs-CZ" sz="2000" b="1" dirty="0" err="1"/>
              <a:t>omezena</a:t>
            </a:r>
            <a:endParaRPr lang="cs-CZ" sz="2400" b="1" dirty="0">
              <a:solidFill>
                <a:schemeClr val="tx2"/>
              </a:solidFill>
            </a:endParaRPr>
          </a:p>
        </p:txBody>
      </p:sp>
    </p:spTree>
    <p:extLst>
      <p:ext uri="{BB962C8B-B14F-4D97-AF65-F5344CB8AC3E}">
        <p14:creationId xmlns:p14="http://schemas.microsoft.com/office/powerpoint/2010/main" val="9095161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Cizinecké právo</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592979"/>
          </a:xfrm>
        </p:spPr>
        <p:txBody>
          <a:bodyPr/>
          <a:lstStyle/>
          <a:p>
            <a:pPr>
              <a:defRPr/>
            </a:pPr>
            <a:r>
              <a:rPr lang="cs-CZ" altLang="cs-CZ" sz="2400" b="1" dirty="0"/>
              <a:t>zákon č. 326/1999 Sb., o pobytu cizinců na území České republiky </a:t>
            </a:r>
          </a:p>
          <a:p>
            <a:pPr marL="72000" indent="0" eaLnBrk="1" hangingPunct="1">
              <a:buNone/>
              <a:defRPr/>
            </a:pPr>
            <a:endParaRPr lang="cs-CZ" altLang="cs-CZ" sz="2400" b="1" dirty="0">
              <a:solidFill>
                <a:schemeClr val="tx2"/>
              </a:solidFill>
            </a:endParaRPr>
          </a:p>
          <a:p>
            <a:pPr eaLnBrk="1" hangingPunct="1">
              <a:defRPr/>
            </a:pPr>
            <a:r>
              <a:rPr lang="cs-CZ" altLang="cs-CZ" sz="2400" b="1" dirty="0">
                <a:solidFill>
                  <a:schemeClr val="tx2"/>
                </a:solidFill>
              </a:rPr>
              <a:t>Cizinecké právo </a:t>
            </a:r>
            <a:r>
              <a:rPr lang="cs-CZ" altLang="cs-CZ" sz="2400" dirty="0"/>
              <a:t>- soubor právní norem, které ukládají cizinců povinnosti, nebo přiznávají cizincům práva, přičemž tyto povinnosti a tato práva jsou odlišná od povinností a práv občanů dotyčného státu</a:t>
            </a:r>
          </a:p>
          <a:p>
            <a:pPr marL="0" indent="0" eaLnBrk="1" hangingPunct="1">
              <a:buFont typeface="Wingdings" panose="05000000000000000000" pitchFamily="2" charset="2"/>
              <a:buNone/>
              <a:defRPr/>
            </a:pPr>
            <a:endParaRPr lang="cs-CZ" altLang="cs-CZ" sz="2400" i="1" dirty="0"/>
          </a:p>
          <a:p>
            <a:pPr lvl="1" eaLnBrk="1" hangingPunct="1">
              <a:lnSpc>
                <a:spcPct val="150000"/>
              </a:lnSpc>
              <a:defRPr/>
            </a:pPr>
            <a:r>
              <a:rPr lang="cs-CZ" altLang="cs-CZ" sz="2400" dirty="0"/>
              <a:t>pobyt cizinců</a:t>
            </a:r>
          </a:p>
          <a:p>
            <a:pPr lvl="1" eaLnBrk="1" hangingPunct="1">
              <a:lnSpc>
                <a:spcPct val="150000"/>
              </a:lnSpc>
              <a:defRPr/>
            </a:pPr>
            <a:r>
              <a:rPr lang="cs-CZ" altLang="cs-CZ" sz="2400" dirty="0"/>
              <a:t>mezinárodní ochrana</a:t>
            </a:r>
          </a:p>
          <a:p>
            <a:pPr marL="72000" indent="0">
              <a:buNone/>
            </a:pPr>
            <a:endParaRPr lang="cs-CZ" sz="2400" b="1" dirty="0">
              <a:solidFill>
                <a:schemeClr val="tx2"/>
              </a:solidFill>
            </a:endParaRPr>
          </a:p>
        </p:txBody>
      </p:sp>
    </p:spTree>
    <p:extLst>
      <p:ext uri="{BB962C8B-B14F-4D97-AF65-F5344CB8AC3E}">
        <p14:creationId xmlns:p14="http://schemas.microsoft.com/office/powerpoint/2010/main" val="35972444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42</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Cizinecké právo</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592979"/>
          </a:xfrm>
        </p:spPr>
        <p:txBody>
          <a:bodyPr/>
          <a:lstStyle/>
          <a:p>
            <a:r>
              <a:rPr lang="cs-CZ" sz="2400" b="1" dirty="0">
                <a:solidFill>
                  <a:schemeClr val="tx2"/>
                </a:solidFill>
              </a:rPr>
              <a:t>Cizinec</a:t>
            </a:r>
            <a:r>
              <a:rPr lang="cs-CZ" sz="2400" dirty="0"/>
              <a:t> (působnost zákona) = osoba, která není státním občanem České republiky (pozitivní) + negativní vymezení (§ 2)</a:t>
            </a:r>
          </a:p>
          <a:p>
            <a:endParaRPr lang="cs-CZ" sz="2400" b="1" dirty="0">
              <a:solidFill>
                <a:schemeClr val="tx2"/>
              </a:solidFill>
            </a:endParaRPr>
          </a:p>
          <a:p>
            <a:r>
              <a:rPr lang="cs-CZ" altLang="cs-CZ" sz="2400" dirty="0"/>
              <a:t>cizinec je oprávněn překročit hranice ČR na jakémkoliv místě bez toho, aby u nich byla prováděna hraniční kontrola – ta se provádí pouze na vnějších schengenských hranicích</a:t>
            </a:r>
            <a:br>
              <a:rPr lang="cs-CZ" sz="2400" b="1" dirty="0">
                <a:solidFill>
                  <a:schemeClr val="tx2"/>
                </a:solidFill>
              </a:rPr>
            </a:br>
            <a:endParaRPr lang="cs-CZ" sz="2400" b="1" dirty="0">
              <a:solidFill>
                <a:schemeClr val="tx2"/>
              </a:solidFill>
            </a:endParaRPr>
          </a:p>
        </p:txBody>
      </p:sp>
    </p:spTree>
    <p:extLst>
      <p:ext uri="{BB962C8B-B14F-4D97-AF65-F5344CB8AC3E}">
        <p14:creationId xmlns:p14="http://schemas.microsoft.com/office/powerpoint/2010/main" val="73674986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43</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Cizinecké právo</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592979"/>
          </a:xfrm>
        </p:spPr>
        <p:txBody>
          <a:bodyPr/>
          <a:lstStyle/>
          <a:p>
            <a:r>
              <a:rPr lang="cs-CZ" sz="2400" b="1" dirty="0">
                <a:solidFill>
                  <a:schemeClr val="tx2"/>
                </a:solidFill>
              </a:rPr>
              <a:t>Druhy pobytů </a:t>
            </a:r>
          </a:p>
          <a:p>
            <a:r>
              <a:rPr lang="cs-CZ" altLang="cs-CZ" sz="1800" dirty="0"/>
              <a:t>Krátkodobý pobyt (vízová povinnost / bezvízový styk)</a:t>
            </a:r>
          </a:p>
          <a:p>
            <a:r>
              <a:rPr lang="cs-CZ" altLang="cs-CZ" sz="1800" dirty="0"/>
              <a:t>Vízum k pobytu nad 90 dnů (dlouhodobé)</a:t>
            </a:r>
          </a:p>
          <a:p>
            <a:r>
              <a:rPr lang="cs-CZ" altLang="cs-CZ" sz="1800" dirty="0"/>
              <a:t>Dlouhodobý pobyt</a:t>
            </a:r>
          </a:p>
          <a:p>
            <a:r>
              <a:rPr lang="cs-CZ" altLang="cs-CZ" sz="1800" dirty="0"/>
              <a:t>Zaměstnanecká karta</a:t>
            </a:r>
          </a:p>
          <a:p>
            <a:r>
              <a:rPr lang="cs-CZ" altLang="cs-CZ" sz="1800" dirty="0"/>
              <a:t>Modrá karta</a:t>
            </a:r>
          </a:p>
          <a:p>
            <a:r>
              <a:rPr lang="cs-CZ" altLang="cs-CZ" sz="1800" dirty="0"/>
              <a:t>Trvalý pobyt</a:t>
            </a:r>
          </a:p>
          <a:p>
            <a:r>
              <a:rPr lang="cs-CZ" altLang="cs-CZ" sz="1800" dirty="0"/>
              <a:t>Sezónní zaměstnávání</a:t>
            </a:r>
          </a:p>
          <a:p>
            <a:r>
              <a:rPr lang="cs-CZ" altLang="cs-CZ" sz="1800" dirty="0"/>
              <a:t>Karta vnitropodnikově převedeného zaměstnance</a:t>
            </a:r>
          </a:p>
          <a:p>
            <a:r>
              <a:rPr lang="cs-CZ" altLang="cs-CZ" sz="1800" dirty="0"/>
              <a:t>Karta vnitropodnikově převedeného zaměstnance jiného členského státu Evropské unie</a:t>
            </a:r>
          </a:p>
          <a:p>
            <a:endParaRPr lang="cs-CZ" sz="2400" b="1" dirty="0">
              <a:solidFill>
                <a:schemeClr val="tx2"/>
              </a:solidFill>
            </a:endParaRPr>
          </a:p>
        </p:txBody>
      </p:sp>
    </p:spTree>
    <p:extLst>
      <p:ext uri="{BB962C8B-B14F-4D97-AF65-F5344CB8AC3E}">
        <p14:creationId xmlns:p14="http://schemas.microsoft.com/office/powerpoint/2010/main" val="11904226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9C15795-D255-1C94-EF1F-A4FD0B9D0F02}"/>
              </a:ext>
            </a:extLst>
          </p:cNvPr>
          <p:cNvSpPr>
            <a:spLocks noGrp="1"/>
          </p:cNvSpPr>
          <p:nvPr>
            <p:ph type="ftr" sz="quarter" idx="10"/>
          </p:nvPr>
        </p:nvSpPr>
        <p:spPr/>
        <p:txBody>
          <a:bodyPr/>
          <a:lstStyle/>
          <a:p>
            <a:r>
              <a:rPr lang="cs-CZ"/>
              <a:t>seminář č. 1 - Pojem veřejná správa, formy realizace činnosti veřejné správy, základní zásady činnosti veřejné správy, pravomoc a působnost </a:t>
            </a:r>
            <a:endParaRPr lang="cs-CZ" dirty="0"/>
          </a:p>
        </p:txBody>
      </p:sp>
      <p:sp>
        <p:nvSpPr>
          <p:cNvPr id="3" name="Zástupný symbol pro číslo snímku 2">
            <a:extLst>
              <a:ext uri="{FF2B5EF4-FFF2-40B4-BE49-F238E27FC236}">
                <a16:creationId xmlns:a16="http://schemas.microsoft.com/office/drawing/2014/main" id="{12D517B5-3BFF-26EB-9338-2D80E16E7D27}"/>
              </a:ext>
            </a:extLst>
          </p:cNvPr>
          <p:cNvSpPr>
            <a:spLocks noGrp="1"/>
          </p:cNvSpPr>
          <p:nvPr>
            <p:ph type="sldNum" sz="quarter" idx="11"/>
          </p:nvPr>
        </p:nvSpPr>
        <p:spPr/>
        <p:txBody>
          <a:bodyPr/>
          <a:lstStyle/>
          <a:p>
            <a:fld id="{0970407D-EE58-4A0B-824B-1D3AE42DD9CF}" type="slidenum">
              <a:rPr lang="cs-CZ" altLang="cs-CZ" smtClean="0"/>
              <a:pPr/>
              <a:t>44</a:t>
            </a:fld>
            <a:endParaRPr lang="cs-CZ" altLang="cs-CZ" dirty="0"/>
          </a:p>
        </p:txBody>
      </p:sp>
      <p:sp>
        <p:nvSpPr>
          <p:cNvPr id="4" name="Nadpis 3">
            <a:extLst>
              <a:ext uri="{FF2B5EF4-FFF2-40B4-BE49-F238E27FC236}">
                <a16:creationId xmlns:a16="http://schemas.microsoft.com/office/drawing/2014/main" id="{63FC52D1-4922-E876-6CF9-8726E17F50B0}"/>
              </a:ext>
            </a:extLst>
          </p:cNvPr>
          <p:cNvSpPr>
            <a:spLocks noGrp="1"/>
          </p:cNvSpPr>
          <p:nvPr>
            <p:ph type="title"/>
          </p:nvPr>
        </p:nvSpPr>
        <p:spPr>
          <a:xfrm>
            <a:off x="719400" y="688469"/>
            <a:ext cx="10753200" cy="451576"/>
          </a:xfrm>
        </p:spPr>
        <p:txBody>
          <a:bodyPr/>
          <a:lstStyle/>
          <a:p>
            <a:pPr algn="ctr"/>
            <a:r>
              <a:rPr lang="cs-CZ" dirty="0"/>
              <a:t>Otázky</a:t>
            </a:r>
          </a:p>
        </p:txBody>
      </p:sp>
      <p:sp>
        <p:nvSpPr>
          <p:cNvPr id="5" name="Zástupný obsah 4">
            <a:extLst>
              <a:ext uri="{FF2B5EF4-FFF2-40B4-BE49-F238E27FC236}">
                <a16:creationId xmlns:a16="http://schemas.microsoft.com/office/drawing/2014/main" id="{143E24A2-1CB1-D005-FF38-30D4C0B08719}"/>
              </a:ext>
            </a:extLst>
          </p:cNvPr>
          <p:cNvSpPr>
            <a:spLocks noGrp="1"/>
          </p:cNvSpPr>
          <p:nvPr>
            <p:ph idx="1"/>
          </p:nvPr>
        </p:nvSpPr>
        <p:spPr/>
        <p:txBody>
          <a:bodyPr/>
          <a:lstStyle/>
          <a:p>
            <a:r>
              <a:rPr lang="cs-CZ" sz="2400" b="1" dirty="0">
                <a:solidFill>
                  <a:schemeClr val="tx2"/>
                </a:solidFill>
              </a:rPr>
              <a:t>Je právo sdružovací upraveno výlučně předpisy veřejného práva?</a:t>
            </a:r>
          </a:p>
          <a:p>
            <a:r>
              <a:rPr lang="cs-CZ" sz="2400" b="1" dirty="0">
                <a:solidFill>
                  <a:schemeClr val="tx2"/>
                </a:solidFill>
              </a:rPr>
              <a:t>Je realizace shromažďovacího práva podmíněna předchozím povolením; o projev jakého principu se jedná?</a:t>
            </a:r>
          </a:p>
          <a:p>
            <a:r>
              <a:rPr lang="cs-CZ" sz="2400" b="1" dirty="0">
                <a:solidFill>
                  <a:schemeClr val="tx2"/>
                </a:solidFill>
              </a:rPr>
              <a:t>Může úřad zakázat shromáždění? </a:t>
            </a:r>
          </a:p>
          <a:p>
            <a:r>
              <a:rPr lang="cs-CZ" sz="2400" b="1" dirty="0">
                <a:solidFill>
                  <a:schemeClr val="tx2"/>
                </a:solidFill>
              </a:rPr>
              <a:t>Z jakého důvodu?</a:t>
            </a:r>
          </a:p>
          <a:p>
            <a:r>
              <a:rPr lang="cs-CZ" sz="2400" b="1" dirty="0">
                <a:solidFill>
                  <a:schemeClr val="tx2"/>
                </a:solidFill>
              </a:rPr>
              <a:t>Co to jsou státní symboly? </a:t>
            </a:r>
          </a:p>
          <a:p>
            <a:endParaRPr lang="cs-CZ" dirty="0"/>
          </a:p>
        </p:txBody>
      </p:sp>
    </p:spTree>
    <p:extLst>
      <p:ext uri="{BB962C8B-B14F-4D97-AF65-F5344CB8AC3E}">
        <p14:creationId xmlns:p14="http://schemas.microsoft.com/office/powerpoint/2010/main" val="1619414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45</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Právo shromažďovací</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592979"/>
          </a:xfrm>
        </p:spPr>
        <p:txBody>
          <a:bodyPr/>
          <a:lstStyle/>
          <a:p>
            <a:r>
              <a:rPr lang="en-US" altLang="cs-CZ" sz="2400" b="1" dirty="0">
                <a:solidFill>
                  <a:srgbClr val="000000"/>
                </a:solidFill>
              </a:rPr>
              <a:t>Zákon č. 84/1990 Sb., o </a:t>
            </a:r>
            <a:r>
              <a:rPr lang="en-US" altLang="cs-CZ" sz="2400" b="1" dirty="0" err="1">
                <a:solidFill>
                  <a:srgbClr val="000000"/>
                </a:solidFill>
              </a:rPr>
              <a:t>právu</a:t>
            </a:r>
            <a:r>
              <a:rPr lang="en-US" altLang="cs-CZ" sz="2400" b="1" dirty="0">
                <a:solidFill>
                  <a:srgbClr val="000000"/>
                </a:solidFill>
              </a:rPr>
              <a:t> </a:t>
            </a:r>
            <a:r>
              <a:rPr lang="en-US" altLang="cs-CZ" sz="2400" b="1" dirty="0" err="1">
                <a:solidFill>
                  <a:srgbClr val="000000"/>
                </a:solidFill>
              </a:rPr>
              <a:t>shromažďovacím</a:t>
            </a:r>
            <a:endParaRPr lang="en-US" altLang="cs-CZ" sz="2400" b="1" dirty="0">
              <a:solidFill>
                <a:srgbClr val="000000"/>
              </a:solidFill>
            </a:endParaRPr>
          </a:p>
          <a:p>
            <a:pPr algn="just">
              <a:spcAft>
                <a:spcPts val="0"/>
              </a:spcAft>
            </a:pPr>
            <a:r>
              <a:rPr lang="cs-CZ" sz="2400" b="0" i="0" u="none" strike="noStrike" dirty="0">
                <a:solidFill>
                  <a:srgbClr val="000000"/>
                </a:solidFill>
                <a:effectLst/>
                <a:latin typeface="Arial" panose="020B0604020202020204" pitchFamily="34" charset="0"/>
              </a:rPr>
              <a:t>je zvláštní formou svobody projevu (stejně jako právo sdružovací či petiční)</a:t>
            </a:r>
          </a:p>
          <a:p>
            <a:pPr algn="just">
              <a:spcAft>
                <a:spcPts val="0"/>
              </a:spcAft>
            </a:pPr>
            <a:endParaRPr lang="cs-CZ" sz="2400" b="0" i="0" u="none" strike="noStrike" dirty="0">
              <a:solidFill>
                <a:srgbClr val="000000"/>
              </a:solidFill>
              <a:effectLst/>
              <a:latin typeface="Arial" panose="020B0604020202020204" pitchFamily="34" charset="0"/>
            </a:endParaRPr>
          </a:p>
          <a:p>
            <a:pPr algn="just">
              <a:spcAft>
                <a:spcPts val="0"/>
              </a:spcAft>
            </a:pPr>
            <a:r>
              <a:rPr lang="cs-CZ" sz="2400" b="0" i="0" u="none" strike="noStrike" dirty="0">
                <a:solidFill>
                  <a:srgbClr val="000000"/>
                </a:solidFill>
                <a:effectLst/>
                <a:latin typeface="Arial" panose="020B0604020202020204" pitchFamily="34" charset="0"/>
              </a:rPr>
              <a:t>svoboda projevu, výměna informací a názorů, účast na řešení veřejných a jiných společných záležitostí vyjádřením postojů a stanovisek </a:t>
            </a:r>
          </a:p>
          <a:p>
            <a:pPr marL="72000" indent="0">
              <a:buNone/>
            </a:pPr>
            <a:endParaRPr lang="cs-CZ" sz="2400" b="1" dirty="0">
              <a:solidFill>
                <a:schemeClr val="tx2"/>
              </a:solidFill>
            </a:endParaRPr>
          </a:p>
        </p:txBody>
      </p:sp>
    </p:spTree>
    <p:extLst>
      <p:ext uri="{BB962C8B-B14F-4D97-AF65-F5344CB8AC3E}">
        <p14:creationId xmlns:p14="http://schemas.microsoft.com/office/powerpoint/2010/main" val="6832025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46</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Právo shromažďovací</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592979"/>
          </a:xfrm>
        </p:spPr>
        <p:txBody>
          <a:bodyPr/>
          <a:lstStyle/>
          <a:p>
            <a:pPr marL="72000" indent="0">
              <a:buNone/>
            </a:pPr>
            <a:r>
              <a:rPr lang="cs-CZ" sz="2400" b="1" dirty="0">
                <a:solidFill>
                  <a:schemeClr val="tx2"/>
                </a:solidFill>
              </a:rPr>
              <a:t>Úmluva o ochraně lidských práv a základních svobod</a:t>
            </a:r>
          </a:p>
          <a:p>
            <a:pPr marL="72000" indent="0">
              <a:buNone/>
            </a:pPr>
            <a:r>
              <a:rPr lang="cs-CZ" sz="2000" b="1" dirty="0"/>
              <a:t>Článek 11 svoboda shromažďování a sdružování</a:t>
            </a:r>
          </a:p>
          <a:p>
            <a:pPr marL="72000" indent="0">
              <a:buNone/>
            </a:pPr>
            <a:endParaRPr lang="cs-CZ" sz="2000" b="1" dirty="0">
              <a:solidFill>
                <a:schemeClr val="tx2"/>
              </a:solidFill>
            </a:endParaRPr>
          </a:p>
          <a:p>
            <a:pPr marL="72000" indent="0">
              <a:buNone/>
            </a:pPr>
            <a:r>
              <a:rPr lang="cs-CZ" sz="2400" b="1" dirty="0">
                <a:solidFill>
                  <a:schemeClr val="tx2"/>
                </a:solidFill>
              </a:rPr>
              <a:t>Charta základních práv EU</a:t>
            </a:r>
          </a:p>
          <a:p>
            <a:pPr marL="72000" indent="0">
              <a:buNone/>
            </a:pPr>
            <a:r>
              <a:rPr lang="cs-CZ" sz="2000" b="1" dirty="0"/>
              <a:t>Článek 2 Svoboda </a:t>
            </a:r>
            <a:r>
              <a:rPr lang="cs-CZ" sz="2000" b="1" dirty="0" err="1"/>
              <a:t>shromaždování</a:t>
            </a:r>
            <a:r>
              <a:rPr lang="cs-CZ" sz="2000" b="1" dirty="0"/>
              <a:t> </a:t>
            </a:r>
          </a:p>
          <a:p>
            <a:pPr marL="72000" indent="0">
              <a:buNone/>
            </a:pPr>
            <a:endParaRPr lang="cs-CZ" sz="2000" b="1" dirty="0">
              <a:solidFill>
                <a:schemeClr val="tx2"/>
              </a:solidFill>
            </a:endParaRPr>
          </a:p>
          <a:p>
            <a:pPr marL="72000" indent="0">
              <a:buNone/>
            </a:pPr>
            <a:r>
              <a:rPr lang="cs-CZ" sz="2400" b="1" dirty="0">
                <a:solidFill>
                  <a:schemeClr val="tx2"/>
                </a:solidFill>
              </a:rPr>
              <a:t>Listina základních práv a svobod</a:t>
            </a:r>
          </a:p>
          <a:p>
            <a:pPr marL="72000" indent="0">
              <a:buNone/>
            </a:pPr>
            <a:r>
              <a:rPr lang="cs-CZ" sz="2000" b="1" dirty="0"/>
              <a:t>Článek 19 </a:t>
            </a:r>
          </a:p>
          <a:p>
            <a:pPr marL="72000" indent="0">
              <a:buNone/>
            </a:pPr>
            <a:endParaRPr lang="cs-CZ" sz="2400" b="1" dirty="0">
              <a:solidFill>
                <a:schemeClr val="tx2"/>
              </a:solidFill>
            </a:endParaRPr>
          </a:p>
        </p:txBody>
      </p:sp>
    </p:spTree>
    <p:extLst>
      <p:ext uri="{BB962C8B-B14F-4D97-AF65-F5344CB8AC3E}">
        <p14:creationId xmlns:p14="http://schemas.microsoft.com/office/powerpoint/2010/main" val="35476552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47</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Právo shromažďovací</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592979"/>
          </a:xfrm>
        </p:spPr>
        <p:txBody>
          <a:bodyPr/>
          <a:lstStyle/>
          <a:p>
            <a:pPr marL="72000" indent="0">
              <a:buNone/>
            </a:pPr>
            <a:r>
              <a:rPr lang="cs-CZ" sz="2400" b="1" dirty="0">
                <a:solidFill>
                  <a:schemeClr val="tx2"/>
                </a:solidFill>
              </a:rPr>
              <a:t>Listina základních práv a svobod</a:t>
            </a:r>
          </a:p>
          <a:p>
            <a:pPr marL="72000" indent="0">
              <a:buNone/>
            </a:pPr>
            <a:r>
              <a:rPr lang="cs-CZ" sz="2000" b="1" dirty="0"/>
              <a:t>Článek 19 </a:t>
            </a:r>
          </a:p>
          <a:p>
            <a:pPr marL="72000" indent="0">
              <a:buNone/>
            </a:pPr>
            <a:endParaRPr lang="cs-CZ" sz="2400" b="1" dirty="0">
              <a:solidFill>
                <a:schemeClr val="tx2"/>
              </a:solidFill>
            </a:endParaRPr>
          </a:p>
          <a:p>
            <a:pPr marL="0" indent="0">
              <a:buNone/>
            </a:pPr>
            <a:r>
              <a:rPr lang="cs-CZ" sz="2000" dirty="0"/>
              <a:t>1) Právo pokojně se shromažďovat je zaručeno.</a:t>
            </a:r>
          </a:p>
          <a:p>
            <a:pPr marL="0" indent="0">
              <a:buNone/>
            </a:pPr>
            <a:endParaRPr lang="cs-CZ" sz="2000" dirty="0"/>
          </a:p>
          <a:p>
            <a:pPr marL="0" indent="0">
              <a:buNone/>
            </a:pPr>
            <a:r>
              <a:rPr lang="cs-CZ" sz="2000" dirty="0"/>
              <a:t>2) Toto právo lze omezit zákonem v případech shromáždění na veřejných místech, jde-li o opatření v demokratické společnosti nezbytná pro ochranu práv a svobod druhých, ochranu veřejného pořádku, zdraví, mravnosti, majetku nebo pro bezpečnost státu. Shromáždění však nesmí být podmíněno povolením orgánu veřejné správy.</a:t>
            </a:r>
          </a:p>
          <a:p>
            <a:pPr marL="72000" indent="0">
              <a:buNone/>
            </a:pPr>
            <a:endParaRPr lang="cs-CZ" sz="2400" b="1" dirty="0">
              <a:solidFill>
                <a:schemeClr val="tx2"/>
              </a:solidFill>
            </a:endParaRPr>
          </a:p>
        </p:txBody>
      </p:sp>
    </p:spTree>
    <p:extLst>
      <p:ext uri="{BB962C8B-B14F-4D97-AF65-F5344CB8AC3E}">
        <p14:creationId xmlns:p14="http://schemas.microsoft.com/office/powerpoint/2010/main" val="24184220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48</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Právo shromažďovací</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592979"/>
          </a:xfrm>
        </p:spPr>
        <p:txBody>
          <a:bodyPr/>
          <a:lstStyle/>
          <a:p>
            <a:pPr marL="72000" indent="0">
              <a:buNone/>
            </a:pPr>
            <a:r>
              <a:rPr lang="cs-CZ" sz="2400" b="1" dirty="0">
                <a:solidFill>
                  <a:schemeClr val="tx2"/>
                </a:solidFill>
              </a:rPr>
              <a:t>Zákon č. 84/1990 Sb., o právu shromažďovací</a:t>
            </a:r>
          </a:p>
          <a:p>
            <a:r>
              <a:rPr lang="cs-CZ" sz="2000" b="1" dirty="0"/>
              <a:t>podmínky pro shromažďování osob</a:t>
            </a:r>
          </a:p>
          <a:p>
            <a:r>
              <a:rPr lang="cs-CZ" sz="2000" b="1" dirty="0"/>
              <a:t>pravomoc orgánů veřejné správy směrem k shromažďování osob</a:t>
            </a:r>
          </a:p>
          <a:p>
            <a:endParaRPr lang="cs-CZ" sz="2000" b="1" dirty="0"/>
          </a:p>
          <a:p>
            <a:r>
              <a:rPr lang="cs-CZ" sz="2400" b="1" dirty="0">
                <a:solidFill>
                  <a:schemeClr val="tx2"/>
                </a:solidFill>
              </a:rPr>
              <a:t>Podzákonná právní úprava</a:t>
            </a:r>
          </a:p>
          <a:p>
            <a:r>
              <a:rPr lang="cs-CZ" sz="2000" b="1" dirty="0"/>
              <a:t>Nařízení obcí/měst, vydané na základě § 4 odst. 2 zákona o právu shromažďovacím</a:t>
            </a:r>
          </a:p>
          <a:p>
            <a:r>
              <a:rPr lang="cs-CZ" sz="2000" b="1" dirty="0"/>
              <a:t>obec/město jím může určit místa, kde lze konat shromáždění bez oznámení</a:t>
            </a:r>
          </a:p>
          <a:p>
            <a:endParaRPr lang="cs-CZ" sz="2000" b="1" dirty="0"/>
          </a:p>
          <a:p>
            <a:pPr marL="72000" indent="0">
              <a:buNone/>
            </a:pPr>
            <a:endParaRPr lang="cs-CZ" sz="2400" b="1" dirty="0">
              <a:solidFill>
                <a:schemeClr val="tx2"/>
              </a:solidFill>
            </a:endParaRPr>
          </a:p>
        </p:txBody>
      </p:sp>
    </p:spTree>
    <p:extLst>
      <p:ext uri="{BB962C8B-B14F-4D97-AF65-F5344CB8AC3E}">
        <p14:creationId xmlns:p14="http://schemas.microsoft.com/office/powerpoint/2010/main" val="369701369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49</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Právo shromažďovací</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592979"/>
          </a:xfrm>
        </p:spPr>
        <p:txBody>
          <a:bodyPr/>
          <a:lstStyle/>
          <a:p>
            <a:r>
              <a:rPr lang="cs-CZ" sz="2400" dirty="0"/>
              <a:t>Občané mají právo pokojně se shromažďovat</a:t>
            </a:r>
          </a:p>
          <a:p>
            <a:pPr marL="72000" indent="0">
              <a:buNone/>
            </a:pPr>
            <a:endParaRPr lang="cs-CZ" sz="2400" b="1" dirty="0">
              <a:solidFill>
                <a:schemeClr val="tx2"/>
              </a:solidFill>
            </a:endParaRPr>
          </a:p>
          <a:p>
            <a:r>
              <a:rPr lang="cs-CZ" sz="2400" dirty="0"/>
              <a:t>Za shromáždění ve smyslu tohoto zákona se považují též pouliční průvody a manifestace.</a:t>
            </a:r>
          </a:p>
          <a:p>
            <a:endParaRPr lang="cs-CZ" sz="2400" dirty="0"/>
          </a:p>
          <a:p>
            <a:r>
              <a:rPr lang="cs-CZ" sz="2400" dirty="0"/>
              <a:t>Ke shromáždění není třeba předchozího povolení státního orgánu – princip oznamovací.</a:t>
            </a:r>
          </a:p>
          <a:p>
            <a:pPr marL="72000" indent="0">
              <a:buNone/>
            </a:pPr>
            <a:endParaRPr lang="cs-CZ" sz="2400" b="1" dirty="0">
              <a:solidFill>
                <a:schemeClr val="tx2"/>
              </a:solidFill>
            </a:endParaRPr>
          </a:p>
        </p:txBody>
      </p:sp>
    </p:spTree>
    <p:extLst>
      <p:ext uri="{BB962C8B-B14F-4D97-AF65-F5344CB8AC3E}">
        <p14:creationId xmlns:p14="http://schemas.microsoft.com/office/powerpoint/2010/main" val="2487860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Organizace vnitřní správy</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286979"/>
          </a:xfrm>
        </p:spPr>
        <p:txBody>
          <a:bodyPr/>
          <a:lstStyle/>
          <a:p>
            <a:pPr>
              <a:defRPr/>
            </a:pPr>
            <a:r>
              <a:rPr lang="cs-CZ" altLang="cs-CZ" dirty="0"/>
              <a:t>Ministerstvo vnitra ČR</a:t>
            </a:r>
          </a:p>
          <a:p>
            <a:pPr eaLnBrk="1" hangingPunct="1">
              <a:defRPr/>
            </a:pPr>
            <a:r>
              <a:rPr lang="cs-CZ" altLang="cs-CZ" dirty="0"/>
              <a:t>Krajské úřady a magistráty</a:t>
            </a:r>
          </a:p>
          <a:p>
            <a:pPr eaLnBrk="1" hangingPunct="1">
              <a:defRPr/>
            </a:pPr>
            <a:r>
              <a:rPr lang="cs-CZ" altLang="cs-CZ" dirty="0"/>
              <a:t>Obecní úřady obcí s rozšířenou působností</a:t>
            </a:r>
          </a:p>
          <a:p>
            <a:pPr eaLnBrk="1" hangingPunct="1">
              <a:defRPr/>
            </a:pPr>
            <a:r>
              <a:rPr lang="cs-CZ" altLang="cs-CZ" dirty="0"/>
              <a:t>Specializované správní úřady</a:t>
            </a:r>
          </a:p>
          <a:p>
            <a:pPr eaLnBrk="1" hangingPunct="1">
              <a:defRPr/>
            </a:pPr>
            <a:r>
              <a:rPr lang="cs-CZ" altLang="cs-CZ" dirty="0"/>
              <a:t>Další: Ministerstvo zahraničí ČR, Policie ČR…</a:t>
            </a:r>
          </a:p>
          <a:p>
            <a:endParaRPr lang="cs-CZ" sz="2000" dirty="0"/>
          </a:p>
        </p:txBody>
      </p:sp>
    </p:spTree>
    <p:extLst>
      <p:ext uri="{BB962C8B-B14F-4D97-AF65-F5344CB8AC3E}">
        <p14:creationId xmlns:p14="http://schemas.microsoft.com/office/powerpoint/2010/main" val="318874227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50</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Právo shromažďovací</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387366"/>
            <a:ext cx="10869249" cy="4840633"/>
          </a:xfrm>
        </p:spPr>
        <p:txBody>
          <a:bodyPr/>
          <a:lstStyle/>
          <a:p>
            <a:r>
              <a:rPr lang="cs-CZ" altLang="cs-CZ" sz="2000" dirty="0"/>
              <a:t>shromáždění může svolat občan starší 18 let nebo právnická osoba se sídlem na území České republiky, anebo skupina osob – svolavatel</a:t>
            </a:r>
          </a:p>
          <a:p>
            <a:endParaRPr lang="cs-CZ" altLang="cs-CZ" sz="2000" dirty="0"/>
          </a:p>
          <a:p>
            <a:r>
              <a:rPr lang="cs-CZ" altLang="cs-CZ" sz="2000" dirty="0"/>
              <a:t>Shromáždění se oznamuje alespoň 5 dnů předem (kratší lhůta jen v odůvodněných případech):</a:t>
            </a:r>
          </a:p>
          <a:p>
            <a:r>
              <a:rPr lang="cs-CZ" altLang="cs-CZ" sz="1600" dirty="0"/>
              <a:t>obecnímu úřadu v jehož územním obvodu se má shromáždění konat</a:t>
            </a:r>
          </a:p>
          <a:p>
            <a:r>
              <a:rPr lang="cs-CZ" altLang="cs-CZ" sz="1600" dirty="0"/>
              <a:t>pověřenému obecnímu úřadu, přesahuje-li místo konání shromáždění územní obvod obecního úřadu</a:t>
            </a:r>
          </a:p>
          <a:p>
            <a:r>
              <a:rPr lang="cs-CZ" altLang="cs-CZ" sz="1600" dirty="0"/>
              <a:t>krajskému úřadu, pokud místo konání shromáždění přesahuje správní obvod pověřeného obecního úřadu,</a:t>
            </a:r>
          </a:p>
          <a:p>
            <a:r>
              <a:rPr lang="cs-CZ" altLang="cs-CZ" sz="1600" dirty="0"/>
              <a:t>Ministerstvo vnitra, pokud místo konání shromáždění přesahuje hranice kraje</a:t>
            </a:r>
          </a:p>
          <a:p>
            <a:r>
              <a:rPr lang="cs-CZ" altLang="cs-CZ" sz="1600" dirty="0"/>
              <a:t>působnost ve věcech práva shromažďovacího je výkonem státní správy</a:t>
            </a:r>
          </a:p>
          <a:p>
            <a:r>
              <a:rPr lang="cs-CZ" altLang="cs-CZ" sz="1600" dirty="0"/>
              <a:t>náležitosti oznámení – viz § 5</a:t>
            </a:r>
          </a:p>
          <a:p>
            <a:endParaRPr lang="cs-CZ" sz="2000" b="1" dirty="0"/>
          </a:p>
          <a:p>
            <a:pPr marL="72000" indent="0">
              <a:buNone/>
            </a:pPr>
            <a:endParaRPr lang="cs-CZ" sz="2400" b="1" dirty="0">
              <a:solidFill>
                <a:schemeClr val="tx2"/>
              </a:solidFill>
            </a:endParaRPr>
          </a:p>
        </p:txBody>
      </p:sp>
    </p:spTree>
    <p:extLst>
      <p:ext uri="{BB962C8B-B14F-4D97-AF65-F5344CB8AC3E}">
        <p14:creationId xmlns:p14="http://schemas.microsoft.com/office/powerpoint/2010/main" val="166928360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51</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a:xfrm>
            <a:off x="719999" y="494211"/>
            <a:ext cx="10753200" cy="451576"/>
          </a:xfrm>
        </p:spPr>
        <p:txBody>
          <a:bodyPr/>
          <a:lstStyle/>
          <a:p>
            <a:pPr algn="ctr"/>
            <a:r>
              <a:rPr lang="cs-CZ" dirty="0"/>
              <a:t>Právo shromažďovací</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166648"/>
            <a:ext cx="10869249" cy="4971353"/>
          </a:xfrm>
        </p:spPr>
        <p:txBody>
          <a:bodyPr/>
          <a:lstStyle/>
          <a:p>
            <a:r>
              <a:rPr lang="cs-CZ" sz="2400" b="1" dirty="0"/>
              <a:t>Existují i výjimky z oznamovací povinnosti </a:t>
            </a:r>
          </a:p>
          <a:p>
            <a:endParaRPr lang="cs-CZ" sz="2400" dirty="0"/>
          </a:p>
          <a:p>
            <a:r>
              <a:rPr lang="cs-CZ" sz="2400" dirty="0"/>
              <a:t>Oprávnění a povinnosti svolavatele </a:t>
            </a:r>
          </a:p>
          <a:p>
            <a:r>
              <a:rPr lang="it-IT" sz="2400" dirty="0"/>
              <a:t>§ 6 </a:t>
            </a:r>
            <a:r>
              <a:rPr lang="cs-CZ" sz="2400" dirty="0"/>
              <a:t>zákona č. 84/1990 Sb., o právu shromažďovací</a:t>
            </a:r>
          </a:p>
          <a:p>
            <a:pPr marL="72000" indent="0">
              <a:buNone/>
            </a:pPr>
            <a:endParaRPr lang="cs-CZ" sz="2400" dirty="0"/>
          </a:p>
          <a:p>
            <a:r>
              <a:rPr lang="cs-CZ" sz="2400" dirty="0"/>
              <a:t>Povinnosti účastníků shromáždění </a:t>
            </a:r>
          </a:p>
          <a:p>
            <a:r>
              <a:rPr lang="cs-CZ" sz="2400" dirty="0"/>
              <a:t>§ 7 zákona č. 84/1990 Sb., o právu shromažďovací</a:t>
            </a:r>
          </a:p>
          <a:p>
            <a:endParaRPr lang="cs-CZ" sz="2400" b="1" dirty="0"/>
          </a:p>
          <a:p>
            <a:r>
              <a:rPr lang="cs-CZ" sz="2400" b="1" dirty="0"/>
              <a:t>Rozpuštění shromáždění </a:t>
            </a:r>
          </a:p>
        </p:txBody>
      </p:sp>
    </p:spTree>
    <p:extLst>
      <p:ext uri="{BB962C8B-B14F-4D97-AF65-F5344CB8AC3E}">
        <p14:creationId xmlns:p14="http://schemas.microsoft.com/office/powerpoint/2010/main" val="178834171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52</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Právo shromažďovací</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376529"/>
            <a:ext cx="10869249" cy="4840633"/>
          </a:xfrm>
        </p:spPr>
        <p:txBody>
          <a:bodyPr/>
          <a:lstStyle/>
          <a:p>
            <a:r>
              <a:rPr lang="cs-CZ" sz="2000" b="1" dirty="0">
                <a:solidFill>
                  <a:schemeClr val="tx2"/>
                </a:solidFill>
              </a:rPr>
              <a:t>Úřad může zakázat shromáždění: </a:t>
            </a:r>
          </a:p>
          <a:p>
            <a:endParaRPr lang="cs-CZ" sz="2000" b="1" dirty="0">
              <a:solidFill>
                <a:schemeClr val="tx2"/>
              </a:solidFill>
            </a:endParaRPr>
          </a:p>
          <a:p>
            <a:r>
              <a:rPr lang="cs-CZ" sz="2000" dirty="0"/>
              <a:t>směřuje-li k popírání nebo omezování osobních, politických nebo jiných práv osob pro jejich národnost, pohlaví, rasu, původ, politické nebo jiné smýšlení, náboženské vyznání a sociální postavení nebo k rozněcování nenávisti a nesnášenlivosti z těchto důvodů</a:t>
            </a:r>
          </a:p>
          <a:p>
            <a:endParaRPr lang="cs-CZ" sz="2000" dirty="0"/>
          </a:p>
          <a:p>
            <a:r>
              <a:rPr lang="cs-CZ" sz="2000" dirty="0"/>
              <a:t>směřuje-li k výzvě dopouštět se násilí nebo hrubé neslušnosti nebo jinak porušovat ústavu a zákony</a:t>
            </a:r>
          </a:p>
          <a:p>
            <a:endParaRPr lang="cs-CZ" sz="2000" dirty="0"/>
          </a:p>
          <a:p>
            <a:r>
              <a:rPr lang="cs-CZ" sz="2000" dirty="0"/>
              <a:t>má-li se konat na místě, kde by účastníkům hrozilo závažné nebezpečí pro jejich zdraví</a:t>
            </a:r>
          </a:p>
          <a:p>
            <a:endParaRPr lang="cs-CZ" sz="2000" b="1" dirty="0"/>
          </a:p>
          <a:p>
            <a:pPr marL="72000" indent="0">
              <a:buNone/>
            </a:pPr>
            <a:endParaRPr lang="cs-CZ" sz="2400" b="1" dirty="0">
              <a:solidFill>
                <a:schemeClr val="tx2"/>
              </a:solidFill>
            </a:endParaRPr>
          </a:p>
        </p:txBody>
      </p:sp>
    </p:spTree>
    <p:extLst>
      <p:ext uri="{BB962C8B-B14F-4D97-AF65-F5344CB8AC3E}">
        <p14:creationId xmlns:p14="http://schemas.microsoft.com/office/powerpoint/2010/main" val="259882339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53</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Právo sdružovací</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376529"/>
            <a:ext cx="10869249" cy="4840633"/>
          </a:xfrm>
        </p:spPr>
        <p:txBody>
          <a:bodyPr/>
          <a:lstStyle/>
          <a:p>
            <a:r>
              <a:rPr lang="cs-CZ" sz="2000" b="1" dirty="0"/>
              <a:t>Mezinárodní pakt o občanských a politických právech</a:t>
            </a:r>
          </a:p>
          <a:p>
            <a:r>
              <a:rPr lang="cs-CZ" sz="2000" b="1" dirty="0"/>
              <a:t>Článek 22 </a:t>
            </a:r>
          </a:p>
          <a:p>
            <a:pPr marL="72000" indent="0">
              <a:buNone/>
            </a:pPr>
            <a:endParaRPr lang="cs-CZ" sz="2000" b="1" dirty="0"/>
          </a:p>
          <a:p>
            <a:r>
              <a:rPr lang="cs-CZ" sz="2000" b="1" dirty="0"/>
              <a:t>Listina základních práv a svobod</a:t>
            </a:r>
          </a:p>
          <a:p>
            <a:r>
              <a:rPr lang="cs-CZ" sz="2000" b="1" dirty="0"/>
              <a:t>Článek 20 </a:t>
            </a:r>
          </a:p>
          <a:p>
            <a:endParaRPr lang="cs-CZ" sz="2000" b="1" dirty="0">
              <a:solidFill>
                <a:schemeClr val="tx2"/>
              </a:solidFill>
            </a:endParaRPr>
          </a:p>
          <a:p>
            <a:pPr marL="457200" indent="-457200">
              <a:buFont typeface="+mj-lt"/>
              <a:buAutoNum type="arabicPeriod"/>
            </a:pPr>
            <a:r>
              <a:rPr lang="cs-CZ" sz="2000" i="1" dirty="0"/>
              <a:t>Právo svobodně se sdružovat je zaručeno. Každý má právo spolu s jinými se sdružovat ve spolcích, společnostech a jiných sdruženích.</a:t>
            </a:r>
          </a:p>
          <a:p>
            <a:pPr marL="457200" indent="-457200">
              <a:buFont typeface="+mj-lt"/>
              <a:buAutoNum type="arabicPeriod"/>
            </a:pPr>
            <a:endParaRPr lang="cs-CZ" sz="2000" i="1" dirty="0"/>
          </a:p>
          <a:p>
            <a:pPr marL="457200" indent="-457200">
              <a:buFont typeface="+mj-lt"/>
              <a:buAutoNum type="arabicPeriod"/>
            </a:pPr>
            <a:r>
              <a:rPr lang="cs-CZ" sz="2000" i="1" dirty="0"/>
              <a:t>Občané mají právo zakládat též politické strany a politická hnutí a sdružovat se v nich.</a:t>
            </a:r>
          </a:p>
          <a:p>
            <a:endParaRPr lang="cs-CZ" sz="2000" b="1" dirty="0">
              <a:solidFill>
                <a:schemeClr val="tx2"/>
              </a:solidFill>
            </a:endParaRPr>
          </a:p>
        </p:txBody>
      </p:sp>
    </p:spTree>
    <p:extLst>
      <p:ext uri="{BB962C8B-B14F-4D97-AF65-F5344CB8AC3E}">
        <p14:creationId xmlns:p14="http://schemas.microsoft.com/office/powerpoint/2010/main" val="232457823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54</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Právo sdružovací</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376529"/>
            <a:ext cx="10869249" cy="4840633"/>
          </a:xfrm>
        </p:spPr>
        <p:txBody>
          <a:bodyPr/>
          <a:lstStyle/>
          <a:p>
            <a:r>
              <a:rPr lang="cs-CZ" sz="2400" b="1" dirty="0"/>
              <a:t>Sdružování občanů prostřednictvím spolků </a:t>
            </a:r>
          </a:p>
          <a:p>
            <a:r>
              <a:rPr lang="cs-CZ" sz="2000" dirty="0"/>
              <a:t>Občanský zákoník </a:t>
            </a:r>
          </a:p>
          <a:p>
            <a:r>
              <a:rPr lang="cs-CZ" sz="2000" dirty="0"/>
              <a:t>Zákon o veřejných rejstřících (spolkový rejstřík)</a:t>
            </a:r>
          </a:p>
          <a:p>
            <a:endParaRPr lang="cs-CZ" sz="2000" dirty="0"/>
          </a:p>
          <a:p>
            <a:endParaRPr lang="cs-CZ" sz="2000" dirty="0"/>
          </a:p>
        </p:txBody>
      </p:sp>
    </p:spTree>
    <p:extLst>
      <p:ext uri="{BB962C8B-B14F-4D97-AF65-F5344CB8AC3E}">
        <p14:creationId xmlns:p14="http://schemas.microsoft.com/office/powerpoint/2010/main" val="33978041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55</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Státní symboly</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376529"/>
            <a:ext cx="10869249" cy="4840633"/>
          </a:xfrm>
        </p:spPr>
        <p:txBody>
          <a:bodyPr/>
          <a:lstStyle/>
          <a:p>
            <a:r>
              <a:rPr lang="cs-CZ" sz="2400" b="1" dirty="0"/>
              <a:t>Ústava ČR</a:t>
            </a:r>
          </a:p>
          <a:p>
            <a:r>
              <a:rPr lang="cs-CZ" sz="2400" b="1" dirty="0"/>
              <a:t>Čl.14</a:t>
            </a:r>
          </a:p>
          <a:p>
            <a:r>
              <a:rPr lang="cs-CZ" sz="2400" dirty="0"/>
              <a:t>1) Státními symboly České republiky jsou velký a malý státní znak, státní barvy, státní vlajka, vlajka prezidenta republiky, státní pečeť a státní hymna.</a:t>
            </a:r>
          </a:p>
          <a:p>
            <a:r>
              <a:rPr lang="cs-CZ" sz="2400" dirty="0"/>
              <a:t>2) Státní symboly a jejich používání upraví zákon.</a:t>
            </a:r>
          </a:p>
          <a:p>
            <a:endParaRPr lang="cs-CZ" sz="2400" dirty="0"/>
          </a:p>
          <a:p>
            <a:r>
              <a:rPr lang="cs-CZ" sz="2400" b="1" dirty="0"/>
              <a:t>zákon č. 3/1993 Sb., o státních symbolech České republiky</a:t>
            </a:r>
          </a:p>
          <a:p>
            <a:r>
              <a:rPr lang="cs-CZ" sz="2400" b="1" dirty="0"/>
              <a:t>zákon č. 352/2001 Sb. o užívání státních symbolů České republiky</a:t>
            </a:r>
          </a:p>
        </p:txBody>
      </p:sp>
    </p:spTree>
    <p:extLst>
      <p:ext uri="{BB962C8B-B14F-4D97-AF65-F5344CB8AC3E}">
        <p14:creationId xmlns:p14="http://schemas.microsoft.com/office/powerpoint/2010/main" val="138150769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a:xfrm>
            <a:off x="720000" y="6228000"/>
            <a:ext cx="10667470"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56</a:t>
            </a:fld>
            <a:endParaRPr lang="cs-CZ" altLang="cs-CZ" dirty="0"/>
          </a:p>
        </p:txBody>
      </p:sp>
      <p:sp>
        <p:nvSpPr>
          <p:cNvPr id="9" name="Nadpis 8">
            <a:extLst>
              <a:ext uri="{FF2B5EF4-FFF2-40B4-BE49-F238E27FC236}">
                <a16:creationId xmlns:a16="http://schemas.microsoft.com/office/drawing/2014/main" id="{540E762A-7E42-D96C-794E-7088E0D09EA1}"/>
              </a:ext>
            </a:extLst>
          </p:cNvPr>
          <p:cNvSpPr>
            <a:spLocks noGrp="1"/>
          </p:cNvSpPr>
          <p:nvPr>
            <p:ph type="title"/>
          </p:nvPr>
        </p:nvSpPr>
        <p:spPr>
          <a:xfrm>
            <a:off x="415200" y="3164683"/>
            <a:ext cx="11361600" cy="528635"/>
          </a:xfrm>
        </p:spPr>
        <p:txBody>
          <a:bodyPr/>
          <a:lstStyle/>
          <a:p>
            <a:pPr algn="ctr"/>
            <a:r>
              <a:rPr lang="cs-CZ" dirty="0"/>
              <a:t>PŘÍKLADY</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a:xfrm>
            <a:off x="720000" y="6327683"/>
            <a:ext cx="7920000" cy="252000"/>
          </a:xfrm>
        </p:spPr>
        <p:txBody>
          <a:bodyPr wrap="square" anchor="ctr">
            <a:normAutofit fontScale="92500" lnSpcReduction="20000"/>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p:cNvSpPr>
            <a:spLocks noGrp="1"/>
          </p:cNvSpPr>
          <p:nvPr>
            <p:ph type="sldNum" sz="quarter" idx="11"/>
          </p:nvPr>
        </p:nvSpPr>
        <p:spPr/>
        <p:txBody>
          <a:bodyPr wrap="none" anchor="ctr">
            <a:normAutofit/>
          </a:bodyPr>
          <a:lstStyle/>
          <a:p>
            <a:pPr>
              <a:spcAft>
                <a:spcPts val="600"/>
              </a:spcAft>
            </a:pPr>
            <a:fld id="{0970407D-EE58-4A0B-824B-1D3AE42DD9CF}" type="slidenum">
              <a:rPr lang="cs-CZ" altLang="cs-CZ" smtClean="0"/>
              <a:pPr>
                <a:spcAft>
                  <a:spcPts val="600"/>
                </a:spcAft>
              </a:pPr>
              <a:t>57</a:t>
            </a:fld>
            <a:endParaRPr lang="cs-CZ" altLang="cs-CZ"/>
          </a:p>
        </p:txBody>
      </p:sp>
      <p:sp>
        <p:nvSpPr>
          <p:cNvPr id="4" name="Nadpis 3">
            <a:extLst>
              <a:ext uri="{FF2B5EF4-FFF2-40B4-BE49-F238E27FC236}">
                <a16:creationId xmlns:a16="http://schemas.microsoft.com/office/drawing/2014/main" id="{7DFDD482-5157-7E3A-B9D2-326FF7F99FFF}"/>
              </a:ext>
            </a:extLst>
          </p:cNvPr>
          <p:cNvSpPr>
            <a:spLocks noGrp="1"/>
          </p:cNvSpPr>
          <p:nvPr>
            <p:ph type="title"/>
          </p:nvPr>
        </p:nvSpPr>
        <p:spPr/>
        <p:txBody>
          <a:bodyPr/>
          <a:lstStyle/>
          <a:p>
            <a:pPr algn="ctr"/>
            <a:r>
              <a:rPr lang="cs-CZ" dirty="0"/>
              <a:t>Příklady</a:t>
            </a:r>
          </a:p>
        </p:txBody>
      </p:sp>
      <p:sp>
        <p:nvSpPr>
          <p:cNvPr id="5" name="Zástupný obsah 4">
            <a:extLst>
              <a:ext uri="{FF2B5EF4-FFF2-40B4-BE49-F238E27FC236}">
                <a16:creationId xmlns:a16="http://schemas.microsoft.com/office/drawing/2014/main" id="{AC7D14CB-20D1-DC50-C7EF-FE9966C875A4}"/>
              </a:ext>
            </a:extLst>
          </p:cNvPr>
          <p:cNvSpPr>
            <a:spLocks noGrp="1"/>
          </p:cNvSpPr>
          <p:nvPr>
            <p:ph idx="1"/>
          </p:nvPr>
        </p:nvSpPr>
        <p:spPr>
          <a:xfrm>
            <a:off x="720000" y="1418897"/>
            <a:ext cx="10753200" cy="4587765"/>
          </a:xfrm>
        </p:spPr>
        <p:txBody>
          <a:bodyPr/>
          <a:lstStyle/>
          <a:p>
            <a:pPr marL="72000" indent="0">
              <a:buNone/>
            </a:pPr>
            <a:r>
              <a:rPr lang="cs-CZ" sz="1800" i="1" dirty="0"/>
              <a:t>Pan Pozorný je vlastníkem bytu v centru Brna. Na základě nájemní smlouvy užíval v době od 1. 1. 2020 do 30. 6. 2020 byt nájemce pan Novák. Po skončení nájmu byla panu Novákovi na uvedenou adresu opakovaně doručována korespondence z banky. Pna Pozorný si proto chce ověřit, zda si adresu, kde se nachází jeho byt, pan Novák nenahlásil jako místo svého trvalého pobytu. </a:t>
            </a:r>
          </a:p>
          <a:p>
            <a:pPr marL="72000" indent="0">
              <a:buNone/>
            </a:pPr>
            <a:endParaRPr lang="cs-CZ" sz="1600" i="1" dirty="0"/>
          </a:p>
          <a:p>
            <a:pPr marL="414900" indent="-342900">
              <a:buAutoNum type="alphaLcParenR"/>
            </a:pPr>
            <a:r>
              <a:rPr lang="cs-CZ" sz="1800" dirty="0"/>
              <a:t>Je možné, aby si pan Novák nahlásil místo trvalého pobytu, bez toho, aby o tom pan Pozorný věděl? </a:t>
            </a:r>
          </a:p>
          <a:p>
            <a:pPr marL="414900" indent="-342900">
              <a:buAutoNum type="alphaLcParenR"/>
            </a:pPr>
            <a:r>
              <a:rPr lang="cs-CZ" sz="1800" dirty="0"/>
              <a:t>Jakým způsobem může pan Pozorný zjistit, zda nemá bývalý nájemce na dané adrese hlášeno místo trvalého pobytu? </a:t>
            </a:r>
          </a:p>
          <a:p>
            <a:pPr marL="414900" indent="-342900">
              <a:buAutoNum type="alphaLcParenR"/>
            </a:pPr>
            <a:r>
              <a:rPr lang="cs-CZ" sz="1800" dirty="0"/>
              <a:t>Pan Pozorný se domnívá, že nahlášením místa trvalého pobytu může panu Novákovi vzniknout právo užívat předmětnou nemovitost. Je tato úvaha správná? </a:t>
            </a:r>
          </a:p>
          <a:p>
            <a:pPr marL="414900" indent="-342900">
              <a:buAutoNum type="alphaLcParenR"/>
            </a:pPr>
            <a:r>
              <a:rPr lang="cs-CZ" sz="1800" dirty="0"/>
              <a:t>Má pan Pozorný možnost zrušit údaj o místě trvalého pobytu pana Nováka? </a:t>
            </a:r>
          </a:p>
        </p:txBody>
      </p:sp>
    </p:spTree>
    <p:extLst>
      <p:ext uri="{BB962C8B-B14F-4D97-AF65-F5344CB8AC3E}">
        <p14:creationId xmlns:p14="http://schemas.microsoft.com/office/powerpoint/2010/main" val="97499822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wrap="square" anchor="ctr">
            <a:normAutofit/>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p:cNvSpPr>
            <a:spLocks noGrp="1"/>
          </p:cNvSpPr>
          <p:nvPr>
            <p:ph type="sldNum" sz="quarter" idx="11"/>
          </p:nvPr>
        </p:nvSpPr>
        <p:spPr/>
        <p:txBody>
          <a:bodyPr wrap="none" anchor="ctr">
            <a:normAutofit/>
          </a:bodyPr>
          <a:lstStyle/>
          <a:p>
            <a:pPr>
              <a:spcAft>
                <a:spcPts val="600"/>
              </a:spcAft>
            </a:pPr>
            <a:fld id="{0970407D-EE58-4A0B-824B-1D3AE42DD9CF}" type="slidenum">
              <a:rPr lang="cs-CZ" altLang="cs-CZ" smtClean="0"/>
              <a:pPr>
                <a:spcAft>
                  <a:spcPts val="600"/>
                </a:spcAft>
              </a:pPr>
              <a:t>58</a:t>
            </a:fld>
            <a:endParaRPr lang="cs-CZ" altLang="cs-CZ"/>
          </a:p>
        </p:txBody>
      </p:sp>
      <p:sp>
        <p:nvSpPr>
          <p:cNvPr id="4" name="Nadpis 3">
            <a:extLst>
              <a:ext uri="{FF2B5EF4-FFF2-40B4-BE49-F238E27FC236}">
                <a16:creationId xmlns:a16="http://schemas.microsoft.com/office/drawing/2014/main" id="{7DFDD482-5157-7E3A-B9D2-326FF7F99FFF}"/>
              </a:ext>
            </a:extLst>
          </p:cNvPr>
          <p:cNvSpPr>
            <a:spLocks noGrp="1"/>
          </p:cNvSpPr>
          <p:nvPr>
            <p:ph type="title"/>
          </p:nvPr>
        </p:nvSpPr>
        <p:spPr>
          <a:xfrm>
            <a:off x="719400" y="378000"/>
            <a:ext cx="10753200" cy="451576"/>
          </a:xfrm>
        </p:spPr>
        <p:txBody>
          <a:bodyPr/>
          <a:lstStyle/>
          <a:p>
            <a:pPr algn="ctr"/>
            <a:r>
              <a:rPr lang="cs-CZ" dirty="0"/>
              <a:t>Příklady</a:t>
            </a:r>
          </a:p>
        </p:txBody>
      </p:sp>
      <p:sp>
        <p:nvSpPr>
          <p:cNvPr id="5" name="Zástupný obsah 4">
            <a:extLst>
              <a:ext uri="{FF2B5EF4-FFF2-40B4-BE49-F238E27FC236}">
                <a16:creationId xmlns:a16="http://schemas.microsoft.com/office/drawing/2014/main" id="{AC7D14CB-20D1-DC50-C7EF-FE9966C875A4}"/>
              </a:ext>
            </a:extLst>
          </p:cNvPr>
          <p:cNvSpPr>
            <a:spLocks noGrp="1"/>
          </p:cNvSpPr>
          <p:nvPr>
            <p:ph idx="1"/>
          </p:nvPr>
        </p:nvSpPr>
        <p:spPr>
          <a:xfrm>
            <a:off x="720000" y="1072055"/>
            <a:ext cx="10753200" cy="5155945"/>
          </a:xfrm>
        </p:spPr>
        <p:txBody>
          <a:bodyPr/>
          <a:lstStyle/>
          <a:p>
            <a:pPr marL="72000" indent="0">
              <a:buNone/>
            </a:pPr>
            <a:r>
              <a:rPr lang="cs-CZ" sz="1800" i="1" dirty="0"/>
              <a:t>Dne 20. 6. 2021 se při příležitosti Dne uprchlíků na náměstí Svobody v Brně uskutečnilo řádné oznámené shromáždění na podporu lidí donucených k útěku ze svých zemí původu. V reakci na dané shromáždění se začali spontánně shlukovat přihlížející odpůrci přijímání uprchlíků, kteří se následně pod vedením A. B. odebrali na Moravském náměstí, kde pokračovali v protestu proti přijímání uprchlíků. Vzhledem k tomu, že shromáždění nebylo oznámeno, vyzval nejdříve přivolaný zástupce Úřadu městské části Brno-střed účastníky, aby se rozešli, a po neuposlechnutí výzvy shromáždění rozpustil. </a:t>
            </a:r>
          </a:p>
          <a:p>
            <a:pPr marL="72000" indent="0">
              <a:buNone/>
            </a:pPr>
            <a:endParaRPr lang="cs-CZ" sz="1800" i="1" dirty="0"/>
          </a:p>
          <a:p>
            <a:pPr marL="414900" indent="-342900">
              <a:buFont typeface="+mj-lt"/>
              <a:buAutoNum type="alphaLcParenR"/>
            </a:pPr>
            <a:r>
              <a:rPr lang="cs-CZ" sz="1800" dirty="0"/>
              <a:t>Připouští právní řád konání spontánního shromáždění? </a:t>
            </a:r>
          </a:p>
          <a:p>
            <a:pPr marL="414900" indent="-342900">
              <a:buFont typeface="+mj-lt"/>
              <a:buAutoNum type="alphaLcParenR"/>
            </a:pPr>
            <a:r>
              <a:rPr lang="cs-CZ" sz="1800" dirty="0"/>
              <a:t>Lze (případně za jakých podmínek) neoznámené shromáždění rozpustit? Byly podmínky pro rozpuštění shromáždění v daném případě naplněny? </a:t>
            </a:r>
          </a:p>
          <a:p>
            <a:pPr marL="414900" indent="-342900">
              <a:buFont typeface="+mj-lt"/>
              <a:buAutoNum type="alphaLcParenR"/>
            </a:pPr>
            <a:r>
              <a:rPr lang="cs-CZ" sz="1800" dirty="0"/>
              <a:t>Jakou povahu má z procesního hlediska právní úkon rozpuštění shromáždění? </a:t>
            </a:r>
          </a:p>
          <a:p>
            <a:pPr marL="414900" indent="-342900">
              <a:buFont typeface="+mj-lt"/>
              <a:buAutoNum type="alphaLcParenR"/>
            </a:pPr>
            <a:r>
              <a:rPr lang="cs-CZ" sz="1800" dirty="0"/>
              <a:t>Hrozí v tomto případě A. B. jako hlavnímu iniciátorovi shromáždění nějaká sankce? </a:t>
            </a:r>
          </a:p>
        </p:txBody>
      </p:sp>
    </p:spTree>
    <p:extLst>
      <p:ext uri="{BB962C8B-B14F-4D97-AF65-F5344CB8AC3E}">
        <p14:creationId xmlns:p14="http://schemas.microsoft.com/office/powerpoint/2010/main" val="168701226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55B3D65-03E2-1858-1AEA-BEF75721D2A3}"/>
              </a:ext>
            </a:extLst>
          </p:cNvPr>
          <p:cNvSpPr>
            <a:spLocks noGrp="1"/>
          </p:cNvSpPr>
          <p:nvPr>
            <p:ph type="ftr" sz="quarter" idx="10"/>
          </p:nvPr>
        </p:nvSpPr>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D181D288-8684-3E5E-B4B7-B2AA6BD9A032}"/>
              </a:ext>
            </a:extLst>
          </p:cNvPr>
          <p:cNvSpPr>
            <a:spLocks noGrp="1"/>
          </p:cNvSpPr>
          <p:nvPr>
            <p:ph type="sldNum" sz="quarter" idx="11"/>
          </p:nvPr>
        </p:nvSpPr>
        <p:spPr/>
        <p:txBody>
          <a:bodyPr/>
          <a:lstStyle/>
          <a:p>
            <a:fld id="{0970407D-EE58-4A0B-824B-1D3AE42DD9CF}" type="slidenum">
              <a:rPr lang="cs-CZ" altLang="cs-CZ" smtClean="0"/>
              <a:pPr/>
              <a:t>59</a:t>
            </a:fld>
            <a:endParaRPr lang="cs-CZ" altLang="cs-CZ" dirty="0"/>
          </a:p>
        </p:txBody>
      </p:sp>
      <p:sp>
        <p:nvSpPr>
          <p:cNvPr id="4" name="Nadpis 3">
            <a:extLst>
              <a:ext uri="{FF2B5EF4-FFF2-40B4-BE49-F238E27FC236}">
                <a16:creationId xmlns:a16="http://schemas.microsoft.com/office/drawing/2014/main" id="{80DDD1C0-FEA3-15C1-BFDE-00A116CFED49}"/>
              </a:ext>
            </a:extLst>
          </p:cNvPr>
          <p:cNvSpPr>
            <a:spLocks noGrp="1"/>
          </p:cNvSpPr>
          <p:nvPr>
            <p:ph type="title"/>
          </p:nvPr>
        </p:nvSpPr>
        <p:spPr/>
        <p:txBody>
          <a:bodyPr/>
          <a:lstStyle/>
          <a:p>
            <a:r>
              <a:rPr lang="cs-CZ" dirty="0"/>
              <a:t>Co na příští seminář</a:t>
            </a:r>
          </a:p>
        </p:txBody>
      </p:sp>
      <p:sp>
        <p:nvSpPr>
          <p:cNvPr id="5" name="Zástupný obsah 4">
            <a:extLst>
              <a:ext uri="{FF2B5EF4-FFF2-40B4-BE49-F238E27FC236}">
                <a16:creationId xmlns:a16="http://schemas.microsoft.com/office/drawing/2014/main" id="{582286E2-F6F5-4CEC-96A6-1F4E5EA8D057}"/>
              </a:ext>
            </a:extLst>
          </p:cNvPr>
          <p:cNvSpPr>
            <a:spLocks noGrp="1"/>
          </p:cNvSpPr>
          <p:nvPr>
            <p:ph idx="1"/>
          </p:nvPr>
        </p:nvSpPr>
        <p:spPr/>
        <p:txBody>
          <a:bodyPr/>
          <a:lstStyle/>
          <a:p>
            <a:pPr>
              <a:lnSpc>
                <a:spcPct val="107000"/>
              </a:lnSpc>
              <a:spcAft>
                <a:spcPts val="800"/>
              </a:spcAft>
            </a:pPr>
            <a:r>
              <a:rPr lang="cs-CZ" sz="2400" b="1" u="sng" kern="1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III. seminář</a:t>
            </a:r>
            <a:r>
              <a:rPr lang="cs-CZ" sz="2400" b="1" kern="1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 Správa školství a správa na úseku zdravotnictví </a:t>
            </a:r>
            <a:endParaRPr lang="cs-CZ" sz="2400" kern="1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2000" kern="100" dirty="0">
                <a:effectLst/>
                <a:latin typeface="Calibri" panose="020F0502020204030204" pitchFamily="34" charset="0"/>
                <a:ea typeface="Calibri" panose="020F0502020204030204" pitchFamily="34" charset="0"/>
                <a:cs typeface="Times New Roman" panose="02020603050405020304" pitchFamily="18" charset="0"/>
              </a:rPr>
              <a:t>a)     vysoké školy, hmotněprávní a procesněprávní aspekty (včetně příkladů a judikatury)</a:t>
            </a:r>
          </a:p>
          <a:p>
            <a:pPr>
              <a:lnSpc>
                <a:spcPct val="107000"/>
              </a:lnSpc>
              <a:spcAft>
                <a:spcPts val="800"/>
              </a:spcAft>
            </a:pPr>
            <a:r>
              <a:rPr lang="cs-CZ" sz="2000" kern="100" dirty="0">
                <a:effectLst/>
                <a:latin typeface="Calibri" panose="020F0502020204030204" pitchFamily="34" charset="0"/>
                <a:ea typeface="Calibri" panose="020F0502020204030204" pitchFamily="34" charset="0"/>
                <a:cs typeface="Times New Roman" panose="02020603050405020304" pitchFamily="18" charset="0"/>
              </a:rPr>
              <a:t>b)     orgány vykonávající správu na daném úseku (včetně příkladů a judikatury)</a:t>
            </a:r>
          </a:p>
          <a:p>
            <a:pPr>
              <a:lnSpc>
                <a:spcPct val="107000"/>
              </a:lnSpc>
              <a:spcAft>
                <a:spcPts val="800"/>
              </a:spcAft>
            </a:pPr>
            <a:r>
              <a:rPr lang="cs-CZ" sz="2000" kern="100" dirty="0">
                <a:effectLst/>
                <a:latin typeface="Calibri" panose="020F0502020204030204" pitchFamily="34" charset="0"/>
                <a:ea typeface="Calibri" panose="020F0502020204030204" pitchFamily="34" charset="0"/>
                <a:cs typeface="Times New Roman" panose="02020603050405020304" pitchFamily="18" charset="0"/>
              </a:rPr>
              <a:t>c)      studium na vysoké škole (včetně příkladů a judikatury</a:t>
            </a:r>
            <a:r>
              <a:rPr lang="cs-CZ" sz="1800" kern="100" dirty="0">
                <a:effectLst/>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endParaRPr lang="cs-CZ" sz="24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38714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Právní předpisy vnitřní správy</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286979"/>
          </a:xfrm>
        </p:spPr>
        <p:txBody>
          <a:bodyPr/>
          <a:lstStyle/>
          <a:p>
            <a:pPr>
              <a:spcBef>
                <a:spcPts val="400"/>
              </a:spcBef>
              <a:spcAft>
                <a:spcPts val="400"/>
              </a:spcAft>
            </a:pPr>
            <a:r>
              <a:rPr lang="cs-CZ" altLang="cs-CZ" sz="2000" dirty="0"/>
              <a:t>Zákon. č. 301/2000 Sb., o matrikách, jménu a příjmení </a:t>
            </a:r>
          </a:p>
          <a:p>
            <a:pPr>
              <a:spcBef>
                <a:spcPts val="400"/>
              </a:spcBef>
              <a:spcAft>
                <a:spcPts val="400"/>
              </a:spcAft>
            </a:pPr>
            <a:r>
              <a:rPr lang="cs-CZ" altLang="cs-CZ" sz="2000" dirty="0"/>
              <a:t>Zákon. č. 133/2000 Sb., o evidenci obyvatel a rodných číslech</a:t>
            </a:r>
          </a:p>
          <a:p>
            <a:pPr>
              <a:spcBef>
                <a:spcPts val="400"/>
              </a:spcBef>
              <a:spcAft>
                <a:spcPts val="400"/>
              </a:spcAft>
            </a:pPr>
            <a:r>
              <a:rPr lang="cs-CZ" altLang="cs-CZ" sz="2000" dirty="0"/>
              <a:t>Zákon. č. 365/2000 Sb., o informačních systémech veřejné správy</a:t>
            </a:r>
          </a:p>
          <a:p>
            <a:pPr>
              <a:spcBef>
                <a:spcPts val="400"/>
              </a:spcBef>
              <a:spcAft>
                <a:spcPts val="400"/>
              </a:spcAft>
            </a:pPr>
            <a:r>
              <a:rPr lang="cs-CZ" altLang="cs-CZ" sz="2000" dirty="0"/>
              <a:t>Zákon. č. 110/2019 Sb., o zpracování osobních údajů</a:t>
            </a:r>
          </a:p>
          <a:p>
            <a:pPr>
              <a:spcBef>
                <a:spcPts val="400"/>
              </a:spcBef>
              <a:spcAft>
                <a:spcPts val="400"/>
              </a:spcAft>
            </a:pPr>
            <a:r>
              <a:rPr lang="cs-CZ" altLang="cs-CZ" sz="2000" dirty="0"/>
              <a:t>Zákon. č. 269/2021 Sb., o občanských průkazech</a:t>
            </a:r>
          </a:p>
          <a:p>
            <a:pPr>
              <a:spcBef>
                <a:spcPts val="400"/>
              </a:spcBef>
              <a:spcAft>
                <a:spcPts val="400"/>
              </a:spcAft>
            </a:pPr>
            <a:r>
              <a:rPr lang="cs-CZ" altLang="cs-CZ" sz="2000" dirty="0"/>
              <a:t>Zákon. č. 329/1999 Sb., o cestovních dokladech</a:t>
            </a:r>
          </a:p>
          <a:p>
            <a:pPr>
              <a:spcBef>
                <a:spcPts val="400"/>
              </a:spcBef>
              <a:spcAft>
                <a:spcPts val="400"/>
              </a:spcAft>
            </a:pPr>
            <a:r>
              <a:rPr lang="cs-CZ" altLang="cs-CZ" sz="2000" dirty="0"/>
              <a:t>Zákon. č. 84/1990 Sb., o právu shromažďovacím</a:t>
            </a:r>
            <a:endParaRPr lang="cs-CZ" sz="2000" dirty="0"/>
          </a:p>
        </p:txBody>
      </p:sp>
    </p:spTree>
    <p:extLst>
      <p:ext uri="{BB962C8B-B14F-4D97-AF65-F5344CB8AC3E}">
        <p14:creationId xmlns:p14="http://schemas.microsoft.com/office/powerpoint/2010/main" val="2470286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Osobní stav obyvatelstva</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286979"/>
          </a:xfrm>
        </p:spPr>
        <p:txBody>
          <a:bodyPr/>
          <a:lstStyle/>
          <a:p>
            <a:r>
              <a:rPr lang="cs-CZ" sz="2400" b="1" dirty="0">
                <a:solidFill>
                  <a:schemeClr val="tx2"/>
                </a:solidFill>
              </a:rPr>
              <a:t>Zabezpečení osobního stavu obyvatelstva</a:t>
            </a:r>
          </a:p>
          <a:p>
            <a:r>
              <a:rPr lang="cs-CZ" sz="2400" dirty="0"/>
              <a:t>Matriky, jméno a příjmení</a:t>
            </a:r>
          </a:p>
          <a:p>
            <a:r>
              <a:rPr lang="cs-CZ" sz="2400" dirty="0"/>
              <a:t>Evidence obyvatel</a:t>
            </a:r>
          </a:p>
          <a:p>
            <a:r>
              <a:rPr lang="cs-CZ" sz="2400" dirty="0"/>
              <a:t>Občanské průkazy a cestovní doklady (zák. č. 328/1999 Sb., zák. č. 329/1999 Sb.)</a:t>
            </a:r>
          </a:p>
          <a:p>
            <a:r>
              <a:rPr lang="cs-CZ" sz="2400" dirty="0"/>
              <a:t>Cizinecké právo </a:t>
            </a:r>
          </a:p>
          <a:p>
            <a:r>
              <a:rPr lang="cs-CZ" sz="2400" dirty="0"/>
              <a:t>Státní občanství (</a:t>
            </a:r>
            <a:r>
              <a:rPr lang="cs-CZ" sz="2400" dirty="0" err="1"/>
              <a:t>zák.č</a:t>
            </a:r>
            <a:r>
              <a:rPr lang="cs-CZ" sz="2400" dirty="0"/>
              <a:t>. 186/2013 Sb., o státním občanství)</a:t>
            </a:r>
          </a:p>
          <a:p>
            <a:endParaRPr lang="cs-CZ" sz="2000" dirty="0"/>
          </a:p>
          <a:p>
            <a:endParaRPr lang="cs-CZ" sz="2000" dirty="0"/>
          </a:p>
        </p:txBody>
      </p:sp>
    </p:spTree>
    <p:extLst>
      <p:ext uri="{BB962C8B-B14F-4D97-AF65-F5344CB8AC3E}">
        <p14:creationId xmlns:p14="http://schemas.microsoft.com/office/powerpoint/2010/main" val="9774805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Evidence obyvatel</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286979"/>
          </a:xfrm>
        </p:spPr>
        <p:txBody>
          <a:bodyPr/>
          <a:lstStyle/>
          <a:p>
            <a:r>
              <a:rPr lang="cs-CZ" sz="2000" dirty="0"/>
              <a:t>Zákon 133/2000 Sb., o evidenci obyvatel a rodných číslech a o změně některých zákonů (zákon o evidenci obyvatel)</a:t>
            </a:r>
            <a:endParaRPr lang="cs-CZ" sz="1800" dirty="0"/>
          </a:p>
          <a:p>
            <a:pPr marL="72000" indent="0">
              <a:buNone/>
            </a:pPr>
            <a:endParaRPr lang="cs-CZ" sz="2400" dirty="0"/>
          </a:p>
          <a:p>
            <a:r>
              <a:rPr lang="cs-CZ" sz="2400" b="1" dirty="0">
                <a:solidFill>
                  <a:schemeClr val="tx2"/>
                </a:solidFill>
              </a:rPr>
              <a:t>Orgány vykonávající státní správu na úseku evidence obyvatel</a:t>
            </a:r>
          </a:p>
          <a:p>
            <a:r>
              <a:rPr lang="cs-CZ" sz="2000" dirty="0"/>
              <a:t>Ministerstvo vnitra, krajské úřady, obecní úřady s rozšířenou působností a obecní úřady </a:t>
            </a:r>
          </a:p>
          <a:p>
            <a:r>
              <a:rPr lang="cs-CZ" sz="2000" dirty="0"/>
              <a:t>Eviduje se např. rodné číslo, datum narození, manželství, apod. </a:t>
            </a:r>
          </a:p>
          <a:p>
            <a:r>
              <a:rPr lang="cs-CZ" sz="2000" dirty="0"/>
              <a:t>Evidence obyvatel je vedena v informačním systému evidence obyvatel (dále jen "informační systém"), jehož správcem je ministerstvo.</a:t>
            </a:r>
            <a:endParaRPr lang="en-US" sz="2000" dirty="0"/>
          </a:p>
          <a:p>
            <a:endParaRPr lang="cs-CZ" sz="2000" dirty="0"/>
          </a:p>
          <a:p>
            <a:endParaRPr lang="cs-CZ" sz="2400" dirty="0"/>
          </a:p>
        </p:txBody>
      </p:sp>
    </p:spTree>
    <p:extLst>
      <p:ext uri="{BB962C8B-B14F-4D97-AF65-F5344CB8AC3E}">
        <p14:creationId xmlns:p14="http://schemas.microsoft.com/office/powerpoint/2010/main" val="3827157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II. seminář – Vnitřní správa</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Evidence obyvatel</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286979"/>
          </a:xfrm>
        </p:spPr>
        <p:txBody>
          <a:bodyPr/>
          <a:lstStyle/>
          <a:p>
            <a:r>
              <a:rPr lang="cs-CZ" sz="2000" dirty="0">
                <a:solidFill>
                  <a:schemeClr val="tx1">
                    <a:lumMod val="85000"/>
                    <a:lumOff val="15000"/>
                  </a:schemeClr>
                </a:solidFill>
              </a:rPr>
              <a:t>Lze poskytnout údaje z informačního systému v rozsahu nezbytně nutném a za podmínek stanovených tímto zákonem nebo zvláštním právním předpisem</a:t>
            </a:r>
            <a:r>
              <a:rPr lang="cs-CZ" sz="2000">
                <a:solidFill>
                  <a:schemeClr val="tx1">
                    <a:lumMod val="85000"/>
                    <a:lumOff val="15000"/>
                  </a:schemeClr>
                </a:solidFill>
              </a:rPr>
              <a:t>. </a:t>
            </a:r>
          </a:p>
          <a:p>
            <a:r>
              <a:rPr lang="cs-CZ" sz="2000">
                <a:solidFill>
                  <a:schemeClr val="tx1">
                    <a:lumMod val="85000"/>
                    <a:lumOff val="15000"/>
                  </a:schemeClr>
                </a:solidFill>
              </a:rPr>
              <a:t>Obyvateli </a:t>
            </a:r>
            <a:r>
              <a:rPr lang="cs-CZ" sz="2000" dirty="0">
                <a:solidFill>
                  <a:schemeClr val="tx1">
                    <a:lumMod val="85000"/>
                    <a:lumOff val="15000"/>
                  </a:schemeClr>
                </a:solidFill>
              </a:rPr>
              <a:t>staršímu 15 let na základě písemné žádosti</a:t>
            </a:r>
          </a:p>
          <a:p>
            <a:pPr marL="72000" indent="0">
              <a:buNone/>
            </a:pPr>
            <a:endParaRPr lang="cs-CZ" sz="2000" dirty="0">
              <a:solidFill>
                <a:schemeClr val="tx1">
                  <a:lumMod val="85000"/>
                  <a:lumOff val="15000"/>
                </a:schemeClr>
              </a:solidFill>
            </a:endParaRPr>
          </a:p>
          <a:p>
            <a:r>
              <a:rPr lang="cs-CZ" sz="2000" dirty="0">
                <a:solidFill>
                  <a:schemeClr val="tx1">
                    <a:lumMod val="85000"/>
                    <a:lumOff val="15000"/>
                  </a:schemeClr>
                </a:solidFill>
              </a:rPr>
              <a:t>Ministerstvo odpovídá za přesnost údajů v informačním systému tak, aby údaje odpovídaly aktuálnímu stavu</a:t>
            </a:r>
            <a:endParaRPr lang="cs-CZ" sz="2000" dirty="0"/>
          </a:p>
          <a:p>
            <a:r>
              <a:rPr lang="cs-CZ" altLang="cs-CZ" sz="2000" dirty="0"/>
              <a:t>Po úmrtí obyvatele nebo prohlášení osoby za mrtvou se údaje vedené prostředcích výpočetní techniky uchovávají po dobu 75 let</a:t>
            </a:r>
          </a:p>
          <a:p>
            <a:endParaRPr lang="cs-CZ" sz="2000" dirty="0"/>
          </a:p>
        </p:txBody>
      </p:sp>
    </p:spTree>
    <p:extLst>
      <p:ext uri="{BB962C8B-B14F-4D97-AF65-F5344CB8AC3E}">
        <p14:creationId xmlns:p14="http://schemas.microsoft.com/office/powerpoint/2010/main" val="2142952743"/>
      </p:ext>
    </p:extLst>
  </p:cSld>
  <p:clrMapOvr>
    <a:masterClrMapping/>
  </p:clrMapOvr>
</p:sld>
</file>

<file path=ppt/theme/theme1.xml><?xml version="1.0" encoding="utf-8"?>
<a:theme xmlns:a="http://schemas.openxmlformats.org/drawingml/2006/main" name="46859">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46859</Template>
  <TotalTime>19851</TotalTime>
  <Words>4085</Words>
  <Application>Microsoft Office PowerPoint</Application>
  <PresentationFormat>Širokoúhlá obrazovka</PresentationFormat>
  <Paragraphs>497</Paragraphs>
  <Slides>59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59</vt:i4>
      </vt:variant>
    </vt:vector>
  </HeadingPairs>
  <TitlesOfParts>
    <vt:vector size="64" baseType="lpstr">
      <vt:lpstr>Arial</vt:lpstr>
      <vt:lpstr>Calibri</vt:lpstr>
      <vt:lpstr>Tahoma</vt:lpstr>
      <vt:lpstr>Wingdings</vt:lpstr>
      <vt:lpstr>46859</vt:lpstr>
      <vt:lpstr>Správní právo III – Vnitřní správa </vt:lpstr>
      <vt:lpstr>Zaměření semináře</vt:lpstr>
      <vt:lpstr>Otázky</vt:lpstr>
      <vt:lpstr>Vnitřní správa </vt:lpstr>
      <vt:lpstr>Organizace vnitřní správy</vt:lpstr>
      <vt:lpstr>Právní předpisy vnitřní správy</vt:lpstr>
      <vt:lpstr>Osobní stav obyvatelstva</vt:lpstr>
      <vt:lpstr>Evidence obyvatel</vt:lpstr>
      <vt:lpstr>Evidence obyvatel</vt:lpstr>
      <vt:lpstr>Trvalý pobyt </vt:lpstr>
      <vt:lpstr>Trvalý pobyt</vt:lpstr>
      <vt:lpstr>Změna trvalého pobytu </vt:lpstr>
      <vt:lpstr>Zrušení trvalého pobytu </vt:lpstr>
      <vt:lpstr>Trvalý pobyt </vt:lpstr>
      <vt:lpstr>Rodné číslo</vt:lpstr>
      <vt:lpstr>Rodné číslo </vt:lpstr>
      <vt:lpstr>Rodné číslo – doklady:  </vt:lpstr>
      <vt:lpstr>Změna rodného čísla</vt:lpstr>
      <vt:lpstr>Otázky</vt:lpstr>
      <vt:lpstr>Matriky</vt:lpstr>
      <vt:lpstr>Matriky</vt:lpstr>
      <vt:lpstr>Působnost na úseku matrik</vt:lpstr>
      <vt:lpstr>Matriky</vt:lpstr>
      <vt:lpstr>Kniha narození </vt:lpstr>
      <vt:lpstr>Kniha manželství </vt:lpstr>
      <vt:lpstr>Kniha úmrtí</vt:lpstr>
      <vt:lpstr>Jméno a příjmení </vt:lpstr>
      <vt:lpstr>Jméno a příjmení </vt:lpstr>
      <vt:lpstr>Jméno a příjmení </vt:lpstr>
      <vt:lpstr>Změna jména a příjmení </vt:lpstr>
      <vt:lpstr>Otázky</vt:lpstr>
      <vt:lpstr>Občanské průkazy</vt:lpstr>
      <vt:lpstr>Občanské průkazy</vt:lpstr>
      <vt:lpstr>Občanské průkazy</vt:lpstr>
      <vt:lpstr>Občanské průkazy</vt:lpstr>
      <vt:lpstr>Občanské průkazy</vt:lpstr>
      <vt:lpstr>Cestovní doklady</vt:lpstr>
      <vt:lpstr>Cestovní doklady</vt:lpstr>
      <vt:lpstr>Cestovní doklady</vt:lpstr>
      <vt:lpstr>Cestovní doklady</vt:lpstr>
      <vt:lpstr>Cizinecké právo</vt:lpstr>
      <vt:lpstr>Cizinecké právo</vt:lpstr>
      <vt:lpstr>Cizinecké právo</vt:lpstr>
      <vt:lpstr>Otázky</vt:lpstr>
      <vt:lpstr>Právo shromažďovací</vt:lpstr>
      <vt:lpstr>Právo shromažďovací</vt:lpstr>
      <vt:lpstr>Právo shromažďovací</vt:lpstr>
      <vt:lpstr>Právo shromažďovací</vt:lpstr>
      <vt:lpstr>Právo shromažďovací</vt:lpstr>
      <vt:lpstr>Právo shromažďovací</vt:lpstr>
      <vt:lpstr>Právo shromažďovací</vt:lpstr>
      <vt:lpstr>Právo shromažďovací</vt:lpstr>
      <vt:lpstr>Právo sdružovací</vt:lpstr>
      <vt:lpstr>Právo sdružovací</vt:lpstr>
      <vt:lpstr>Státní symboly</vt:lpstr>
      <vt:lpstr>PŘÍKLADY</vt:lpstr>
      <vt:lpstr>Příklady</vt:lpstr>
      <vt:lpstr>Příklady</vt:lpstr>
      <vt:lpstr>Co na příští seminář</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Admin</dc:creator>
  <cp:lastModifiedBy>Michalis Joannidis</cp:lastModifiedBy>
  <cp:revision>641</cp:revision>
  <cp:lastPrinted>1601-01-01T00:00:00Z</cp:lastPrinted>
  <dcterms:created xsi:type="dcterms:W3CDTF">2019-10-05T08:57:07Z</dcterms:created>
  <dcterms:modified xsi:type="dcterms:W3CDTF">2023-03-19T16:23:24Z</dcterms:modified>
</cp:coreProperties>
</file>