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95" r:id="rId2"/>
    <p:sldId id="333" r:id="rId3"/>
    <p:sldId id="325" r:id="rId4"/>
    <p:sldId id="350" r:id="rId5"/>
    <p:sldId id="349" r:id="rId6"/>
    <p:sldId id="352" r:id="rId7"/>
    <p:sldId id="348" r:id="rId8"/>
    <p:sldId id="347" r:id="rId9"/>
    <p:sldId id="345" r:id="rId10"/>
    <p:sldId id="346" r:id="rId11"/>
    <p:sldId id="353" r:id="rId12"/>
    <p:sldId id="354" r:id="rId13"/>
    <p:sldId id="344" r:id="rId14"/>
    <p:sldId id="343" r:id="rId15"/>
    <p:sldId id="355" r:id="rId16"/>
    <p:sldId id="358" r:id="rId17"/>
    <p:sldId id="356" r:id="rId18"/>
    <p:sldId id="357" r:id="rId19"/>
    <p:sldId id="359" r:id="rId20"/>
    <p:sldId id="360" r:id="rId21"/>
    <p:sldId id="362" r:id="rId22"/>
    <p:sldId id="361" r:id="rId23"/>
    <p:sldId id="363" r:id="rId24"/>
    <p:sldId id="364" r:id="rId25"/>
    <p:sldId id="365" r:id="rId26"/>
    <p:sldId id="366" r:id="rId27"/>
    <p:sldId id="367" r:id="rId28"/>
    <p:sldId id="368" r:id="rId29"/>
    <p:sldId id="369" r:id="rId30"/>
    <p:sldId id="370" r:id="rId31"/>
    <p:sldId id="371" r:id="rId32"/>
    <p:sldId id="372" r:id="rId33"/>
    <p:sldId id="373" r:id="rId34"/>
    <p:sldId id="374" r:id="rId35"/>
    <p:sldId id="375" r:id="rId36"/>
    <p:sldId id="377" r:id="rId37"/>
    <p:sldId id="259" r:id="rId38"/>
    <p:sldId id="289" r:id="rId39"/>
    <p:sldId id="340" r:id="rId40"/>
    <p:sldId id="378" r:id="rId41"/>
    <p:sldId id="312"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89698" autoAdjust="0"/>
  </p:normalViewPr>
  <p:slideViewPr>
    <p:cSldViewPr snapToGrid="0">
      <p:cViewPr varScale="1">
        <p:scale>
          <a:sx n="117" d="100"/>
          <a:sy n="117" d="100"/>
        </p:scale>
        <p:origin x="420"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23</a:t>
            </a:fld>
            <a:endParaRPr lang="cs-CZ" altLang="cs-CZ"/>
          </a:p>
        </p:txBody>
      </p:sp>
    </p:spTree>
    <p:extLst>
      <p:ext uri="{BB962C8B-B14F-4D97-AF65-F5344CB8AC3E}">
        <p14:creationId xmlns:p14="http://schemas.microsoft.com/office/powerpoint/2010/main" val="2747416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38</a:t>
            </a:fld>
            <a:endParaRPr lang="cs-CZ" altLang="cs-CZ"/>
          </a:p>
        </p:txBody>
      </p:sp>
    </p:spTree>
    <p:extLst>
      <p:ext uri="{BB962C8B-B14F-4D97-AF65-F5344CB8AC3E}">
        <p14:creationId xmlns:p14="http://schemas.microsoft.com/office/powerpoint/2010/main" val="408296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39</a:t>
            </a:fld>
            <a:endParaRPr lang="cs-CZ" altLang="cs-CZ"/>
          </a:p>
        </p:txBody>
      </p:sp>
    </p:spTree>
    <p:extLst>
      <p:ext uri="{BB962C8B-B14F-4D97-AF65-F5344CB8AC3E}">
        <p14:creationId xmlns:p14="http://schemas.microsoft.com/office/powerpoint/2010/main" val="3611630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40</a:t>
            </a:fld>
            <a:endParaRPr lang="cs-CZ" altLang="cs-CZ"/>
          </a:p>
        </p:txBody>
      </p:sp>
    </p:spTree>
    <p:extLst>
      <p:ext uri="{BB962C8B-B14F-4D97-AF65-F5344CB8AC3E}">
        <p14:creationId xmlns:p14="http://schemas.microsoft.com/office/powerpoint/2010/main" val="997844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seminář č. 1 - Pojem veřejná správa, formy realizace činnosti veřejné správy, základní zásady činnosti veřejné správy, pravomoc a působnost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seminář č. 1 - Pojem veřejná správa, formy realizace činnosti veřejné správy, základní zásady činnosti veřejné správy, pravomoc a působnost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seminář č. 1 - Pojem veřejná správa, formy realizace činnosti veřejné správy, základní zásady činnosti veřejné správy, pravomoc a působnost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seminář č. 1 - Pojem veřejná správa, formy realizace činnosti veřejné správy, základní zásady činnosti veřejné správy, pravomoc a působnost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666000" y="6143878"/>
            <a:ext cx="10642267" cy="420244"/>
          </a:xfrm>
        </p:spPr>
        <p:txBody>
          <a:bodyPr/>
          <a:lstStyle/>
          <a:p>
            <a:pPr>
              <a:lnSpc>
                <a:spcPct val="107000"/>
              </a:lnSpc>
              <a:spcAft>
                <a:spcPts val="800"/>
              </a:spcAft>
            </a:pPr>
            <a:r>
              <a:rPr lang="cs-CZ" sz="18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8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415200" y="2112089"/>
            <a:ext cx="11361600" cy="698497"/>
          </a:xfrm>
        </p:spPr>
        <p:txBody>
          <a:bodyPr/>
          <a:lstStyle/>
          <a:p>
            <a:r>
              <a:rPr lang="cs-CZ" dirty="0"/>
              <a:t>Správní právo III - Správa dopravy a správa kultury</a:t>
            </a:r>
          </a:p>
        </p:txBody>
      </p:sp>
      <p:sp>
        <p:nvSpPr>
          <p:cNvPr id="5" name="Podnadpis 4"/>
          <p:cNvSpPr>
            <a:spLocks noGrp="1"/>
          </p:cNvSpPr>
          <p:nvPr>
            <p:ph type="subTitle" idx="1"/>
          </p:nvPr>
        </p:nvSpPr>
        <p:spPr>
          <a:xfrm>
            <a:off x="414000" y="4047415"/>
            <a:ext cx="11361600" cy="420245"/>
          </a:xfrm>
        </p:spPr>
        <p:txBody>
          <a:bodyPr/>
          <a:lstStyle/>
          <a:p>
            <a:r>
              <a:rPr lang="cs-CZ" b="1" dirty="0"/>
              <a:t>Správní právo III</a:t>
            </a:r>
          </a:p>
          <a:p>
            <a:endParaRPr lang="cs-CZ" b="1" dirty="0">
              <a:highlight>
                <a:srgbClr val="FFFF00"/>
              </a:highlight>
            </a:endParaRPr>
          </a:p>
          <a:p>
            <a:r>
              <a:rPr lang="cs-CZ" sz="1800" b="1" dirty="0"/>
              <a:t>JUDr. Kamil Jelínek, Ph.D.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Organizace správy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b="1" dirty="0"/>
              <a:t>Silniční správní úřady:</a:t>
            </a:r>
          </a:p>
          <a:p>
            <a:r>
              <a:rPr lang="cs-CZ" sz="2400" dirty="0"/>
              <a:t>Ministerstvo dopravy, krajský úřad, obecní úřad obce s rozšířenou působností</a:t>
            </a:r>
          </a:p>
          <a:p>
            <a:endParaRPr lang="cs-CZ" sz="2400" dirty="0"/>
          </a:p>
          <a:p>
            <a:r>
              <a:rPr lang="cs-CZ" sz="2400" b="1" dirty="0"/>
              <a:t>Ministerstvo dopravy: </a:t>
            </a:r>
          </a:p>
          <a:p>
            <a:r>
              <a:rPr lang="cs-CZ" sz="2400" dirty="0"/>
              <a:t>rozhoduje o dálnicích a rychlostních komunikacích (jejich zřízení, zrušení a správa)</a:t>
            </a:r>
          </a:p>
          <a:p>
            <a:r>
              <a:rPr lang="cs-CZ" sz="2400" dirty="0"/>
              <a:t>rozhoduje o opravných prostředcích proti rozhodnutí kraje</a:t>
            </a:r>
          </a:p>
          <a:p>
            <a:r>
              <a:rPr lang="cs-CZ" sz="2400" dirty="0"/>
              <a:t>povoluje přepravu těžkých a rozměrných nákladů mezi 2 a více kraji</a:t>
            </a:r>
          </a:p>
          <a:p>
            <a:endParaRPr lang="cs-CZ" sz="2000" dirty="0"/>
          </a:p>
        </p:txBody>
      </p:sp>
    </p:spTree>
    <p:extLst>
      <p:ext uri="{BB962C8B-B14F-4D97-AF65-F5344CB8AC3E}">
        <p14:creationId xmlns:p14="http://schemas.microsoft.com/office/powerpoint/2010/main" val="3080102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Organizace správy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592979"/>
          </a:xfrm>
        </p:spPr>
        <p:txBody>
          <a:bodyPr/>
          <a:lstStyle/>
          <a:p>
            <a:r>
              <a:rPr lang="cs-CZ" sz="2400" b="1" dirty="0"/>
              <a:t>krajský úřad: </a:t>
            </a:r>
          </a:p>
          <a:p>
            <a:r>
              <a:rPr lang="cs-CZ" sz="2400" dirty="0"/>
              <a:t>povoluje přepravu těžkých a rozměrných nákladů v rámci 1 kraje</a:t>
            </a:r>
          </a:p>
          <a:p>
            <a:r>
              <a:rPr lang="cs-CZ" sz="2400" dirty="0"/>
              <a:t>rozhoduje o pozemních komunikacích II. a III. třídy (jejich zřízení, zrušení a správa)</a:t>
            </a:r>
          </a:p>
          <a:p>
            <a:r>
              <a:rPr lang="cs-CZ" sz="2400" dirty="0"/>
              <a:t>silniční správní a speciální stavební úřad silnice I. třídy v případech nesvěřených zákonem MD</a:t>
            </a:r>
          </a:p>
          <a:p>
            <a:r>
              <a:rPr lang="cs-CZ" sz="2400" dirty="0"/>
              <a:t>rozhoduje o opravných prostředcích proti rozhodnutí obce</a:t>
            </a:r>
          </a:p>
          <a:p>
            <a:endParaRPr lang="cs-CZ" sz="2400" dirty="0"/>
          </a:p>
          <a:p>
            <a:endParaRPr lang="cs-CZ" sz="2000" dirty="0"/>
          </a:p>
        </p:txBody>
      </p:sp>
    </p:spTree>
    <p:extLst>
      <p:ext uri="{BB962C8B-B14F-4D97-AF65-F5344CB8AC3E}">
        <p14:creationId xmlns:p14="http://schemas.microsoft.com/office/powerpoint/2010/main" val="1831716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Organizace správy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808482"/>
          </a:xfrm>
        </p:spPr>
        <p:txBody>
          <a:bodyPr/>
          <a:lstStyle/>
          <a:p>
            <a:r>
              <a:rPr lang="cs-CZ" sz="2400" b="1" dirty="0"/>
              <a:t>obecní úřady obce s rozšířenou působnost</a:t>
            </a:r>
          </a:p>
          <a:p>
            <a:r>
              <a:rPr lang="cs-CZ" sz="2400" dirty="0"/>
              <a:t>speciální stavební úřad u silnic II. a III. třídy + místních komunikacích a účelových komunikacích, projednává přestupky a správní delikty na dálnicích a silnicích</a:t>
            </a:r>
          </a:p>
          <a:p>
            <a:endParaRPr lang="cs-CZ" sz="2400" dirty="0"/>
          </a:p>
          <a:p>
            <a:r>
              <a:rPr lang="cs-CZ" sz="2400" b="1" dirty="0"/>
              <a:t>obec</a:t>
            </a:r>
            <a:r>
              <a:rPr lang="cs-CZ" sz="2400" dirty="0"/>
              <a:t>: rozhoduje o místních komunikacích (jejich zřízení, zrušení, správa), přestupky na místních a účelových komunikacích, silniční správní a speciální stavební úřad pro místní a účelové komunikace</a:t>
            </a:r>
          </a:p>
          <a:p>
            <a:endParaRPr lang="cs-CZ" sz="2000" dirty="0"/>
          </a:p>
        </p:txBody>
      </p:sp>
    </p:spTree>
    <p:extLst>
      <p:ext uri="{BB962C8B-B14F-4D97-AF65-F5344CB8AC3E}">
        <p14:creationId xmlns:p14="http://schemas.microsoft.com/office/powerpoint/2010/main" val="370396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Správa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445876"/>
          </a:xfrm>
        </p:spPr>
        <p:txBody>
          <a:bodyPr/>
          <a:lstStyle/>
          <a:p>
            <a:r>
              <a:rPr lang="cs-CZ" sz="2400" dirty="0"/>
              <a:t>Státní dozor provádí silniční správní úřady (tedy MD, </a:t>
            </a:r>
            <a:r>
              <a:rPr lang="cs-CZ" sz="2400" dirty="0" err="1"/>
              <a:t>Kú</a:t>
            </a:r>
            <a:r>
              <a:rPr lang="cs-CZ" sz="2400" dirty="0"/>
              <a:t>, </a:t>
            </a:r>
            <a:r>
              <a:rPr lang="cs-CZ" sz="2400" dirty="0" err="1"/>
              <a:t>Oúrp</a:t>
            </a:r>
            <a:r>
              <a:rPr lang="cs-CZ" sz="2400" dirty="0"/>
              <a:t>, O)</a:t>
            </a:r>
          </a:p>
          <a:p>
            <a:endParaRPr lang="cs-CZ" sz="2400" dirty="0"/>
          </a:p>
          <a:p>
            <a:r>
              <a:rPr lang="cs-CZ" sz="2400" b="1" dirty="0">
                <a:solidFill>
                  <a:schemeClr val="tx2"/>
                </a:solidFill>
              </a:rPr>
              <a:t>Sankce</a:t>
            </a:r>
            <a:r>
              <a:rPr lang="cs-CZ" sz="2400" dirty="0"/>
              <a:t>: </a:t>
            </a:r>
          </a:p>
          <a:p>
            <a:r>
              <a:rPr lang="cs-CZ" sz="2400" b="1" dirty="0"/>
              <a:t>jiné </a:t>
            </a:r>
            <a:r>
              <a:rPr lang="cs-CZ" sz="2400" b="1" dirty="0" err="1"/>
              <a:t>spr</a:t>
            </a:r>
            <a:r>
              <a:rPr lang="cs-CZ" sz="2400" b="1" dirty="0"/>
              <a:t>. delikty: </a:t>
            </a:r>
          </a:p>
          <a:p>
            <a:r>
              <a:rPr lang="cs-CZ" sz="2400" dirty="0"/>
              <a:t>objektivní odpovědnost, pokuty</a:t>
            </a:r>
          </a:p>
          <a:p>
            <a:endParaRPr lang="cs-CZ" sz="2400" dirty="0"/>
          </a:p>
          <a:p>
            <a:r>
              <a:rPr lang="cs-CZ" sz="2400" b="1" dirty="0"/>
              <a:t>přestupky</a:t>
            </a:r>
            <a:r>
              <a:rPr lang="cs-CZ" sz="2400" dirty="0"/>
              <a:t>: - subjektivní odpovědnost, přestupkový zákon</a:t>
            </a:r>
          </a:p>
          <a:p>
            <a:r>
              <a:rPr lang="cs-CZ" sz="2400" dirty="0"/>
              <a:t>někdy i trestný čin</a:t>
            </a:r>
          </a:p>
          <a:p>
            <a:endParaRPr lang="cs-CZ" sz="2000" dirty="0"/>
          </a:p>
        </p:txBody>
      </p:sp>
    </p:spTree>
    <p:extLst>
      <p:ext uri="{BB962C8B-B14F-4D97-AF65-F5344CB8AC3E}">
        <p14:creationId xmlns:p14="http://schemas.microsoft.com/office/powerpoint/2010/main" val="378171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sz="4000" dirty="0"/>
              <a:t>Správa na ostatních úsecích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400" dirty="0"/>
              <a:t>pozemní komunikace (zákon č. 13/1997 Sb., o pozemních komunikacích)</a:t>
            </a:r>
          </a:p>
          <a:p>
            <a:endParaRPr lang="cs-CZ" sz="2400" dirty="0"/>
          </a:p>
          <a:p>
            <a:r>
              <a:rPr lang="cs-CZ" sz="2400" dirty="0"/>
              <a:t>drážní doprava (zák. č. 266/1994 Sb., o drahách)</a:t>
            </a:r>
          </a:p>
          <a:p>
            <a:endParaRPr lang="cs-CZ" sz="2400" dirty="0"/>
          </a:p>
          <a:p>
            <a:r>
              <a:rPr lang="cs-CZ" sz="2400" dirty="0"/>
              <a:t>letecká doprava (zák. č. 49/1997 Sb., o civilním letectví)</a:t>
            </a:r>
          </a:p>
          <a:p>
            <a:endParaRPr lang="cs-CZ" sz="2400" dirty="0"/>
          </a:p>
          <a:p>
            <a:r>
              <a:rPr lang="cs-CZ" sz="2400" dirty="0"/>
              <a:t>vnitrozemská plavba a námořní plavba</a:t>
            </a:r>
          </a:p>
          <a:p>
            <a:endParaRPr lang="cs-CZ" sz="2000" dirty="0"/>
          </a:p>
          <a:p>
            <a:endParaRPr lang="cs-CZ" sz="2000" dirty="0"/>
          </a:p>
        </p:txBody>
      </p:sp>
    </p:spTree>
    <p:extLst>
      <p:ext uri="{BB962C8B-B14F-4D97-AF65-F5344CB8AC3E}">
        <p14:creationId xmlns:p14="http://schemas.microsoft.com/office/powerpoint/2010/main" val="3665902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sz="4000" dirty="0"/>
              <a:t>Drážní doprava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000" b="1" dirty="0"/>
              <a:t>zák. č. 266/1994 Sb., o drahách</a:t>
            </a:r>
          </a:p>
          <a:p>
            <a:r>
              <a:rPr lang="cs-CZ" sz="2000" b="1" dirty="0"/>
              <a:t>působnosti zákona:</a:t>
            </a:r>
            <a:r>
              <a:rPr lang="cs-CZ" sz="2000" dirty="0"/>
              <a:t> stavební činnost, provozování, st. správa &amp; dozor</a:t>
            </a:r>
          </a:p>
          <a:p>
            <a:r>
              <a:rPr lang="cs-CZ" sz="2000" b="1" dirty="0"/>
              <a:t>dráha: </a:t>
            </a:r>
          </a:p>
          <a:p>
            <a:r>
              <a:rPr lang="cs-CZ" sz="2000" dirty="0"/>
              <a:t>železniční (celostátní d., regionální d., vlečka, speciální d.), trolejbusová, lanová</a:t>
            </a:r>
          </a:p>
          <a:p>
            <a:endParaRPr lang="cs-CZ" sz="2000" dirty="0"/>
          </a:p>
          <a:p>
            <a:r>
              <a:rPr lang="cs-CZ" sz="2000" dirty="0"/>
              <a:t>provozování dráhy -&gt; jen na </a:t>
            </a:r>
            <a:r>
              <a:rPr lang="cs-CZ" sz="2000" dirty="0" err="1"/>
              <a:t>úř</a:t>
            </a:r>
            <a:r>
              <a:rPr lang="cs-CZ" sz="2000" dirty="0"/>
              <a:t>. povolení (PO i FO) =&gt; </a:t>
            </a:r>
            <a:r>
              <a:rPr lang="cs-CZ" sz="2000" b="1" dirty="0">
                <a:solidFill>
                  <a:schemeClr val="tx2"/>
                </a:solidFill>
              </a:rPr>
              <a:t>provozovatel</a:t>
            </a:r>
          </a:p>
          <a:p>
            <a:r>
              <a:rPr lang="cs-CZ" sz="2000" b="1" dirty="0">
                <a:solidFill>
                  <a:schemeClr val="tx2"/>
                </a:solidFill>
              </a:rPr>
              <a:t>provozovatel dráhy </a:t>
            </a:r>
            <a:r>
              <a:rPr lang="cs-CZ" sz="2000" dirty="0"/>
              <a:t>-&gt; nemusí být vlastníkem dráhy (ten odpovídá za provozuschopnost dráhy) </a:t>
            </a:r>
          </a:p>
          <a:p>
            <a:r>
              <a:rPr lang="cs-CZ" sz="2000" b="1" dirty="0">
                <a:solidFill>
                  <a:schemeClr val="tx2"/>
                </a:solidFill>
              </a:rPr>
              <a:t>dopravce</a:t>
            </a:r>
            <a:r>
              <a:rPr lang="cs-CZ" sz="2000" dirty="0"/>
              <a:t> = provozovatel drážní dopravy (</a:t>
            </a:r>
            <a:r>
              <a:rPr lang="cs-CZ" sz="2000" b="1" dirty="0">
                <a:solidFill>
                  <a:schemeClr val="tx2"/>
                </a:solidFill>
              </a:rPr>
              <a:t>≠ provozovatel dráhy</a:t>
            </a:r>
            <a:r>
              <a:rPr lang="cs-CZ" sz="2000" dirty="0"/>
              <a:t>)</a:t>
            </a:r>
          </a:p>
          <a:p>
            <a:endParaRPr lang="cs-CZ" sz="2000" dirty="0"/>
          </a:p>
          <a:p>
            <a:r>
              <a:rPr lang="cs-CZ" sz="2000" dirty="0"/>
              <a:t>•	</a:t>
            </a:r>
          </a:p>
          <a:p>
            <a:endParaRPr lang="cs-CZ" sz="2000" dirty="0"/>
          </a:p>
          <a:p>
            <a:endParaRPr lang="cs-CZ" sz="2000" dirty="0"/>
          </a:p>
        </p:txBody>
      </p:sp>
    </p:spTree>
    <p:extLst>
      <p:ext uri="{BB962C8B-B14F-4D97-AF65-F5344CB8AC3E}">
        <p14:creationId xmlns:p14="http://schemas.microsoft.com/office/powerpoint/2010/main" val="1952032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sz="4000" dirty="0"/>
              <a:t>Drážní doprava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55834"/>
            <a:ext cx="10869249" cy="4808484"/>
          </a:xfrm>
        </p:spPr>
        <p:txBody>
          <a:bodyPr/>
          <a:lstStyle/>
          <a:p>
            <a:r>
              <a:rPr lang="cs-CZ" sz="2000" b="1" dirty="0">
                <a:solidFill>
                  <a:schemeClr val="tx2"/>
                </a:solidFill>
              </a:rPr>
              <a:t>Druhy dopravy:</a:t>
            </a:r>
          </a:p>
          <a:p>
            <a:r>
              <a:rPr lang="cs-CZ" sz="2000" dirty="0"/>
              <a:t>veřejná (dle jízd. řádu) </a:t>
            </a:r>
          </a:p>
          <a:p>
            <a:r>
              <a:rPr lang="cs-CZ" sz="2000" dirty="0"/>
              <a:t>neveřejná (dle smlouvy podle individuálních požadavků)</a:t>
            </a:r>
          </a:p>
          <a:p>
            <a:endParaRPr lang="cs-CZ" sz="2000" b="1" dirty="0"/>
          </a:p>
          <a:p>
            <a:r>
              <a:rPr lang="cs-CZ" sz="2000" b="1" dirty="0">
                <a:solidFill>
                  <a:schemeClr val="tx2"/>
                </a:solidFill>
              </a:rPr>
              <a:t>Podmínky pro provozování drážní dopravy:</a:t>
            </a:r>
          </a:p>
          <a:p>
            <a:r>
              <a:rPr lang="cs-CZ" sz="2000" dirty="0"/>
              <a:t>mít platnou licenci</a:t>
            </a:r>
          </a:p>
          <a:p>
            <a:r>
              <a:rPr lang="cs-CZ" sz="2000" dirty="0"/>
              <a:t>mít platné osvědčení</a:t>
            </a:r>
          </a:p>
          <a:p>
            <a:r>
              <a:rPr lang="cs-CZ" sz="2000" dirty="0"/>
              <a:t>popř. smlouvu s provozovatelem dráhy o provozování drážní dopravy</a:t>
            </a:r>
          </a:p>
          <a:p>
            <a:endParaRPr lang="cs-CZ" sz="2000" b="1" dirty="0"/>
          </a:p>
          <a:p>
            <a:r>
              <a:rPr lang="cs-CZ" sz="2000" dirty="0"/>
              <a:t>drážní vozidlo – technická způsobilost, bezpečnost… proto schvalovací řízení </a:t>
            </a:r>
          </a:p>
          <a:p>
            <a:endParaRPr lang="cs-CZ" sz="2000" dirty="0"/>
          </a:p>
          <a:p>
            <a:endParaRPr lang="cs-CZ" sz="2000" dirty="0"/>
          </a:p>
        </p:txBody>
      </p:sp>
    </p:spTree>
    <p:extLst>
      <p:ext uri="{BB962C8B-B14F-4D97-AF65-F5344CB8AC3E}">
        <p14:creationId xmlns:p14="http://schemas.microsoft.com/office/powerpoint/2010/main" val="1473740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78023" y="378000"/>
            <a:ext cx="10753200" cy="451576"/>
          </a:xfrm>
        </p:spPr>
        <p:txBody>
          <a:bodyPr/>
          <a:lstStyle/>
          <a:p>
            <a:pPr algn="ctr"/>
            <a:r>
              <a:rPr lang="cs-CZ" sz="4000" dirty="0"/>
              <a:t>Organizace na úseku drážní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103586"/>
            <a:ext cx="10869249" cy="5124413"/>
          </a:xfrm>
        </p:spPr>
        <p:txBody>
          <a:bodyPr/>
          <a:lstStyle/>
          <a:p>
            <a:r>
              <a:rPr lang="cs-CZ" sz="2000" b="1" dirty="0"/>
              <a:t>státní správa</a:t>
            </a:r>
          </a:p>
          <a:p>
            <a:r>
              <a:rPr lang="cs-CZ" sz="2000" dirty="0"/>
              <a:t>drážní správní úřady (Ministerstvo dopravy, Drážní úřad)</a:t>
            </a:r>
          </a:p>
          <a:p>
            <a:endParaRPr lang="cs-CZ" sz="2000" dirty="0"/>
          </a:p>
          <a:p>
            <a:r>
              <a:rPr lang="cs-CZ" sz="2000" b="1" dirty="0"/>
              <a:t>státní dozor</a:t>
            </a:r>
          </a:p>
          <a:p>
            <a:r>
              <a:rPr lang="cs-CZ" sz="2000" dirty="0"/>
              <a:t>drážní úřad, drážní inspekce, obce (v přenesené </a:t>
            </a:r>
            <a:r>
              <a:rPr lang="cs-CZ" sz="2000" dirty="0" err="1"/>
              <a:t>půs</a:t>
            </a:r>
            <a:r>
              <a:rPr lang="cs-CZ" sz="2000" dirty="0"/>
              <a:t>.)</a:t>
            </a:r>
          </a:p>
          <a:p>
            <a:endParaRPr lang="cs-CZ" sz="2000" dirty="0"/>
          </a:p>
          <a:p>
            <a:r>
              <a:rPr lang="cs-CZ" sz="2000" b="1" dirty="0"/>
              <a:t>Státní fond dopravní infrastruktury</a:t>
            </a:r>
          </a:p>
          <a:p>
            <a:r>
              <a:rPr lang="cs-CZ" sz="2000" dirty="0"/>
              <a:t>spravuje, udržuje a staví železniční dopravní cesty.</a:t>
            </a:r>
          </a:p>
          <a:p>
            <a:endParaRPr lang="cs-CZ" sz="2000" dirty="0"/>
          </a:p>
          <a:p>
            <a:r>
              <a:rPr lang="cs-CZ" sz="2000" b="1" dirty="0"/>
              <a:t>Správa železniční dopravní cesty (SŽDC) </a:t>
            </a:r>
          </a:p>
          <a:p>
            <a:r>
              <a:rPr lang="cs-CZ" sz="2000" dirty="0"/>
              <a:t>spravuje, hospodaří a vystupuje jako vlastník drážních cest </a:t>
            </a:r>
          </a:p>
          <a:p>
            <a:endParaRPr lang="cs-CZ" sz="2000" dirty="0"/>
          </a:p>
          <a:p>
            <a:endParaRPr lang="cs-CZ" sz="2000" dirty="0"/>
          </a:p>
        </p:txBody>
      </p:sp>
    </p:spTree>
    <p:extLst>
      <p:ext uri="{BB962C8B-B14F-4D97-AF65-F5344CB8AC3E}">
        <p14:creationId xmlns:p14="http://schemas.microsoft.com/office/powerpoint/2010/main" val="3183343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sz="4000" dirty="0"/>
              <a:t>Letecká doprava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1600"/>
            <a:ext cx="10869249" cy="4766399"/>
          </a:xfrm>
        </p:spPr>
        <p:txBody>
          <a:bodyPr/>
          <a:lstStyle/>
          <a:p>
            <a:r>
              <a:rPr lang="cs-CZ" sz="2000" b="1" dirty="0"/>
              <a:t>zák. č. 49/1997 Sb., o civilním letectví</a:t>
            </a:r>
          </a:p>
          <a:p>
            <a:r>
              <a:rPr lang="cs-CZ" sz="2000" b="1" dirty="0"/>
              <a:t>civilní letectví: </a:t>
            </a:r>
          </a:p>
          <a:p>
            <a:r>
              <a:rPr lang="cs-CZ" sz="2000" dirty="0"/>
              <a:t>letecké činnosti provozované v České republice civilními letadly jakékoliv státní příslušnosti pro civilní účely</a:t>
            </a:r>
          </a:p>
          <a:p>
            <a:r>
              <a:rPr lang="cs-CZ" sz="2000" dirty="0"/>
              <a:t>letecké činnosti provozované českými letadly v cizině pro civilní účely.</a:t>
            </a:r>
          </a:p>
          <a:p>
            <a:endParaRPr lang="cs-CZ" sz="2000" b="1" dirty="0"/>
          </a:p>
          <a:p>
            <a:r>
              <a:rPr lang="cs-CZ" sz="2000" b="1" dirty="0"/>
              <a:t>druhy letišť: </a:t>
            </a:r>
          </a:p>
          <a:p>
            <a:r>
              <a:rPr lang="cs-CZ" sz="2000" dirty="0"/>
              <a:t>kategorizaci letišť provádí Úřad pro civilní letectví</a:t>
            </a:r>
          </a:p>
          <a:p>
            <a:r>
              <a:rPr lang="cs-CZ" sz="2000" dirty="0"/>
              <a:t>vnitrostátní a mezinárodní; </a:t>
            </a:r>
          </a:p>
          <a:p>
            <a:r>
              <a:rPr lang="cs-CZ" sz="2000" dirty="0"/>
              <a:t>soukromé – veřejné – vojenské</a:t>
            </a:r>
          </a:p>
        </p:txBody>
      </p:sp>
    </p:spTree>
    <p:extLst>
      <p:ext uri="{BB962C8B-B14F-4D97-AF65-F5344CB8AC3E}">
        <p14:creationId xmlns:p14="http://schemas.microsoft.com/office/powerpoint/2010/main" val="146109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sz="4000" dirty="0"/>
              <a:t>Letecká doprava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1600"/>
            <a:ext cx="10869249" cy="4766399"/>
          </a:xfrm>
        </p:spPr>
        <p:txBody>
          <a:bodyPr/>
          <a:lstStyle/>
          <a:p>
            <a:r>
              <a:rPr lang="cs-CZ" sz="2000" b="1" dirty="0"/>
              <a:t>zák. č. 49/1997 Sb., o civilním letectví</a:t>
            </a:r>
          </a:p>
          <a:p>
            <a:r>
              <a:rPr lang="cs-CZ" sz="2000" b="1" dirty="0"/>
              <a:t>civilní letectví: </a:t>
            </a:r>
          </a:p>
          <a:p>
            <a:r>
              <a:rPr lang="cs-CZ" sz="2000" dirty="0"/>
              <a:t>letecké činnosti provozované v České republice civilními letadly jakékoliv státní příslušnosti pro civilní účely</a:t>
            </a:r>
          </a:p>
          <a:p>
            <a:r>
              <a:rPr lang="cs-CZ" sz="2000" dirty="0"/>
              <a:t>letecké činnosti provozované českými letadly v cizině pro civilní účely.</a:t>
            </a:r>
          </a:p>
          <a:p>
            <a:endParaRPr lang="cs-CZ" sz="2000" b="1" dirty="0"/>
          </a:p>
          <a:p>
            <a:r>
              <a:rPr lang="cs-CZ" sz="2000" b="1" dirty="0"/>
              <a:t>druhy letišť: </a:t>
            </a:r>
          </a:p>
          <a:p>
            <a:r>
              <a:rPr lang="cs-CZ" sz="2000" dirty="0"/>
              <a:t>kategorizaci letišť provádí Úřad pro civilní letectví</a:t>
            </a:r>
          </a:p>
          <a:p>
            <a:r>
              <a:rPr lang="cs-CZ" sz="2000" dirty="0"/>
              <a:t>vnitrostátní a mezinárodní; </a:t>
            </a:r>
          </a:p>
          <a:p>
            <a:r>
              <a:rPr lang="cs-CZ" sz="2000" dirty="0"/>
              <a:t>soukromé – veřejné – vojenské</a:t>
            </a:r>
          </a:p>
        </p:txBody>
      </p:sp>
    </p:spTree>
    <p:extLst>
      <p:ext uri="{BB962C8B-B14F-4D97-AF65-F5344CB8AC3E}">
        <p14:creationId xmlns:p14="http://schemas.microsoft.com/office/powerpoint/2010/main" val="3841859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pPr algn="ctr"/>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p:txBody>
          <a:bodyPr/>
          <a:lstStyle/>
          <a:p>
            <a:r>
              <a:rPr lang="cs-CZ" sz="2000" b="1" dirty="0">
                <a:solidFill>
                  <a:schemeClr val="tx2"/>
                </a:solidFill>
              </a:rPr>
              <a:t>Co je to pozemní komunikace a jaké druhy pozemních komunikací rozlišujeme? </a:t>
            </a:r>
          </a:p>
          <a:p>
            <a:r>
              <a:rPr lang="cs-CZ" sz="2000" b="1" dirty="0">
                <a:solidFill>
                  <a:schemeClr val="tx2"/>
                </a:solidFill>
              </a:rPr>
              <a:t>Kdo o kategorizaci pozemních komunikací rozhoduje? </a:t>
            </a:r>
          </a:p>
          <a:p>
            <a:r>
              <a:rPr lang="cs-CZ" sz="2000" b="1" dirty="0">
                <a:solidFill>
                  <a:schemeClr val="tx2"/>
                </a:solidFill>
              </a:rPr>
              <a:t>Mohou být pozemní komunikace pouze ve veřejném vlastnictví </a:t>
            </a:r>
          </a:p>
          <a:p>
            <a:r>
              <a:rPr lang="cs-CZ" sz="2000" b="1" dirty="0">
                <a:solidFill>
                  <a:schemeClr val="tx2"/>
                </a:solidFill>
              </a:rPr>
              <a:t>Je pozemní komunikace stavbou? Je součástí silničního pozemku? </a:t>
            </a:r>
          </a:p>
          <a:p>
            <a:r>
              <a:rPr lang="cs-CZ" sz="2000" b="1" dirty="0">
                <a:solidFill>
                  <a:schemeClr val="tx2"/>
                </a:solidFill>
              </a:rPr>
              <a:t>Popište znaky veřejně přístupné účelové komunikace – je ke vzniku takové komunikace vždy nutný souhlas vlastníka pozemku? </a:t>
            </a:r>
          </a:p>
          <a:p>
            <a:r>
              <a:rPr lang="cs-CZ" sz="2000" b="1" dirty="0">
                <a:solidFill>
                  <a:schemeClr val="tx2"/>
                </a:solidFill>
              </a:rPr>
              <a:t>Je ke vzniku účelové komunikace potřeba vydání rozhodnutí správního orgánu?</a:t>
            </a:r>
          </a:p>
        </p:txBody>
      </p:sp>
    </p:spTree>
    <p:extLst>
      <p:ext uri="{BB962C8B-B14F-4D97-AF65-F5344CB8AC3E}">
        <p14:creationId xmlns:p14="http://schemas.microsoft.com/office/powerpoint/2010/main" val="3294149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400" y="494212"/>
            <a:ext cx="10753200" cy="451576"/>
          </a:xfrm>
        </p:spPr>
        <p:txBody>
          <a:bodyPr/>
          <a:lstStyle/>
          <a:p>
            <a:pPr algn="ctr"/>
            <a:r>
              <a:rPr lang="cs-CZ" sz="4000" dirty="0"/>
              <a:t>Letecká doprava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182414"/>
            <a:ext cx="10869249" cy="4955586"/>
          </a:xfrm>
        </p:spPr>
        <p:txBody>
          <a:bodyPr/>
          <a:lstStyle/>
          <a:p>
            <a:r>
              <a:rPr lang="cs-CZ" sz="2000" b="1" dirty="0"/>
              <a:t>vzdušný prostor</a:t>
            </a:r>
          </a:p>
          <a:p>
            <a:r>
              <a:rPr lang="cs-CZ" sz="2000" dirty="0"/>
              <a:t>prostor nad územím ČR</a:t>
            </a:r>
          </a:p>
          <a:p>
            <a:r>
              <a:rPr lang="cs-CZ" sz="2000" dirty="0"/>
              <a:t>regulace jeho užívání: vnitrostátně a </a:t>
            </a:r>
            <a:r>
              <a:rPr lang="cs-CZ" sz="2000" dirty="0" err="1"/>
              <a:t>mezin</a:t>
            </a:r>
            <a:r>
              <a:rPr lang="cs-CZ" sz="2000" dirty="0"/>
              <a:t>. Smlouvami</a:t>
            </a:r>
          </a:p>
          <a:p>
            <a:r>
              <a:rPr lang="cs-CZ" sz="2000" b="1" dirty="0"/>
              <a:t>letecké činnosti </a:t>
            </a:r>
          </a:p>
          <a:p>
            <a:r>
              <a:rPr lang="cs-CZ" sz="2000" dirty="0"/>
              <a:t>dle jejich druhů -&gt; požadavky na licenci </a:t>
            </a:r>
          </a:p>
          <a:p>
            <a:endParaRPr lang="cs-CZ" sz="2000" b="1" dirty="0"/>
          </a:p>
          <a:p>
            <a:r>
              <a:rPr lang="cs-CZ" sz="2000" b="1" dirty="0"/>
              <a:t>Orgány na úseku letecké dopravy</a:t>
            </a:r>
          </a:p>
          <a:p>
            <a:r>
              <a:rPr lang="cs-CZ" sz="2000" b="1" dirty="0">
                <a:solidFill>
                  <a:schemeClr val="tx2"/>
                </a:solidFill>
              </a:rPr>
              <a:t>Ministerstvo dopravy</a:t>
            </a:r>
          </a:p>
          <a:p>
            <a:r>
              <a:rPr lang="cs-CZ" sz="2000" b="1" dirty="0">
                <a:solidFill>
                  <a:schemeClr val="tx2"/>
                </a:solidFill>
              </a:rPr>
              <a:t>Ministerstvo obrany </a:t>
            </a:r>
          </a:p>
          <a:p>
            <a:r>
              <a:rPr lang="cs-CZ" sz="2000" b="1" dirty="0">
                <a:solidFill>
                  <a:schemeClr val="tx2"/>
                </a:solidFill>
              </a:rPr>
              <a:t>Úřad pro civilní letectví</a:t>
            </a:r>
          </a:p>
          <a:p>
            <a:r>
              <a:rPr lang="cs-CZ" sz="2000" b="1" dirty="0">
                <a:solidFill>
                  <a:schemeClr val="tx2"/>
                </a:solidFill>
              </a:rPr>
              <a:t>Ústav pro odborné zjišťování příčin leteckých nehod</a:t>
            </a:r>
          </a:p>
          <a:p>
            <a:endParaRPr lang="cs-CZ" sz="2000" b="1" dirty="0"/>
          </a:p>
        </p:txBody>
      </p:sp>
    </p:spTree>
    <p:extLst>
      <p:ext uri="{BB962C8B-B14F-4D97-AF65-F5344CB8AC3E}">
        <p14:creationId xmlns:p14="http://schemas.microsoft.com/office/powerpoint/2010/main" val="183325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400" y="494212"/>
            <a:ext cx="10753200" cy="451576"/>
          </a:xfrm>
        </p:spPr>
        <p:txBody>
          <a:bodyPr/>
          <a:lstStyle/>
          <a:p>
            <a:pPr algn="ctr"/>
            <a:r>
              <a:rPr lang="cs-CZ" sz="4000" dirty="0"/>
              <a:t>Vnitrostátní plavba</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182414"/>
            <a:ext cx="10869249" cy="4918841"/>
          </a:xfrm>
        </p:spPr>
        <p:txBody>
          <a:bodyPr/>
          <a:lstStyle/>
          <a:p>
            <a:r>
              <a:rPr lang="cs-CZ" sz="2000" b="1" dirty="0"/>
              <a:t>zákl. úprava: zák. č. 114/1995 Sb., o vnitrozemské plavbě</a:t>
            </a:r>
          </a:p>
          <a:p>
            <a:endParaRPr lang="cs-CZ" sz="2000" b="1" dirty="0"/>
          </a:p>
          <a:p>
            <a:r>
              <a:rPr lang="cs-CZ" sz="2000" b="1" dirty="0"/>
              <a:t>Organizace na úseku vnitrostátní plavby:</a:t>
            </a:r>
          </a:p>
          <a:p>
            <a:r>
              <a:rPr lang="cs-CZ" sz="2000" b="1" dirty="0"/>
              <a:t>plavební úřady: </a:t>
            </a:r>
            <a:r>
              <a:rPr lang="cs-CZ" sz="2000" dirty="0"/>
              <a:t>Ministerstvo dopravy a státní plavební správa</a:t>
            </a:r>
          </a:p>
          <a:p>
            <a:endParaRPr lang="cs-CZ" sz="2000" b="1" dirty="0"/>
          </a:p>
          <a:p>
            <a:r>
              <a:rPr lang="cs-CZ" sz="2000" b="1" dirty="0"/>
              <a:t>Ministerstvo dopravy: </a:t>
            </a:r>
          </a:p>
          <a:p>
            <a:r>
              <a:rPr lang="cs-CZ" sz="2000" dirty="0"/>
              <a:t>schvaluje typ plavidla (jen u lodí)</a:t>
            </a:r>
          </a:p>
          <a:p>
            <a:r>
              <a:rPr lang="cs-CZ" sz="2000" dirty="0"/>
              <a:t>odvolacím orgánem proti rozhodnutí státní plavební správy </a:t>
            </a:r>
          </a:p>
          <a:p>
            <a:r>
              <a:rPr lang="cs-CZ" sz="2000" dirty="0"/>
              <a:t>stanovisko ke koncesi k </a:t>
            </a:r>
            <a:r>
              <a:rPr lang="cs-CZ" sz="2000" dirty="0" err="1"/>
              <a:t>vnitrost</a:t>
            </a:r>
            <a:r>
              <a:rPr lang="cs-CZ" sz="2000" dirty="0"/>
              <a:t>. veřejné plavební dopravě</a:t>
            </a:r>
          </a:p>
          <a:p>
            <a:r>
              <a:rPr lang="cs-CZ" sz="2000" dirty="0"/>
              <a:t>uděluje koncesi k </a:t>
            </a:r>
            <a:r>
              <a:rPr lang="cs-CZ" sz="2000" dirty="0" err="1"/>
              <a:t>mezin</a:t>
            </a:r>
            <a:r>
              <a:rPr lang="cs-CZ" sz="2000" dirty="0"/>
              <a:t>. veřejné plavební dopravě.</a:t>
            </a:r>
          </a:p>
          <a:p>
            <a:endParaRPr lang="cs-CZ" sz="2000" b="1" dirty="0"/>
          </a:p>
        </p:txBody>
      </p:sp>
    </p:spTree>
    <p:extLst>
      <p:ext uri="{BB962C8B-B14F-4D97-AF65-F5344CB8AC3E}">
        <p14:creationId xmlns:p14="http://schemas.microsoft.com/office/powerpoint/2010/main" val="1000929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400" y="494212"/>
            <a:ext cx="10753200" cy="451576"/>
          </a:xfrm>
        </p:spPr>
        <p:txBody>
          <a:bodyPr/>
          <a:lstStyle/>
          <a:p>
            <a:pPr algn="ctr"/>
            <a:r>
              <a:rPr lang="cs-CZ" dirty="0"/>
              <a:t>Námořní plavba</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182414"/>
            <a:ext cx="10869249" cy="5045586"/>
          </a:xfrm>
        </p:spPr>
        <p:txBody>
          <a:bodyPr/>
          <a:lstStyle/>
          <a:p>
            <a:r>
              <a:rPr lang="cs-CZ" sz="2000" b="1" dirty="0"/>
              <a:t>zákl. úprava: zák. č. 61/2000 Sb., o námořní plavbě</a:t>
            </a:r>
          </a:p>
          <a:p>
            <a:endParaRPr lang="cs-CZ" sz="2000" b="1" dirty="0"/>
          </a:p>
          <a:p>
            <a:r>
              <a:rPr lang="cs-CZ" sz="2000" b="1" dirty="0"/>
              <a:t>námořní jachta, námořní obchodní loď (nákladní, osobní, smíšené)</a:t>
            </a:r>
          </a:p>
          <a:p>
            <a:endParaRPr lang="cs-CZ" sz="2000" b="1" dirty="0"/>
          </a:p>
          <a:p>
            <a:r>
              <a:rPr lang="cs-CZ" sz="2000" b="1" dirty="0"/>
              <a:t>kabotážní námořní plavba </a:t>
            </a:r>
          </a:p>
          <a:p>
            <a:r>
              <a:rPr lang="cs-CZ" sz="2000" dirty="0"/>
              <a:t>jde o pobřežní plavbu, opakem je oceánská plavba</a:t>
            </a:r>
          </a:p>
          <a:p>
            <a:r>
              <a:rPr lang="cs-CZ" sz="2000" b="1" dirty="0"/>
              <a:t>klasifikační společnosti</a:t>
            </a:r>
          </a:p>
          <a:p>
            <a:r>
              <a:rPr lang="cs-CZ" sz="2000" dirty="0"/>
              <a:t>dozorují a kontrolují tonáž lodě a její náklad za účelem bezpečnosti</a:t>
            </a:r>
          </a:p>
          <a:p>
            <a:endParaRPr lang="cs-CZ" sz="2000" b="1" dirty="0"/>
          </a:p>
          <a:p>
            <a:r>
              <a:rPr lang="cs-CZ" sz="2000" b="1" dirty="0"/>
              <a:t>právo vlajky </a:t>
            </a:r>
          </a:p>
          <a:p>
            <a:r>
              <a:rPr lang="cs-CZ" sz="2000" dirty="0"/>
              <a:t>např. česká vlajka znamená, že paluba a podpalubí jsou českým územím</a:t>
            </a:r>
          </a:p>
          <a:p>
            <a:endParaRPr lang="cs-CZ" sz="2000" b="1" dirty="0"/>
          </a:p>
        </p:txBody>
      </p:sp>
    </p:spTree>
    <p:extLst>
      <p:ext uri="{BB962C8B-B14F-4D97-AF65-F5344CB8AC3E}">
        <p14:creationId xmlns:p14="http://schemas.microsoft.com/office/powerpoint/2010/main" val="1366994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C73EA8B-15FB-59A1-5674-CFD51098B6DD}"/>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3D46A0AB-457D-DB5C-31AE-299E6F8A038E}"/>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4EEB8E1F-CA51-E19F-D8E7-F8C2B99B9D08}"/>
              </a:ext>
            </a:extLst>
          </p:cNvPr>
          <p:cNvSpPr>
            <a:spLocks noGrp="1"/>
          </p:cNvSpPr>
          <p:nvPr>
            <p:ph type="title"/>
          </p:nvPr>
        </p:nvSpPr>
        <p:spPr/>
        <p:txBody>
          <a:bodyPr/>
          <a:lstStyle/>
          <a:p>
            <a:pPr algn="ctr"/>
            <a:r>
              <a:rPr lang="cs-CZ" dirty="0"/>
              <a:t>Otázky</a:t>
            </a:r>
          </a:p>
        </p:txBody>
      </p:sp>
      <p:sp>
        <p:nvSpPr>
          <p:cNvPr id="5" name="Zástupný obsah 4">
            <a:extLst>
              <a:ext uri="{FF2B5EF4-FFF2-40B4-BE49-F238E27FC236}">
                <a16:creationId xmlns:a16="http://schemas.microsoft.com/office/drawing/2014/main" id="{FE63C25C-F819-30DE-9E40-E67B99FC5929}"/>
              </a:ext>
            </a:extLst>
          </p:cNvPr>
          <p:cNvSpPr>
            <a:spLocks noGrp="1"/>
          </p:cNvSpPr>
          <p:nvPr>
            <p:ph idx="1"/>
          </p:nvPr>
        </p:nvSpPr>
        <p:spPr>
          <a:xfrm>
            <a:off x="720000" y="1692002"/>
            <a:ext cx="10753200" cy="4445998"/>
          </a:xfrm>
        </p:spPr>
        <p:txBody>
          <a:bodyPr/>
          <a:lstStyle/>
          <a:p>
            <a:r>
              <a:rPr lang="cs-CZ" sz="2400" b="1" dirty="0">
                <a:solidFill>
                  <a:schemeClr val="tx2"/>
                </a:solidFill>
              </a:rPr>
              <a:t>Které dílčí úseky správy najdeme v rámci správy kultury? </a:t>
            </a:r>
          </a:p>
          <a:p>
            <a:r>
              <a:rPr lang="cs-CZ" sz="2400" b="1" dirty="0">
                <a:solidFill>
                  <a:schemeClr val="tx2"/>
                </a:solidFill>
              </a:rPr>
              <a:t>Jak vypadá (stručně ji popište) organizační struktura státní památkové péče? </a:t>
            </a:r>
          </a:p>
          <a:p>
            <a:r>
              <a:rPr lang="cs-CZ" sz="2400" b="1" dirty="0">
                <a:solidFill>
                  <a:schemeClr val="tx2"/>
                </a:solidFill>
              </a:rPr>
              <a:t>Co se rozumí pojmem „kulturní památka“ a co pojmem „národní kulturní památka“?</a:t>
            </a:r>
          </a:p>
          <a:p>
            <a:r>
              <a:rPr lang="cs-CZ" sz="2400" b="1" dirty="0">
                <a:solidFill>
                  <a:schemeClr val="tx2"/>
                </a:solidFill>
              </a:rPr>
              <a:t>Jaký je postup při prohlašování věcí za kulturní památku? </a:t>
            </a:r>
          </a:p>
          <a:p>
            <a:r>
              <a:rPr lang="cs-CZ" sz="2400" b="1" dirty="0">
                <a:solidFill>
                  <a:schemeClr val="tx2"/>
                </a:solidFill>
              </a:rPr>
              <a:t>Jaká opatření připadají v úvahu při nesplnění základních povinností vlastníka kulturní památky? </a:t>
            </a:r>
          </a:p>
          <a:p>
            <a:endParaRPr lang="cs-CZ" sz="2000" b="1" dirty="0">
              <a:solidFill>
                <a:schemeClr val="tx2"/>
              </a:solidFill>
            </a:endParaRPr>
          </a:p>
        </p:txBody>
      </p:sp>
    </p:spTree>
    <p:extLst>
      <p:ext uri="{BB962C8B-B14F-4D97-AF65-F5344CB8AC3E}">
        <p14:creationId xmlns:p14="http://schemas.microsoft.com/office/powerpoint/2010/main" val="951138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Správa na úseku kultury</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418896"/>
            <a:ext cx="10869249" cy="4809103"/>
          </a:xfrm>
        </p:spPr>
        <p:txBody>
          <a:bodyPr/>
          <a:lstStyle/>
          <a:p>
            <a:r>
              <a:rPr lang="cs-CZ" sz="2000" b="1" dirty="0"/>
              <a:t>Kultura: </a:t>
            </a:r>
            <a:r>
              <a:rPr lang="cs-CZ" sz="2000" dirty="0"/>
              <a:t>soubor hodnot vytvořených lidmi v procesu  celého jejich vývoje (materiální i duchovní)</a:t>
            </a:r>
          </a:p>
          <a:p>
            <a:r>
              <a:rPr lang="cs-CZ" sz="2000" dirty="0"/>
              <a:t>čl. 34 odst. 2 „Právo přístupu ke kulturnímu bohatství je zaručeno za podmínek stanovených zákonem“</a:t>
            </a:r>
          </a:p>
          <a:p>
            <a:r>
              <a:rPr lang="cs-CZ" sz="2000" dirty="0"/>
              <a:t>čl. 35 odst. 3 „Při výkonu svých práv nikdo nesmí ohrožovat ani poškozovat životní prostředí, přírodní zdroje, druhové bohatství přírody a kulturní památky nad míru stanovenou zákonem.“</a:t>
            </a:r>
          </a:p>
          <a:p>
            <a:endParaRPr lang="cs-CZ" sz="2000" b="1" dirty="0"/>
          </a:p>
          <a:p>
            <a:r>
              <a:rPr lang="cs-CZ" sz="2000" b="1" dirty="0"/>
              <a:t>Kulturní bohatství – </a:t>
            </a:r>
            <a:r>
              <a:rPr lang="cs-CZ" sz="2000" dirty="0"/>
              <a:t>ústavně chráněná hodnota (respektovat a chránit)</a:t>
            </a:r>
          </a:p>
          <a:p>
            <a:r>
              <a:rPr lang="cs-CZ" sz="2000" dirty="0"/>
              <a:t>povinnost státu chránit KP x vymáhání zákazu KP ohrožovat poškozovat</a:t>
            </a:r>
          </a:p>
          <a:p>
            <a:r>
              <a:rPr lang="cs-CZ" sz="2000" dirty="0"/>
              <a:t>veřejný zájem (ústavně chráněná hodnota) X vlastnictví (ústavně garantované právo)</a:t>
            </a:r>
          </a:p>
          <a:p>
            <a:endParaRPr lang="cs-CZ" sz="2000" b="1" dirty="0"/>
          </a:p>
        </p:txBody>
      </p:sp>
    </p:spTree>
    <p:extLst>
      <p:ext uri="{BB962C8B-B14F-4D97-AF65-F5344CB8AC3E}">
        <p14:creationId xmlns:p14="http://schemas.microsoft.com/office/powerpoint/2010/main" val="2555070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Správa na úseku kultury</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1600"/>
            <a:ext cx="10869249" cy="4856400"/>
          </a:xfrm>
        </p:spPr>
        <p:txBody>
          <a:bodyPr/>
          <a:lstStyle/>
          <a:p>
            <a:r>
              <a:rPr lang="cs-CZ" sz="2000" b="1" dirty="0"/>
              <a:t>Mezinárodní</a:t>
            </a:r>
          </a:p>
          <a:p>
            <a:r>
              <a:rPr lang="cs-CZ" sz="2000" dirty="0"/>
              <a:t>Úmluva o ochraně světového kulturního a přírodního bohatství (OSN, č. 159/1991 SB.)</a:t>
            </a:r>
          </a:p>
          <a:p>
            <a:r>
              <a:rPr lang="cs-CZ" sz="2000" dirty="0"/>
              <a:t>Úmluva o ochraně architektonického dědictví Evropy (č. 73/2000 </a:t>
            </a:r>
            <a:r>
              <a:rPr lang="cs-CZ" sz="2000" dirty="0" err="1"/>
              <a:t>Sb.m.s</a:t>
            </a:r>
            <a:r>
              <a:rPr lang="cs-CZ" sz="2000" dirty="0"/>
              <a:t>.)</a:t>
            </a:r>
          </a:p>
          <a:p>
            <a:r>
              <a:rPr lang="cs-CZ" sz="2000" dirty="0"/>
              <a:t>Úmluva o ochraně archeologického dědictví Evropy  (č. 99/2000 </a:t>
            </a:r>
            <a:r>
              <a:rPr lang="cs-CZ" sz="2000" dirty="0" err="1"/>
              <a:t>Sb.m.s</a:t>
            </a:r>
            <a:r>
              <a:rPr lang="cs-CZ" sz="2000" dirty="0"/>
              <a:t>.)</a:t>
            </a:r>
          </a:p>
          <a:p>
            <a:r>
              <a:rPr lang="cs-CZ" sz="2000" dirty="0"/>
              <a:t>Úmluvy o ochraně nehmotného kulturního dědictví  (2003)</a:t>
            </a:r>
          </a:p>
          <a:p>
            <a:r>
              <a:rPr lang="cs-CZ" sz="2000" dirty="0"/>
              <a:t>EU – Nařízení Rady ES 3911/92 EHS o vývozu kulturních statků</a:t>
            </a:r>
          </a:p>
          <a:p>
            <a:endParaRPr lang="cs-CZ" sz="2000" b="1" dirty="0"/>
          </a:p>
          <a:p>
            <a:r>
              <a:rPr lang="cs-CZ" sz="2000" b="1" dirty="0"/>
              <a:t>Tuzemská</a:t>
            </a:r>
          </a:p>
          <a:p>
            <a:r>
              <a:rPr lang="cs-CZ" sz="2000" b="1" dirty="0"/>
              <a:t>Zák. č. 20/1987 Sb. o státní památkové péči</a:t>
            </a:r>
          </a:p>
          <a:p>
            <a:r>
              <a:rPr lang="cs-CZ" sz="2000" dirty="0"/>
              <a:t>Vyhláška MK č. 66/1988 Sb.</a:t>
            </a:r>
          </a:p>
          <a:p>
            <a:endParaRPr lang="cs-CZ" sz="2000" b="1" dirty="0"/>
          </a:p>
        </p:txBody>
      </p:sp>
    </p:spTree>
    <p:extLst>
      <p:ext uri="{BB962C8B-B14F-4D97-AF65-F5344CB8AC3E}">
        <p14:creationId xmlns:p14="http://schemas.microsoft.com/office/powerpoint/2010/main" val="93252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Organizace na úseku správy kultury</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1600"/>
            <a:ext cx="10869249" cy="4682359"/>
          </a:xfrm>
        </p:spPr>
        <p:txBody>
          <a:bodyPr/>
          <a:lstStyle/>
          <a:p>
            <a:r>
              <a:rPr lang="cs-CZ" sz="2000" dirty="0"/>
              <a:t>Vláda a Ministerstvo kultury</a:t>
            </a:r>
          </a:p>
          <a:p>
            <a:r>
              <a:rPr lang="cs-CZ" sz="2000" b="1" dirty="0"/>
              <a:t>Národní památkový ústav (odborná organizace) </a:t>
            </a:r>
          </a:p>
          <a:p>
            <a:r>
              <a:rPr lang="cs-CZ" sz="2000" dirty="0"/>
              <a:t>Krajské úřady </a:t>
            </a:r>
          </a:p>
          <a:p>
            <a:r>
              <a:rPr lang="cs-CZ" sz="2000" dirty="0"/>
              <a:t>Obecní úřady obcí s rozšířenou působností</a:t>
            </a:r>
          </a:p>
          <a:p>
            <a:r>
              <a:rPr lang="cs-CZ" sz="2000" b="1" dirty="0"/>
              <a:t>Památková inspekce </a:t>
            </a:r>
            <a:r>
              <a:rPr lang="cs-CZ" sz="2000" dirty="0"/>
              <a:t>(specializovaný kontrolní orgán zřízení MK)</a:t>
            </a:r>
          </a:p>
          <a:p>
            <a:r>
              <a:rPr lang="cs-CZ" sz="2000" b="1" dirty="0"/>
              <a:t>Celní úřady </a:t>
            </a:r>
            <a:r>
              <a:rPr lang="cs-CZ" sz="2000" dirty="0"/>
              <a:t>(vývoz kulturních památek)</a:t>
            </a:r>
          </a:p>
          <a:p>
            <a:r>
              <a:rPr lang="cs-CZ" sz="2000" dirty="0"/>
              <a:t>Komise státní památkové péče (rada kraje nebo obec III.)</a:t>
            </a:r>
          </a:p>
          <a:p>
            <a:r>
              <a:rPr lang="cs-CZ" sz="2000" dirty="0"/>
              <a:t>Konzervátor státní památkové péče a zpravodajové státní památkové péče (obec III.)</a:t>
            </a:r>
          </a:p>
          <a:p>
            <a:r>
              <a:rPr lang="cs-CZ" sz="2000" dirty="0"/>
              <a:t>Obce a kraje v samostatné působnosti </a:t>
            </a:r>
          </a:p>
          <a:p>
            <a:pPr marL="72000" indent="0">
              <a:buNone/>
            </a:pPr>
            <a:endParaRPr lang="cs-CZ" sz="2000" b="1" dirty="0"/>
          </a:p>
        </p:txBody>
      </p:sp>
    </p:spTree>
    <p:extLst>
      <p:ext uri="{BB962C8B-B14F-4D97-AF65-F5344CB8AC3E}">
        <p14:creationId xmlns:p14="http://schemas.microsoft.com/office/powerpoint/2010/main" val="2897893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Kulturní památka</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371600"/>
            <a:ext cx="10869249" cy="4856400"/>
          </a:xfrm>
        </p:spPr>
        <p:txBody>
          <a:bodyPr/>
          <a:lstStyle/>
          <a:p>
            <a:r>
              <a:rPr lang="cs-CZ" sz="2000" b="1" dirty="0"/>
              <a:t>Naplnění definičních kritérií (§2) dva pohledy:</a:t>
            </a:r>
          </a:p>
          <a:p>
            <a:r>
              <a:rPr lang="cs-CZ" sz="2000" dirty="0"/>
              <a:t>historická, umělecká, vědecká či technická hodnota</a:t>
            </a:r>
          </a:p>
          <a:p>
            <a:r>
              <a:rPr lang="cs-CZ" sz="2000" dirty="0"/>
              <a:t>vztah k osobnostem nebo událostem</a:t>
            </a:r>
          </a:p>
          <a:p>
            <a:r>
              <a:rPr lang="cs-CZ" sz="2000" dirty="0"/>
              <a:t>Zjišťováno v rámci rozhodovacího procesu (tzv. formální pojetí) – věc se stane KP právní mocí rozhodnutí</a:t>
            </a:r>
          </a:p>
          <a:p>
            <a:endParaRPr lang="cs-CZ" sz="2000" b="1" dirty="0"/>
          </a:p>
          <a:p>
            <a:r>
              <a:rPr lang="cs-CZ" sz="2000" b="1" dirty="0"/>
              <a:t>Rozhodovací proces – zvláštní správní řízení</a:t>
            </a:r>
          </a:p>
          <a:p>
            <a:r>
              <a:rPr lang="cs-CZ" sz="2000" dirty="0"/>
              <a:t>vlastník KP – účastník řízení</a:t>
            </a:r>
          </a:p>
          <a:p>
            <a:r>
              <a:rPr lang="cs-CZ" sz="2000" dirty="0"/>
              <a:t>požadavky: naplnění definičních kritérií (§2), vydefinování potřeby zachování, faktická možnost ochrany a zachování a veřejný zájem – garance ochrany věci (NSS 6 A 106/2002) </a:t>
            </a:r>
          </a:p>
        </p:txBody>
      </p:sp>
    </p:spTree>
    <p:extLst>
      <p:ext uri="{BB962C8B-B14F-4D97-AF65-F5344CB8AC3E}">
        <p14:creationId xmlns:p14="http://schemas.microsoft.com/office/powerpoint/2010/main" val="3033979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Prohlášení věci za kulturní památku</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5628290"/>
          </a:xfrm>
        </p:spPr>
        <p:txBody>
          <a:bodyPr/>
          <a:lstStyle/>
          <a:p>
            <a:r>
              <a:rPr lang="cs-CZ" sz="2000" dirty="0"/>
              <a:t>Kdo rozhoduje: </a:t>
            </a:r>
            <a:r>
              <a:rPr lang="cs-CZ" sz="2000" b="1" dirty="0"/>
              <a:t>ministerstvo kultury </a:t>
            </a:r>
          </a:p>
          <a:p>
            <a:r>
              <a:rPr lang="cs-CZ" sz="2000" dirty="0"/>
              <a:t>Řízení zahajuje vždy správní orgán – </a:t>
            </a:r>
            <a:r>
              <a:rPr lang="cs-CZ" sz="2000" b="1" dirty="0"/>
              <a:t>zásada oficiality</a:t>
            </a:r>
          </a:p>
          <a:p>
            <a:r>
              <a:rPr lang="cs-CZ" sz="2000" dirty="0"/>
              <a:t>podnět může podat kdokoli (AN – návrh pouze AÚ AV ČR)</a:t>
            </a:r>
          </a:p>
          <a:p>
            <a:r>
              <a:rPr lang="cs-CZ" sz="2000" dirty="0"/>
              <a:t>nehraje roli vůle vlastníka (veřejný zájem)</a:t>
            </a:r>
          </a:p>
          <a:p>
            <a:endParaRPr lang="cs-CZ" sz="2000" dirty="0"/>
          </a:p>
          <a:p>
            <a:r>
              <a:rPr lang="cs-CZ" sz="2000" b="1" dirty="0"/>
              <a:t>Územní formy ochrany</a:t>
            </a:r>
          </a:p>
          <a:p>
            <a:r>
              <a:rPr lang="cs-CZ" sz="2000" dirty="0"/>
              <a:t>proces -&gt; právní předpis nebo OOP</a:t>
            </a:r>
          </a:p>
          <a:p>
            <a:r>
              <a:rPr lang="cs-CZ" sz="2000" dirty="0"/>
              <a:t>náhrady -&gt; otázka náhrady čl. 11 odst. 4</a:t>
            </a:r>
          </a:p>
          <a:p>
            <a:r>
              <a:rPr lang="cs-CZ" sz="2000" dirty="0"/>
              <a:t>§6a plány ochrany památkových rezervací (OOP)</a:t>
            </a:r>
          </a:p>
          <a:p>
            <a:r>
              <a:rPr lang="cs-CZ" sz="2000" dirty="0"/>
              <a:t>krajský úřad x fakultativnost/ účast vlastníků (námitky) x fakultativnost</a:t>
            </a:r>
          </a:p>
          <a:p>
            <a:r>
              <a:rPr lang="cs-CZ" sz="2000" dirty="0"/>
              <a:t>Pozor – konzultace s obcemi dle zákona o obcích (§ 13)</a:t>
            </a:r>
          </a:p>
          <a:p>
            <a:endParaRPr lang="cs-CZ" sz="2000" dirty="0"/>
          </a:p>
          <a:p>
            <a:endParaRPr lang="cs-CZ" sz="2000" b="1" dirty="0"/>
          </a:p>
          <a:p>
            <a:endParaRPr lang="cs-CZ" sz="2000" b="1" dirty="0"/>
          </a:p>
        </p:txBody>
      </p:sp>
    </p:spTree>
    <p:extLst>
      <p:ext uri="{BB962C8B-B14F-4D97-AF65-F5344CB8AC3E}">
        <p14:creationId xmlns:p14="http://schemas.microsoft.com/office/powerpoint/2010/main" val="1601390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Kulturní památka</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992169"/>
          </a:xfrm>
        </p:spPr>
        <p:txBody>
          <a:bodyPr/>
          <a:lstStyle/>
          <a:p>
            <a:r>
              <a:rPr lang="cs-CZ" sz="2000" b="1" dirty="0"/>
              <a:t>Omezení</a:t>
            </a:r>
          </a:p>
          <a:p>
            <a:r>
              <a:rPr lang="cs-CZ" sz="2000" dirty="0"/>
              <a:t>§ 9 užívání KP</a:t>
            </a:r>
          </a:p>
          <a:p>
            <a:r>
              <a:rPr lang="cs-CZ" sz="2000" dirty="0"/>
              <a:t>§ 13 předkupní právo</a:t>
            </a:r>
          </a:p>
          <a:p>
            <a:r>
              <a:rPr lang="cs-CZ" sz="2000" dirty="0"/>
              <a:t>§ 19 užívání KP pro vědecké účely (výzkum, pořízení dokumentace)</a:t>
            </a:r>
          </a:p>
          <a:p>
            <a:r>
              <a:rPr lang="cs-CZ" sz="2000" dirty="0"/>
              <a:t>přenechání věci – důležitý společenský zájem</a:t>
            </a:r>
          </a:p>
          <a:p>
            <a:r>
              <a:rPr lang="cs-CZ" sz="2000" dirty="0"/>
              <a:t>účel: věda a výstavy</a:t>
            </a:r>
          </a:p>
          <a:p>
            <a:r>
              <a:rPr lang="cs-CZ" sz="2000" b="1" dirty="0"/>
              <a:t>Předkupní právo </a:t>
            </a:r>
          </a:p>
          <a:p>
            <a:r>
              <a:rPr lang="cs-CZ" sz="2000" dirty="0"/>
              <a:t>Věc: KP movitá nebo NKP</a:t>
            </a:r>
          </a:p>
          <a:p>
            <a:r>
              <a:rPr lang="cs-CZ" sz="2000" dirty="0"/>
              <a:t>movitá věc (3 měsíce) a nemovitá věc (6 měsíců)</a:t>
            </a:r>
          </a:p>
          <a:p>
            <a:r>
              <a:rPr lang="cs-CZ" sz="2000" dirty="0"/>
              <a:t>mimořádně závažné kulturně společenské důvody</a:t>
            </a:r>
          </a:p>
          <a:p>
            <a:r>
              <a:rPr lang="cs-CZ" sz="2000" dirty="0"/>
              <a:t>Cena: obvyklá určená buď dohodu nebo znaleckým posudkem</a:t>
            </a:r>
          </a:p>
        </p:txBody>
      </p:sp>
    </p:spTree>
    <p:extLst>
      <p:ext uri="{BB962C8B-B14F-4D97-AF65-F5344CB8AC3E}">
        <p14:creationId xmlns:p14="http://schemas.microsoft.com/office/powerpoint/2010/main" val="803989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Správa dopravy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400" dirty="0"/>
              <a:t>Správa na úseku pozemních komunikací</a:t>
            </a:r>
          </a:p>
          <a:p>
            <a:pPr lvl="1" eaLnBrk="1" hangingPunct="1">
              <a:lnSpc>
                <a:spcPct val="150000"/>
              </a:lnSpc>
            </a:pPr>
            <a:r>
              <a:rPr lang="cs-CZ" altLang="cs-CZ" b="1" dirty="0">
                <a:latin typeface="Arial" panose="020B0604020202020204" pitchFamily="34" charset="0"/>
                <a:cs typeface="Arial" panose="020B0604020202020204" pitchFamily="34" charset="0"/>
              </a:rPr>
              <a:t>zákon č. 13/1997 Sb., o pozemních komunikacích </a:t>
            </a:r>
          </a:p>
          <a:p>
            <a:pPr lvl="1" eaLnBrk="1" hangingPunct="1">
              <a:lnSpc>
                <a:spcPct val="150000"/>
              </a:lnSpc>
            </a:pPr>
            <a:r>
              <a:rPr lang="pl-PL" altLang="cs-CZ" dirty="0">
                <a:latin typeface="Arial" panose="020B0604020202020204" pitchFamily="34" charset="0"/>
                <a:cs typeface="Arial" panose="020B0604020202020204" pitchFamily="34" charset="0"/>
              </a:rPr>
              <a:t>vyhláška č. 104/1997 Sb., k</a:t>
            </a:r>
            <a:r>
              <a:rPr lang="pt-BR" altLang="cs-CZ" dirty="0">
                <a:latin typeface="Arial" panose="020B0604020202020204" pitchFamily="34" charset="0"/>
                <a:cs typeface="Arial" panose="020B0604020202020204" pitchFamily="34" charset="0"/>
              </a:rPr>
              <a:t>terou se provádí zákon o pozemních komunikacích</a:t>
            </a:r>
            <a:endParaRPr lang="cs-CZ" altLang="cs-CZ" dirty="0">
              <a:latin typeface="Arial" panose="020B0604020202020204" pitchFamily="34" charset="0"/>
              <a:cs typeface="Arial" panose="020B0604020202020204" pitchFamily="34" charset="0"/>
            </a:endParaRPr>
          </a:p>
          <a:p>
            <a:pPr marL="72000" indent="0">
              <a:buNone/>
            </a:pPr>
            <a:endParaRPr lang="cs-CZ" sz="2400" dirty="0"/>
          </a:p>
          <a:p>
            <a:r>
              <a:rPr lang="cs-CZ" sz="2400" dirty="0"/>
              <a:t>Správa na ostatních úsecích dopravy</a:t>
            </a:r>
          </a:p>
          <a:p>
            <a:r>
              <a:rPr lang="cs-CZ" sz="2400" dirty="0"/>
              <a:t>drážní doprava</a:t>
            </a:r>
          </a:p>
          <a:p>
            <a:r>
              <a:rPr lang="cs-CZ" sz="2400" dirty="0"/>
              <a:t>letecká doprava</a:t>
            </a:r>
          </a:p>
          <a:p>
            <a:r>
              <a:rPr lang="cs-CZ" sz="2400" dirty="0"/>
              <a:t>lodní doprava</a:t>
            </a:r>
          </a:p>
          <a:p>
            <a:endParaRPr lang="cs-CZ" sz="2400" dirty="0"/>
          </a:p>
          <a:p>
            <a:endParaRPr lang="cs-CZ" sz="2000" dirty="0"/>
          </a:p>
        </p:txBody>
      </p:sp>
    </p:spTree>
    <p:extLst>
      <p:ext uri="{BB962C8B-B14F-4D97-AF65-F5344CB8AC3E}">
        <p14:creationId xmlns:p14="http://schemas.microsoft.com/office/powerpoint/2010/main" val="3344526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dirty="0"/>
              <a:t>Kulturní památka</a:t>
            </a:r>
            <a:endParaRPr lang="cs-CZ" sz="4000"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666593"/>
          </a:xfrm>
        </p:spPr>
        <p:txBody>
          <a:bodyPr/>
          <a:lstStyle/>
          <a:p>
            <a:r>
              <a:rPr lang="cs-CZ" sz="2000" b="1" dirty="0"/>
              <a:t>Povinnosti vlastníka kulturní památky</a:t>
            </a:r>
          </a:p>
          <a:p>
            <a:r>
              <a:rPr lang="cs-CZ" sz="2000" dirty="0"/>
              <a:t>Zachování</a:t>
            </a:r>
          </a:p>
          <a:p>
            <a:r>
              <a:rPr lang="cs-CZ" sz="2000" dirty="0"/>
              <a:t>Údržba v dobrém technickém stavu</a:t>
            </a:r>
          </a:p>
          <a:p>
            <a:r>
              <a:rPr lang="cs-CZ" sz="2000" b="1" dirty="0"/>
              <a:t>Ochrana</a:t>
            </a:r>
            <a:r>
              <a:rPr lang="cs-CZ" sz="2000" dirty="0"/>
              <a:t>: před poškození, ohrožením, znehodnocením</a:t>
            </a:r>
          </a:p>
          <a:p>
            <a:r>
              <a:rPr lang="cs-CZ" sz="2000" dirty="0"/>
              <a:t>Užívání – o ohledem na památkový a technický stav</a:t>
            </a:r>
          </a:p>
          <a:p>
            <a:r>
              <a:rPr lang="cs-CZ" sz="2000" dirty="0"/>
              <a:t>Vlastník i uživatel (na náklad vlastníka)</a:t>
            </a:r>
          </a:p>
          <a:p>
            <a:endParaRPr lang="cs-CZ" sz="2000" dirty="0"/>
          </a:p>
          <a:p>
            <a:r>
              <a:rPr lang="cs-CZ" sz="2000" b="1" dirty="0"/>
              <a:t>Opatření k zajištění péče:</a:t>
            </a:r>
          </a:p>
          <a:p>
            <a:r>
              <a:rPr lang="cs-CZ" sz="2000" dirty="0"/>
              <a:t>v případě, kdy nejsou plněny povinnosti ze strany vlastníka (spoluvlastníci)</a:t>
            </a:r>
          </a:p>
          <a:p>
            <a:r>
              <a:rPr lang="cs-CZ" sz="2000" dirty="0"/>
              <a:t>příslušnost: OBEC III. </a:t>
            </a:r>
          </a:p>
          <a:p>
            <a:endParaRPr lang="cs-CZ" sz="2000" dirty="0"/>
          </a:p>
          <a:p>
            <a:endParaRPr lang="cs-CZ" sz="2000" dirty="0"/>
          </a:p>
          <a:p>
            <a:endParaRPr lang="cs-CZ" sz="2000" b="1" dirty="0"/>
          </a:p>
          <a:p>
            <a:endParaRPr lang="cs-CZ" sz="2000" b="1" dirty="0"/>
          </a:p>
        </p:txBody>
      </p:sp>
    </p:spTree>
    <p:extLst>
      <p:ext uri="{BB962C8B-B14F-4D97-AF65-F5344CB8AC3E}">
        <p14:creationId xmlns:p14="http://schemas.microsoft.com/office/powerpoint/2010/main" val="3617346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sz="4000" dirty="0"/>
              <a:t>Archeologické nálezy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740169"/>
          </a:xfrm>
        </p:spPr>
        <p:txBody>
          <a:bodyPr/>
          <a:lstStyle/>
          <a:p>
            <a:r>
              <a:rPr lang="cs-CZ" sz="2000" b="1" dirty="0"/>
              <a:t>Definice zákona: </a:t>
            </a:r>
            <a:r>
              <a:rPr lang="cs-CZ" sz="2000" dirty="0"/>
              <a:t>§23 „Archeologickým nálezem je věc (soubor věcí), která je dokladem nebo pozůstatkem života člověka a jeho činnosti od počátku jeho vývoje do novověku a zachovala se zpravidla pod zemí“ </a:t>
            </a:r>
          </a:p>
          <a:p>
            <a:r>
              <a:rPr lang="cs-CZ" sz="2000" b="1" dirty="0"/>
              <a:t>Dělení</a:t>
            </a:r>
          </a:p>
          <a:p>
            <a:pPr lvl="1"/>
            <a:r>
              <a:rPr lang="cs-CZ" dirty="0"/>
              <a:t>Movité</a:t>
            </a:r>
          </a:p>
          <a:p>
            <a:pPr lvl="1"/>
            <a:r>
              <a:rPr lang="cs-CZ" dirty="0"/>
              <a:t>Nemovité</a:t>
            </a:r>
          </a:p>
          <a:p>
            <a:pPr lvl="1"/>
            <a:r>
              <a:rPr lang="cs-CZ" dirty="0"/>
              <a:t>Náhodné</a:t>
            </a:r>
          </a:p>
          <a:p>
            <a:pPr lvl="1"/>
            <a:r>
              <a:rPr lang="cs-CZ" dirty="0"/>
              <a:t>Při výzkumu</a:t>
            </a:r>
          </a:p>
          <a:p>
            <a:pPr lvl="1"/>
            <a:endParaRPr lang="cs-CZ" dirty="0"/>
          </a:p>
          <a:p>
            <a:r>
              <a:rPr lang="cs-CZ" sz="2000" b="1" dirty="0"/>
              <a:t>Náhodný nález </a:t>
            </a:r>
          </a:p>
          <a:p>
            <a:pPr lvl="1"/>
            <a:r>
              <a:rPr lang="cs-CZ" dirty="0"/>
              <a:t>Oznamovací povinnost AV ČR/muzeu/obci</a:t>
            </a:r>
          </a:p>
          <a:p>
            <a:pPr lvl="1"/>
            <a:r>
              <a:rPr lang="cs-CZ" dirty="0"/>
              <a:t>Opatření k záchraně</a:t>
            </a:r>
          </a:p>
          <a:p>
            <a:pPr lvl="1"/>
            <a:r>
              <a:rPr lang="cs-CZ" dirty="0"/>
              <a:t>Právo na odměnu</a:t>
            </a:r>
          </a:p>
          <a:p>
            <a:pPr marL="72000" indent="0">
              <a:buNone/>
            </a:pPr>
            <a:endParaRPr lang="cs-CZ" sz="2000" dirty="0"/>
          </a:p>
          <a:p>
            <a:endParaRPr lang="cs-CZ" sz="2000" b="1" dirty="0"/>
          </a:p>
          <a:p>
            <a:endParaRPr lang="cs-CZ" sz="2000" b="1" dirty="0"/>
          </a:p>
        </p:txBody>
      </p:sp>
    </p:spTree>
    <p:extLst>
      <p:ext uri="{BB962C8B-B14F-4D97-AF65-F5344CB8AC3E}">
        <p14:creationId xmlns:p14="http://schemas.microsoft.com/office/powerpoint/2010/main" val="16200500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sz="4000" dirty="0"/>
              <a:t>Ochrana archeologických nálezů</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740169"/>
          </a:xfrm>
        </p:spPr>
        <p:txBody>
          <a:bodyPr/>
          <a:lstStyle/>
          <a:p>
            <a:r>
              <a:rPr lang="cs-CZ" sz="2400" b="1" dirty="0"/>
              <a:t>Kulturní památka</a:t>
            </a:r>
            <a:r>
              <a:rPr lang="cs-CZ" sz="2400" dirty="0"/>
              <a:t> – na návrh AV ČR</a:t>
            </a:r>
          </a:p>
          <a:p>
            <a:r>
              <a:rPr lang="cs-CZ" sz="2400" dirty="0"/>
              <a:t>Specifický proces oproti klasickému prohlašování věcí za KP (na návrh vs. ex offo)</a:t>
            </a:r>
          </a:p>
          <a:p>
            <a:r>
              <a:rPr lang="cs-CZ" sz="2400" b="1" dirty="0"/>
              <a:t>Územní ochrana</a:t>
            </a:r>
          </a:p>
          <a:p>
            <a:pPr lvl="1"/>
            <a:r>
              <a:rPr lang="cs-CZ" sz="2400" dirty="0"/>
              <a:t>Památkové zóny a rezervace</a:t>
            </a:r>
          </a:p>
          <a:p>
            <a:pPr lvl="1"/>
            <a:r>
              <a:rPr lang="cs-CZ" sz="2400" dirty="0"/>
              <a:t>Území s archeologickými nálezy</a:t>
            </a:r>
          </a:p>
          <a:p>
            <a:pPr lvl="1"/>
            <a:endParaRPr lang="cs-CZ" sz="2400" dirty="0"/>
          </a:p>
          <a:p>
            <a:r>
              <a:rPr lang="cs-CZ" sz="2400" b="1" dirty="0"/>
              <a:t>Archeologické výzkumy </a:t>
            </a:r>
          </a:p>
          <a:p>
            <a:r>
              <a:rPr lang="cs-CZ" sz="2400" dirty="0"/>
              <a:t>ucelený soubor specializovaných vědeckých a výzkumných činností</a:t>
            </a:r>
          </a:p>
          <a:p>
            <a:pPr marL="72000" indent="0">
              <a:buNone/>
            </a:pPr>
            <a:endParaRPr lang="cs-CZ" sz="2000" dirty="0"/>
          </a:p>
          <a:p>
            <a:endParaRPr lang="cs-CZ" sz="2000" b="1" dirty="0"/>
          </a:p>
          <a:p>
            <a:endParaRPr lang="cs-CZ" sz="2000" b="1" dirty="0"/>
          </a:p>
        </p:txBody>
      </p:sp>
    </p:spTree>
    <p:extLst>
      <p:ext uri="{BB962C8B-B14F-4D97-AF65-F5344CB8AC3E}">
        <p14:creationId xmlns:p14="http://schemas.microsoft.com/office/powerpoint/2010/main" val="84750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sz="4000" dirty="0"/>
              <a:t>Správa na úseku muzeí, galerií</a:t>
            </a:r>
            <a:r>
              <a:rPr lang="cs-CZ" dirty="0"/>
              <a:t> a</a:t>
            </a:r>
            <a:r>
              <a:rPr lang="cs-CZ" sz="4000" dirty="0"/>
              <a:t> knihoven</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740169"/>
          </a:xfrm>
        </p:spPr>
        <p:txBody>
          <a:bodyPr/>
          <a:lstStyle/>
          <a:p>
            <a:r>
              <a:rPr lang="cs-CZ" sz="2000" b="1" dirty="0"/>
              <a:t>muzeum </a:t>
            </a:r>
          </a:p>
          <a:p>
            <a:r>
              <a:rPr lang="cs-CZ" sz="2000" dirty="0"/>
              <a:t>instituce, která získává, shromažďuje, uchovává, eviduje a odborně zpracovává přírodniny a lidské výtvory a zajišťuje jejich veřejné užívání a zkoumání prostředí jejich původu </a:t>
            </a:r>
          </a:p>
          <a:p>
            <a:endParaRPr lang="cs-CZ" sz="2000" dirty="0"/>
          </a:p>
          <a:p>
            <a:r>
              <a:rPr lang="cs-CZ" sz="2000" b="1" dirty="0"/>
              <a:t>galerie </a:t>
            </a:r>
          </a:p>
          <a:p>
            <a:r>
              <a:rPr lang="cs-CZ" sz="2000" dirty="0"/>
              <a:t>muzeum zaměřené na sbírky výtvarného umění</a:t>
            </a:r>
          </a:p>
          <a:p>
            <a:endParaRPr lang="cs-CZ" sz="2000" dirty="0"/>
          </a:p>
          <a:p>
            <a:r>
              <a:rPr lang="cs-CZ" sz="2000" b="1" dirty="0"/>
              <a:t>sbírka muzejní povahy</a:t>
            </a:r>
          </a:p>
          <a:p>
            <a:r>
              <a:rPr lang="cs-CZ" sz="2000" dirty="0"/>
              <a:t>sbírka ve své celistvosti významná pro prehistorii, historii, umění, přírodní vědy, techniku, společenské vědy</a:t>
            </a:r>
          </a:p>
          <a:p>
            <a:pPr marL="72000" indent="0">
              <a:buNone/>
            </a:pPr>
            <a:endParaRPr lang="cs-CZ" sz="2000" dirty="0"/>
          </a:p>
          <a:p>
            <a:endParaRPr lang="cs-CZ" sz="2000" b="1" dirty="0"/>
          </a:p>
          <a:p>
            <a:endParaRPr lang="cs-CZ" sz="2000" b="1" dirty="0"/>
          </a:p>
        </p:txBody>
      </p:sp>
    </p:spTree>
    <p:extLst>
      <p:ext uri="{BB962C8B-B14F-4D97-AF65-F5344CB8AC3E}">
        <p14:creationId xmlns:p14="http://schemas.microsoft.com/office/powerpoint/2010/main" val="1965122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sz="4000" dirty="0"/>
              <a:t>Správa na úseku muzeí, galerií</a:t>
            </a:r>
            <a:r>
              <a:rPr lang="cs-CZ" dirty="0"/>
              <a:t> a</a:t>
            </a:r>
            <a:r>
              <a:rPr lang="cs-CZ" sz="4000" dirty="0"/>
              <a:t> knihoven</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740169"/>
          </a:xfrm>
        </p:spPr>
        <p:txBody>
          <a:bodyPr/>
          <a:lstStyle/>
          <a:p>
            <a:r>
              <a:rPr lang="cs-CZ" sz="2000" b="1" dirty="0"/>
              <a:t>knihovna </a:t>
            </a:r>
          </a:p>
          <a:p>
            <a:r>
              <a:rPr lang="cs-CZ" sz="2000" dirty="0"/>
              <a:t>rovný přístup k veřejným knihovnickým a informačním službám </a:t>
            </a:r>
          </a:p>
          <a:p>
            <a:r>
              <a:rPr lang="cs-CZ" sz="2000" dirty="0"/>
              <a:t>zápis v evidenci knihoven – knihovnické a informační služby </a:t>
            </a:r>
          </a:p>
          <a:p>
            <a:r>
              <a:rPr lang="cs-CZ" sz="2000" dirty="0"/>
              <a:t>prolomení principu bezplatnosti z taxativně vymezených důvodů, blíže zák. č. 257/2001 Sb.)</a:t>
            </a:r>
          </a:p>
          <a:p>
            <a:pPr marL="72000" indent="0">
              <a:buNone/>
            </a:pPr>
            <a:endParaRPr lang="cs-CZ" sz="2000" b="1" dirty="0"/>
          </a:p>
          <a:p>
            <a:r>
              <a:rPr lang="cs-CZ" sz="2000" b="1" dirty="0"/>
              <a:t>druhy knihoven: </a:t>
            </a:r>
          </a:p>
          <a:p>
            <a:r>
              <a:rPr lang="cs-CZ" sz="2000" dirty="0"/>
              <a:t>knihovny zřízené státem, knihovny zřízené krajem, knihovny zřízené příslušným orgánem obce </a:t>
            </a:r>
          </a:p>
          <a:p>
            <a:r>
              <a:rPr lang="cs-CZ" sz="2000" b="1" dirty="0"/>
              <a:t>základní povinnosti provozovatelů veřejných knihoven </a:t>
            </a:r>
          </a:p>
          <a:p>
            <a:r>
              <a:rPr lang="cs-CZ" sz="2000" dirty="0"/>
              <a:t>vést evidenci knihovního fondu a meziknihovních výpůjček, revize fondu, ochrana fondu</a:t>
            </a:r>
          </a:p>
          <a:p>
            <a:endParaRPr lang="cs-CZ" sz="2000" b="1" dirty="0"/>
          </a:p>
          <a:p>
            <a:endParaRPr lang="cs-CZ" sz="2000" b="1" dirty="0"/>
          </a:p>
        </p:txBody>
      </p:sp>
    </p:spTree>
    <p:extLst>
      <p:ext uri="{BB962C8B-B14F-4D97-AF65-F5344CB8AC3E}">
        <p14:creationId xmlns:p14="http://schemas.microsoft.com/office/powerpoint/2010/main" val="3999792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636121"/>
            <a:ext cx="10753200" cy="451576"/>
          </a:xfrm>
        </p:spPr>
        <p:txBody>
          <a:bodyPr/>
          <a:lstStyle/>
          <a:p>
            <a:pPr algn="ctr"/>
            <a:r>
              <a:rPr lang="cs-CZ" sz="4000" dirty="0"/>
              <a:t>Hromadně sdělovací prostředky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229710"/>
            <a:ext cx="10869249" cy="4740169"/>
          </a:xfrm>
        </p:spPr>
        <p:txBody>
          <a:bodyPr/>
          <a:lstStyle/>
          <a:p>
            <a:r>
              <a:rPr lang="cs-CZ" sz="2000" dirty="0"/>
              <a:t>činnost spočívající v šíření původních rozhlasových a televizních programů a teletextu v kódované nebo nekódované formě, prostřednictvím provozovatelů</a:t>
            </a:r>
          </a:p>
          <a:p>
            <a:r>
              <a:rPr lang="cs-CZ" sz="2000" dirty="0"/>
              <a:t>provozovatelé ze zákona </a:t>
            </a:r>
          </a:p>
          <a:p>
            <a:endParaRPr lang="cs-CZ" sz="2000" b="1" dirty="0"/>
          </a:p>
          <a:p>
            <a:r>
              <a:rPr lang="cs-CZ" sz="2000" b="1" dirty="0"/>
              <a:t>ČT a Rozhlas </a:t>
            </a:r>
          </a:p>
          <a:p>
            <a:r>
              <a:rPr lang="cs-CZ" sz="2000" dirty="0"/>
              <a:t>veřejnoprávní instituce se specifickými úkoly: </a:t>
            </a:r>
          </a:p>
          <a:p>
            <a:r>
              <a:rPr lang="cs-CZ" sz="2000" dirty="0"/>
              <a:t>poskytovat službu veřejnosti </a:t>
            </a:r>
          </a:p>
          <a:p>
            <a:r>
              <a:rPr lang="cs-CZ" sz="2000" dirty="0"/>
              <a:t>tvoří a šíří programy na celém území ČR</a:t>
            </a:r>
          </a:p>
          <a:p>
            <a:r>
              <a:rPr lang="cs-CZ" sz="2000" dirty="0"/>
              <a:t>požadavek objektivních, vyvážené, ověřené a všestranné informace – nezávislé instituce</a:t>
            </a:r>
          </a:p>
          <a:p>
            <a:endParaRPr lang="cs-CZ" sz="2000" dirty="0"/>
          </a:p>
          <a:p>
            <a:endParaRPr lang="cs-CZ" sz="2000" b="1" dirty="0"/>
          </a:p>
          <a:p>
            <a:endParaRPr lang="cs-CZ" sz="2000" b="1" dirty="0"/>
          </a:p>
        </p:txBody>
      </p:sp>
    </p:spTree>
    <p:extLst>
      <p:ext uri="{BB962C8B-B14F-4D97-AF65-F5344CB8AC3E}">
        <p14:creationId xmlns:p14="http://schemas.microsoft.com/office/powerpoint/2010/main" val="1323535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999" y="475835"/>
            <a:ext cx="10753200" cy="451576"/>
          </a:xfrm>
        </p:spPr>
        <p:txBody>
          <a:bodyPr/>
          <a:lstStyle/>
          <a:p>
            <a:pPr algn="ctr"/>
            <a:r>
              <a:rPr lang="cs-CZ" sz="4000" dirty="0"/>
              <a:t>Hromadně sdělovací prostředky</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087698"/>
            <a:ext cx="10869249" cy="5134182"/>
          </a:xfrm>
        </p:spPr>
        <p:txBody>
          <a:bodyPr/>
          <a:lstStyle/>
          <a:p>
            <a:r>
              <a:rPr lang="cs-CZ" sz="2000" b="1" dirty="0"/>
              <a:t>Český rozhlas (provozovatel rozhlasového vysílání)</a:t>
            </a:r>
          </a:p>
          <a:p>
            <a:r>
              <a:rPr lang="cs-CZ" sz="2000" dirty="0"/>
              <a:t>rada </a:t>
            </a:r>
            <a:r>
              <a:rPr lang="cs-CZ" sz="2000" dirty="0" err="1"/>
              <a:t>Čro</a:t>
            </a:r>
            <a:r>
              <a:rPr lang="cs-CZ" sz="2000" dirty="0"/>
              <a:t> - volený (PS Parlamentu ČR) </a:t>
            </a:r>
          </a:p>
          <a:p>
            <a:r>
              <a:rPr lang="cs-CZ" sz="2000" dirty="0"/>
              <a:t>kolegiální orgán 9 členů (6 let, každé 2 roky 1/3) </a:t>
            </a:r>
          </a:p>
          <a:p>
            <a:r>
              <a:rPr lang="cs-CZ" sz="2000" dirty="0"/>
              <a:t>pro kontrolu tvorby a šíření programů, schvaluje rozpočet a účet, odvolává a jmenuje generálního ředitele, zřizuje dozorčí komisi</a:t>
            </a:r>
          </a:p>
          <a:p>
            <a:endParaRPr lang="cs-CZ" sz="2000" b="1" dirty="0"/>
          </a:p>
          <a:p>
            <a:r>
              <a:rPr lang="cs-CZ" sz="2000" b="1" dirty="0"/>
              <a:t>Česká televize (provozovatel televizního vysílání)</a:t>
            </a:r>
            <a:r>
              <a:rPr lang="cs-CZ" sz="2000" dirty="0"/>
              <a:t> </a:t>
            </a:r>
          </a:p>
          <a:p>
            <a:r>
              <a:rPr lang="cs-CZ" sz="2000" dirty="0"/>
              <a:t>právo veřejnosti na kontrolu činnosti prostřednictvím Rady ČT </a:t>
            </a:r>
          </a:p>
          <a:p>
            <a:r>
              <a:rPr lang="cs-CZ" sz="2000" dirty="0"/>
              <a:t>15členný kolegiální orgán </a:t>
            </a:r>
          </a:p>
          <a:p>
            <a:r>
              <a:rPr lang="cs-CZ" sz="2000" dirty="0"/>
              <a:t>volený PS Parlamentu ČR na dobu 6 let, každé 2 roky 1/3</a:t>
            </a:r>
          </a:p>
          <a:p>
            <a:r>
              <a:rPr lang="cs-CZ" sz="2000" dirty="0"/>
              <a:t>nominování a odvolání generálního ředitele, zřizuje dozorčí komise</a:t>
            </a:r>
          </a:p>
          <a:p>
            <a:endParaRPr lang="cs-CZ" sz="2000" dirty="0"/>
          </a:p>
          <a:p>
            <a:endParaRPr lang="cs-CZ" sz="2000" b="1" dirty="0"/>
          </a:p>
          <a:p>
            <a:endParaRPr lang="cs-CZ" sz="2000" b="1" dirty="0"/>
          </a:p>
        </p:txBody>
      </p:sp>
    </p:spTree>
    <p:extLst>
      <p:ext uri="{BB962C8B-B14F-4D97-AF65-F5344CB8AC3E}">
        <p14:creationId xmlns:p14="http://schemas.microsoft.com/office/powerpoint/2010/main" val="165443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10667470"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9" name="Nadpis 8">
            <a:extLst>
              <a:ext uri="{FF2B5EF4-FFF2-40B4-BE49-F238E27FC236}">
                <a16:creationId xmlns:a16="http://schemas.microsoft.com/office/drawing/2014/main" id="{540E762A-7E42-D96C-794E-7088E0D09EA1}"/>
              </a:ext>
            </a:extLst>
          </p:cNvPr>
          <p:cNvSpPr>
            <a:spLocks noGrp="1"/>
          </p:cNvSpPr>
          <p:nvPr>
            <p:ph type="title"/>
          </p:nvPr>
        </p:nvSpPr>
        <p:spPr>
          <a:xfrm>
            <a:off x="415200" y="3164683"/>
            <a:ext cx="11361600" cy="528635"/>
          </a:xfrm>
        </p:spPr>
        <p:txBody>
          <a:bodyPr/>
          <a:lstStyle/>
          <a:p>
            <a:pPr algn="ctr"/>
            <a:r>
              <a:rPr lang="cs-CZ" dirty="0"/>
              <a:t>PŘÍKLADY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38</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p:txBody>
          <a:bodyPr/>
          <a:lstStyle/>
          <a:p>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418897"/>
            <a:ext cx="10753200" cy="4413103"/>
          </a:xfrm>
        </p:spPr>
        <p:txBody>
          <a:bodyPr/>
          <a:lstStyle/>
          <a:p>
            <a:pPr marL="72000" indent="0">
              <a:buNone/>
            </a:pPr>
            <a:r>
              <a:rPr lang="cs-CZ" sz="2400" b="1" i="1" dirty="0"/>
              <a:t>Podnikající fyzická osoba se rozhodla výpadek příjmů způsobených nynějším nouzovým stavem řešit rozšířením svých prodejních ploch otevřením stánku na frekventované ulici (chodníku) podél jedné z páteřních brněnských silnic. </a:t>
            </a:r>
            <a:endParaRPr lang="cs-CZ" sz="2400" i="1" dirty="0"/>
          </a:p>
          <a:p>
            <a:pPr marL="72000" indent="0">
              <a:buNone/>
            </a:pPr>
            <a:r>
              <a:rPr lang="cs-CZ" sz="2400" i="1" dirty="0"/>
              <a:t>Otázky: </a:t>
            </a:r>
          </a:p>
          <a:p>
            <a:pPr marL="414900" indent="-342900">
              <a:buAutoNum type="arabicPeriod"/>
            </a:pPr>
            <a:r>
              <a:rPr lang="cs-CZ" sz="2400" i="1" dirty="0"/>
              <a:t>Jedná se o zvláštní užívání pozemní komunikace? </a:t>
            </a:r>
          </a:p>
          <a:p>
            <a:pPr marL="414900" indent="-342900">
              <a:buAutoNum type="arabicPeriod"/>
            </a:pPr>
            <a:r>
              <a:rPr lang="cs-CZ" sz="2400" i="1" dirty="0"/>
              <a:t>Potřebuje podnikatel povolení na úseku správy pozemních komunikací? </a:t>
            </a:r>
          </a:p>
          <a:p>
            <a:pPr marL="414900" indent="-342900">
              <a:buAutoNum type="arabicPeriod"/>
            </a:pPr>
            <a:r>
              <a:rPr lang="cs-CZ" sz="2400" i="1" dirty="0"/>
              <a:t>Je toto zpoplatněno?</a:t>
            </a:r>
          </a:p>
        </p:txBody>
      </p:sp>
    </p:spTree>
    <p:extLst>
      <p:ext uri="{BB962C8B-B14F-4D97-AF65-F5344CB8AC3E}">
        <p14:creationId xmlns:p14="http://schemas.microsoft.com/office/powerpoint/2010/main" val="974998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39</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a:xfrm>
            <a:off x="720000" y="582406"/>
            <a:ext cx="10753200" cy="451576"/>
          </a:xfrm>
        </p:spPr>
        <p:txBody>
          <a:bodyPr/>
          <a:lstStyle/>
          <a:p>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172817"/>
            <a:ext cx="10753200" cy="5055183"/>
          </a:xfrm>
        </p:spPr>
        <p:txBody>
          <a:bodyPr/>
          <a:lstStyle/>
          <a:p>
            <a:pPr marL="72000" indent="0">
              <a:buNone/>
            </a:pPr>
            <a:r>
              <a:rPr lang="cs-CZ" sz="1800" b="1" dirty="0"/>
              <a:t>Obec Dolní Lhota se na zasedání zastupitelstva rozhodla, že rekreační objekt ev. č. 25 ve svém katastrálním území by měl být prohlášen za kulturní památku, a to z důvodu zachování původní lidové architektury. Pan Tomáš Růžička jako majitel s tímto záměrem však nesouhlasil, jeho úmyslem bylo objekt zrekonstruovat a především modernizovat. Po oznámení záměru obce se rozhodl, že objekt raději prodá.</a:t>
            </a:r>
          </a:p>
          <a:p>
            <a:pPr marL="414900" indent="-342900">
              <a:buAutoNum type="arabicPeriod"/>
            </a:pPr>
            <a:r>
              <a:rPr lang="cs-CZ" sz="1800" dirty="0"/>
              <a:t>Je obec oprávněna prohlásit věc, která leží v jejím katastrálním území, za kulturní památku? Pokud ano – jakou formou. Pokud ne – kdo je oprávněn prohlásit věc za kulturní památku? </a:t>
            </a:r>
          </a:p>
          <a:p>
            <a:pPr marL="414900" indent="-342900">
              <a:buAutoNum type="arabicPeriod"/>
            </a:pPr>
            <a:r>
              <a:rPr lang="cs-CZ" sz="1800" dirty="0"/>
              <a:t>Jaká zásada se uplatní při zahájení řízení o prohlášení věci za kulturní památku?  Jak je prohlašována věc za národní kulturní památku?</a:t>
            </a:r>
          </a:p>
          <a:p>
            <a:pPr marL="414900" indent="-342900">
              <a:buAutoNum type="arabicPeriod"/>
            </a:pPr>
            <a:r>
              <a:rPr lang="cs-CZ" sz="1800" dirty="0"/>
              <a:t>Může se pan Tomáš Růžička proti záměru obce bránit? Pokud ano, jakým způsobem? </a:t>
            </a:r>
          </a:p>
          <a:p>
            <a:pPr marL="414900" indent="-342900">
              <a:buAutoNum type="arabicPeriod"/>
            </a:pPr>
            <a:r>
              <a:rPr lang="cs-CZ" sz="1800" dirty="0"/>
              <a:t>Je pan Tomáš Růžička omezen v právu s věcí disponovat, pokud mu bylo oznámeno, že věc v jeho vlastnictví má být prohlášena za kulturní památku? </a:t>
            </a:r>
          </a:p>
          <a:p>
            <a:pPr marL="72000" indent="0">
              <a:buNone/>
            </a:pPr>
            <a:endParaRPr lang="cs-CZ" dirty="0"/>
          </a:p>
        </p:txBody>
      </p:sp>
    </p:spTree>
    <p:extLst>
      <p:ext uri="{BB962C8B-B14F-4D97-AF65-F5344CB8AC3E}">
        <p14:creationId xmlns:p14="http://schemas.microsoft.com/office/powerpoint/2010/main" val="168701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pl-PL" dirty="0"/>
              <a:t>Správa na úseku pozemních komunikací</a:t>
            </a:r>
            <a:endParaRPr lang="cs-CZ" dirty="0"/>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altLang="cs-CZ" sz="2400" dirty="0">
                <a:latin typeface="Arial" panose="020B0604020202020204" pitchFamily="34" charset="0"/>
                <a:cs typeface="Arial" panose="020B0604020202020204" pitchFamily="34" charset="0"/>
              </a:rPr>
              <a:t>nejrozsáhlejší součást dopravní infrastruktury ČR</a:t>
            </a:r>
          </a:p>
          <a:p>
            <a:r>
              <a:rPr lang="pl-PL" sz="2400" b="1" dirty="0"/>
              <a:t>zákon č. 13/1997 Sb., o pozemních komunikacích</a:t>
            </a:r>
          </a:p>
          <a:p>
            <a:endParaRPr lang="cs-CZ" sz="2400" dirty="0"/>
          </a:p>
          <a:p>
            <a:r>
              <a:rPr lang="cs-CZ" sz="2400" b="1" dirty="0"/>
              <a:t>Pozemní komunikace</a:t>
            </a:r>
          </a:p>
          <a:p>
            <a:r>
              <a:rPr lang="cs-CZ" sz="2400" dirty="0"/>
              <a:t>dopravní cesta určená k užití silničními a jinými vozidly a chodci, včetně pevných zařízení nutných pro zajištění tohoto užití a jeho bezpečnosti.</a:t>
            </a:r>
          </a:p>
          <a:p>
            <a:endParaRPr lang="cs-CZ" sz="2400" dirty="0"/>
          </a:p>
          <a:p>
            <a:endParaRPr lang="cs-CZ" sz="2000" dirty="0"/>
          </a:p>
          <a:p>
            <a:endParaRPr lang="cs-CZ" sz="2000" dirty="0"/>
          </a:p>
          <a:p>
            <a:endParaRPr lang="cs-CZ" sz="2000" dirty="0"/>
          </a:p>
        </p:txBody>
      </p:sp>
    </p:spTree>
    <p:extLst>
      <p:ext uri="{BB962C8B-B14F-4D97-AF65-F5344CB8AC3E}">
        <p14:creationId xmlns:p14="http://schemas.microsoft.com/office/powerpoint/2010/main" val="522802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wrap="square" anchor="ctr">
            <a:normAutofit/>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p:cNvSpPr>
            <a:spLocks noGrp="1"/>
          </p:cNvSpPr>
          <p:nvPr>
            <p:ph type="sldNum" sz="quarter" idx="11"/>
          </p:nvPr>
        </p:nvSpPr>
        <p:spPr/>
        <p:txBody>
          <a:bodyPr wrap="none" anchor="ctr">
            <a:normAutofit/>
          </a:bodyPr>
          <a:lstStyle/>
          <a:p>
            <a:pPr>
              <a:spcAft>
                <a:spcPts val="600"/>
              </a:spcAft>
            </a:pPr>
            <a:fld id="{0970407D-EE58-4A0B-824B-1D3AE42DD9CF}" type="slidenum">
              <a:rPr lang="cs-CZ" altLang="cs-CZ" smtClean="0"/>
              <a:pPr>
                <a:spcAft>
                  <a:spcPts val="600"/>
                </a:spcAft>
              </a:pPr>
              <a:t>40</a:t>
            </a:fld>
            <a:endParaRPr lang="cs-CZ" altLang="cs-CZ"/>
          </a:p>
        </p:txBody>
      </p:sp>
      <p:sp>
        <p:nvSpPr>
          <p:cNvPr id="4" name="Nadpis 3">
            <a:extLst>
              <a:ext uri="{FF2B5EF4-FFF2-40B4-BE49-F238E27FC236}">
                <a16:creationId xmlns:a16="http://schemas.microsoft.com/office/drawing/2014/main" id="{7DFDD482-5157-7E3A-B9D2-326FF7F99FFF}"/>
              </a:ext>
            </a:extLst>
          </p:cNvPr>
          <p:cNvSpPr>
            <a:spLocks noGrp="1"/>
          </p:cNvSpPr>
          <p:nvPr>
            <p:ph type="title"/>
          </p:nvPr>
        </p:nvSpPr>
        <p:spPr>
          <a:xfrm>
            <a:off x="720000" y="411651"/>
            <a:ext cx="10753200" cy="451576"/>
          </a:xfrm>
        </p:spPr>
        <p:txBody>
          <a:bodyPr/>
          <a:lstStyle/>
          <a:p>
            <a:r>
              <a:rPr lang="cs-CZ" dirty="0"/>
              <a:t>Příklady</a:t>
            </a:r>
          </a:p>
        </p:txBody>
      </p:sp>
      <p:sp>
        <p:nvSpPr>
          <p:cNvPr id="5" name="Zástupný obsah 4">
            <a:extLst>
              <a:ext uri="{FF2B5EF4-FFF2-40B4-BE49-F238E27FC236}">
                <a16:creationId xmlns:a16="http://schemas.microsoft.com/office/drawing/2014/main" id="{AC7D14CB-20D1-DC50-C7EF-FE9966C875A4}"/>
              </a:ext>
            </a:extLst>
          </p:cNvPr>
          <p:cNvSpPr>
            <a:spLocks noGrp="1"/>
          </p:cNvSpPr>
          <p:nvPr>
            <p:ph idx="1"/>
          </p:nvPr>
        </p:nvSpPr>
        <p:spPr>
          <a:xfrm>
            <a:off x="720000" y="1033983"/>
            <a:ext cx="10753200" cy="5194018"/>
          </a:xfrm>
        </p:spPr>
        <p:txBody>
          <a:bodyPr/>
          <a:lstStyle/>
          <a:p>
            <a:pPr marL="72000" indent="0">
              <a:buNone/>
            </a:pPr>
            <a:r>
              <a:rPr lang="cs-CZ" sz="1800" b="1" dirty="0"/>
              <a:t>Manželé Pokojní a jejich sousedé po řadu let využívali pro příjezd ke svým rekreačním stavbám cestu, která je ve vlastnictví jejich souseda, pana Prudila, přičemž pan Prudil tento stav zcela toleroval. Situace se však změnila ve chvíli, kdy pan Prudil přišel za všemi vlastníky nemovitostí, ke kterým je umožněn přístup prostřednictvím jeho cesty, a požadoval, aby s ním uzavřeli nájemní smlouvu na využívání cesty za úplatu. Dle jeho názoru jim totiž jinak nesvědčí žádné právo pro užívání jeho cesty. Nebudou-li vlastníci souhlasit, pohrozil pan Prudil, že cestu přehradí bránou. </a:t>
            </a:r>
          </a:p>
          <a:p>
            <a:pPr marL="72000" indent="0">
              <a:buNone/>
            </a:pPr>
            <a:endParaRPr lang="cs-CZ" sz="1800" b="1" dirty="0"/>
          </a:p>
          <a:p>
            <a:pPr marL="414900" indent="-342900">
              <a:buAutoNum type="arabicParenR"/>
            </a:pPr>
            <a:r>
              <a:rPr lang="cs-CZ" sz="1600" dirty="0"/>
              <a:t>Musejí manželé Pokojní disponovat soukromoprávním titulem (např. nájemní smlouvou) pro užívání předmětné cesty? </a:t>
            </a:r>
          </a:p>
          <a:p>
            <a:pPr marL="414900" indent="-342900">
              <a:buAutoNum type="arabicParenR"/>
            </a:pPr>
            <a:r>
              <a:rPr lang="cs-CZ" sz="1600" dirty="0"/>
              <a:t>Existuje i jiná právní možnost užívání? Kdo by existenci této možnosti posuzoval? </a:t>
            </a:r>
          </a:p>
          <a:p>
            <a:pPr marL="414900" indent="-342900">
              <a:buAutoNum type="arabicParenR"/>
            </a:pPr>
            <a:r>
              <a:rPr lang="cs-CZ" sz="1600" dirty="0"/>
              <a:t>Které podmínky by musely být splněny a kde jsou upraveny? </a:t>
            </a:r>
          </a:p>
          <a:p>
            <a:pPr marL="414900" indent="-342900">
              <a:buAutoNum type="arabicParenR"/>
            </a:pPr>
            <a:r>
              <a:rPr lang="cs-CZ" sz="1600" dirty="0"/>
              <a:t>Může pan Prudil přistoupit k umístění brány na předmětnou cestu (s odkazem, že mu sousedé za její užívání nic neplatí)? Mohou se manželé Pokojní proti tomuto postupu pana Prudila právně bránit?</a:t>
            </a:r>
            <a:endParaRPr lang="cs-CZ" sz="2400" dirty="0"/>
          </a:p>
        </p:txBody>
      </p:sp>
    </p:spTree>
    <p:extLst>
      <p:ext uri="{BB962C8B-B14F-4D97-AF65-F5344CB8AC3E}">
        <p14:creationId xmlns:p14="http://schemas.microsoft.com/office/powerpoint/2010/main" val="22306926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55B3D65-03E2-1858-1AEA-BEF75721D2A3}"/>
              </a:ext>
            </a:extLst>
          </p:cNvPr>
          <p:cNvSpPr>
            <a:spLocks noGrp="1"/>
          </p:cNvSpPr>
          <p:nvPr>
            <p:ph type="ftr" sz="quarter" idx="10"/>
          </p:nvPr>
        </p:nvSpPr>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D181D288-8684-3E5E-B4B7-B2AA6BD9A032}"/>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80DDD1C0-FEA3-15C1-BFDE-00A116CFED49}"/>
              </a:ext>
            </a:extLst>
          </p:cNvPr>
          <p:cNvSpPr>
            <a:spLocks noGrp="1"/>
          </p:cNvSpPr>
          <p:nvPr>
            <p:ph type="title"/>
          </p:nvPr>
        </p:nvSpPr>
        <p:spPr/>
        <p:txBody>
          <a:bodyPr/>
          <a:lstStyle/>
          <a:p>
            <a:r>
              <a:rPr lang="cs-CZ" dirty="0"/>
              <a:t>Co na příští seminář</a:t>
            </a:r>
          </a:p>
        </p:txBody>
      </p:sp>
      <p:sp>
        <p:nvSpPr>
          <p:cNvPr id="5" name="Zástupný obsah 4">
            <a:extLst>
              <a:ext uri="{FF2B5EF4-FFF2-40B4-BE49-F238E27FC236}">
                <a16:creationId xmlns:a16="http://schemas.microsoft.com/office/drawing/2014/main" id="{582286E2-F6F5-4CEC-96A6-1F4E5EA8D057}"/>
              </a:ext>
            </a:extLst>
          </p:cNvPr>
          <p:cNvSpPr>
            <a:spLocks noGrp="1"/>
          </p:cNvSpPr>
          <p:nvPr>
            <p:ph idx="1"/>
          </p:nvPr>
        </p:nvSpPr>
        <p:spPr>
          <a:xfrm>
            <a:off x="666000" y="1629789"/>
            <a:ext cx="10753200" cy="4139998"/>
          </a:xfrm>
        </p:spPr>
        <p:txBody>
          <a:bodyPr/>
          <a:lstStyle/>
          <a:p>
            <a:pPr>
              <a:lnSpc>
                <a:spcPct val="107000"/>
              </a:lnSpc>
              <a:spcAft>
                <a:spcPts val="800"/>
              </a:spcAft>
            </a:pPr>
            <a:r>
              <a:rPr lang="cs-CZ" sz="2400" b="1" u="sng" kern="100" dirty="0">
                <a:effectLst/>
                <a:latin typeface="Calibri" panose="020F0502020204030204" pitchFamily="34" charset="0"/>
                <a:ea typeface="Calibri" panose="020F0502020204030204" pitchFamily="34" charset="0"/>
                <a:cs typeface="Times New Roman" panose="02020603050405020304" pitchFamily="18" charset="0"/>
              </a:rPr>
              <a:t>VI. seminář</a:t>
            </a:r>
            <a:r>
              <a:rPr lang="cs-CZ" sz="2400" b="1" kern="100" dirty="0">
                <a:effectLst/>
                <a:latin typeface="Calibri" panose="020F0502020204030204" pitchFamily="34" charset="0"/>
                <a:ea typeface="Calibri" panose="020F0502020204030204" pitchFamily="34" charset="0"/>
                <a:cs typeface="Times New Roman" panose="02020603050405020304" pitchFamily="18" charset="0"/>
              </a:rPr>
              <a:t> – Bezpečnostní správa </a:t>
            </a:r>
            <a:endParaRPr lang="cs-CZ"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a)      oprávnění a úkony Policie ČR</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b)     vybrané aspekty krizového řízení, judikatura a příklady</a:t>
            </a:r>
          </a:p>
          <a:p>
            <a:pPr>
              <a:lnSpc>
                <a:spcPct val="107000"/>
              </a:lnSpc>
              <a:spcAft>
                <a:spcPts val="800"/>
              </a:spcAft>
            </a:pPr>
            <a:r>
              <a:rPr lang="cs-CZ" sz="2400" kern="100" dirty="0">
                <a:effectLst/>
                <a:latin typeface="Calibri" panose="020F0502020204030204" pitchFamily="34" charset="0"/>
                <a:ea typeface="Calibri" panose="020F0502020204030204" pitchFamily="34" charset="0"/>
                <a:cs typeface="Times New Roman" panose="02020603050405020304" pitchFamily="18" charset="0"/>
              </a:rPr>
              <a:t>c)      Ověření splnění podmínek pro udělení zápočtu</a:t>
            </a:r>
          </a:p>
          <a:p>
            <a:pPr>
              <a:lnSpc>
                <a:spcPct val="107000"/>
              </a:lnSpc>
              <a:spcAft>
                <a:spcPts val="800"/>
              </a:spcAft>
            </a:pPr>
            <a:endParaRPr lang="cs-CZ"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871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a:xfrm>
            <a:off x="719400" y="554357"/>
            <a:ext cx="10753200" cy="451576"/>
          </a:xfrm>
        </p:spPr>
        <p:txBody>
          <a:bodyPr/>
          <a:lstStyle/>
          <a:p>
            <a:pPr algn="ctr"/>
            <a:r>
              <a:rPr lang="cs-CZ" dirty="0"/>
              <a:t>Kategorizace</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8800" y="1171576"/>
            <a:ext cx="10869249" cy="4966424"/>
          </a:xfrm>
        </p:spPr>
        <p:txBody>
          <a:bodyPr/>
          <a:lstStyle/>
          <a:p>
            <a:r>
              <a:rPr lang="cs-CZ" sz="1800" b="1" dirty="0"/>
              <a:t>dálnice </a:t>
            </a:r>
          </a:p>
          <a:p>
            <a:r>
              <a:rPr lang="cs-CZ" sz="1800" dirty="0"/>
              <a:t>pozemní komunikace určená pro rychlou dálkovou a mezistátní dopravu silničními motorovými vozidly</a:t>
            </a:r>
          </a:p>
          <a:p>
            <a:r>
              <a:rPr lang="cs-CZ" sz="1800" dirty="0"/>
              <a:t>budována bez úrovňových křížení, s oddělenými místy napojení pro vjezd a výjezd a která má směrově oddělené jízdní pásy</a:t>
            </a:r>
          </a:p>
          <a:p>
            <a:endParaRPr lang="cs-CZ" sz="1800" dirty="0"/>
          </a:p>
          <a:p>
            <a:r>
              <a:rPr lang="cs-CZ" sz="1800" b="1" dirty="0"/>
              <a:t>silnice</a:t>
            </a:r>
          </a:p>
          <a:p>
            <a:r>
              <a:rPr lang="cs-CZ" sz="1800" dirty="0"/>
              <a:t>veřejně přístupná pozemní komunikace určená k užití silničními a jinými vozidly a chodci.</a:t>
            </a:r>
          </a:p>
          <a:p>
            <a:r>
              <a:rPr lang="cs-CZ" sz="1800" dirty="0"/>
              <a:t>Silnice tvoří silniční síť. (I., II. a III. třída)</a:t>
            </a:r>
          </a:p>
          <a:p>
            <a:endParaRPr lang="cs-CZ" sz="1800" dirty="0"/>
          </a:p>
          <a:p>
            <a:r>
              <a:rPr lang="cs-CZ" sz="1800" b="1" dirty="0"/>
              <a:t>místní komunikace</a:t>
            </a:r>
          </a:p>
          <a:p>
            <a:r>
              <a:rPr lang="cs-CZ" sz="1800" dirty="0"/>
              <a:t>je veřejně přístupná pozemní komunikace -&gt; slouží převážně místní dopravě na území obce. (I., II., III. a IV. třída)</a:t>
            </a:r>
          </a:p>
          <a:p>
            <a:endParaRPr lang="cs-CZ" sz="2000" dirty="0"/>
          </a:p>
        </p:txBody>
      </p:sp>
    </p:spTree>
    <p:extLst>
      <p:ext uri="{BB962C8B-B14F-4D97-AF65-F5344CB8AC3E}">
        <p14:creationId xmlns:p14="http://schemas.microsoft.com/office/powerpoint/2010/main" val="339485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Kategorizace</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450429"/>
            <a:ext cx="10869249" cy="4687572"/>
          </a:xfrm>
        </p:spPr>
        <p:txBody>
          <a:bodyPr/>
          <a:lstStyle/>
          <a:p>
            <a:r>
              <a:rPr lang="cs-CZ" sz="2000" b="1" dirty="0"/>
              <a:t>účelová komunikace </a:t>
            </a:r>
            <a:r>
              <a:rPr lang="cs-CZ" sz="2000" dirty="0"/>
              <a:t>slouží ke:</a:t>
            </a:r>
          </a:p>
          <a:p>
            <a:r>
              <a:rPr lang="cs-CZ" sz="2000" dirty="0"/>
              <a:t>spojení jednotlivých nemovitostí pro potřeby vlastníků těchto nemovitostí </a:t>
            </a:r>
          </a:p>
          <a:p>
            <a:r>
              <a:rPr lang="cs-CZ" sz="2000" dirty="0"/>
              <a:t>spojení těchto nemovitostí s ostatními pozemními komunikacemi </a:t>
            </a:r>
          </a:p>
          <a:p>
            <a:r>
              <a:rPr lang="cs-CZ" sz="2000" dirty="0"/>
              <a:t>obhospodařování zemědělských a lesních pozemků</a:t>
            </a:r>
          </a:p>
          <a:p>
            <a:r>
              <a:rPr lang="cs-CZ" sz="2000" dirty="0"/>
              <a:t>přístup na ní může být na návrh omezen</a:t>
            </a:r>
          </a:p>
          <a:p>
            <a:r>
              <a:rPr lang="cs-CZ" sz="2000" dirty="0"/>
              <a:t>i pozemní komunikace v uzavřeném prostoru nebo objektu, která slouží potřebě vlastníka nebo provozovatele uzavřeného prostoru nebo objektu.</a:t>
            </a:r>
          </a:p>
          <a:p>
            <a:endParaRPr lang="cs-CZ" sz="2000" b="1" dirty="0"/>
          </a:p>
          <a:p>
            <a:r>
              <a:rPr lang="cs-CZ" sz="2000" b="1" dirty="0"/>
              <a:t>Kategorizaci pozemní komunikace může silniční </a:t>
            </a:r>
            <a:r>
              <a:rPr lang="cs-CZ" sz="2000" b="1" dirty="0" err="1"/>
              <a:t>spr</a:t>
            </a:r>
            <a:r>
              <a:rPr lang="cs-CZ" sz="2000" b="1" dirty="0"/>
              <a:t>. úřad zrušit, nebo změnit, pokud jsou k tomu důvody.</a:t>
            </a:r>
          </a:p>
          <a:p>
            <a:endParaRPr lang="cs-CZ" sz="2000" dirty="0"/>
          </a:p>
        </p:txBody>
      </p:sp>
    </p:spTree>
    <p:extLst>
      <p:ext uri="{BB962C8B-B14F-4D97-AF65-F5344CB8AC3E}">
        <p14:creationId xmlns:p14="http://schemas.microsoft.com/office/powerpoint/2010/main" val="251266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Vlastnictví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400" dirty="0"/>
              <a:t>dálnice + silnice I. třídy – stát (tzv. republiková síť pozemních komunikací)</a:t>
            </a:r>
          </a:p>
          <a:p>
            <a:endParaRPr lang="cs-CZ" sz="2400" dirty="0"/>
          </a:p>
          <a:p>
            <a:r>
              <a:rPr lang="cs-CZ" sz="2400" dirty="0"/>
              <a:t>silnice II. a III. třídy – vyšší územně samosprávný celek</a:t>
            </a:r>
          </a:p>
          <a:p>
            <a:endParaRPr lang="cs-CZ" sz="2400" dirty="0"/>
          </a:p>
          <a:p>
            <a:r>
              <a:rPr lang="cs-CZ" sz="2400" dirty="0"/>
              <a:t>místní komunikace – obec</a:t>
            </a:r>
          </a:p>
          <a:p>
            <a:endParaRPr lang="cs-CZ" sz="2400" dirty="0"/>
          </a:p>
          <a:p>
            <a:r>
              <a:rPr lang="cs-CZ" sz="2400" dirty="0"/>
              <a:t>účelová komunikace – kdokoliv (FO i PO)</a:t>
            </a:r>
          </a:p>
          <a:p>
            <a:endParaRPr lang="cs-CZ" sz="2000" dirty="0"/>
          </a:p>
          <a:p>
            <a:endParaRPr lang="cs-CZ" sz="2000" dirty="0"/>
          </a:p>
        </p:txBody>
      </p:sp>
    </p:spTree>
    <p:extLst>
      <p:ext uri="{BB962C8B-B14F-4D97-AF65-F5344CB8AC3E}">
        <p14:creationId xmlns:p14="http://schemas.microsoft.com/office/powerpoint/2010/main" val="4143533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Režim obecného užívání </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286979"/>
          </a:xfrm>
        </p:spPr>
        <p:txBody>
          <a:bodyPr/>
          <a:lstStyle/>
          <a:p>
            <a:r>
              <a:rPr lang="cs-CZ" sz="2400" dirty="0"/>
              <a:t>každý smí užívat pozemní komunikaci bezplatně obvyklým způsobem a za obvyklým účelem</a:t>
            </a:r>
          </a:p>
          <a:p>
            <a:endParaRPr lang="cs-CZ" sz="2400" dirty="0"/>
          </a:p>
          <a:p>
            <a:r>
              <a:rPr lang="cs-CZ" sz="2400" dirty="0"/>
              <a:t>může být se souhlasem orgánů omezeno uzavírkou nebo objížďkou</a:t>
            </a:r>
          </a:p>
          <a:p>
            <a:pPr marL="72000" indent="0">
              <a:buNone/>
            </a:pPr>
            <a:endParaRPr lang="cs-CZ" sz="2400" dirty="0"/>
          </a:p>
          <a:p>
            <a:r>
              <a:rPr lang="cs-CZ" sz="2400" b="1" dirty="0"/>
              <a:t>Výjimkou:</a:t>
            </a:r>
          </a:p>
          <a:p>
            <a:r>
              <a:rPr lang="cs-CZ" sz="2400" dirty="0"/>
              <a:t>poplatky za užívání dálnic a rychlostních silnic</a:t>
            </a:r>
          </a:p>
          <a:p>
            <a:endParaRPr lang="cs-CZ" sz="2000" dirty="0"/>
          </a:p>
          <a:p>
            <a:endParaRPr lang="cs-CZ" sz="2000" dirty="0"/>
          </a:p>
        </p:txBody>
      </p:sp>
    </p:spTree>
    <p:extLst>
      <p:ext uri="{BB962C8B-B14F-4D97-AF65-F5344CB8AC3E}">
        <p14:creationId xmlns:p14="http://schemas.microsoft.com/office/powerpoint/2010/main" val="581448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4FB9A8-9449-FF5E-9701-563DAE807507}"/>
              </a:ext>
            </a:extLst>
          </p:cNvPr>
          <p:cNvSpPr>
            <a:spLocks noGrp="1"/>
          </p:cNvSpPr>
          <p:nvPr>
            <p:ph type="ftr" sz="quarter" idx="10"/>
          </p:nvPr>
        </p:nvSpPr>
        <p:spPr>
          <a:xfrm>
            <a:off x="719999" y="6228000"/>
            <a:ext cx="10656837" cy="252000"/>
          </a:xfrm>
        </p:spPr>
        <p:txBody>
          <a:bodyPr/>
          <a:lstStyle/>
          <a:p>
            <a:pPr>
              <a:lnSpc>
                <a:spcPct val="107000"/>
              </a:lnSpc>
              <a:spcAft>
                <a:spcPts val="800"/>
              </a:spcAft>
            </a:pPr>
            <a:r>
              <a:rPr lang="cs-CZ" sz="1200" i="1" u="sng" kern="100" dirty="0">
                <a:effectLst/>
                <a:latin typeface="Calibri" panose="020F0502020204030204" pitchFamily="34" charset="0"/>
                <a:ea typeface="Calibri" panose="020F0502020204030204" pitchFamily="34" charset="0"/>
                <a:cs typeface="Calibri" panose="020F0502020204030204" pitchFamily="34" charset="0"/>
              </a:rPr>
              <a:t>V. seminář – Správa dopravy a správa kultury</a:t>
            </a:r>
            <a:endParaRPr lang="cs-CZ" sz="12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číslo snímku 2">
            <a:extLst>
              <a:ext uri="{FF2B5EF4-FFF2-40B4-BE49-F238E27FC236}">
                <a16:creationId xmlns:a16="http://schemas.microsoft.com/office/drawing/2014/main" id="{162D35BD-29F3-95DC-BFC2-8364AA6D41F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EB173BD3-8ED6-BBBD-74D1-31961BB6F8C9}"/>
              </a:ext>
            </a:extLst>
          </p:cNvPr>
          <p:cNvSpPr>
            <a:spLocks noGrp="1"/>
          </p:cNvSpPr>
          <p:nvPr>
            <p:ph type="title"/>
          </p:nvPr>
        </p:nvSpPr>
        <p:spPr/>
        <p:txBody>
          <a:bodyPr/>
          <a:lstStyle/>
          <a:p>
            <a:pPr algn="ctr"/>
            <a:r>
              <a:rPr lang="cs-CZ" dirty="0"/>
              <a:t>Režim zvláštního užívání</a:t>
            </a:r>
          </a:p>
        </p:txBody>
      </p:sp>
      <p:sp>
        <p:nvSpPr>
          <p:cNvPr id="5" name="Zástupný obsah 4">
            <a:extLst>
              <a:ext uri="{FF2B5EF4-FFF2-40B4-BE49-F238E27FC236}">
                <a16:creationId xmlns:a16="http://schemas.microsoft.com/office/drawing/2014/main" id="{6D091A46-3913-6E7E-857F-D8C7CDEB170D}"/>
              </a:ext>
            </a:extLst>
          </p:cNvPr>
          <p:cNvSpPr>
            <a:spLocks noGrp="1"/>
          </p:cNvSpPr>
          <p:nvPr>
            <p:ph idx="1"/>
          </p:nvPr>
        </p:nvSpPr>
        <p:spPr>
          <a:xfrm>
            <a:off x="719999" y="1545021"/>
            <a:ext cx="10869249" cy="4319751"/>
          </a:xfrm>
        </p:spPr>
        <p:txBody>
          <a:bodyPr/>
          <a:lstStyle/>
          <a:p>
            <a:r>
              <a:rPr lang="cs-CZ" sz="2000" dirty="0"/>
              <a:t>užívání k jiným účelům a jiným způsobem, než je obvyklé - </a:t>
            </a:r>
            <a:r>
              <a:rPr lang="cs-CZ" sz="2000" b="1" dirty="0"/>
              <a:t>nutno mít povolení </a:t>
            </a:r>
          </a:p>
          <a:p>
            <a:r>
              <a:rPr lang="cs-CZ" sz="2000" dirty="0"/>
              <a:t>Jde i např. o reklamní zařízení v ochranných pásmech </a:t>
            </a:r>
          </a:p>
          <a:p>
            <a:endParaRPr lang="cs-CZ" sz="2000" dirty="0"/>
          </a:p>
          <a:p>
            <a:r>
              <a:rPr lang="cs-CZ" sz="2000" dirty="0"/>
              <a:t>odpovědnost vlastníků pozemních komunikací za jejich sjízdnost</a:t>
            </a:r>
          </a:p>
          <a:p>
            <a:r>
              <a:rPr lang="cs-CZ" sz="2000" dirty="0"/>
              <a:t>odpovědnost vlastníka nemovitosti sousedící v obci s pozemní komunikací za stav chodníku </a:t>
            </a:r>
          </a:p>
          <a:p>
            <a:endParaRPr lang="cs-CZ" sz="2000" dirty="0"/>
          </a:p>
          <a:p>
            <a:r>
              <a:rPr lang="cs-CZ" sz="2000" b="1" dirty="0"/>
              <a:t>Ochranná pásma </a:t>
            </a:r>
            <a:r>
              <a:rPr lang="cs-CZ" sz="2000" dirty="0"/>
              <a:t>– do výše 50 metrů v určité vzdálenosti (závisí na typu komunikace) od okraje komunikace. Zákaz některých činností v ochranných pásmech.</a:t>
            </a:r>
          </a:p>
          <a:p>
            <a:endParaRPr lang="cs-CZ" sz="1800" dirty="0"/>
          </a:p>
          <a:p>
            <a:endParaRPr lang="cs-CZ" sz="2000" dirty="0"/>
          </a:p>
        </p:txBody>
      </p:sp>
    </p:spTree>
    <p:extLst>
      <p:ext uri="{BB962C8B-B14F-4D97-AF65-F5344CB8AC3E}">
        <p14:creationId xmlns:p14="http://schemas.microsoft.com/office/powerpoint/2010/main" val="2178607845"/>
      </p:ext>
    </p:extLst>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0</TotalTime>
  <Words>3145</Words>
  <Application>Microsoft Office PowerPoint</Application>
  <PresentationFormat>Širokoúhlá obrazovka</PresentationFormat>
  <Paragraphs>454</Paragraphs>
  <Slides>41</Slides>
  <Notes>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Calibri</vt:lpstr>
      <vt:lpstr>Tahoma</vt:lpstr>
      <vt:lpstr>Wingdings</vt:lpstr>
      <vt:lpstr>46859</vt:lpstr>
      <vt:lpstr>Správní právo III - Správa dopravy a správa kultury</vt:lpstr>
      <vt:lpstr>Otázky</vt:lpstr>
      <vt:lpstr>Správa dopravy</vt:lpstr>
      <vt:lpstr>Správa na úseku pozemních komunikací</vt:lpstr>
      <vt:lpstr>Kategorizace</vt:lpstr>
      <vt:lpstr>Kategorizace</vt:lpstr>
      <vt:lpstr>Vlastnictví </vt:lpstr>
      <vt:lpstr>Režim obecného užívání </vt:lpstr>
      <vt:lpstr>Režim zvláštního užívání</vt:lpstr>
      <vt:lpstr>Organizace správy dopravy</vt:lpstr>
      <vt:lpstr>Organizace správy dopravy</vt:lpstr>
      <vt:lpstr>Organizace správy dopravy</vt:lpstr>
      <vt:lpstr>Správa dopravy</vt:lpstr>
      <vt:lpstr>Správa na ostatních úsecích dopravy</vt:lpstr>
      <vt:lpstr>Drážní doprava</vt:lpstr>
      <vt:lpstr>Drážní doprava</vt:lpstr>
      <vt:lpstr>Organizace na úseku drážní dopravy</vt:lpstr>
      <vt:lpstr>Letecká doprava</vt:lpstr>
      <vt:lpstr>Letecká doprava</vt:lpstr>
      <vt:lpstr>Letecká doprava</vt:lpstr>
      <vt:lpstr>Vnitrostátní plavba</vt:lpstr>
      <vt:lpstr>Námořní plavba</vt:lpstr>
      <vt:lpstr>Otázky</vt:lpstr>
      <vt:lpstr>Správa na úseku kultury</vt:lpstr>
      <vt:lpstr>Správa na úseku kultury</vt:lpstr>
      <vt:lpstr>Organizace na úseku správy kultury</vt:lpstr>
      <vt:lpstr>Kulturní památka</vt:lpstr>
      <vt:lpstr>Prohlášení věci za kulturní památku</vt:lpstr>
      <vt:lpstr>Kulturní památka</vt:lpstr>
      <vt:lpstr>Kulturní památka</vt:lpstr>
      <vt:lpstr>Archeologické nálezy</vt:lpstr>
      <vt:lpstr>Ochrana archeologických nálezů</vt:lpstr>
      <vt:lpstr>Správa na úseku muzeí, galerií a knihoven</vt:lpstr>
      <vt:lpstr>Správa na úseku muzeí, galerií a knihoven</vt:lpstr>
      <vt:lpstr>Hromadně sdělovací prostředky</vt:lpstr>
      <vt:lpstr>Hromadně sdělovací prostředky</vt:lpstr>
      <vt:lpstr>PŘÍKLADY</vt:lpstr>
      <vt:lpstr>Příklady</vt:lpstr>
      <vt:lpstr>Příklady</vt:lpstr>
      <vt:lpstr>Příklady</vt:lpstr>
      <vt:lpstr>Co na příští seminář</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Kamil Jelínek</cp:lastModifiedBy>
  <cp:revision>640</cp:revision>
  <cp:lastPrinted>1601-01-01T00:00:00Z</cp:lastPrinted>
  <dcterms:created xsi:type="dcterms:W3CDTF">2019-10-05T08:57:07Z</dcterms:created>
  <dcterms:modified xsi:type="dcterms:W3CDTF">2023-05-02T14:02:32Z</dcterms:modified>
</cp:coreProperties>
</file>