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4"/>
  </p:notesMasterIdLst>
  <p:handoutMasterIdLst>
    <p:handoutMasterId r:id="rId35"/>
  </p:handoutMasterIdLst>
  <p:sldIdLst>
    <p:sldId id="295" r:id="rId2"/>
    <p:sldId id="333" r:id="rId3"/>
    <p:sldId id="325" r:id="rId4"/>
    <p:sldId id="344" r:id="rId5"/>
    <p:sldId id="345" r:id="rId6"/>
    <p:sldId id="346" r:id="rId7"/>
    <p:sldId id="348" r:id="rId8"/>
    <p:sldId id="349" r:id="rId9"/>
    <p:sldId id="351" r:id="rId10"/>
    <p:sldId id="350" r:id="rId11"/>
    <p:sldId id="352" r:id="rId12"/>
    <p:sldId id="353" r:id="rId13"/>
    <p:sldId id="347" r:id="rId14"/>
    <p:sldId id="354" r:id="rId15"/>
    <p:sldId id="355" r:id="rId16"/>
    <p:sldId id="342" r:id="rId17"/>
    <p:sldId id="365" r:id="rId18"/>
    <p:sldId id="366" r:id="rId19"/>
    <p:sldId id="367" r:id="rId20"/>
    <p:sldId id="356" r:id="rId21"/>
    <p:sldId id="358" r:id="rId22"/>
    <p:sldId id="359" r:id="rId23"/>
    <p:sldId id="357" r:id="rId24"/>
    <p:sldId id="360" r:id="rId25"/>
    <p:sldId id="361" r:id="rId26"/>
    <p:sldId id="362" r:id="rId27"/>
    <p:sldId id="363" r:id="rId28"/>
    <p:sldId id="364" r:id="rId29"/>
    <p:sldId id="259" r:id="rId30"/>
    <p:sldId id="289" r:id="rId31"/>
    <p:sldId id="341" r:id="rId32"/>
    <p:sldId id="340" r:id="rId3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89698" autoAdjust="0"/>
  </p:normalViewPr>
  <p:slideViewPr>
    <p:cSldViewPr snapToGrid="0">
      <p:cViewPr varScale="1">
        <p:scale>
          <a:sx n="113" d="100"/>
          <a:sy n="113" d="100"/>
        </p:scale>
        <p:origin x="576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Zeslabit zvuk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20729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859558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11908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seminář č. 1 - Pojem veřejná správa, formy realizace činnosti veřejné správy, základní zásady činnosti veřejné správy, pravomoc a působnost 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seminář č. 1 - Pojem veřejná správa, formy realizace činnosti veřejné správy, základní zásady činnosti veřejné správy, pravomoc a působnost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seminář č. 1 - Pojem veřejná správa, formy realizace činnosti veřejné správy, základní zásady činnosti veřejné správy, pravomoc a působnost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seminář č. 1 - Pojem veřejná správa, formy realizace činnosti veřejné správy, základní zásady činnosti veřejné správy, pravomoc a působnost 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/>
              <a:t>seminář č. 1 - Pojem veřejná správa, formy realizace činnosti veřejné správy, základní zásady činnosti veřejné správy, pravomoc a působnost 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seminář č. 1 - Pojem veřejná správa, formy realizace činnosti veřejné správy, základní zásady činnosti veřejné správy, pravomoc a působnost 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seminář č. 1 - Pojem veřejná správa, formy realizace činnosti veřejné správy, základní zásady činnosti veřejné správy, pravomoc a působnost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seminář č. 1 - Pojem veřejná správa, formy realizace činnosti veřejné správy, základní zásady činnosti veřejné správy, pravomoc a působnost 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seminář č. 1 - Pojem veřejná správa, formy realizace činnosti veřejné správy, základní zásady činnosti veřejné správy, pravomoc a působnost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seminář č. 1 - Pojem veřejná správa, formy realizace činnosti veřejné správy, základní zásady činnosti veřejné správy, pravomoc a působnost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seminář č. 1 - Pojem veřejná správa, formy realizace činnosti veřejné správy, základní zásady činnosti veřejné správy, pravomoc a působnost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seminář č. 1 - Pojem veřejná správa, formy realizace činnosti veřejné správy, základní zásady činnosti veřejné správy, pravomoc a působnost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seminář č. 1 - Pojem veřejná správa, formy realizace činnosti veřejné správy, základní zásady činnosti veřejné správy, pravomoc a působnost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seminář č. 1 - Pojem veřejná správa, formy realizace činnosti veřejné správy, základní zásady činnosti veřejné správy, pravomoc a působnost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seminář č. 1 - Pojem veřejná správa, formy realizace činnosti veřejné správy, základní zásady činnosti veřejné správy, pravomoc a působnost 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LhCIjz6hf0k?feature=oembed" TargetMode="External"/><Relationship Id="rId5" Type="http://schemas.openxmlformats.org/officeDocument/2006/relationships/image" Target="../media/image5.jpeg"/><Relationship Id="rId4" Type="http://schemas.openxmlformats.org/officeDocument/2006/relationships/hyperlink" Target="https://www.youtube.com/watch?v=LhCIjz6hf0k&amp;ab_channel=Policie%C4%8C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666000" y="6143878"/>
            <a:ext cx="10642267" cy="420244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VI. seminář – Bezpečnostní správa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5200" y="2112089"/>
            <a:ext cx="11361600" cy="698497"/>
          </a:xfrm>
        </p:spPr>
        <p:txBody>
          <a:bodyPr/>
          <a:lstStyle/>
          <a:p>
            <a:r>
              <a:rPr lang="cs-CZ" dirty="0"/>
              <a:t>Správní právo III –Bezpečnostní správa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414000" y="4047415"/>
            <a:ext cx="11361600" cy="420245"/>
          </a:xfrm>
        </p:spPr>
        <p:txBody>
          <a:bodyPr/>
          <a:lstStyle/>
          <a:p>
            <a:r>
              <a:rPr lang="cs-CZ" b="1" dirty="0"/>
              <a:t>Správní právo III</a:t>
            </a:r>
          </a:p>
          <a:p>
            <a:endParaRPr lang="cs-CZ" b="1" dirty="0">
              <a:highlight>
                <a:srgbClr val="FFFF00"/>
              </a:highlight>
            </a:endParaRPr>
          </a:p>
          <a:p>
            <a:r>
              <a:rPr lang="cs-CZ" sz="1800" b="1" dirty="0"/>
              <a:t>JUDr. Kamil Jelínek, Ph.D.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19999" y="6228000"/>
            <a:ext cx="10656837" cy="2520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VI. seminář – Bezpečnostní správa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Postavení a úkoly Policie ČR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545021"/>
            <a:ext cx="10869249" cy="4382813"/>
          </a:xfrm>
        </p:spPr>
        <p:txBody>
          <a:bodyPr/>
          <a:lstStyle/>
          <a:p>
            <a:r>
              <a:rPr lang="cs-CZ" sz="2400" b="1" dirty="0">
                <a:solidFill>
                  <a:schemeClr val="tx2"/>
                </a:solidFill>
              </a:rPr>
              <a:t>Oprávnění:</a:t>
            </a:r>
          </a:p>
          <a:p>
            <a:r>
              <a:rPr lang="cs-CZ" sz="2000" dirty="0"/>
              <a:t>požadovat vysvětlení, prokázání totožnosti </a:t>
            </a:r>
          </a:p>
          <a:p>
            <a:r>
              <a:rPr lang="cs-CZ" sz="2000" dirty="0"/>
              <a:t>zajištění osoby nebo věci, omezení pohybu agresivní osoby (vše v zákonem stanovených případech </a:t>
            </a:r>
          </a:p>
          <a:p>
            <a:r>
              <a:rPr lang="cs-CZ" sz="2000" dirty="0"/>
              <a:t>provést prohlídku u takových osob, příp. odebrat zbraň </a:t>
            </a:r>
          </a:p>
          <a:p>
            <a:r>
              <a:rPr lang="cs-CZ" sz="2000" dirty="0"/>
              <a:t>vstup do živnostenských provozoven </a:t>
            </a:r>
          </a:p>
          <a:p>
            <a:r>
              <a:rPr lang="cs-CZ" sz="2000" dirty="0"/>
              <a:t>zakázat vstup na místa </a:t>
            </a:r>
          </a:p>
          <a:p>
            <a:r>
              <a:rPr lang="cs-CZ" sz="2000" dirty="0"/>
              <a:t>použití speciálních prostředků = podpůrné operativně pátrací prostředky (včetně krycích dokladů, konspirativních prostředků informátora) nebo použití donucovacích prostředků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07567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19999" y="6228000"/>
            <a:ext cx="10656837" cy="2520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VI. seminář – Bezpečnostní správa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Postavení obecní policie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545021"/>
            <a:ext cx="10869249" cy="4477407"/>
          </a:xfrm>
        </p:spPr>
        <p:txBody>
          <a:bodyPr/>
          <a:lstStyle/>
          <a:p>
            <a:r>
              <a:rPr lang="cs-CZ" sz="2400" b="1" dirty="0">
                <a:solidFill>
                  <a:schemeClr val="tx1">
                    <a:alpha val="80000"/>
                  </a:schemeClr>
                </a:solidFill>
              </a:rPr>
              <a:t>Zákon č.  367/1990 Sb., o obcích a 553/1991 SB., o obecní policii </a:t>
            </a:r>
          </a:p>
          <a:p>
            <a:r>
              <a:rPr lang="cs-CZ" sz="2400" dirty="0">
                <a:solidFill>
                  <a:schemeClr val="tx1">
                    <a:alpha val="80000"/>
                  </a:schemeClr>
                </a:solidFill>
              </a:rPr>
              <a:t>Obec zabezpečuje místní záležitosti veřejného pořádku v samostatné působnosti </a:t>
            </a:r>
          </a:p>
          <a:p>
            <a:r>
              <a:rPr lang="cs-CZ" sz="2400" b="1" dirty="0">
                <a:solidFill>
                  <a:schemeClr val="tx1">
                    <a:alpha val="80000"/>
                  </a:schemeClr>
                </a:solidFill>
              </a:rPr>
              <a:t>Speciální ozbrojená složka obce </a:t>
            </a:r>
          </a:p>
          <a:p>
            <a:pPr lvl="1"/>
            <a:r>
              <a:rPr lang="cs-CZ" sz="2400" dirty="0">
                <a:solidFill>
                  <a:schemeClr val="tx1">
                    <a:alpha val="80000"/>
                  </a:schemeClr>
                </a:solidFill>
              </a:rPr>
              <a:t>zřízená i rušená obecním zastupitelstvem ve formě obecně závazné vyhlášky </a:t>
            </a:r>
          </a:p>
          <a:p>
            <a:pPr lvl="1"/>
            <a:r>
              <a:rPr lang="cs-CZ" sz="2400" dirty="0">
                <a:solidFill>
                  <a:schemeClr val="tx1">
                    <a:alpha val="80000"/>
                  </a:schemeClr>
                </a:solidFill>
              </a:rPr>
              <a:t>nejedná se o státní moc </a:t>
            </a:r>
          </a:p>
          <a:p>
            <a:pPr lvl="1"/>
            <a:r>
              <a:rPr lang="cs-CZ" sz="2400" dirty="0">
                <a:solidFill>
                  <a:schemeClr val="tx1">
                    <a:alpha val="80000"/>
                  </a:schemeClr>
                </a:solidFill>
              </a:rPr>
              <a:t>strážníci jsou zaměstnáni v pracovním poměru k obci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1524455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19999" y="6228000"/>
            <a:ext cx="10656837" cy="2520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VI. seminář – Bezpečnostní správa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Postavení obecní policie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545021"/>
            <a:ext cx="10869249" cy="4477407"/>
          </a:xfrm>
        </p:spPr>
        <p:txBody>
          <a:bodyPr/>
          <a:lstStyle/>
          <a:p>
            <a:r>
              <a:rPr lang="cs-CZ" sz="2400" b="1" dirty="0">
                <a:solidFill>
                  <a:schemeClr val="tx1">
                    <a:alpha val="80000"/>
                  </a:schemeClr>
                </a:solidFill>
              </a:rPr>
              <a:t>úkoly ve vztahu k PČR </a:t>
            </a:r>
          </a:p>
          <a:p>
            <a:pPr lvl="1"/>
            <a:r>
              <a:rPr lang="cs-CZ" sz="2400" dirty="0">
                <a:solidFill>
                  <a:schemeClr val="tx1">
                    <a:alpha val="80000"/>
                  </a:schemeClr>
                </a:solidFill>
              </a:rPr>
              <a:t>informování v případě zjištění přestupku či deliktu (podezření ze spáchání TČ) </a:t>
            </a:r>
          </a:p>
          <a:p>
            <a:pPr lvl="1"/>
            <a:r>
              <a:rPr lang="cs-CZ" sz="2400" dirty="0">
                <a:solidFill>
                  <a:schemeClr val="tx1">
                    <a:alpha val="80000"/>
                  </a:schemeClr>
                </a:solidFill>
              </a:rPr>
              <a:t>ke kterému je příslušná šetřit PČR + povinnost vzájemné informovanosti a spolupráce </a:t>
            </a:r>
          </a:p>
          <a:p>
            <a:r>
              <a:rPr lang="cs-CZ" sz="2400" dirty="0">
                <a:solidFill>
                  <a:schemeClr val="tx1">
                    <a:alpha val="80000"/>
                  </a:schemeClr>
                </a:solidFill>
              </a:rPr>
              <a:t>spolupráce mezi PČR a obcemi při přípravě obecně závazných vyhlášek </a:t>
            </a:r>
          </a:p>
          <a:p>
            <a:r>
              <a:rPr lang="cs-CZ" sz="2400" b="1" dirty="0">
                <a:solidFill>
                  <a:schemeClr val="tx1">
                    <a:alpha val="80000"/>
                  </a:schemeClr>
                </a:solidFill>
              </a:rPr>
              <a:t>řízení obecní policie </a:t>
            </a:r>
          </a:p>
          <a:p>
            <a:pPr lvl="1"/>
            <a:r>
              <a:rPr lang="cs-CZ" sz="2400" dirty="0">
                <a:solidFill>
                  <a:schemeClr val="tx1">
                    <a:alpha val="80000"/>
                  </a:schemeClr>
                </a:solidFill>
              </a:rPr>
              <a:t>podle §3 - starosta obce nebo pověřený člen zastupitelstva </a:t>
            </a:r>
          </a:p>
          <a:p>
            <a:pPr lvl="1"/>
            <a:r>
              <a:rPr lang="cs-CZ" sz="2400" dirty="0">
                <a:solidFill>
                  <a:schemeClr val="tx1">
                    <a:alpha val="80000"/>
                  </a:schemeClr>
                </a:solidFill>
              </a:rPr>
              <a:t>možnost pověření strážníka radou obce pro plnění některých řídících úkolů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24988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19999" y="6228000"/>
            <a:ext cx="10656837" cy="2520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VI. seminář – Bezpečnostní správa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Krizové řízení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545021"/>
            <a:ext cx="10869249" cy="4461641"/>
          </a:xfrm>
        </p:spPr>
        <p:txBody>
          <a:bodyPr/>
          <a:lstStyle/>
          <a:p>
            <a:r>
              <a:rPr lang="cs-CZ" sz="2000" b="1" dirty="0">
                <a:solidFill>
                  <a:schemeClr val="tx2"/>
                </a:solidFill>
              </a:rPr>
              <a:t>Krizový zákon </a:t>
            </a:r>
            <a:r>
              <a:rPr lang="cs-CZ" sz="2000" dirty="0"/>
              <a:t>upravuje problematiku krizových situací, které nesouvisejí se zajišťováním obrany státu před vnějším napadením </a:t>
            </a:r>
          </a:p>
          <a:p>
            <a:r>
              <a:rPr lang="cs-CZ" sz="2000" dirty="0"/>
              <a:t>(tato problematika spadá do oblasti správy obrany a řeší ji konkrétně z. č. 222/1999 Sb., o zajišťování obrany ČR), a při řešení takových situací. </a:t>
            </a:r>
          </a:p>
          <a:p>
            <a:endParaRPr lang="cs-CZ" sz="2000" dirty="0"/>
          </a:p>
          <a:p>
            <a:r>
              <a:rPr lang="cs-CZ" sz="2000" b="1" dirty="0">
                <a:solidFill>
                  <a:schemeClr val="tx2"/>
                </a:solidFill>
              </a:rPr>
              <a:t>Krizové řízení: </a:t>
            </a:r>
          </a:p>
          <a:p>
            <a:r>
              <a:rPr lang="cs-CZ" sz="2000" dirty="0"/>
              <a:t>souhrn řídících činností věcně příslušných orgánů zaměřených na analýzu a vyhodnocení bezpečnostních rizik, plánování, organizování, realizaci a kontrolu činností prováděných v souvislosti s řešením krizové situace.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872513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19999" y="6228000"/>
            <a:ext cx="10656837" cy="2520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VI. seminář – Bezpečnostní správa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Krizové řízení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545021"/>
            <a:ext cx="10869249" cy="4461641"/>
          </a:xfrm>
        </p:spPr>
        <p:txBody>
          <a:bodyPr/>
          <a:lstStyle/>
          <a:p>
            <a:r>
              <a:rPr lang="cs-CZ" sz="2400" b="1" dirty="0">
                <a:solidFill>
                  <a:schemeClr val="tx1">
                    <a:alpha val="80000"/>
                  </a:schemeClr>
                </a:solidFill>
              </a:rPr>
              <a:t>Krizová situace: </a:t>
            </a:r>
          </a:p>
          <a:p>
            <a:pPr lvl="1"/>
            <a:r>
              <a:rPr lang="cs-CZ" sz="1800" dirty="0">
                <a:solidFill>
                  <a:schemeClr val="tx1">
                    <a:alpha val="80000"/>
                  </a:schemeClr>
                </a:solidFill>
              </a:rPr>
              <a:t>mimořádná událost (neboli škodlivé působení sil a jevů vyvolaných činností člověka, přírodními vlivy, a také havárie, které ohrožují život, zdraví, majetek nebo životní prostředí a vyžadují provedení záchranných a likvidačních prací), </a:t>
            </a:r>
          </a:p>
          <a:p>
            <a:pPr lvl="1"/>
            <a:r>
              <a:rPr lang="cs-CZ" sz="1800" dirty="0">
                <a:solidFill>
                  <a:schemeClr val="tx1">
                    <a:alpha val="80000"/>
                  </a:schemeClr>
                </a:solidFill>
              </a:rPr>
              <a:t>při níž je vyhlášen stav nebezpečí nebo nouzový stav nebo stav ohrožení státu</a:t>
            </a:r>
          </a:p>
          <a:p>
            <a:endParaRPr lang="cs-CZ" sz="2400" dirty="0">
              <a:solidFill>
                <a:schemeClr val="tx1">
                  <a:alpha val="80000"/>
                </a:schemeClr>
              </a:solidFill>
            </a:endParaRPr>
          </a:p>
          <a:p>
            <a:r>
              <a:rPr lang="cs-CZ" sz="2400" dirty="0">
                <a:solidFill>
                  <a:schemeClr val="tx1">
                    <a:alpha val="80000"/>
                  </a:schemeClr>
                </a:solidFill>
              </a:rPr>
              <a:t>Stav nebezpečí </a:t>
            </a:r>
            <a:r>
              <a:rPr lang="cs-CZ" sz="2400" b="1" dirty="0">
                <a:solidFill>
                  <a:schemeClr val="tx1">
                    <a:alpha val="80000"/>
                  </a:schemeClr>
                </a:solidFill>
              </a:rPr>
              <a:t>vyhlašuje</a:t>
            </a:r>
            <a:r>
              <a:rPr lang="cs-CZ" sz="2400" dirty="0">
                <a:solidFill>
                  <a:schemeClr val="tx1">
                    <a:alpha val="80000"/>
                  </a:schemeClr>
                </a:solidFill>
              </a:rPr>
              <a:t> pro </a:t>
            </a:r>
            <a:r>
              <a:rPr lang="cs-CZ" sz="2400" b="1" dirty="0">
                <a:solidFill>
                  <a:schemeClr val="tx1">
                    <a:alpha val="80000"/>
                  </a:schemeClr>
                </a:solidFill>
              </a:rPr>
              <a:t>území kraje nebo jeho část</a:t>
            </a:r>
            <a:r>
              <a:rPr lang="cs-CZ" sz="2400" dirty="0">
                <a:solidFill>
                  <a:schemeClr val="tx1">
                    <a:alpha val="80000"/>
                  </a:schemeClr>
                </a:solidFill>
              </a:rPr>
              <a:t>, </a:t>
            </a:r>
            <a:r>
              <a:rPr lang="cs-CZ" sz="2400" b="1" dirty="0">
                <a:solidFill>
                  <a:schemeClr val="tx1">
                    <a:alpha val="80000"/>
                  </a:schemeClr>
                </a:solidFill>
              </a:rPr>
              <a:t>hejtman kraje </a:t>
            </a:r>
            <a:r>
              <a:rPr lang="cs-CZ" sz="2400" dirty="0">
                <a:solidFill>
                  <a:schemeClr val="tx1">
                    <a:alpha val="80000"/>
                  </a:schemeClr>
                </a:solidFill>
              </a:rPr>
              <a:t>(primátor hl. m. Prahy) na dobu nejvýše 30 dnů, přičemž tuto dobu může hejtman prodloužit jen se souhlasem vlády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349959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19999" y="6228000"/>
            <a:ext cx="10656837" cy="2520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VI. seminář – Bezpečnostní správa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Integrovaný záchranný systém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403131"/>
            <a:ext cx="10869249" cy="4734869"/>
          </a:xfrm>
        </p:spPr>
        <p:txBody>
          <a:bodyPr/>
          <a:lstStyle/>
          <a:p>
            <a:r>
              <a:rPr lang="cs-CZ" sz="2400" b="1" dirty="0">
                <a:solidFill>
                  <a:schemeClr val="tx1">
                    <a:alpha val="80000"/>
                  </a:schemeClr>
                </a:solidFill>
              </a:rPr>
              <a:t>Integrovaný záchranný systém</a:t>
            </a:r>
            <a:r>
              <a:rPr lang="cs-CZ" sz="2400" dirty="0">
                <a:solidFill>
                  <a:schemeClr val="tx1">
                    <a:alpha val="80000"/>
                  </a:schemeClr>
                </a:solidFill>
              </a:rPr>
              <a:t>: koordinovaný postup jeho složek při přípravě na mimořádné události a při provádění záchranných a likvidačních prací</a:t>
            </a:r>
          </a:p>
          <a:p>
            <a:r>
              <a:rPr lang="cs-CZ" sz="2400" b="1" dirty="0">
                <a:solidFill>
                  <a:schemeClr val="tx1">
                    <a:alpha val="80000"/>
                  </a:schemeClr>
                </a:solidFill>
              </a:rPr>
              <a:t>Složky integrovaného záchranného systému:</a:t>
            </a:r>
          </a:p>
          <a:p>
            <a:pPr lvl="1"/>
            <a:r>
              <a:rPr lang="cs-CZ" sz="1800" dirty="0">
                <a:solidFill>
                  <a:schemeClr val="tx1">
                    <a:alpha val="80000"/>
                  </a:schemeClr>
                </a:solidFill>
              </a:rPr>
              <a:t>Hasičský záchranný sbor ČR, jednotky požární ochrany, zdravotnická záchranná služba a Policie ČR</a:t>
            </a:r>
          </a:p>
          <a:p>
            <a:pPr marL="0" indent="0">
              <a:buNone/>
            </a:pPr>
            <a:endParaRPr lang="cs-CZ" sz="2400" dirty="0">
              <a:solidFill>
                <a:schemeClr val="tx1">
                  <a:alpha val="80000"/>
                </a:schemeClr>
              </a:solidFill>
            </a:endParaRPr>
          </a:p>
          <a:p>
            <a:r>
              <a:rPr lang="cs-CZ" sz="2400" dirty="0">
                <a:solidFill>
                  <a:schemeClr val="tx1">
                    <a:alpha val="80000"/>
                  </a:schemeClr>
                </a:solidFill>
              </a:rPr>
              <a:t>Složky IZS jsou při zásahu povinny se řídit příkazy velitele zásahu, resp. hejtmana kraje, starosty obce s rozšířenou působností nebo ministerstva vnitra, pokud provádějí koordinaci záchranných a likvidačních prací. </a:t>
            </a:r>
            <a:endParaRPr lang="cs-CZ" sz="1000" dirty="0">
              <a:solidFill>
                <a:schemeClr val="tx1">
                  <a:alpha val="80000"/>
                </a:schemeClr>
              </a:solidFill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824397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19999" y="6228000"/>
            <a:ext cx="10656837" cy="2520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VI. seminář – Bezpečnostní správa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Správa na úseku obrany státu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545021"/>
            <a:ext cx="10869249" cy="4286979"/>
          </a:xfrm>
        </p:spPr>
        <p:txBody>
          <a:bodyPr/>
          <a:lstStyle/>
          <a:p>
            <a:r>
              <a:rPr lang="cs-CZ" sz="2400" dirty="0"/>
              <a:t>Základním pramenem je </a:t>
            </a:r>
            <a:r>
              <a:rPr lang="cs-CZ" sz="2400" b="1" dirty="0"/>
              <a:t>ústavní zákon o bezpečnosti ČR</a:t>
            </a:r>
          </a:p>
          <a:p>
            <a:r>
              <a:rPr lang="cs-CZ" sz="2400" dirty="0"/>
              <a:t>Dále pak:</a:t>
            </a:r>
          </a:p>
          <a:p>
            <a:pPr lvl="1"/>
            <a:r>
              <a:rPr lang="cs-CZ" sz="1800" dirty="0"/>
              <a:t>Zákon o zajišťování obrany ČR</a:t>
            </a:r>
          </a:p>
          <a:p>
            <a:pPr lvl="1"/>
            <a:r>
              <a:rPr lang="cs-CZ" sz="1800" dirty="0"/>
              <a:t>Zákon o ozbrojených silách ČR</a:t>
            </a:r>
          </a:p>
          <a:p>
            <a:pPr lvl="1"/>
            <a:r>
              <a:rPr lang="cs-CZ" sz="1800" dirty="0"/>
              <a:t>Zákon o Armádě ČR </a:t>
            </a:r>
          </a:p>
          <a:p>
            <a:pPr lvl="1"/>
            <a:r>
              <a:rPr lang="cs-CZ" sz="1800" dirty="0"/>
              <a:t>Zákon o branné povinnosti a jejím zajišťováním </a:t>
            </a:r>
          </a:p>
          <a:p>
            <a:pPr lvl="1"/>
            <a:endParaRPr lang="cs-CZ" sz="1800" dirty="0"/>
          </a:p>
          <a:p>
            <a:r>
              <a:rPr lang="cs-CZ" sz="2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Významným mezinárodněprávním aktem, který ovlivňuje správu obrany našeho státu je přístup ČR k </a:t>
            </a:r>
            <a:r>
              <a:rPr lang="cs-CZ" sz="22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Severoatlantické smlouvě – NATO</a:t>
            </a:r>
            <a:r>
              <a:rPr lang="cs-CZ" sz="2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. Rovněž je zde zákon o pobytu ozbrojených sil jiných států na území ČR.</a:t>
            </a: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643158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19999" y="6228000"/>
            <a:ext cx="10656837" cy="2520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VI. seminář – Bezpečnostní správa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Stav ohrožení státu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545021"/>
            <a:ext cx="10869249" cy="4461641"/>
          </a:xfrm>
        </p:spPr>
        <p:txBody>
          <a:bodyPr/>
          <a:lstStyle/>
          <a:p>
            <a:r>
              <a:rPr lang="cs-CZ" sz="2400" dirty="0">
                <a:solidFill>
                  <a:schemeClr val="tx1">
                    <a:alpha val="80000"/>
                  </a:schemeClr>
                </a:solidFill>
              </a:rPr>
              <a:t>Stav ohrožení státu vyhlašuje Parlament ČR</a:t>
            </a:r>
          </a:p>
          <a:p>
            <a:endParaRPr lang="cs-CZ" sz="2400" dirty="0">
              <a:solidFill>
                <a:schemeClr val="tx1">
                  <a:alpha val="80000"/>
                </a:schemeClr>
              </a:solidFill>
            </a:endParaRPr>
          </a:p>
          <a:p>
            <a:r>
              <a:rPr lang="cs-CZ" sz="2400" dirty="0">
                <a:solidFill>
                  <a:schemeClr val="tx1">
                    <a:alpha val="80000"/>
                  </a:schemeClr>
                </a:solidFill>
              </a:rPr>
              <a:t>K vyhlášení je třeba souhlas většiny všech poslanců a senátorů</a:t>
            </a:r>
          </a:p>
          <a:p>
            <a:endParaRPr lang="cs-CZ" sz="2400" dirty="0">
              <a:solidFill>
                <a:schemeClr val="tx1">
                  <a:alpha val="80000"/>
                </a:schemeClr>
              </a:solidFill>
            </a:endParaRPr>
          </a:p>
          <a:p>
            <a:r>
              <a:rPr lang="cs-CZ" sz="2400" dirty="0">
                <a:solidFill>
                  <a:schemeClr val="tx1">
                    <a:alpha val="80000"/>
                  </a:schemeClr>
                </a:solidFill>
              </a:rPr>
              <a:t>Pouze v případě, je-li ohrožena svrchovanost státu nebo územní celistvost České republiky nebo jeho demokratické základy</a:t>
            </a:r>
          </a:p>
          <a:p>
            <a:endParaRPr lang="cs-CZ" sz="2400" dirty="0">
              <a:solidFill>
                <a:schemeClr val="tx1">
                  <a:alpha val="80000"/>
                </a:schemeClr>
              </a:solidFill>
            </a:endParaRPr>
          </a:p>
          <a:p>
            <a:r>
              <a:rPr lang="cs-CZ" sz="2400" dirty="0">
                <a:solidFill>
                  <a:schemeClr val="tx1">
                    <a:alpha val="80000"/>
                  </a:schemeClr>
                </a:solidFill>
              </a:rPr>
              <a:t>Tento stav zatím nebyl na území České republiky nikdy vyhlášen.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672896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19999" y="6228000"/>
            <a:ext cx="10656837" cy="2520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VI. seminář – Bezpečnostní správa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b="1" dirty="0">
                <a:latin typeface="+mn-lt"/>
              </a:rPr>
              <a:t>Válečný stav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545021"/>
            <a:ext cx="10869249" cy="4461641"/>
          </a:xfrm>
        </p:spPr>
        <p:txBody>
          <a:bodyPr/>
          <a:lstStyle/>
          <a:p>
            <a:r>
              <a:rPr lang="cs-CZ" sz="2400" dirty="0"/>
              <a:t>Válečný stav se vyhlašuje pro celé území České republiky. </a:t>
            </a:r>
            <a:r>
              <a:rPr lang="pt-BR" sz="2400" dirty="0"/>
              <a:t>Jedná se o nejzávažnější stav.</a:t>
            </a:r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Jedná se o institut válečného stavu, který je samostatně upraven v </a:t>
            </a:r>
            <a:r>
              <a:rPr lang="cs-CZ" sz="2400" b="1" dirty="0"/>
              <a:t>Ústavě ČR </a:t>
            </a:r>
            <a:r>
              <a:rPr lang="cs-CZ" sz="2400" dirty="0"/>
              <a:t>(na rozdíl od stavu ohrožení státu)</a:t>
            </a:r>
          </a:p>
          <a:p>
            <a:endParaRPr lang="cs-CZ" sz="2400" dirty="0"/>
          </a:p>
          <a:p>
            <a:r>
              <a:rPr lang="cs-CZ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O vyhlášení válečného stavu může rozhodnout Parlament, je-li ČR napadena nebo je-li třeba plnit mezinárodní smluvní závazky o společné obraně proti napadení.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239450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19999" y="6228000"/>
            <a:ext cx="10656837" cy="2520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VI. seminář – Bezpečnostní správa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625550"/>
            <a:ext cx="10753200" cy="451576"/>
          </a:xfrm>
        </p:spPr>
        <p:txBody>
          <a:bodyPr/>
          <a:lstStyle/>
          <a:p>
            <a:pPr algn="ctr"/>
            <a:r>
              <a:rPr lang="cs-CZ" sz="4000" b="1" dirty="0">
                <a:latin typeface="+mn-lt"/>
              </a:rPr>
              <a:t>Nouzový stav 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340069"/>
            <a:ext cx="10869249" cy="4666593"/>
          </a:xfrm>
        </p:spPr>
        <p:txBody>
          <a:bodyPr/>
          <a:lstStyle/>
          <a:p>
            <a:r>
              <a:rPr lang="cs-CZ" sz="2400" dirty="0">
                <a:solidFill>
                  <a:schemeClr val="tx1">
                    <a:alpha val="80000"/>
                  </a:schemeClr>
                </a:solidFill>
              </a:rPr>
              <a:t>Vedle stavu ohrožení státu a válečného stavu, existuje ještě institut nouzového stavu</a:t>
            </a:r>
          </a:p>
          <a:p>
            <a:endParaRPr lang="cs-CZ" sz="2400" dirty="0">
              <a:solidFill>
                <a:schemeClr val="tx1">
                  <a:alpha val="80000"/>
                </a:schemeClr>
              </a:solidFill>
            </a:endParaRPr>
          </a:p>
          <a:p>
            <a:r>
              <a:rPr lang="cs-CZ" sz="2400" dirty="0">
                <a:solidFill>
                  <a:schemeClr val="tx1">
                    <a:alpha val="80000"/>
                  </a:schemeClr>
                </a:solidFill>
              </a:rPr>
              <a:t>Většinou není spojen s obranou státu před vojenským nebezpečím. Vláda může vyhlásit NS v případě živelných pohrom (tornádo na jižní Moravě), nebezpečí ohrožující zdraví či vnitřní pořádek a bezpečnost (pandemie COVID). </a:t>
            </a:r>
          </a:p>
          <a:p>
            <a:endParaRPr lang="cs-CZ" sz="2400" dirty="0">
              <a:solidFill>
                <a:schemeClr val="tx1">
                  <a:alpha val="80000"/>
                </a:schemeClr>
              </a:solidFill>
            </a:endParaRPr>
          </a:p>
          <a:p>
            <a:r>
              <a:rPr lang="cs-CZ" sz="2000" dirty="0">
                <a:solidFill>
                  <a:schemeClr val="tx1">
                    <a:alpha val="80000"/>
                  </a:schemeClr>
                </a:solidFill>
              </a:rPr>
              <a:t>Vláda při vyhlášením NS informuje poslaneckou sněmovnu, ta pak může NS zrušit.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35556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C73EA8B-15FB-59A1-5674-CFD51098B6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VI. seminář – Bezpečnostní správa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D46A0AB-457D-DB5C-31AE-299E6F8A03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EEB8E1F-CA51-E19F-D8E7-F8C2B99B9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Otázky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E63C25C-F819-30DE-9E40-E67B99FC59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/>
                </a:solidFill>
              </a:rPr>
              <a:t>Čím se zabývá bezpečnostní správa státu? </a:t>
            </a:r>
          </a:p>
          <a:p>
            <a:r>
              <a:rPr lang="cs-CZ" b="1" dirty="0">
                <a:solidFill>
                  <a:schemeClr val="tx2"/>
                </a:solidFill>
              </a:rPr>
              <a:t>Jaké oprávnění může realizovat Policie ČR?</a:t>
            </a:r>
          </a:p>
          <a:p>
            <a:r>
              <a:rPr lang="cs-CZ" b="1" dirty="0">
                <a:solidFill>
                  <a:schemeClr val="tx2"/>
                </a:solidFill>
              </a:rPr>
              <a:t>Co se rozumí krizovým řízením? </a:t>
            </a:r>
          </a:p>
          <a:p>
            <a:r>
              <a:rPr lang="cs-CZ" b="1" dirty="0">
                <a:solidFill>
                  <a:schemeClr val="tx2"/>
                </a:solidFill>
              </a:rPr>
              <a:t>Co je to integrovaný záchranný systém? </a:t>
            </a:r>
          </a:p>
          <a:p>
            <a:r>
              <a:rPr lang="cs-CZ" b="1" dirty="0">
                <a:solidFill>
                  <a:schemeClr val="tx2"/>
                </a:solidFill>
              </a:rPr>
              <a:t>Jakou formu má policejní zákrok? </a:t>
            </a:r>
          </a:p>
          <a:p>
            <a:r>
              <a:rPr lang="cs-CZ" b="1" dirty="0">
                <a:solidFill>
                  <a:schemeClr val="tx2"/>
                </a:solidFill>
              </a:rPr>
              <a:t>Co se rozumí stavem ohrožení státu? </a:t>
            </a:r>
          </a:p>
        </p:txBody>
      </p:sp>
    </p:spTree>
    <p:extLst>
      <p:ext uri="{BB962C8B-B14F-4D97-AF65-F5344CB8AC3E}">
        <p14:creationId xmlns:p14="http://schemas.microsoft.com/office/powerpoint/2010/main" val="32941496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19999" y="6228000"/>
            <a:ext cx="10656837" cy="2520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VI. seminář – Bezpečnostní správa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Správa na úseku obrany státu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545021"/>
            <a:ext cx="10869249" cy="4286979"/>
          </a:xfrm>
        </p:spPr>
        <p:txBody>
          <a:bodyPr/>
          <a:lstStyle/>
          <a:p>
            <a:r>
              <a:rPr lang="cs-CZ" sz="20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Správa obrany státu </a:t>
            </a:r>
            <a:r>
              <a:rPr lang="cs-CZ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patří k tradičním větvím veřejné správy. Dle právní úpravy je kladen důraz na účinnou obranu státu, spolupůsobení při ochraně ústavního zřízení a plnění vojenských úkolů vyplývajících ze spojeneckých závazků ČR.</a:t>
            </a:r>
          </a:p>
          <a:p>
            <a:endParaRPr lang="cs-CZ" sz="2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cs-CZ" sz="20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Obrana státu</a:t>
            </a:r>
            <a:r>
              <a:rPr lang="cs-CZ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ve smyslu zákona o zajišťování obrany je souhrn opatření k zajištění svrchovanosti, územní celistvosti, principů demokracie a právního státu, ochrany života obyvatel a jejich majetku před vnějším napadením. Zahrnuje výstavbu účinného systému obrany státu, přípravu a použití odpovídajících sil a prostředků a účast v kolektivním obranném systému.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766894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19999" y="6228000"/>
            <a:ext cx="10656837" cy="2520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VI. seminář – Bezpečnostní správa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b="1" dirty="0">
                <a:latin typeface="+mn-lt"/>
              </a:rPr>
              <a:t>Organizace obrany státu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545021"/>
            <a:ext cx="10869249" cy="4286979"/>
          </a:xfrm>
        </p:spPr>
        <p:txBody>
          <a:bodyPr/>
          <a:lstStyle/>
          <a:p>
            <a:r>
              <a:rPr lang="cs-CZ" sz="2400" dirty="0">
                <a:solidFill>
                  <a:schemeClr val="tx1">
                    <a:alpha val="80000"/>
                  </a:schemeClr>
                </a:solidFill>
              </a:rPr>
              <a:t>Prezident republiky</a:t>
            </a:r>
          </a:p>
          <a:p>
            <a:r>
              <a:rPr lang="cs-CZ" sz="2400" dirty="0">
                <a:solidFill>
                  <a:schemeClr val="tx1">
                    <a:alpha val="80000"/>
                  </a:schemeClr>
                </a:solidFill>
              </a:rPr>
              <a:t>Vláda</a:t>
            </a:r>
          </a:p>
          <a:p>
            <a:pPr lvl="1"/>
            <a:r>
              <a:rPr lang="cs-CZ" sz="1800" dirty="0">
                <a:solidFill>
                  <a:schemeClr val="tx1">
                    <a:alpha val="80000"/>
                  </a:schemeClr>
                </a:solidFill>
              </a:rPr>
              <a:t>Bezpečnostní rada státu </a:t>
            </a:r>
          </a:p>
          <a:p>
            <a:r>
              <a:rPr lang="cs-CZ" sz="2400" dirty="0">
                <a:solidFill>
                  <a:schemeClr val="tx1">
                    <a:alpha val="80000"/>
                  </a:schemeClr>
                </a:solidFill>
              </a:rPr>
              <a:t>Ministerstvo obrany</a:t>
            </a:r>
          </a:p>
          <a:p>
            <a:r>
              <a:rPr lang="cs-CZ" sz="2400" dirty="0">
                <a:solidFill>
                  <a:schemeClr val="tx1">
                    <a:alpha val="80000"/>
                  </a:schemeClr>
                </a:solidFill>
              </a:rPr>
              <a:t>Generální štáb Armády ČR</a:t>
            </a:r>
          </a:p>
          <a:p>
            <a:r>
              <a:rPr lang="cs-CZ" sz="2400" dirty="0">
                <a:solidFill>
                  <a:schemeClr val="tx1">
                    <a:alpha val="80000"/>
                  </a:schemeClr>
                </a:solidFill>
              </a:rPr>
              <a:t>Parlament ČR </a:t>
            </a:r>
          </a:p>
          <a:p>
            <a:pPr lvl="1"/>
            <a:r>
              <a:rPr lang="cs-CZ" sz="2000" dirty="0">
                <a:solidFill>
                  <a:schemeClr val="tx1">
                    <a:alpha val="80000"/>
                  </a:schemeClr>
                </a:solidFill>
              </a:rPr>
              <a:t>(vyhlášení válečného  stavu, plnění mezinárodních závazků o společné obraně)</a:t>
            </a:r>
          </a:p>
          <a:p>
            <a:r>
              <a:rPr lang="cs-CZ" sz="2400" dirty="0">
                <a:solidFill>
                  <a:schemeClr val="tx1">
                    <a:alpha val="80000"/>
                  </a:schemeClr>
                </a:solidFill>
              </a:rPr>
              <a:t>Ozbrojené síly ČR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804202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19999" y="6228000"/>
            <a:ext cx="10656837" cy="2520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VI. seminář – Bezpečnostní správa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b="1" dirty="0">
                <a:latin typeface="+mn-lt"/>
              </a:rPr>
              <a:t>Prezident ČR – vrchní velitel ozbrojených sil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545021"/>
            <a:ext cx="10869249" cy="4286979"/>
          </a:xfrm>
        </p:spPr>
        <p:txBody>
          <a:bodyPr/>
          <a:lstStyle/>
          <a:p>
            <a:r>
              <a:rPr lang="cs-CZ" sz="2400" dirty="0">
                <a:solidFill>
                  <a:schemeClr val="tx1">
                    <a:alpha val="80000"/>
                  </a:schemeClr>
                </a:solidFill>
              </a:rPr>
              <a:t>Vrchní velitel ozbrojených sil</a:t>
            </a:r>
          </a:p>
          <a:p>
            <a:r>
              <a:rPr lang="cs-CZ" sz="2400" dirty="0">
                <a:solidFill>
                  <a:schemeClr val="tx1">
                    <a:alpha val="80000"/>
                  </a:schemeClr>
                </a:solidFill>
              </a:rPr>
              <a:t>Upraveno Ústavou ČR</a:t>
            </a:r>
          </a:p>
          <a:p>
            <a:r>
              <a:rPr lang="cs-CZ" sz="2400" dirty="0">
                <a:solidFill>
                  <a:schemeClr val="tx1">
                    <a:alpha val="80000"/>
                  </a:schemeClr>
                </a:solidFill>
              </a:rPr>
              <a:t>K platnému rozhodnutí prezidenta je však třeba kontrasignace předsedy vlády</a:t>
            </a:r>
          </a:p>
          <a:p>
            <a:r>
              <a:rPr lang="cs-CZ" sz="2400" dirty="0">
                <a:solidFill>
                  <a:schemeClr val="tx1">
                    <a:alpha val="80000"/>
                  </a:schemeClr>
                </a:solidFill>
              </a:rPr>
              <a:t>Jako vrchní velitel ozbrojených sil ČR prezident: </a:t>
            </a:r>
          </a:p>
          <a:p>
            <a:pPr lvl="1"/>
            <a:r>
              <a:rPr lang="cs-CZ" dirty="0">
                <a:solidFill>
                  <a:schemeClr val="tx1">
                    <a:alpha val="80000"/>
                  </a:schemeClr>
                </a:solidFill>
              </a:rPr>
              <a:t>schvaluje základní vojenské řády</a:t>
            </a:r>
          </a:p>
          <a:p>
            <a:pPr lvl="1"/>
            <a:r>
              <a:rPr lang="cs-CZ" dirty="0">
                <a:solidFill>
                  <a:schemeClr val="tx1">
                    <a:alpha val="80000"/>
                  </a:schemeClr>
                </a:solidFill>
              </a:rPr>
              <a:t>jmenuje a odvolává náčelníka Vojenské kanceláře prezidenta; </a:t>
            </a:r>
          </a:p>
          <a:p>
            <a:pPr lvl="1"/>
            <a:r>
              <a:rPr lang="cs-CZ" dirty="0">
                <a:solidFill>
                  <a:schemeClr val="tx1">
                    <a:alpha val="80000"/>
                  </a:schemeClr>
                </a:solidFill>
              </a:rPr>
              <a:t>propůjčuje čestné nebo historické názvy vojenským útvarům, propůjčuje bojové zástavy</a:t>
            </a:r>
          </a:p>
          <a:p>
            <a:pPr lvl="1"/>
            <a:r>
              <a:rPr lang="cs-CZ" dirty="0">
                <a:solidFill>
                  <a:schemeClr val="tx1">
                    <a:alpha val="80000"/>
                  </a:schemeClr>
                </a:solidFill>
              </a:rPr>
              <a:t>stanoví průběh základní nebo náhradní služby a vojenských cvičení</a:t>
            </a:r>
          </a:p>
          <a:p>
            <a:pPr lvl="1"/>
            <a:r>
              <a:rPr lang="cs-CZ" dirty="0">
                <a:solidFill>
                  <a:schemeClr val="tx1">
                    <a:alpha val="80000"/>
                  </a:schemeClr>
                </a:solidFill>
              </a:rPr>
              <a:t>stanoví způsob propouštění vojáků ze základní nebo náhradní služby a z vojenského cvičení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600830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19999" y="6228000"/>
            <a:ext cx="10656837" cy="2520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VI. seminář – Bezpečnostní správa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b="1" dirty="0">
                <a:latin typeface="+mn-lt"/>
              </a:rPr>
              <a:t>Prezident ČR – vrchní velitel ozbrojených sil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545021"/>
            <a:ext cx="10869249" cy="4286979"/>
          </a:xfrm>
        </p:spPr>
        <p:txBody>
          <a:bodyPr/>
          <a:lstStyle/>
          <a:p>
            <a:pPr algn="just"/>
            <a:r>
              <a:rPr lang="cs-CZ" sz="2400" b="1" i="0" dirty="0">
                <a:effectLst/>
              </a:rPr>
              <a:t>Postavení prezidenta republiky a jeho místo v bezpečnostním systému ČR vymezuje zejména:</a:t>
            </a:r>
          </a:p>
          <a:p>
            <a:pPr lvl="1" algn="just">
              <a:lnSpc>
                <a:spcPct val="150000"/>
              </a:lnSpc>
            </a:pPr>
            <a:r>
              <a:rPr lang="cs-CZ" i="0" dirty="0">
                <a:effectLst/>
              </a:rPr>
              <a:t>ústavní zákon č. 1/1993 Sb., Ústava ČR</a:t>
            </a:r>
          </a:p>
          <a:p>
            <a:pPr lvl="1" algn="just">
              <a:lnSpc>
                <a:spcPct val="150000"/>
              </a:lnSpc>
            </a:pPr>
            <a:r>
              <a:rPr lang="cs-CZ" i="0" dirty="0">
                <a:effectLst/>
              </a:rPr>
              <a:t>ústavní zákon č. 110/1998 Sb., o bezpečnosti ČR</a:t>
            </a:r>
          </a:p>
          <a:p>
            <a:pPr lvl="1" algn="just">
              <a:lnSpc>
                <a:spcPct val="150000"/>
              </a:lnSpc>
            </a:pPr>
            <a:r>
              <a:rPr lang="cs-CZ" i="0" dirty="0">
                <a:effectLst/>
              </a:rPr>
              <a:t>zákon č. 218/1995 Sb., o rozsahu branné povinnosti a vojenských správních úřadech</a:t>
            </a:r>
          </a:p>
          <a:p>
            <a:pPr lvl="1" algn="just">
              <a:lnSpc>
                <a:spcPct val="150000"/>
              </a:lnSpc>
            </a:pPr>
            <a:r>
              <a:rPr lang="cs-CZ" i="0" dirty="0">
                <a:effectLst/>
              </a:rPr>
              <a:t>zákon č. 219/1999 Sb., o ozbrojených silách ČR</a:t>
            </a:r>
          </a:p>
          <a:p>
            <a:pPr lvl="1" algn="just">
              <a:lnSpc>
                <a:spcPct val="150000"/>
              </a:lnSpc>
            </a:pPr>
            <a:r>
              <a:rPr lang="cs-CZ" i="0" dirty="0">
                <a:effectLst/>
              </a:rPr>
              <a:t>zákon č. 221/1999 Sb., o vojácích z povolání</a:t>
            </a:r>
          </a:p>
          <a:p>
            <a:pPr lvl="1" algn="just">
              <a:lnSpc>
                <a:spcPct val="150000"/>
              </a:lnSpc>
            </a:pPr>
            <a:r>
              <a:rPr lang="cs-CZ" i="0" dirty="0">
                <a:effectLst/>
              </a:rPr>
              <a:t>zákon č. 222/1999 Sb., o zajišťování obrany ČR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657489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19999" y="6228000"/>
            <a:ext cx="10656837" cy="2520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VI. seminář – Bezpečnostní správa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720000"/>
            <a:ext cx="10753200" cy="451576"/>
          </a:xfrm>
        </p:spPr>
        <p:txBody>
          <a:bodyPr/>
          <a:lstStyle/>
          <a:p>
            <a:pPr algn="ctr"/>
            <a:r>
              <a:rPr lang="cs-CZ" sz="4000" b="1" dirty="0">
                <a:latin typeface="+mn-lt"/>
              </a:rPr>
              <a:t>Parlament ČR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39614"/>
            <a:ext cx="10869249" cy="4498386"/>
          </a:xfrm>
        </p:spPr>
        <p:txBody>
          <a:bodyPr/>
          <a:lstStyle/>
          <a:p>
            <a:r>
              <a:rPr lang="cs-CZ" sz="2000" dirty="0"/>
              <a:t>vyhlašuje stav ohrožení státu nebo válečný stav (Poslanecká sněmovna a Senát; Senát v době rozpuštění Poslanecké sněmovny)</a:t>
            </a:r>
          </a:p>
          <a:p>
            <a:r>
              <a:rPr lang="cs-CZ" sz="2000" dirty="0"/>
              <a:t>může zrušit vyhlášení nouzového stavu (Poslanecká sněmovna, Senát pouze v případě jejího rozpuštění)</a:t>
            </a:r>
          </a:p>
          <a:p>
            <a:r>
              <a:rPr lang="cs-CZ" sz="2000" dirty="0"/>
              <a:t>rozhoduje o vyslání ozbrojených sil ČR a udílí souhlas s pobytem ozbrojených sil cizích států na dobu delší 60 dnů nebo v závažných případech</a:t>
            </a:r>
          </a:p>
          <a:p>
            <a:r>
              <a:rPr lang="cs-CZ" sz="2000" dirty="0"/>
              <a:t>rozhoduje o účasti ČR v organizacích kolektivní obrany a o účasti ČR v obranných systémech mezinárodní organizace, jíž je ČR členem (Poslanecká sněmovna a Senát)</a:t>
            </a:r>
          </a:p>
          <a:p>
            <a:r>
              <a:rPr lang="cs-CZ" sz="2000" dirty="0"/>
              <a:t>dává souhlas k ratifikaci vojenských mezinárodních smluv (Poslanecká sněmovna a Senát)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950946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19999" y="6228000"/>
            <a:ext cx="10656837" cy="2520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VI. seminář – Bezpečnostní správa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b="1" dirty="0">
                <a:latin typeface="+mn-lt"/>
              </a:rPr>
              <a:t>Vláda ČR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545021"/>
            <a:ext cx="10869249" cy="4286979"/>
          </a:xfrm>
        </p:spPr>
        <p:txBody>
          <a:bodyPr/>
          <a:lstStyle/>
          <a:p>
            <a:r>
              <a:rPr lang="cs-CZ" sz="2400" dirty="0">
                <a:solidFill>
                  <a:schemeClr val="tx1">
                    <a:alpha val="80000"/>
                  </a:schemeClr>
                </a:solidFill>
              </a:rPr>
              <a:t>Vláda je jako vrcholný orgán výkonné moci odpovědná za zajišťování bezpečnosti státu a za řízení a funkčnost celého bezpečnostního systému ČR. </a:t>
            </a:r>
          </a:p>
          <a:p>
            <a:r>
              <a:rPr lang="cs-CZ" sz="2400" dirty="0">
                <a:solidFill>
                  <a:schemeClr val="tx1">
                    <a:alpha val="80000"/>
                  </a:schemeClr>
                </a:solidFill>
              </a:rPr>
              <a:t>Vláda je ze své činnosti odpovědná Poslanecké sněmovně. </a:t>
            </a:r>
          </a:p>
          <a:p>
            <a:endParaRPr lang="cs-CZ" sz="2400" dirty="0">
              <a:solidFill>
                <a:schemeClr val="tx1">
                  <a:alpha val="80000"/>
                </a:schemeClr>
              </a:solidFill>
            </a:endParaRPr>
          </a:p>
          <a:p>
            <a:r>
              <a:rPr lang="cs-CZ" sz="2400" dirty="0">
                <a:solidFill>
                  <a:schemeClr val="tx1">
                    <a:alpha val="80000"/>
                  </a:schemeClr>
                </a:solidFill>
              </a:rPr>
              <a:t>Vláda: </a:t>
            </a:r>
          </a:p>
          <a:p>
            <a:pPr lvl="1"/>
            <a:r>
              <a:rPr lang="cs-CZ" sz="1800" dirty="0">
                <a:solidFill>
                  <a:schemeClr val="tx1">
                    <a:alpha val="80000"/>
                  </a:schemeClr>
                </a:solidFill>
              </a:rPr>
              <a:t>je oprávněna vyhlásit nouzový stav</a:t>
            </a:r>
          </a:p>
          <a:p>
            <a:pPr lvl="1"/>
            <a:r>
              <a:rPr lang="cs-CZ" sz="1800" dirty="0">
                <a:solidFill>
                  <a:schemeClr val="tx1">
                    <a:alpha val="80000"/>
                  </a:schemeClr>
                </a:solidFill>
              </a:rPr>
              <a:t>Nouzový stav může vyhlásit jen s uvedením důvodů na určitou dobu a pro určité území;</a:t>
            </a:r>
          </a:p>
          <a:p>
            <a:pPr lvl="1"/>
            <a:r>
              <a:rPr lang="cs-CZ" sz="1800" dirty="0">
                <a:solidFill>
                  <a:schemeClr val="tx1">
                    <a:alpha val="80000"/>
                  </a:schemeClr>
                </a:solidFill>
              </a:rPr>
              <a:t>navrhuje Parlamentu vyhlášení stavu ohrožení státu, je-li bezprostředně ohrožena svrchovanost státu nebo územní celistvost státu anebo jeho demokratické základy.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96447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19999" y="6228000"/>
            <a:ext cx="10656837" cy="2520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VI. seminář – Bezpečnostní správa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b="1" dirty="0">
                <a:latin typeface="+mn-lt"/>
              </a:rPr>
              <a:t>Ozbrojené síly ČR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545021"/>
            <a:ext cx="10869249" cy="4286979"/>
          </a:xfrm>
        </p:spPr>
        <p:txBody>
          <a:bodyPr/>
          <a:lstStyle/>
          <a:p>
            <a:r>
              <a:rPr lang="cs-CZ" sz="2000" dirty="0"/>
              <a:t>Stát vytváří k zajišťování své </a:t>
            </a:r>
            <a:r>
              <a:rPr lang="cs-CZ" sz="2000" b="1" dirty="0"/>
              <a:t>bezpečnosti ozbrojené síly</a:t>
            </a:r>
            <a:r>
              <a:rPr lang="cs-CZ" sz="2000" dirty="0"/>
              <a:t>, které se člení na </a:t>
            </a:r>
            <a:r>
              <a:rPr lang="cs-CZ" sz="2000" b="1" dirty="0"/>
              <a:t>Armádu ČR</a:t>
            </a:r>
            <a:r>
              <a:rPr lang="cs-CZ" sz="2000" dirty="0"/>
              <a:t>, Vojenskou kancelář prezidenta republiky a Hradní stáž. </a:t>
            </a:r>
          </a:p>
          <a:p>
            <a:r>
              <a:rPr lang="cs-CZ" sz="2000" dirty="0"/>
              <a:t>Ozbrojené síly tvoří vojáci v činné službě.</a:t>
            </a:r>
          </a:p>
          <a:p>
            <a:endParaRPr lang="cs-CZ" sz="2000" dirty="0"/>
          </a:p>
          <a:p>
            <a:r>
              <a:rPr lang="cs-CZ" sz="2000" dirty="0"/>
              <a:t>Charakteristické pro ozbrojené síly je, že se v nich uplatňují </a:t>
            </a:r>
            <a:r>
              <a:rPr lang="cs-CZ" sz="2000" b="1" dirty="0"/>
              <a:t>vztahy nadřízenosti a podřízenosti.</a:t>
            </a:r>
          </a:p>
          <a:p>
            <a:endParaRPr lang="cs-CZ" sz="2000" dirty="0"/>
          </a:p>
          <a:p>
            <a:r>
              <a:rPr lang="cs-CZ" sz="2000" dirty="0"/>
              <a:t>Základním úkolem ozbrojených sil je připravovat se k obraně ČR a bránit ji proti vnějšímu napadení. Ozbrojené síly spolupracují s cizími ozbrojenými silami na základě mezinárodních smluv.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694382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19999" y="6228000"/>
            <a:ext cx="10656837" cy="2520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VI. seminář – Bezpečnostní správa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b="1" dirty="0">
                <a:latin typeface="+mn-lt"/>
              </a:rPr>
              <a:t>Vztahy uvnitř vojenské organizace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545021"/>
            <a:ext cx="10869249" cy="4286979"/>
          </a:xfrm>
        </p:spPr>
        <p:txBody>
          <a:bodyPr/>
          <a:lstStyle/>
          <a:p>
            <a:r>
              <a:rPr lang="cs-CZ" sz="2400" dirty="0">
                <a:solidFill>
                  <a:schemeClr val="tx1">
                    <a:alpha val="80000"/>
                  </a:schemeClr>
                </a:solidFill>
              </a:rPr>
              <a:t>V ozbrojených silách se uplatňují </a:t>
            </a:r>
            <a:r>
              <a:rPr lang="cs-CZ" sz="2400" b="1" dirty="0">
                <a:solidFill>
                  <a:schemeClr val="tx1">
                    <a:alpha val="80000"/>
                  </a:schemeClr>
                </a:solidFill>
              </a:rPr>
              <a:t>vztahy nadřízenosti a podřízenosti. </a:t>
            </a:r>
          </a:p>
          <a:p>
            <a:r>
              <a:rPr lang="cs-CZ" sz="2400" dirty="0">
                <a:solidFill>
                  <a:schemeClr val="tx1">
                    <a:alpha val="80000"/>
                  </a:schemeClr>
                </a:solidFill>
              </a:rPr>
              <a:t>Vyjádřením uvedené specifičnosti jsou zejména:	</a:t>
            </a:r>
          </a:p>
          <a:p>
            <a:pPr lvl="1"/>
            <a:r>
              <a:rPr lang="cs-CZ" dirty="0">
                <a:solidFill>
                  <a:schemeClr val="tx1">
                    <a:alpha val="80000"/>
                  </a:schemeClr>
                </a:solidFill>
              </a:rPr>
              <a:t>princip centralizace a vertikálního řízení (jednotná, ústředně řízená organizace s převahou vertikálních vztahů)</a:t>
            </a:r>
          </a:p>
          <a:p>
            <a:pPr lvl="1"/>
            <a:r>
              <a:rPr lang="cs-CZ" dirty="0">
                <a:solidFill>
                  <a:schemeClr val="tx1">
                    <a:alpha val="80000"/>
                  </a:schemeClr>
                </a:solidFill>
              </a:rPr>
              <a:t>uplatnění institutu státní služby (služební poměr)	</a:t>
            </a:r>
          </a:p>
          <a:p>
            <a:pPr lvl="1"/>
            <a:r>
              <a:rPr lang="cs-CZ" dirty="0">
                <a:solidFill>
                  <a:schemeClr val="tx1">
                    <a:alpha val="80000"/>
                  </a:schemeClr>
                </a:solidFill>
              </a:rPr>
              <a:t>uplatnění nedílné velitelské pravomoci a odpovědnosti (nadřízený má všechny řídící a kontrolní funkce)	</a:t>
            </a:r>
          </a:p>
          <a:p>
            <a:pPr lvl="1"/>
            <a:r>
              <a:rPr lang="cs-CZ" dirty="0">
                <a:solidFill>
                  <a:schemeClr val="tx1">
                    <a:alpha val="80000"/>
                  </a:schemeClr>
                </a:solidFill>
              </a:rPr>
              <a:t>uplatnění přímé vojenské kázně a kázeňské odpovědnosti</a:t>
            </a:r>
          </a:p>
          <a:p>
            <a:pPr lvl="1"/>
            <a:endParaRPr lang="cs-CZ" sz="1800" dirty="0">
              <a:solidFill>
                <a:schemeClr val="tx1">
                  <a:alpha val="80000"/>
                </a:schemeClr>
              </a:solidFill>
            </a:endParaRPr>
          </a:p>
          <a:p>
            <a:r>
              <a:rPr lang="cs-CZ" sz="2400" dirty="0">
                <a:solidFill>
                  <a:schemeClr val="tx1">
                    <a:alpha val="80000"/>
                  </a:schemeClr>
                </a:solidFill>
              </a:rPr>
              <a:t>Kázeň a pořádek pak zajištuje zejména Vojenská police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551691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19999" y="6228000"/>
            <a:ext cx="10656837" cy="2520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VI. seminář – Bezpečnostní správa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b="1" dirty="0">
                <a:latin typeface="+mn-lt"/>
              </a:rPr>
              <a:t>Služební poměr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545021"/>
            <a:ext cx="10869249" cy="4592979"/>
          </a:xfrm>
        </p:spPr>
        <p:txBody>
          <a:bodyPr/>
          <a:lstStyle/>
          <a:p>
            <a:r>
              <a:rPr lang="cs-CZ" sz="2400" dirty="0">
                <a:solidFill>
                  <a:schemeClr val="tx1">
                    <a:alpha val="80000"/>
                  </a:schemeClr>
                </a:solidFill>
              </a:rPr>
              <a:t>Specifický státně zaměstnanecký poměr tzv. příslušníků, kteří vykonávají službu v bezpečnostním sboru</a:t>
            </a:r>
          </a:p>
          <a:p>
            <a:r>
              <a:rPr lang="cs-CZ" sz="2400" dirty="0">
                <a:solidFill>
                  <a:schemeClr val="tx1">
                    <a:alpha val="80000"/>
                  </a:schemeClr>
                </a:solidFill>
              </a:rPr>
              <a:t>Při svém vzniku, změně a zániku je charakterizován aplikací formy jednostranného správního aktu</a:t>
            </a:r>
          </a:p>
          <a:p>
            <a:r>
              <a:rPr lang="cs-CZ" sz="2400" dirty="0">
                <a:solidFill>
                  <a:schemeClr val="tx1">
                    <a:alpha val="80000"/>
                  </a:schemeClr>
                </a:solidFill>
              </a:rPr>
              <a:t>Soudní přezkoumání rozhodnutí ve věcech služebního poměru se pro veřejnoprávní charakter služebního poměru odehrává ve správním soudnictví.</a:t>
            </a:r>
          </a:p>
          <a:p>
            <a:r>
              <a:rPr lang="cs-CZ" sz="2400" dirty="0">
                <a:solidFill>
                  <a:schemeClr val="tx1">
                    <a:alpha val="80000"/>
                  </a:schemeClr>
                </a:solidFill>
              </a:rPr>
              <a:t> V plné míře se uplatňuje </a:t>
            </a:r>
            <a:r>
              <a:rPr lang="cs-CZ" sz="2400" dirty="0" err="1">
                <a:solidFill>
                  <a:schemeClr val="tx1">
                    <a:alpha val="80000"/>
                  </a:schemeClr>
                </a:solidFill>
              </a:rPr>
              <a:t>správněprávní</a:t>
            </a:r>
            <a:r>
              <a:rPr lang="cs-CZ" sz="2400" dirty="0">
                <a:solidFill>
                  <a:schemeClr val="tx1">
                    <a:alpha val="80000"/>
                  </a:schemeClr>
                </a:solidFill>
              </a:rPr>
              <a:t> odpovědnost disciplinární.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492476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10667470" cy="2520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VI. seminář – Bezpečnostní správa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9" name="Nadpis 8">
            <a:extLst>
              <a:ext uri="{FF2B5EF4-FFF2-40B4-BE49-F238E27FC236}">
                <a16:creationId xmlns:a16="http://schemas.microsoft.com/office/drawing/2014/main" id="{540E762A-7E42-D96C-794E-7088E0D09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200" y="3164683"/>
            <a:ext cx="11361600" cy="528635"/>
          </a:xfrm>
        </p:spPr>
        <p:txBody>
          <a:bodyPr/>
          <a:lstStyle/>
          <a:p>
            <a:pPr algn="ctr"/>
            <a:r>
              <a:rPr lang="cs-CZ" dirty="0"/>
              <a:t>PŘÍKLADY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19999" y="6228000"/>
            <a:ext cx="10656837" cy="2520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VI. seminář – Bezpečnostní správa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Bezpečnostní správa státu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545021"/>
            <a:ext cx="10869249" cy="4592979"/>
          </a:xfrm>
        </p:spPr>
        <p:txBody>
          <a:bodyPr/>
          <a:lstStyle/>
          <a:p>
            <a:r>
              <a:rPr lang="cs-CZ" sz="2400" dirty="0"/>
              <a:t>Základem je ústavní zákon o bezpečnosti ČR</a:t>
            </a:r>
          </a:p>
          <a:p>
            <a:endParaRPr lang="cs-CZ" sz="2400" dirty="0"/>
          </a:p>
          <a:p>
            <a:r>
              <a:rPr lang="cs-CZ" sz="2400" dirty="0"/>
              <a:t>Na něj navazují další předpisy např. zákon o krizovém řízení nebo zákon o integrovaném záchranném systému. </a:t>
            </a:r>
          </a:p>
          <a:p>
            <a:endParaRPr lang="cs-CZ" sz="2400" dirty="0"/>
          </a:p>
          <a:p>
            <a:r>
              <a:rPr lang="cs-CZ" sz="2400" dirty="0"/>
              <a:t>Policejní správa má právní úpravu v zákoně o Policii ČR, zákoně o zpravodajských službách ČR, zákoně o obecní policii nebo zákoně o Bezpečnostní informační službě.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445260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 wrap="square" anchor="ctr"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VI. seminář – Bezpečnostní správa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30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DFDD482-5157-7E3A-B9D2-326FF7F99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7D14CB-20D1-DC50-C7EF-FE9966C875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72209"/>
            <a:ext cx="10753200" cy="4955791"/>
          </a:xfrm>
        </p:spPr>
        <p:txBody>
          <a:bodyPr/>
          <a:lstStyle/>
          <a:p>
            <a:pPr marL="72000" indent="0">
              <a:buNone/>
            </a:pPr>
            <a:r>
              <a:rPr lang="cs-CZ" sz="1600" i="1" dirty="0"/>
              <a:t>Policie ČR ve spolupráci Městskou policií Brno vyhlásí na území města Brna bezpečnostně pátrací akci Vítek. Cílem této akce je zajištění hledaných osob, kontrola dodržování pravidel silničního provozu a prevence. V průběhu akce hlídka Policie ČR zjistí, že vozidlo AUDI registrované na marockého státního příslušníka pana </a:t>
            </a:r>
            <a:r>
              <a:rPr lang="cs-CZ" sz="1600" i="1" dirty="0" err="1"/>
              <a:t>Chartuma</a:t>
            </a:r>
            <a:r>
              <a:rPr lang="cs-CZ" sz="1600" i="1" dirty="0"/>
              <a:t> </a:t>
            </a:r>
            <a:r>
              <a:rPr lang="cs-CZ" sz="1600" i="1" dirty="0" err="1"/>
              <a:t>Markimu</a:t>
            </a:r>
            <a:r>
              <a:rPr lang="cs-CZ" sz="1600" i="1" dirty="0"/>
              <a:t> stojí na chodníku před poliklinikou na ulici Zahradníkova. Příslušník Policie ČR proto opatří auto „botičkou“ a umístí za stěrač výzvu. Rozezlený pan </a:t>
            </a:r>
            <a:r>
              <a:rPr lang="cs-CZ" sz="1600" i="1" dirty="0" err="1"/>
              <a:t>Markima</a:t>
            </a:r>
            <a:r>
              <a:rPr lang="cs-CZ" sz="1600" i="1" dirty="0"/>
              <a:t> dorazí ke svému vozidlu a volá na linku 158 a žádá okamžité sundání botičky. Tvrdí, že se špatně pohybuje, a proto zaparkoval přímo před poliklinikou, kde byl na vyšetření. Na místo dorazí hlídka Policie ČR a zjistí, že pan </a:t>
            </a:r>
            <a:r>
              <a:rPr lang="cs-CZ" sz="1600" i="1" dirty="0" err="1"/>
              <a:t>Markima</a:t>
            </a:r>
            <a:r>
              <a:rPr lang="cs-CZ" sz="1600" i="1" dirty="0"/>
              <a:t> nemá platné povolení k pobytu. Proto pana </a:t>
            </a:r>
            <a:r>
              <a:rPr lang="cs-CZ" sz="1600" i="1" dirty="0" err="1"/>
              <a:t>Markimu</a:t>
            </a:r>
            <a:r>
              <a:rPr lang="cs-CZ" sz="1600" i="1" dirty="0"/>
              <a:t> zadrží.</a:t>
            </a:r>
          </a:p>
          <a:p>
            <a:pPr marL="72000" indent="0">
              <a:buNone/>
            </a:pPr>
            <a:endParaRPr lang="cs-CZ" sz="1600" i="1" dirty="0"/>
          </a:p>
          <a:p>
            <a:pPr marL="72000" indent="0">
              <a:buNone/>
            </a:pPr>
            <a:r>
              <a:rPr lang="cs-CZ" sz="1600" b="1" i="1" dirty="0">
                <a:solidFill>
                  <a:schemeClr val="tx2"/>
                </a:solidFill>
              </a:rPr>
              <a:t>1) Může Policie ČR opatřit auto „botičkou“?</a:t>
            </a:r>
          </a:p>
          <a:p>
            <a:pPr marL="72000" indent="0">
              <a:buNone/>
            </a:pPr>
            <a:r>
              <a:rPr lang="cs-CZ" sz="1600" b="1" i="1" dirty="0">
                <a:solidFill>
                  <a:schemeClr val="tx2"/>
                </a:solidFill>
              </a:rPr>
              <a:t>2) Je hlídka Policie ČR oprávněna zadržet pana </a:t>
            </a:r>
            <a:r>
              <a:rPr lang="cs-CZ" sz="1600" b="1" i="1" dirty="0" err="1">
                <a:solidFill>
                  <a:schemeClr val="tx2"/>
                </a:solidFill>
              </a:rPr>
              <a:t>Markimu</a:t>
            </a:r>
            <a:r>
              <a:rPr lang="cs-CZ" sz="1600" b="1" i="1" dirty="0">
                <a:solidFill>
                  <a:schemeClr val="tx2"/>
                </a:solidFill>
              </a:rPr>
              <a:t> jen z toho důvodu, že jeho oprávnění k pobytu již není platné?</a:t>
            </a:r>
          </a:p>
          <a:p>
            <a:pPr marL="72000" indent="0">
              <a:buNone/>
            </a:pPr>
            <a:r>
              <a:rPr lang="cs-CZ" sz="1600" b="1" i="1" dirty="0">
                <a:solidFill>
                  <a:schemeClr val="tx2"/>
                </a:solidFill>
              </a:rPr>
              <a:t>3) Může za takové situaci hlídka přistoupit k osobní prohlídce pana </a:t>
            </a:r>
            <a:r>
              <a:rPr lang="cs-CZ" sz="1600" b="1" i="1" dirty="0" err="1">
                <a:solidFill>
                  <a:schemeClr val="tx2"/>
                </a:solidFill>
              </a:rPr>
              <a:t>Markimy</a:t>
            </a:r>
            <a:r>
              <a:rPr lang="cs-CZ" sz="1600" b="1" i="1" dirty="0">
                <a:solidFill>
                  <a:schemeClr val="tx2"/>
                </a:solidFill>
              </a:rPr>
              <a:t>?</a:t>
            </a:r>
          </a:p>
          <a:p>
            <a:pPr marL="72000" indent="0">
              <a:buNone/>
            </a:pPr>
            <a:r>
              <a:rPr lang="cs-CZ" sz="1600" b="1" i="1" dirty="0">
                <a:solidFill>
                  <a:schemeClr val="tx2"/>
                </a:solidFill>
              </a:rPr>
              <a:t>4) Může Policie ČR provést osobní prohlídku při podezření ze spáchání dopravního přestupku?</a:t>
            </a:r>
          </a:p>
          <a:p>
            <a:pPr marL="72000" indent="0">
              <a:buNone/>
            </a:pPr>
            <a:endParaRPr lang="cs-CZ" sz="1600" i="1" dirty="0"/>
          </a:p>
        </p:txBody>
      </p:sp>
    </p:spTree>
    <p:extLst>
      <p:ext uri="{BB962C8B-B14F-4D97-AF65-F5344CB8AC3E}">
        <p14:creationId xmlns:p14="http://schemas.microsoft.com/office/powerpoint/2010/main" val="9749982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 wrap="square" anchor="ctr"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VI. seminář – Bezpečnostní správa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31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DFDD482-5157-7E3A-B9D2-326FF7F99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7D14CB-20D1-DC50-C7EF-FE9966C875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72209"/>
            <a:ext cx="10753200" cy="4955791"/>
          </a:xfrm>
        </p:spPr>
        <p:txBody>
          <a:bodyPr/>
          <a:lstStyle/>
          <a:p>
            <a:pPr marL="72000" indent="0">
              <a:buNone/>
            </a:pPr>
            <a:r>
              <a:rPr lang="cs-CZ" sz="2000" i="1" dirty="0"/>
              <a:t>Pan </a:t>
            </a:r>
            <a:r>
              <a:rPr lang="cs-CZ" sz="2000" i="1" dirty="0" err="1"/>
              <a:t>Markima</a:t>
            </a:r>
            <a:r>
              <a:rPr lang="cs-CZ" sz="2000" i="1" dirty="0"/>
              <a:t> se začne s hlídkou Policie ČR prát, přemůže ji a začne ujíždět ve služebním voze Policie ČR. Policisté bez varování na vozidlo několikrát vystřelí, ale vozidlo pokračuje dál v jízdě.</a:t>
            </a:r>
          </a:p>
          <a:p>
            <a:pPr marL="72000" indent="0">
              <a:buNone/>
            </a:pPr>
            <a:endParaRPr lang="cs-CZ" sz="2000" i="1" dirty="0"/>
          </a:p>
          <a:p>
            <a:pPr marL="72000" indent="0">
              <a:buNone/>
            </a:pPr>
            <a:r>
              <a:rPr lang="cs-CZ" sz="2000" b="1" i="1" dirty="0">
                <a:solidFill>
                  <a:schemeClr val="tx2"/>
                </a:solidFill>
              </a:rPr>
              <a:t>5) Byly v tomto případě splněny podmínky pro použití služební zbraně?</a:t>
            </a:r>
          </a:p>
          <a:p>
            <a:pPr marL="72000" indent="0">
              <a:buNone/>
            </a:pPr>
            <a:endParaRPr lang="cs-CZ" sz="1600" i="1" dirty="0"/>
          </a:p>
        </p:txBody>
      </p:sp>
    </p:spTree>
    <p:extLst>
      <p:ext uri="{BB962C8B-B14F-4D97-AF65-F5344CB8AC3E}">
        <p14:creationId xmlns:p14="http://schemas.microsoft.com/office/powerpoint/2010/main" val="5160039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 wrap="square" anchor="ctr"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VI. seminář – Bezpečnostní správa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32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DFDD482-5157-7E3A-B9D2-326FF7F99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91400"/>
            <a:ext cx="10753200" cy="451576"/>
          </a:xfrm>
        </p:spPr>
        <p:txBody>
          <a:bodyPr/>
          <a:lstStyle/>
          <a:p>
            <a:r>
              <a:rPr lang="cs-CZ" dirty="0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7D14CB-20D1-DC50-C7EF-FE9966C875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43001"/>
            <a:ext cx="10753200" cy="5085000"/>
          </a:xfrm>
        </p:spPr>
        <p:txBody>
          <a:bodyPr/>
          <a:lstStyle/>
          <a:p>
            <a:pPr marL="72000" indent="0">
              <a:buNone/>
            </a:pPr>
            <a:r>
              <a:rPr lang="cs-CZ" sz="1800" i="1" dirty="0"/>
              <a:t>Ukradené vozidlo zastavilo na benzínové pumpě při doplňování paliva. Na stejném místě se vyskytuje také příslušník policie ČR v době mimo službu, který pojal podezření, že vozidlo bylo ukradeno.</a:t>
            </a:r>
          </a:p>
          <a:p>
            <a:pPr marL="72000" indent="0">
              <a:buNone/>
            </a:pPr>
            <a:endParaRPr lang="cs-CZ" sz="1800" i="1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1800" b="1" i="1" dirty="0">
                <a:solidFill>
                  <a:schemeClr val="tx2"/>
                </a:solidFill>
              </a:rPr>
              <a:t>6) Jak by měl policista mimo službu postupovat? Změnilo by se něco, pokud by policista byl na cestě od svého lékaře a v pracovní neschopnosti z důvodu nemoci?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1800" b="1" i="1" dirty="0">
              <a:solidFill>
                <a:schemeClr val="tx2"/>
              </a:solidFill>
            </a:endParaRPr>
          </a:p>
          <a:p>
            <a:pPr marL="72000" indent="0">
              <a:lnSpc>
                <a:spcPct val="100000"/>
              </a:lnSpc>
              <a:buNone/>
            </a:pPr>
            <a:r>
              <a:rPr lang="cs-CZ" sz="1800" b="1" i="1" dirty="0">
                <a:solidFill>
                  <a:schemeClr val="tx2"/>
                </a:solidFill>
              </a:rPr>
              <a:t>7) Mohla by pana </a:t>
            </a:r>
            <a:r>
              <a:rPr lang="cs-CZ" sz="1800" b="1" i="1" dirty="0" err="1">
                <a:solidFill>
                  <a:schemeClr val="tx2"/>
                </a:solidFill>
              </a:rPr>
              <a:t>Markimu</a:t>
            </a:r>
            <a:r>
              <a:rPr lang="cs-CZ" sz="1800" b="1" i="1" dirty="0">
                <a:solidFill>
                  <a:schemeClr val="tx2"/>
                </a:solidFill>
              </a:rPr>
              <a:t> zadržet jiná („civilní“) osoba?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1800" b="1" i="1" dirty="0">
                <a:solidFill>
                  <a:schemeClr val="tx2"/>
                </a:solidFill>
              </a:rPr>
              <a:t>Panu </a:t>
            </a:r>
            <a:r>
              <a:rPr lang="cs-CZ" sz="1800" b="1" i="1" dirty="0" err="1">
                <a:solidFill>
                  <a:schemeClr val="tx2"/>
                </a:solidFill>
              </a:rPr>
              <a:t>Markimovi</a:t>
            </a:r>
            <a:r>
              <a:rPr lang="cs-CZ" sz="1800" b="1" i="1" dirty="0">
                <a:solidFill>
                  <a:schemeClr val="tx2"/>
                </a:solidFill>
              </a:rPr>
              <a:t> se podařilo z benzínové pumpy odjet a ujíždí po dálnici D1 směrem do Prahy.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1800" b="1" i="1" dirty="0">
              <a:solidFill>
                <a:schemeClr val="tx2"/>
              </a:solidFill>
            </a:endParaRPr>
          </a:p>
          <a:p>
            <a:pPr marL="72000" indent="0">
              <a:lnSpc>
                <a:spcPct val="100000"/>
              </a:lnSpc>
              <a:buNone/>
            </a:pPr>
            <a:r>
              <a:rPr lang="cs-CZ" sz="1800" b="1" i="1" dirty="0">
                <a:solidFill>
                  <a:schemeClr val="tx2"/>
                </a:solidFill>
              </a:rPr>
              <a:t>8) Mohla by Policie ČR k jeho zastavení použít tzv. zastavovací pásy?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1800" b="1" i="1" dirty="0">
              <a:solidFill>
                <a:schemeClr val="tx2"/>
              </a:solidFill>
            </a:endParaRPr>
          </a:p>
          <a:p>
            <a:pPr marL="72000" indent="0">
              <a:lnSpc>
                <a:spcPct val="100000"/>
              </a:lnSpc>
              <a:buNone/>
            </a:pPr>
            <a:r>
              <a:rPr lang="cs-CZ" sz="1800" b="1" i="1" dirty="0">
                <a:solidFill>
                  <a:schemeClr val="tx2"/>
                </a:solidFill>
              </a:rPr>
              <a:t>9) Mohla by Policie ČR požádat o pomoc Celní správu, aby u sjezdu na Velkou Bíteš připravila zátarasy?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1800" b="1" i="1" dirty="0">
              <a:solidFill>
                <a:schemeClr val="tx2"/>
              </a:solidFill>
            </a:endParaRPr>
          </a:p>
          <a:p>
            <a:pPr marL="72000" indent="0">
              <a:lnSpc>
                <a:spcPct val="100000"/>
              </a:lnSpc>
              <a:buNone/>
            </a:pPr>
            <a:r>
              <a:rPr lang="cs-CZ" sz="1800" b="1" i="1" dirty="0">
                <a:solidFill>
                  <a:schemeClr val="tx2"/>
                </a:solidFill>
              </a:rPr>
              <a:t>10) Jak by se bylo možné právně bránit případným pochybením při výkonu oprávnění Policie ČR (např. nepřiměřenému uplatnění donucovacího prostředku)?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7012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19999" y="6228000"/>
            <a:ext cx="10656837" cy="2520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VI. seminář – Bezpečnostní správa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Bezpečnostní správa státu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545021"/>
            <a:ext cx="10869249" cy="4592979"/>
          </a:xfrm>
        </p:spPr>
        <p:txBody>
          <a:bodyPr/>
          <a:lstStyle/>
          <a:p>
            <a:r>
              <a:rPr lang="cs-CZ" sz="2400" b="1" dirty="0">
                <a:solidFill>
                  <a:schemeClr val="tx2"/>
                </a:solidFill>
              </a:rPr>
              <a:t>Bezpečnostní správa</a:t>
            </a:r>
            <a:r>
              <a:rPr lang="cs-CZ" sz="2400" dirty="0"/>
              <a:t>: systém (organizace) a činnost všech orgánů veřejné správy a jiných k tomu zmocněných subjektů, které jsou pověřené bezpečnostními funkcemi. </a:t>
            </a:r>
          </a:p>
          <a:p>
            <a:endParaRPr lang="cs-CZ" sz="2400" dirty="0"/>
          </a:p>
          <a:p>
            <a:r>
              <a:rPr lang="cs-CZ" sz="2400" b="1" dirty="0">
                <a:solidFill>
                  <a:schemeClr val="tx2"/>
                </a:solidFill>
              </a:rPr>
              <a:t>Policejní správa </a:t>
            </a:r>
            <a:r>
              <a:rPr lang="cs-CZ" sz="2400" dirty="0"/>
              <a:t>představuje souhrn činností policejních orgánů, jimž zákon ukládá úkoly ochrany ve věcech bezpečnosti a veřejného pořádku, přičemž tuto jejich činnost lze zároveň označit jako činnost subsidiární.</a:t>
            </a:r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91542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19999" y="6228000"/>
            <a:ext cx="10656837" cy="2520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VI. seminář – Bezpečnostní správa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Bezpečnostní správa státu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545021"/>
            <a:ext cx="10869249" cy="4592979"/>
          </a:xfrm>
        </p:spPr>
        <p:txBody>
          <a:bodyPr/>
          <a:lstStyle/>
          <a:p>
            <a:r>
              <a:rPr lang="cs-CZ" sz="2400" dirty="0"/>
              <a:t>Pro oblast </a:t>
            </a:r>
            <a:r>
              <a:rPr lang="cs-CZ" sz="2400" b="1" dirty="0"/>
              <a:t>policejní správy jsou základními pojmy</a:t>
            </a:r>
            <a:r>
              <a:rPr lang="cs-CZ" sz="2400" dirty="0"/>
              <a:t>, a také hodnotami, k jejichž dosažení správní činností na daných úsecích směřují:</a:t>
            </a:r>
          </a:p>
          <a:p>
            <a:endParaRPr lang="cs-CZ" sz="2400" dirty="0"/>
          </a:p>
          <a:p>
            <a:r>
              <a:rPr lang="cs-CZ" sz="2400" b="1" dirty="0">
                <a:solidFill>
                  <a:schemeClr val="tx2"/>
                </a:solidFill>
              </a:rPr>
              <a:t>bezpečnost </a:t>
            </a:r>
            <a:r>
              <a:rPr lang="cs-CZ" sz="2400" dirty="0"/>
              <a:t>(veřejná) jako ochrana společnosti a jednotlivců před nebezpečím ohrožujícím bezpečnost státu, jeho institucí, život a zdraví, svobodu či majetek</a:t>
            </a:r>
          </a:p>
          <a:p>
            <a:endParaRPr lang="cs-CZ" sz="2400" dirty="0"/>
          </a:p>
          <a:p>
            <a:r>
              <a:rPr lang="cs-CZ" sz="2400" b="1" dirty="0">
                <a:solidFill>
                  <a:schemeClr val="tx2"/>
                </a:solidFill>
              </a:rPr>
              <a:t>veřejný pořádek </a:t>
            </a:r>
            <a:r>
              <a:rPr lang="cs-CZ" sz="2400" dirty="0"/>
              <a:t>– ochrana pravidel chování lidí na veřejnosti</a:t>
            </a:r>
          </a:p>
        </p:txBody>
      </p:sp>
    </p:spTree>
    <p:extLst>
      <p:ext uri="{BB962C8B-B14F-4D97-AF65-F5344CB8AC3E}">
        <p14:creationId xmlns:p14="http://schemas.microsoft.com/office/powerpoint/2010/main" val="2072973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19999" y="6228000"/>
            <a:ext cx="10656837" cy="2520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VI. seminář – Bezpečnostní správa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Organizace bezpečnostní správy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545021"/>
            <a:ext cx="10869249" cy="4592979"/>
          </a:xfrm>
        </p:spPr>
        <p:txBody>
          <a:bodyPr/>
          <a:lstStyle/>
          <a:p>
            <a:r>
              <a:rPr lang="cs-CZ" sz="2400" dirty="0"/>
              <a:t>Vláda České republiky      </a:t>
            </a:r>
          </a:p>
          <a:p>
            <a:r>
              <a:rPr lang="cs-CZ" sz="2400" dirty="0"/>
              <a:t>Bezpečnostní rada státu     </a:t>
            </a:r>
          </a:p>
          <a:p>
            <a:r>
              <a:rPr lang="cs-CZ" sz="2400" dirty="0"/>
              <a:t>Ministerstvo vnitra     </a:t>
            </a:r>
          </a:p>
          <a:p>
            <a:r>
              <a:rPr lang="cs-CZ" sz="2400" dirty="0"/>
              <a:t>Národní bezpečnostní úřad    </a:t>
            </a:r>
          </a:p>
          <a:p>
            <a:r>
              <a:rPr lang="cs-CZ" sz="2400" dirty="0"/>
              <a:t>Ozbrojený bezpečnostní sbor: Policie České republiky       </a:t>
            </a:r>
          </a:p>
          <a:p>
            <a:r>
              <a:rPr lang="cs-CZ" sz="2400" dirty="0"/>
              <a:t>Ozbrojená zpravodajská služba: Bezpečnostní informační služba</a:t>
            </a:r>
          </a:p>
          <a:p>
            <a:r>
              <a:rPr lang="cs-CZ" sz="2400" dirty="0"/>
              <a:t>Kraje a obce [obecní (městská) policie]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41448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19999" y="6228000"/>
            <a:ext cx="10656837" cy="2520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VI. seminář – Bezpečnostní správa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Postavení a úkoly Policie ČR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545021"/>
            <a:ext cx="10869249" cy="4382813"/>
          </a:xfrm>
        </p:spPr>
        <p:txBody>
          <a:bodyPr/>
          <a:lstStyle/>
          <a:p>
            <a:r>
              <a:rPr lang="cs-CZ" sz="2400" dirty="0">
                <a:solidFill>
                  <a:schemeClr val="tx1">
                    <a:alpha val="80000"/>
                  </a:schemeClr>
                </a:solidFill>
              </a:rPr>
              <a:t>Policie je ozbrojeným sborem</a:t>
            </a:r>
          </a:p>
          <a:p>
            <a:pPr lvl="1"/>
            <a:r>
              <a:rPr lang="cs-CZ" dirty="0">
                <a:solidFill>
                  <a:schemeClr val="tx1">
                    <a:alpha val="80000"/>
                  </a:schemeClr>
                </a:solidFill>
              </a:rPr>
              <a:t>plní úkoly ve věcech vnitřního pořádku a bezpečnosti ve stanoveném rozsahu </a:t>
            </a:r>
          </a:p>
          <a:p>
            <a:pPr lvl="1"/>
            <a:r>
              <a:rPr lang="cs-CZ" dirty="0">
                <a:solidFill>
                  <a:schemeClr val="tx1">
                    <a:alpha val="80000"/>
                  </a:schemeClr>
                </a:solidFill>
              </a:rPr>
              <a:t>na území ČR</a:t>
            </a:r>
          </a:p>
          <a:p>
            <a:pPr lvl="1"/>
            <a:r>
              <a:rPr lang="cs-CZ" dirty="0">
                <a:solidFill>
                  <a:schemeClr val="tx1">
                    <a:alpha val="80000"/>
                  </a:schemeClr>
                </a:solidFill>
              </a:rPr>
              <a:t>na základě zákona </a:t>
            </a:r>
          </a:p>
          <a:p>
            <a:r>
              <a:rPr lang="cs-CZ" sz="2400" dirty="0">
                <a:solidFill>
                  <a:schemeClr val="tx1">
                    <a:alpha val="80000"/>
                  </a:schemeClr>
                </a:solidFill>
              </a:rPr>
              <a:t>Organizačně: </a:t>
            </a:r>
          </a:p>
          <a:p>
            <a:r>
              <a:rPr lang="cs-CZ" sz="2400" dirty="0">
                <a:solidFill>
                  <a:schemeClr val="tx1">
                    <a:alpha val="80000"/>
                  </a:schemeClr>
                </a:solidFill>
              </a:rPr>
              <a:t>Policejní prezidium ČR jako řídící orgán</a:t>
            </a:r>
          </a:p>
          <a:p>
            <a:r>
              <a:rPr lang="cs-CZ" sz="2400" dirty="0">
                <a:solidFill>
                  <a:schemeClr val="tx1">
                    <a:alpha val="80000"/>
                  </a:schemeClr>
                </a:solidFill>
              </a:rPr>
              <a:t>Další útvary zřízené ministrem na návrh policejního prezidenta</a:t>
            </a:r>
          </a:p>
          <a:p>
            <a:pPr lvl="2"/>
            <a:r>
              <a:rPr lang="cs-CZ" sz="2000" dirty="0">
                <a:solidFill>
                  <a:schemeClr val="tx1">
                    <a:alpha val="80000"/>
                  </a:schemeClr>
                </a:solidFill>
              </a:rPr>
              <a:t>pořádková policie, kriminální policie a vyšetřování, dopravní policie, správních činnost, ochranná, cizinecké a pohraniční p., rychlého nasazení, železniční p., letecká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09174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19999" y="6228000"/>
            <a:ext cx="10656837" cy="2520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VI. seminář – Bezpečnostní správa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Postavení a úkoly Policie ČR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434663"/>
            <a:ext cx="10869249" cy="4493172"/>
          </a:xfrm>
        </p:spPr>
        <p:txBody>
          <a:bodyPr/>
          <a:lstStyle/>
          <a:p>
            <a:r>
              <a:rPr lang="cs-CZ" sz="2400" b="1" dirty="0">
                <a:solidFill>
                  <a:schemeClr val="tx1">
                    <a:alpha val="80000"/>
                  </a:schemeClr>
                </a:solidFill>
              </a:rPr>
              <a:t>Právní prostředky k výkonu: </a:t>
            </a:r>
          </a:p>
          <a:p>
            <a:pPr lvl="1">
              <a:lnSpc>
                <a:spcPct val="150000"/>
              </a:lnSpc>
            </a:pPr>
            <a:r>
              <a:rPr lang="cs-CZ" sz="2400" b="1" dirty="0">
                <a:solidFill>
                  <a:schemeClr val="tx1">
                    <a:alpha val="80000"/>
                  </a:schemeClr>
                </a:solidFill>
              </a:rPr>
              <a:t>obecné právní prostředky </a:t>
            </a:r>
          </a:p>
          <a:p>
            <a:pPr lvl="2">
              <a:lnSpc>
                <a:spcPct val="150000"/>
              </a:lnSpc>
            </a:pPr>
            <a:r>
              <a:rPr lang="cs-CZ" sz="2400" dirty="0">
                <a:solidFill>
                  <a:schemeClr val="tx1">
                    <a:alpha val="80000"/>
                  </a:schemeClr>
                </a:solidFill>
              </a:rPr>
              <a:t>vydávání NPA (vláda, ministerstvo vnitra) a IPA	</a:t>
            </a:r>
          </a:p>
          <a:p>
            <a:pPr lvl="1">
              <a:lnSpc>
                <a:spcPct val="150000"/>
              </a:lnSpc>
            </a:pPr>
            <a:r>
              <a:rPr lang="cs-CZ" sz="2400" b="1" dirty="0">
                <a:solidFill>
                  <a:schemeClr val="tx1">
                    <a:alpha val="80000"/>
                  </a:schemeClr>
                </a:solidFill>
              </a:rPr>
              <a:t>specifické právní prostředky </a:t>
            </a:r>
          </a:p>
          <a:p>
            <a:pPr lvl="2">
              <a:lnSpc>
                <a:spcPct val="150000"/>
              </a:lnSpc>
            </a:pPr>
            <a:r>
              <a:rPr lang="cs-CZ" sz="2400" dirty="0">
                <a:solidFill>
                  <a:schemeClr val="tx1">
                    <a:alpha val="80000"/>
                  </a:schemeClr>
                </a:solidFill>
              </a:rPr>
              <a:t> ovládány zásadou vzájemného vyhodnocování a výběru prostředku </a:t>
            </a:r>
          </a:p>
          <a:p>
            <a:pPr lvl="3">
              <a:lnSpc>
                <a:spcPct val="150000"/>
              </a:lnSpc>
            </a:pPr>
            <a:r>
              <a:rPr lang="cs-CZ" sz="2400" dirty="0">
                <a:solidFill>
                  <a:schemeClr val="tx1">
                    <a:alpha val="80000"/>
                  </a:schemeClr>
                </a:solidFill>
              </a:rPr>
              <a:t>zásady legality, zásady přiměřenosti </a:t>
            </a:r>
          </a:p>
          <a:p>
            <a:pPr lvl="2">
              <a:lnSpc>
                <a:spcPct val="150000"/>
              </a:lnSpc>
            </a:pPr>
            <a:r>
              <a:rPr lang="cs-CZ" sz="2400" b="1" dirty="0">
                <a:solidFill>
                  <a:schemeClr val="tx1">
                    <a:alpha val="80000"/>
                  </a:schemeClr>
                </a:solidFill>
              </a:rPr>
              <a:t>bezprostřední zásah ve formě opatření služební zákrok </a:t>
            </a:r>
          </a:p>
          <a:p>
            <a:pPr lvl="3">
              <a:lnSpc>
                <a:spcPct val="150000"/>
              </a:lnSpc>
            </a:pPr>
            <a:r>
              <a:rPr lang="cs-CZ" sz="2400" dirty="0">
                <a:solidFill>
                  <a:schemeClr val="tx1">
                    <a:alpha val="80000"/>
                  </a:schemeClr>
                </a:solidFill>
              </a:rPr>
              <a:t>v rámci kterého může být použito donucovacího prostředku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68159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19999" y="6228000"/>
            <a:ext cx="10656837" cy="2520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VI. seminář – Bezpečnostní správa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Služební zákrok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800" y="1171576"/>
            <a:ext cx="10869249" cy="4616807"/>
          </a:xfrm>
        </p:spPr>
        <p:txBody>
          <a:bodyPr/>
          <a:lstStyle/>
          <a:p>
            <a:r>
              <a:rPr lang="cs-CZ" sz="1600" dirty="0">
                <a:hlinkClick r:id="rId4"/>
              </a:rPr>
              <a:t>https://www.youtube.com/watch?v=LhCIjz6hf0k&amp;ab_channel=Policie%C4%8CR</a:t>
            </a:r>
            <a:endParaRPr lang="cs-CZ" sz="1600" dirty="0"/>
          </a:p>
        </p:txBody>
      </p:sp>
      <p:pic>
        <p:nvPicPr>
          <p:cNvPr id="6" name="Online médium 5" title="Policie ČR: Perfektní mezinárodní spolupráce">
            <a:hlinkClick r:id="" action="ppaction://media"/>
            <a:extLst>
              <a:ext uri="{FF2B5EF4-FFF2-40B4-BE49-F238E27FC236}">
                <a16:creationId xmlns:a16="http://schemas.microsoft.com/office/drawing/2014/main" id="{518FBC63-8330-211C-2CDE-1F6ADF71BB8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2029262" y="1611193"/>
            <a:ext cx="7879073" cy="4451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82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46859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46859</Template>
  <TotalTime>0</TotalTime>
  <Words>2421</Words>
  <Application>Microsoft Office PowerPoint</Application>
  <PresentationFormat>Širokoúhlá obrazovka</PresentationFormat>
  <Paragraphs>284</Paragraphs>
  <Slides>32</Slides>
  <Notes>3</Notes>
  <HiddenSlides>0</HiddenSlides>
  <MMClips>1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7" baseType="lpstr">
      <vt:lpstr>Arial</vt:lpstr>
      <vt:lpstr>Calibri</vt:lpstr>
      <vt:lpstr>Tahoma</vt:lpstr>
      <vt:lpstr>Wingdings</vt:lpstr>
      <vt:lpstr>46859</vt:lpstr>
      <vt:lpstr>Správní právo III –Bezpečnostní správa</vt:lpstr>
      <vt:lpstr>Otázky</vt:lpstr>
      <vt:lpstr>Bezpečnostní správa státu</vt:lpstr>
      <vt:lpstr>Bezpečnostní správa státu</vt:lpstr>
      <vt:lpstr>Bezpečnostní správa státu</vt:lpstr>
      <vt:lpstr>Organizace bezpečnostní správy</vt:lpstr>
      <vt:lpstr>Postavení a úkoly Policie ČR</vt:lpstr>
      <vt:lpstr>Postavení a úkoly Policie ČR</vt:lpstr>
      <vt:lpstr>Služební zákrok</vt:lpstr>
      <vt:lpstr>Postavení a úkoly Policie ČR</vt:lpstr>
      <vt:lpstr>Postavení obecní policie</vt:lpstr>
      <vt:lpstr>Postavení obecní policie</vt:lpstr>
      <vt:lpstr>Krizové řízení</vt:lpstr>
      <vt:lpstr>Krizové řízení</vt:lpstr>
      <vt:lpstr>Integrovaný záchranný systém</vt:lpstr>
      <vt:lpstr>Správa na úseku obrany státu </vt:lpstr>
      <vt:lpstr>Stav ohrožení státu</vt:lpstr>
      <vt:lpstr>Válečný stav</vt:lpstr>
      <vt:lpstr>Nouzový stav </vt:lpstr>
      <vt:lpstr>Správa na úseku obrany státu </vt:lpstr>
      <vt:lpstr>Organizace obrany státu</vt:lpstr>
      <vt:lpstr>Prezident ČR – vrchní velitel ozbrojených sil</vt:lpstr>
      <vt:lpstr>Prezident ČR – vrchní velitel ozbrojených sil</vt:lpstr>
      <vt:lpstr>Parlament ČR</vt:lpstr>
      <vt:lpstr>Vláda ČR</vt:lpstr>
      <vt:lpstr>Ozbrojené síly ČR</vt:lpstr>
      <vt:lpstr>Vztahy uvnitř vojenské organizace</vt:lpstr>
      <vt:lpstr>Služební poměr</vt:lpstr>
      <vt:lpstr>PŘÍKLADY</vt:lpstr>
      <vt:lpstr>Příklady</vt:lpstr>
      <vt:lpstr>Příklady</vt:lpstr>
      <vt:lpstr>Příklady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Kamil Jelínek</cp:lastModifiedBy>
  <cp:revision>641</cp:revision>
  <cp:lastPrinted>1601-01-01T00:00:00Z</cp:lastPrinted>
  <dcterms:created xsi:type="dcterms:W3CDTF">2019-10-05T08:57:07Z</dcterms:created>
  <dcterms:modified xsi:type="dcterms:W3CDTF">2023-05-15T08:03:51Z</dcterms:modified>
</cp:coreProperties>
</file>