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1"/>
  </p:notesMasterIdLst>
  <p:handoutMasterIdLst>
    <p:handoutMasterId r:id="rId22"/>
  </p:handoutMasterIdLst>
  <p:sldIdLst>
    <p:sldId id="309" r:id="rId3"/>
    <p:sldId id="443" r:id="rId4"/>
    <p:sldId id="444" r:id="rId5"/>
    <p:sldId id="453" r:id="rId6"/>
    <p:sldId id="454" r:id="rId7"/>
    <p:sldId id="434" r:id="rId8"/>
    <p:sldId id="445" r:id="rId9"/>
    <p:sldId id="415" r:id="rId10"/>
    <p:sldId id="456" r:id="rId11"/>
    <p:sldId id="457" r:id="rId12"/>
    <p:sldId id="458" r:id="rId13"/>
    <p:sldId id="459" r:id="rId14"/>
    <p:sldId id="461" r:id="rId15"/>
    <p:sldId id="462" r:id="rId16"/>
    <p:sldId id="463" r:id="rId17"/>
    <p:sldId id="460" r:id="rId18"/>
    <p:sldId id="464" r:id="rId19"/>
    <p:sldId id="465" r:id="rId2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83" autoAdjust="0"/>
    <p:restoredTop sz="94857" autoAdjust="0"/>
  </p:normalViewPr>
  <p:slideViewPr>
    <p:cSldViewPr>
      <p:cViewPr varScale="1">
        <p:scale>
          <a:sx n="108" d="100"/>
          <a:sy n="108" d="100"/>
        </p:scale>
        <p:origin x="13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6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0867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876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2178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7079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09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0870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064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294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208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752" y="2636912"/>
            <a:ext cx="6696744" cy="3960440"/>
          </a:xfrm>
        </p:spPr>
        <p:txBody>
          <a:bodyPr/>
          <a:lstStyle/>
          <a:p>
            <a:r>
              <a:rPr lang="cs-CZ" altLang="cs-CZ" sz="3200" dirty="0">
                <a:latin typeface="Calibri" panose="020F0502020204030204" pitchFamily="34" charset="0"/>
              </a:rPr>
              <a:t>Sociální dialog</a:t>
            </a:r>
            <a:br>
              <a:rPr lang="cs-CZ" altLang="cs-CZ" sz="2800" dirty="0">
                <a:latin typeface="Calibri" panose="020F0502020204030204" pitchFamily="34" charset="0"/>
              </a:rPr>
            </a:br>
            <a:r>
              <a:rPr lang="cs-CZ" altLang="cs-CZ" sz="2800" dirty="0">
                <a:latin typeface="Calibri" panose="020F0502020204030204" pitchFamily="34" charset="0"/>
              </a:rPr>
              <a:t>MV 618K</a:t>
            </a:r>
            <a:br>
              <a:rPr lang="cs-CZ" altLang="cs-CZ" sz="2800" dirty="0">
                <a:latin typeface="Calibri" panose="020F0502020204030204" pitchFamily="34" charset="0"/>
              </a:rPr>
            </a:br>
            <a:r>
              <a:rPr lang="cs-CZ" altLang="cs-CZ" sz="2800" dirty="0">
                <a:latin typeface="Calibri" panose="020F0502020204030204" pitchFamily="34" charset="0"/>
              </a:rPr>
              <a:t>Jaro 2023</a:t>
            </a:r>
            <a:br>
              <a:rPr lang="cs-CZ" altLang="cs-CZ" sz="2800" dirty="0">
                <a:latin typeface="Calibri" panose="020F0502020204030204" pitchFamily="34" charset="0"/>
              </a:rPr>
            </a:br>
            <a:br>
              <a:rPr lang="cs-CZ" altLang="cs-CZ" sz="2800" dirty="0">
                <a:latin typeface="Calibri" panose="020F0502020204030204" pitchFamily="34" charset="0"/>
              </a:rPr>
            </a:br>
            <a:r>
              <a:rPr lang="cs-CZ" altLang="cs-CZ" sz="2800" dirty="0">
                <a:latin typeface="Calibri" panose="020F0502020204030204" pitchFamily="34" charset="0"/>
              </a:rPr>
              <a:t>Seminář č. 4</a:t>
            </a:r>
            <a:br>
              <a:rPr lang="cs-CZ" altLang="cs-CZ" sz="2800" dirty="0">
                <a:latin typeface="Calibri" panose="020F0502020204030204" pitchFamily="34" charset="0"/>
              </a:rPr>
            </a:br>
            <a:r>
              <a:rPr lang="cs-CZ" altLang="cs-CZ" sz="3200" dirty="0">
                <a:latin typeface="Calibri" panose="020F0502020204030204" pitchFamily="34" charset="0"/>
              </a:rPr>
              <a:t>	</a:t>
            </a:r>
            <a:r>
              <a:rPr lang="cs-CZ" altLang="cs-CZ" sz="2200" dirty="0">
                <a:latin typeface="Calibri" panose="020F0502020204030204" pitchFamily="34" charset="0"/>
              </a:rPr>
              <a:t>Oprávnění zástupců zaměstnanců</a:t>
            </a:r>
            <a:br>
              <a:rPr lang="cs-CZ" altLang="cs-CZ" sz="2200" dirty="0">
                <a:latin typeface="Calibri" panose="020F0502020204030204" pitchFamily="34" charset="0"/>
              </a:rPr>
            </a:br>
            <a:r>
              <a:rPr lang="cs-CZ" altLang="cs-CZ" sz="2200" dirty="0">
                <a:latin typeface="Calibri" panose="020F0502020204030204" pitchFamily="34" charset="0"/>
              </a:rPr>
              <a:t>	Právo EU a oprávnění zástupců zaměstnanců, 	evropská rada zaměstnanců</a:t>
            </a:r>
            <a:br>
              <a:rPr lang="cs-CZ" altLang="cs-CZ" sz="2200" dirty="0">
                <a:latin typeface="Calibri" panose="020F0502020204030204" pitchFamily="34" charset="0"/>
              </a:rPr>
            </a:br>
            <a:r>
              <a:rPr lang="cs-CZ" altLang="cs-CZ" sz="2200" dirty="0">
                <a:latin typeface="Calibri" panose="020F0502020204030204" pitchFamily="34" charset="0"/>
              </a:rPr>
              <a:t>	Kolektivní vyjednávání</a:t>
            </a:r>
            <a:r>
              <a:rPr lang="cs-CZ" altLang="cs-CZ" sz="2300" dirty="0">
                <a:latin typeface="Calibri" panose="020F0502020204030204" pitchFamily="34" charset="0"/>
              </a:rPr>
              <a:t>	</a:t>
            </a:r>
            <a:br>
              <a:rPr lang="cs-CZ" altLang="cs-CZ" sz="2300" dirty="0">
                <a:latin typeface="Calibri" panose="020F0502020204030204" pitchFamily="34" charset="0"/>
              </a:rPr>
            </a:br>
            <a:br>
              <a:rPr lang="cs-CZ" altLang="cs-CZ" sz="3800" dirty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3275856" y="5733256"/>
            <a:ext cx="53482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endParaRPr lang="cs-CZ" altLang="cs-CZ" sz="2000" kern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492896"/>
            <a:ext cx="8229600" cy="36724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/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Kolektivní vyjednávání je speciální formou sociálního dialogu.</a:t>
            </a:r>
          </a:p>
          <a:p>
            <a:pPr marL="609600" indent="-609600"/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Jde o formalizované, právem upravené jednání za účelem uzavření kolektivní smlouvy.</a:t>
            </a:r>
          </a:p>
          <a:p>
            <a:pPr marL="609600" indent="-609600"/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Cílem je nalezení sociálně-ekonomického optima jako podmínky dlouhodobého sociálního smíru.</a:t>
            </a:r>
          </a:p>
          <a:p>
            <a:pPr marL="609600" indent="-609600"/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Probíhá na úrovni:</a:t>
            </a:r>
          </a:p>
          <a:p>
            <a:pPr marL="1009650" lvl="1" indent="-609600">
              <a:buFont typeface="Arial" panose="020B0604020202020204" pitchFamily="34" charset="0"/>
              <a:buChar char="–"/>
            </a:pPr>
            <a:r>
              <a:rPr lang="cs-CZ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podnikové,</a:t>
            </a:r>
          </a:p>
          <a:p>
            <a:pPr marL="1009650" lvl="1" indent="-609600">
              <a:buFont typeface="Arial" panose="020B0604020202020204" pitchFamily="34" charset="0"/>
              <a:buChar char="–"/>
            </a:pPr>
            <a:r>
              <a:rPr lang="cs-CZ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odvětvové.</a:t>
            </a: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46856" y="1124669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vyjednávání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60094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301850"/>
            <a:ext cx="8229600" cy="42234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ja-JP" sz="2600" dirty="0">
                <a:latin typeface="Calibri" panose="020F0502020204030204" pitchFamily="34" charset="0"/>
                <a:cs typeface="Calibri" panose="020F0502020204030204" pitchFamily="34" charset="0"/>
              </a:rPr>
              <a:t>Právo kolektivně vyjednávat se zaměstnavatelem mají pouze odborové organizace.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600" dirty="0">
                <a:latin typeface="Calibri" panose="020F0502020204030204" pitchFamily="34" charset="0"/>
                <a:cs typeface="Calibri" panose="020F0502020204030204" pitchFamily="34" charset="0"/>
              </a:rPr>
              <a:t>Odborová organizace uzavírá kolektivní smlouvu za všechny zaměstnance zaměstnavatele.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600" dirty="0">
                <a:latin typeface="Calibri" panose="020F0502020204030204" pitchFamily="34" charset="0"/>
                <a:cs typeface="Calibri" panose="020F0502020204030204" pitchFamily="34" charset="0"/>
              </a:rPr>
              <a:t>Zaměstnanci (všichni, členové i nečlenové odborové organizace) mají právo:</a:t>
            </a:r>
          </a:p>
          <a:p>
            <a:pPr marL="1009650" lvl="1" indent="-609600">
              <a:lnSpc>
                <a:spcPct val="110000"/>
              </a:lnSpc>
              <a:buFont typeface="Arial" panose="020B0604020202020204" pitchFamily="34" charset="0"/>
              <a:buChar char="–"/>
            </a:pPr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předkládat podněty ke kolektivnímu vyjednávání,</a:t>
            </a:r>
          </a:p>
          <a:p>
            <a:pPr marL="1009650" lvl="1" indent="-609600">
              <a:lnSpc>
                <a:spcPct val="110000"/>
              </a:lnSpc>
              <a:buFont typeface="Arial" panose="020B0604020202020204" pitchFamily="34" charset="0"/>
              <a:buChar char="–"/>
            </a:pPr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být informováni o průběhu vyjednávání.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3773204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268538"/>
            <a:ext cx="8229600" cy="40878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/>
            <a:r>
              <a:rPr lang="cs-CZ" alt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Postup je upraven v zákoně č. 2/1991 Sb., o kolektivním vyjednávání (neřídí se občanským zákoníkem).</a:t>
            </a:r>
          </a:p>
          <a:p>
            <a:pPr marL="609600" indent="-609600"/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Kolektivní vyjednávání se zahajuje na návrh.</a:t>
            </a:r>
          </a:p>
          <a:p>
            <a:pPr marL="609600" indent="-609600"/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Druhá strana musí na návrh odpovědět do 7 pracovních dnů a vyjádřit se k bodům, které nepřijala.</a:t>
            </a:r>
          </a:p>
          <a:p>
            <a:pPr marL="609600" indent="-609600"/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Smluvní strany mají povinnost kolektivně vyjednávat a poskytovat si vzájemně součinnost.</a:t>
            </a:r>
          </a:p>
          <a:p>
            <a:pPr marL="609600" indent="-609600"/>
            <a:r>
              <a:rPr lang="cs-CZ" alt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Strany jsou povinny zahájit vyjednávání nejpozději 60 dní před uplynutím účinnosti dosavadní kolektivní smlouvy.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57200" y="1484313"/>
            <a:ext cx="8229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57200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Zahájení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3047525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276476"/>
            <a:ext cx="8229600" cy="40798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/>
            <a:r>
              <a:rPr lang="cs-CZ" alt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V případě, kdy jedna ze stran odmítá splnit svou povinnost vyjednávat a poskytovat součinnost, není jednoduché ji k tomu přimět.</a:t>
            </a:r>
          </a:p>
          <a:p>
            <a:pPr marL="609600" indent="-609600"/>
            <a:r>
              <a:rPr lang="cs-CZ" alt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Neexistuje konstrukce přestupku v zákoně o inspekci práce. Inspekce práce sice kontroluje i povinnosti vyplývající ze zákona o kolektivním vyjednávání, ale v souvislosti se zjištěným porušením zákona nemůže uložit pokutu.</a:t>
            </a:r>
          </a:p>
          <a:p>
            <a:pPr marL="609600" indent="-609600"/>
            <a:r>
              <a:rPr lang="cs-CZ" alt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Zřejmě by bylo možné po uplynutí 60 dnů od návrhu považovat nejednání druhé strany za projev kolektivního sporu o uzavření kolektivní smlouvy.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57200" y="1484313"/>
            <a:ext cx="8229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57200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Zahájení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3932964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420888"/>
            <a:ext cx="8229600" cy="374580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/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Délka vyjednávání záleží na smluvních stranách a jeho průběhu.</a:t>
            </a:r>
          </a:p>
          <a:p>
            <a:pPr marL="609600" indent="-609600"/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Strany by se měly snažit o nalezení oboustranně přijatelného kompromisu.</a:t>
            </a:r>
          </a:p>
          <a:p>
            <a:pPr marL="609600" indent="-609600"/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Pokud je kolektivní vyjednávání úspěšné, dojde k uzavření kolektivní smlouvy.</a:t>
            </a:r>
          </a:p>
          <a:p>
            <a:pPr marL="609600" indent="-609600"/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V případě neúspěchu vyjednávání může vzniknout kolektivní právní spor.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91124" y="33265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Průběh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2134251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132856"/>
            <a:ext cx="8229600" cy="40338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/>
            <a:r>
              <a:rPr lang="cs-CZ" altLang="ja-JP" sz="2600" dirty="0">
                <a:latin typeface="Calibri" panose="020F0502020204030204" pitchFamily="34" charset="0"/>
                <a:cs typeface="Calibri" panose="020F0502020204030204" pitchFamily="34" charset="0"/>
              </a:rPr>
              <a:t>V rámci vyjednávání se výrazně projevuje osobní rámec sociálního dialogu.</a:t>
            </a:r>
          </a:p>
          <a:p>
            <a:pPr marL="609600" indent="-609600"/>
            <a:r>
              <a:rPr lang="cs-CZ" altLang="ja-JP" sz="2600" dirty="0">
                <a:latin typeface="Calibri" panose="020F0502020204030204" pitchFamily="34" charset="0"/>
                <a:cs typeface="Calibri" panose="020F0502020204030204" pitchFamily="34" charset="0"/>
              </a:rPr>
              <a:t>Je třeba věnovat pozornost mimo jiné:</a:t>
            </a:r>
          </a:p>
          <a:p>
            <a:pPr marL="1009650" lvl="1" indent="-609600">
              <a:buFont typeface="Arial" panose="020B0604020202020204" pitchFamily="34" charset="0"/>
              <a:buChar char="–"/>
            </a:pPr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správnému složení vyjednávacího týmu (počet, specializace, dělba rolí a úloh),</a:t>
            </a:r>
          </a:p>
          <a:p>
            <a:pPr marL="1009650" lvl="1" indent="-609600">
              <a:buFont typeface="Arial" panose="020B0604020202020204" pitchFamily="34" charset="0"/>
              <a:buChar char="–"/>
            </a:pPr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taktikám a technikám prezentace a vyjednávání,</a:t>
            </a:r>
          </a:p>
          <a:p>
            <a:pPr marL="1009650" lvl="1" indent="-609600">
              <a:buFont typeface="Arial" panose="020B0604020202020204" pitchFamily="34" charset="0"/>
              <a:buChar char="–"/>
            </a:pPr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zvládání emocí, řízení konfliktu.</a:t>
            </a:r>
          </a:p>
          <a:p>
            <a:pPr marL="609600" indent="-609600"/>
            <a:r>
              <a:rPr lang="cs-CZ" altLang="ja-JP" dirty="0">
                <a:latin typeface="Calibri" panose="020F0502020204030204" pitchFamily="34" charset="0"/>
                <a:cs typeface="Calibri" panose="020F0502020204030204" pitchFamily="34" charset="0"/>
              </a:rPr>
              <a:t>Více k tomuto u osobního rámce sociálního dialogu.</a:t>
            </a:r>
          </a:p>
          <a:p>
            <a:pPr marL="1009650" lvl="1" indent="-609600"/>
            <a:endParaRPr lang="cs-CZ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Průběh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1932102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132856"/>
            <a:ext cx="8229600" cy="40338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/>
            <a:r>
              <a:rPr lang="cs-CZ" altLang="ja-JP" sz="2300" dirty="0">
                <a:latin typeface="Calibri" panose="020F0502020204030204" pitchFamily="34" charset="0"/>
                <a:cs typeface="Calibri" panose="020F0502020204030204" pitchFamily="34" charset="0"/>
              </a:rPr>
              <a:t>Pokud byla kolektivní smlouva uzavřena a trvá doba, po kterou je účinná, obsahuje zákon zvláštní úpravu vztahující se k její změně.</a:t>
            </a:r>
          </a:p>
          <a:p>
            <a:pPr marL="609600" indent="-609600"/>
            <a:r>
              <a:rPr lang="cs-CZ" altLang="ja-JP" sz="2300" dirty="0">
                <a:latin typeface="Calibri" panose="020F0502020204030204" pitchFamily="34" charset="0"/>
                <a:cs typeface="Calibri" panose="020F0502020204030204" pitchFamily="34" charset="0"/>
              </a:rPr>
              <a:t>§ 8 odst. 5 zákona o kolektivním vyjednávání:</a:t>
            </a:r>
          </a:p>
          <a:p>
            <a:pPr marL="0" indent="0">
              <a:buNone/>
            </a:pPr>
            <a:r>
              <a:rPr lang="cs-CZ" altLang="ja-JP" sz="2300" i="1" dirty="0">
                <a:latin typeface="Calibri" panose="020F0502020204030204" pitchFamily="34" charset="0"/>
                <a:cs typeface="Calibri" panose="020F0502020204030204" pitchFamily="34" charset="0"/>
              </a:rPr>
              <a:t>Smluvní strany mohou v kolektivní smlouvě dohodnout možnost změny kolektivní smlouvy a její rozsah</a:t>
            </a:r>
            <a:r>
              <a:rPr lang="en-GB" altLang="ja-JP" sz="2300" i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cs-CZ" altLang="ja-JP" sz="2300" i="1" dirty="0">
                <a:latin typeface="Calibri" panose="020F0502020204030204" pitchFamily="34" charset="0"/>
                <a:cs typeface="Calibri" panose="020F0502020204030204" pitchFamily="34" charset="0"/>
              </a:rPr>
              <a:t> při této změně se postupuje jako při uzavírání kolektivní smlouvy.</a:t>
            </a:r>
          </a:p>
          <a:p>
            <a:pPr marL="609600" indent="-609600"/>
            <a:r>
              <a:rPr lang="cs-CZ" altLang="ja-JP" sz="2300" dirty="0">
                <a:latin typeface="Calibri" panose="020F0502020204030204" pitchFamily="34" charset="0"/>
                <a:cs typeface="Calibri" panose="020F0502020204030204" pitchFamily="34" charset="0"/>
              </a:rPr>
              <a:t>Kolektivní smlouvy často ujednání o možné změně neobsahují, případně obsahují jen ve vztahu k určité části (například roční nárůst výše mezd).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Jednání o změně kolektivní smlouvy</a:t>
            </a:r>
          </a:p>
        </p:txBody>
      </p:sp>
    </p:spTree>
    <p:extLst>
      <p:ext uri="{BB962C8B-B14F-4D97-AF65-F5344CB8AC3E}">
        <p14:creationId xmlns:p14="http://schemas.microsoft.com/office/powerpoint/2010/main" val="3915688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195661"/>
            <a:ext cx="8229600" cy="39710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/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Právní úprava sleduje hledisko stability výsledku sociálního dialogu.</a:t>
            </a:r>
          </a:p>
          <a:p>
            <a:pPr marL="609600" indent="-609600"/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Co bylo dohodnuto (mnohdy po dlouhém a náročném vyjednávání, uplatnění nástrojů řešení kolektivního sporu atd.), nechť po sjednanou platí.</a:t>
            </a:r>
          </a:p>
          <a:p>
            <a:pPr marL="609600" indent="-609600"/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Samy strany kolektivního vyjednávání mají často zájem na tom, aby kolektivní smlouva platila tak, jak byla uzavřena, a nebylo nutné zahajovat náročný proces kolektivního vyjednávání.</a:t>
            </a:r>
          </a:p>
          <a:p>
            <a:pPr marL="609600" indent="-609600"/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Ujednání o možnosti změnit kolektivní smlouvy má své plusy i mínusy. Strany si musí dobře rozmyslet, zda a v jakém rozsahu ujednání o možnosti změny do kolektivní smlouvy vloží.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Jednání o změně kolektivní smlouvy</a:t>
            </a:r>
          </a:p>
        </p:txBody>
      </p:sp>
    </p:spTree>
    <p:extLst>
      <p:ext uri="{BB962C8B-B14F-4D97-AF65-F5344CB8AC3E}">
        <p14:creationId xmlns:p14="http://schemas.microsoft.com/office/powerpoint/2010/main" val="3044087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276872"/>
            <a:ext cx="8229600" cy="388982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indent="-609600"/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Důsledkem svobody zakládání odborových organizací je i to, že nelze omezovat počet odborových organizací působících u zaměstnavatele.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Působí-li u zaměstnavatele několik odborových organizací (tzv. odborová pluralita), jednají všechny společně a ve vzájemné shodě.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Všechny odborové organizace se musí na kolektivní smlouvě (navzájem) shodnout a dohodnout se zaměstnavatelem.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Pluralita odborových organizací působí řadu problémů a podněcuje mnoho otázek, na které nejsou jasné odpovědi.</a:t>
            </a:r>
            <a:endParaRPr lang="cs-CZ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Pluralita</a:t>
            </a:r>
          </a:p>
        </p:txBody>
      </p:sp>
    </p:spTree>
    <p:extLst>
      <p:ext uri="{BB962C8B-B14F-4D97-AF65-F5344CB8AC3E}">
        <p14:creationId xmlns:p14="http://schemas.microsoft.com/office/powerpoint/2010/main" val="1598389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053555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solidFill>
                  <a:schemeClr val="tx2"/>
                </a:solidFill>
                <a:latin typeface="Calibri" pitchFamily="34" charset="0"/>
              </a:rPr>
              <a:t>Oprávnění zástupců zaměstnanců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16832"/>
            <a:ext cx="8229600" cy="468052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V souvislosti s uplatňováním oprávnění zástupců zaměstnanců vůči zaměstnavateli se hovoří o spoluúčasti zaměstnanců.</a:t>
            </a:r>
          </a:p>
          <a:p>
            <a:pPr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Zástupci zaměstnanců mají vůči zaměstnavateli právo na: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200" dirty="0">
                <a:latin typeface="Calibri" panose="020F0502020204030204" pitchFamily="34" charset="0"/>
              </a:rPr>
              <a:t>informování,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projednání,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200" dirty="0">
                <a:latin typeface="Calibri" panose="020F0502020204030204" pitchFamily="34" charset="0"/>
              </a:rPr>
              <a:t>spolurozhodování,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kolektivní vyjednávání,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200" dirty="0">
                <a:latin typeface="Calibri" panose="020F0502020204030204" pitchFamily="34" charset="0"/>
              </a:rPr>
              <a:t>kontrolu.</a:t>
            </a:r>
          </a:p>
          <a:p>
            <a:pPr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Zástupci zaměstnanců i zaměstnavatelů se mohou podílet na tvorbě právních předpisů.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851F3A-7EDA-4BA5-95FF-71D429560566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41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981547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solidFill>
                  <a:schemeClr val="tx2"/>
                </a:solidFill>
                <a:latin typeface="Calibri" pitchFamily="34" charset="0"/>
              </a:rPr>
              <a:t>Informování a projednání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460851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Právní úprava vychází ze směrnice 2002/14/EC.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Cíle úpravy informování a projednávání: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zvýšení ochrany práv zaměstnanců prostřednictvím získání důležitých informací,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zvýšení konkurenceschopnosti a přizpůsobivosti zaměstnavatelů.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Právo na informace a projednání mají samotní zaměstnanci. Pokud působí zástupců zaměstnanců, plní zaměstnavatel svou povinnost jejich prostřednictvím.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Projednáním je jednání za účelem dosažení shody.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Obsah informování a projednávání: § 279, 280, 286 zákoníku práce.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Zaměstnavatel musí s odborovou organizací projednávat i některé záležitosti týkající se jednotlivých zaměstnanců (např. výpověď, náhrada škody).</a:t>
            </a:r>
            <a:endParaRPr lang="cs-CZ" sz="1800" dirty="0">
              <a:latin typeface="Calibri" panose="020F0502020204030204" pitchFamily="34" charset="0"/>
            </a:endParaRPr>
          </a:p>
          <a:p>
            <a:pPr lvl="1">
              <a:spcBef>
                <a:spcPts val="800"/>
              </a:spcBef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851F3A-7EDA-4BA5-95FF-71D429560566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211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981547"/>
            <a:ext cx="7772400" cy="50323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solidFill>
                  <a:schemeClr val="tx2"/>
                </a:solidFill>
                <a:latin typeface="Calibri" pitchFamily="34" charset="0"/>
              </a:rPr>
              <a:t>Informování a projednání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844824"/>
            <a:ext cx="8229600" cy="4536504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800"/>
              </a:spcBef>
            </a:pPr>
            <a:r>
              <a:rPr lang="cs-CZ" sz="1900" dirty="0">
                <a:latin typeface="Calibri" panose="020F0502020204030204" pitchFamily="34" charset="0"/>
              </a:rPr>
              <a:t>§ 278 odst. 2 zákoníku práce:</a:t>
            </a:r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</a:pPr>
            <a:r>
              <a:rPr lang="cs-CZ" sz="1900" i="1" dirty="0"/>
              <a:t>Informováním se rozumí </a:t>
            </a:r>
            <a:r>
              <a:rPr lang="cs-CZ" sz="1900" b="1" i="1" dirty="0"/>
              <a:t>poskytnutí nezbytných údajů, z nichž je možné jednoznačně zjistit stav oznamované skutečnosti</a:t>
            </a:r>
            <a:r>
              <a:rPr lang="cs-CZ" sz="1900" i="1" dirty="0"/>
              <a:t>, popřípadě k ní zaujmout stanovisko. Zaměstnavatel je povinen poskytnout informace </a:t>
            </a:r>
            <a:r>
              <a:rPr lang="cs-CZ" sz="1900" b="1" i="1" dirty="0"/>
              <a:t>v dostatečném předstihu a vhodným způsobem</a:t>
            </a:r>
            <a:r>
              <a:rPr lang="cs-CZ" sz="1900" i="1" dirty="0"/>
              <a:t>, aby je zaměstnanci mohli posoudit, popřípadě se připravit na projednání a vyjádřit své stanovisko před uskutečněním opatření.</a:t>
            </a:r>
          </a:p>
          <a:p>
            <a:pPr>
              <a:lnSpc>
                <a:spcPct val="110000"/>
              </a:lnSpc>
              <a:spcBef>
                <a:spcPts val="800"/>
              </a:spcBef>
            </a:pPr>
            <a:r>
              <a:rPr lang="cs-CZ" sz="1900" dirty="0">
                <a:latin typeface="Calibri" panose="020F0502020204030204" pitchFamily="34" charset="0"/>
              </a:rPr>
              <a:t>§ 278 odst. 3 zákoníku práce:</a:t>
            </a:r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</a:pPr>
            <a:r>
              <a:rPr lang="cs-CZ" sz="1900" i="1" dirty="0"/>
              <a:t>Projednáním se rozumí </a:t>
            </a:r>
            <a:r>
              <a:rPr lang="cs-CZ" sz="1900" b="1" i="1" dirty="0"/>
              <a:t>jednání mezi zaměstnavatelem a zaměstnanci, výměna stanovisek a vysvětlení s cílem dosáhnout shody</a:t>
            </a:r>
            <a:r>
              <a:rPr lang="cs-CZ" sz="1900" i="1" dirty="0"/>
              <a:t>. Zaměstnavatel je povinen zajistit projednání v dostatečném předstihu a vhodným způsobem, aby zaměstnanci mohli na základě poskytnutých informací vyjádřit svá stanoviska a zaměstnavatel je mohl vzít v úvahu před uskutečněním opatření. Zaměstnanci mají při projednání </a:t>
            </a:r>
            <a:r>
              <a:rPr lang="cs-CZ" sz="1900" b="1" i="1" dirty="0"/>
              <a:t>právo obdržet na své stanovisko odůvodněnou odpověď.</a:t>
            </a:r>
            <a:endParaRPr lang="cs-CZ" sz="19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96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981547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solidFill>
                  <a:schemeClr val="tx2"/>
                </a:solidFill>
                <a:latin typeface="Calibri" pitchFamily="34" charset="0"/>
              </a:rPr>
              <a:t>Informování a projednání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88840"/>
            <a:ext cx="8229600" cy="4392488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Projednávání v individuálních pracovněprávních vztazích (povinnost zaměstnavatele předem projednat záležitost týkající se zaměstnance s odborovou organizací):</a:t>
            </a:r>
          </a:p>
          <a:p>
            <a:pPr lvl="1">
              <a:spcBef>
                <a:spcPts val="800"/>
              </a:spcBef>
            </a:pPr>
            <a:r>
              <a:rPr lang="cs-CZ" sz="1600" dirty="0">
                <a:latin typeface="Calibri" panose="020F0502020204030204" pitchFamily="34" charset="0"/>
              </a:rPr>
              <a:t>převedení na jinou práci bez souhlasu zaměstnance (§ 46 zákoníku práce),</a:t>
            </a:r>
          </a:p>
          <a:p>
            <a:pPr lvl="1">
              <a:spcBef>
                <a:spcPts val="800"/>
              </a:spcBef>
            </a:pPr>
            <a:r>
              <a:rPr lang="cs-CZ" sz="1600" dirty="0">
                <a:latin typeface="Calibri" panose="020F0502020204030204" pitchFamily="34" charset="0"/>
              </a:rPr>
              <a:t>rozvázání pracovního poměru výpovědí nebo okamžitým zrušením (§ 61 odst. 1 zákoníku práce),</a:t>
            </a:r>
          </a:p>
          <a:p>
            <a:pPr lvl="1">
              <a:spcBef>
                <a:spcPts val="800"/>
              </a:spcBef>
            </a:pPr>
            <a:r>
              <a:rPr lang="cs-CZ" sz="1600" dirty="0">
                <a:latin typeface="Calibri" panose="020F0502020204030204" pitchFamily="34" charset="0"/>
              </a:rPr>
              <a:t>výše požadované náhrady škody a obsah dohody o způsobu její náhrady (§ 263 odst. 3 zákoníku práce),</a:t>
            </a:r>
          </a:p>
          <a:p>
            <a:pPr lvl="1">
              <a:spcBef>
                <a:spcPts val="800"/>
              </a:spcBef>
            </a:pPr>
            <a:r>
              <a:rPr lang="cs-CZ" sz="1600" dirty="0">
                <a:latin typeface="Calibri" panose="020F0502020204030204" pitchFamily="34" charset="0"/>
              </a:rPr>
              <a:t>zaměstnancova stížnost na výkon práv a povinností vyplývajících z pracovněprávního vztahu (§ 276 odst. 9 zákoníku práce).</a:t>
            </a:r>
          </a:p>
          <a:p>
            <a:pPr lvl="1">
              <a:spcBef>
                <a:spcPts val="800"/>
              </a:spcBef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851F3A-7EDA-4BA5-95FF-71D429560566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400" dirty="0">
                <a:solidFill>
                  <a:schemeClr val="tx2"/>
                </a:solidFill>
                <a:latin typeface="Calibri" pitchFamily="34" charset="0"/>
              </a:rPr>
              <a:t>Přístup k nadnárodním informacím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88840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Právní úprava vychází ze směrnice 2009/38/EC.</a:t>
            </a:r>
          </a:p>
          <a:p>
            <a:pPr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Povinnost zajistit přístup k nadnárodním informacím mají zaměstnavatelé a skupiny zaměstnavatelů s působností na území členských států: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zaměstnávají alespoň 1000 zaměstnanců v členských státech a 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alespoň ve dvou členských státech po 150 zaměstnancích.</a:t>
            </a:r>
          </a:p>
          <a:p>
            <a:pPr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Přístup k nadnárodním informacím musí být zajištěn prostřednictvím: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evropské rady zaměstnanců, nebo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jiného postupu.</a:t>
            </a:r>
          </a:p>
          <a:p>
            <a:pPr lvl="1">
              <a:spcBef>
                <a:spcPts val="800"/>
              </a:spcBef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sz="2600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851F3A-7EDA-4BA5-95FF-71D429560566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843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Zaměstnavatel může učinit určité rozhodnutí nebo právně jednat jen se souhlasem zástupce zaměstnanců.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V některých případech jde o podmínku platnosti právního jednání.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Příklady práva na spolurozhodování: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vážné důvody pro opakování pracovních poměrů na dobu určitou ( 39 odst. 4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rozvázání pracovního poměru odborového funkcionáře (§ 61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prodloužení vyrovnávacího období až na 52 týdnů </a:t>
            </a:r>
            <a:r>
              <a:rPr lang="en-US" altLang="cs-CZ" sz="1800" dirty="0">
                <a:latin typeface="Calibri" panose="020F0502020204030204" pitchFamily="34" charset="0"/>
              </a:rPr>
              <a:t>[</a:t>
            </a:r>
            <a:r>
              <a:rPr lang="cs-CZ" altLang="cs-CZ" sz="1800" dirty="0">
                <a:latin typeface="Calibri" panose="020F0502020204030204" pitchFamily="34" charset="0"/>
              </a:rPr>
              <a:t>§ 78 odst. 1 písm. m), § 85 odst. 4, § 93 odst. 4 zákoníku práce</a:t>
            </a:r>
            <a:r>
              <a:rPr lang="en-US" altLang="cs-CZ" sz="1800" dirty="0">
                <a:latin typeface="Calibri" panose="020F0502020204030204" pitchFamily="34" charset="0"/>
              </a:rPr>
              <a:t>]</a:t>
            </a:r>
            <a:endParaRPr lang="cs-CZ" altLang="cs-CZ" sz="1800" dirty="0"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zavedení konta pracovní doby (§ 86 odst. 1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organizování prověrek BOZP (§ 108 odst. 5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částečná nezaměstnanost (§ 209 odst. 2 zákoníku práce)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rozvrh čerpání dovolené (§ 217 odst. 1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hromadné čerpání dovolené (§ 220 zákoníku práce)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vydání pracovního řádu (§ 306  odst. 4 zákoníku práce)</a:t>
            </a:r>
          </a:p>
          <a:p>
            <a:pPr lvl="1">
              <a:spcBef>
                <a:spcPts val="800"/>
              </a:spcBef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sz="26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851F3A-7EDA-4BA5-95FF-71D429560566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Nadpis 4"/>
          <p:cNvSpPr>
            <a:spLocks noGrp="1"/>
          </p:cNvSpPr>
          <p:nvPr>
            <p:ph type="title"/>
          </p:nvPr>
        </p:nvSpPr>
        <p:spPr>
          <a:xfrm>
            <a:off x="251520" y="1125538"/>
            <a:ext cx="8352928" cy="503237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34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Právo na spolurozhodování</a:t>
            </a:r>
          </a:p>
        </p:txBody>
      </p:sp>
    </p:spTree>
    <p:extLst>
      <p:ext uri="{BB962C8B-B14F-4D97-AF65-F5344CB8AC3E}">
        <p14:creationId xmlns:p14="http://schemas.microsoft.com/office/powerpoint/2010/main" val="1045183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352928" cy="647278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34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Právo kontroly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Odborové organizace mají právo vykonávat kontrolu nad stavem BOZP.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Zaměstnavatel musí vůči odborové organizaci dodržovat povinnosti podle § 322 odst. 1 zákoníku práce.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Náklady vzniklé výkonem kontroly nad BOZP hradí stát.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Odborové organizace dbají o dodržování pracovněprávních předpisů.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851F3A-7EDA-4BA5-95FF-71D429560566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516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352928" cy="647278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34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Zastoupení v orgánech obchodních společností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Podle zákona o obchodních korporacích mají zaměstnanci v akciových společnostech s více než 500 zaměstnanci a s duální strukturou právo na zastoupení v dozorčí radě.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Zaměstnanci volí jednu třetinu členů dozorčí rady, pokud stanovy neurčí vyšší počet.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>
                <a:latin typeface="Calibri" panose="020F0502020204030204" pitchFamily="34" charset="0"/>
              </a:rPr>
              <a:t>§ 448 odst. 2, § 448a zákona o obchodních korporacích.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851F3A-7EDA-4BA5-95FF-71D429560566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709049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6617</TotalTime>
  <Words>1360</Words>
  <Application>Microsoft Office PowerPoint</Application>
  <PresentationFormat>Předvádění na obrazovce (4:3)</PresentationFormat>
  <Paragraphs>137</Paragraphs>
  <Slides>18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3558</vt:lpstr>
      <vt:lpstr>BÉŽOVÁ TITL</vt:lpstr>
      <vt:lpstr>Sociální dialog MV 618K Jaro 2023  Seminář č. 4  Oprávnění zástupců zaměstnanců  Právo EU a oprávnění zástupců zaměstnanců,  evropská rada zaměstnanců  Kolektivní vyjednávání   </vt:lpstr>
      <vt:lpstr>Oprávnění zástupců zaměstnanců</vt:lpstr>
      <vt:lpstr>Informování a projednání</vt:lpstr>
      <vt:lpstr>Informování a projednání</vt:lpstr>
      <vt:lpstr>Informování a projednání</vt:lpstr>
      <vt:lpstr>Přístup k nadnárodním informacím</vt:lpstr>
      <vt:lpstr>Právo na spolurozhodování</vt:lpstr>
      <vt:lpstr>Právo kontroly</vt:lpstr>
      <vt:lpstr>Zastoupení v orgánech obchodních společností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Stránský Jaroslav</cp:lastModifiedBy>
  <cp:revision>158</cp:revision>
  <dcterms:created xsi:type="dcterms:W3CDTF">2014-09-29T20:24:51Z</dcterms:created>
  <dcterms:modified xsi:type="dcterms:W3CDTF">2023-03-22T17:00:43Z</dcterms:modified>
</cp:coreProperties>
</file>