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</p:sldMasterIdLst>
  <p:notesMasterIdLst>
    <p:notesMasterId r:id="rId14"/>
  </p:notesMasterIdLst>
  <p:handoutMasterIdLst>
    <p:handoutMasterId r:id="rId15"/>
  </p:handoutMasterIdLst>
  <p:sldIdLst>
    <p:sldId id="452" r:id="rId4"/>
    <p:sldId id="458" r:id="rId5"/>
    <p:sldId id="463" r:id="rId6"/>
    <p:sldId id="459" r:id="rId7"/>
    <p:sldId id="460" r:id="rId8"/>
    <p:sldId id="461" r:id="rId9"/>
    <p:sldId id="462" r:id="rId10"/>
    <p:sldId id="464" r:id="rId11"/>
    <p:sldId id="465" r:id="rId12"/>
    <p:sldId id="466" r:id="rId13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83" autoAdjust="0"/>
    <p:restoredTop sz="94857" autoAdjust="0"/>
  </p:normalViewPr>
  <p:slideViewPr>
    <p:cSldViewPr>
      <p:cViewPr varScale="1">
        <p:scale>
          <a:sx n="108" d="100"/>
          <a:sy n="108" d="100"/>
        </p:scale>
        <p:origin x="130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51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0901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034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954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137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439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145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1804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590320-DBB8-48C8-919D-BC1812019227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383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dirty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2807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2pPr>
          </a:lstStyle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00">
                <a:latin typeface="Calibri" panose="020F0502020204030204" pitchFamily="34" charset="0"/>
              </a:defRPr>
            </a:lvl1pPr>
          </a:lstStyle>
          <a:p>
            <a:fld id="{0494B535-9B47-4CBC-8E44-C5A165605D3D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155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77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61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Calibri" panose="020F0502020204030204" pitchFamily="34" charset="0"/>
              </a:defRPr>
            </a:lvl1pPr>
          </a:lstStyle>
          <a:p>
            <a:fld id="{75F5812A-C4F5-4C55-9DE2-54BD25BD174C}" type="slidenum">
              <a:rPr lang="cs-CZ" altLang="cs-CZ" smtClean="0">
                <a:solidFill>
                  <a:srgbClr val="000000"/>
                </a:solidFill>
              </a:rPr>
              <a:pPr/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9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2"/>
            <a:ext cx="6696744" cy="3960440"/>
          </a:xfrm>
        </p:spPr>
        <p:txBody>
          <a:bodyPr/>
          <a:lstStyle/>
          <a:p>
            <a:r>
              <a:rPr lang="cs-CZ" altLang="cs-CZ" sz="2800" dirty="0">
                <a:latin typeface="Calibri" panose="020F0502020204030204" pitchFamily="34" charset="0"/>
              </a:rPr>
              <a:t>Sociální dialog.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MV 618K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Jaro 2023</a:t>
            </a:r>
            <a:br>
              <a:rPr lang="cs-CZ" altLang="cs-CZ" sz="2400" dirty="0">
                <a:latin typeface="Calibri" panose="020F0502020204030204" pitchFamily="34" charset="0"/>
              </a:rPr>
            </a:b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Seminář č. 6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400" dirty="0">
                <a:latin typeface="Calibri" panose="020F0502020204030204" pitchFamily="34" charset="0"/>
              </a:rPr>
              <a:t>Kolektivní smlouva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Obsah kolektivních smluv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Kolektivní smlouva vyššího stupně</a:t>
            </a:r>
            <a:br>
              <a:rPr lang="cs-CZ" altLang="cs-CZ" sz="2600" dirty="0">
                <a:latin typeface="Calibri" panose="020F0502020204030204" pitchFamily="34" charset="0"/>
              </a:rPr>
            </a:br>
            <a:br>
              <a:rPr lang="cs-CZ" altLang="cs-CZ" sz="3800" dirty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143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sz="2300" dirty="0"/>
              <a:t>Pouze v kolektivní smlouvě lze sjednat: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100" dirty="0"/>
              <a:t>52týdenní vyrovnávací období pro nerovnoměrné rozvržení a pro sledování celkového rozsahu práce přesčas,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100" dirty="0"/>
              <a:t>mzdové tarify, které budou mít přednost před zaručenou mzdou,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300" dirty="0"/>
              <a:t>Lze sjednat v kolektivní smlouvě (dohodě s odbory), případně ve vnitřním předpisu, pokud nepůsobí odbory: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dirty="0"/>
              <a:t>odlišná pravidla pro sjednávání a opakování dob určitých,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dirty="0"/>
              <a:t>uplatnění překážky v práci podle § 209 zákoníku práce,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dirty="0"/>
              <a:t>zavedení konta pracovní doby.</a:t>
            </a:r>
          </a:p>
          <a:p>
            <a:pPr marL="1009650" lvl="1" indent="-609600">
              <a:lnSpc>
                <a:spcPct val="110000"/>
              </a:lnSpc>
            </a:pPr>
            <a:endParaRPr lang="cs-CZ" altLang="ja-JP" sz="24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Obsah kolektivních smluv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85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88840"/>
            <a:ext cx="8229600" cy="432048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2800" dirty="0"/>
              <a:t>Kolektivní smlouva má dvojí povahu</a:t>
            </a:r>
          </a:p>
          <a:p>
            <a:pPr marL="1009650" lvl="1" indent="-609600"/>
            <a:r>
              <a:rPr lang="cs-CZ" altLang="ja-JP" sz="2600" dirty="0"/>
              <a:t>právní jednání,</a:t>
            </a:r>
          </a:p>
          <a:p>
            <a:pPr marL="1009650" lvl="1" indent="-609600"/>
            <a:r>
              <a:rPr lang="cs-CZ" altLang="ja-JP" sz="2600" dirty="0"/>
              <a:t>normativní akt.</a:t>
            </a:r>
          </a:p>
          <a:p>
            <a:pPr marL="609600" indent="-609600"/>
            <a:r>
              <a:rPr lang="cs-CZ" altLang="ja-JP" sz="2800" dirty="0"/>
              <a:t>Kolektivní smlouva má části:</a:t>
            </a:r>
          </a:p>
          <a:p>
            <a:pPr marL="1009650" lvl="1" indent="-609600"/>
            <a:r>
              <a:rPr lang="cs-CZ" altLang="ja-JP" sz="2600" dirty="0"/>
              <a:t>normativní,</a:t>
            </a:r>
          </a:p>
          <a:p>
            <a:pPr marL="1009650" lvl="1" indent="-609600"/>
            <a:r>
              <a:rPr lang="cs-CZ" altLang="ja-JP" sz="2600" dirty="0"/>
              <a:t>obligační.</a:t>
            </a:r>
          </a:p>
          <a:p>
            <a:pPr marL="609600" indent="-609600"/>
            <a:r>
              <a:rPr lang="cs-CZ" altLang="ja-JP" sz="2800" dirty="0"/>
              <a:t>Kolektivní smlouva může být uzavřena jako:</a:t>
            </a:r>
          </a:p>
          <a:p>
            <a:pPr marL="1009650" lvl="1" indent="-609600"/>
            <a:r>
              <a:rPr lang="cs-CZ" altLang="ja-JP" sz="2600" dirty="0"/>
              <a:t>podniková,</a:t>
            </a:r>
          </a:p>
          <a:p>
            <a:pPr marL="1009650" lvl="1" indent="-609600"/>
            <a:r>
              <a:rPr lang="cs-CZ" altLang="ja-JP" sz="2600" dirty="0"/>
              <a:t>vyššího stupně.</a:t>
            </a:r>
          </a:p>
          <a:p>
            <a:pPr marL="400050" lvl="1" indent="0"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smlouva</a:t>
            </a:r>
          </a:p>
        </p:txBody>
      </p:sp>
    </p:spTree>
    <p:extLst>
      <p:ext uri="{BB962C8B-B14F-4D97-AF65-F5344CB8AC3E}">
        <p14:creationId xmlns:p14="http://schemas.microsoft.com/office/powerpoint/2010/main" val="243792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88840"/>
            <a:ext cx="8229600" cy="432048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dirty="0"/>
              <a:t>Kolektivní smlouvy patří mezi normativní smlouvy.</a:t>
            </a:r>
          </a:p>
          <a:p>
            <a:pPr marL="609600" indent="-609600"/>
            <a:r>
              <a:rPr lang="cs-CZ" altLang="ja-JP" dirty="0"/>
              <a:t>Normativní účinky má pouze normativní část kolektivní smlouvy.</a:t>
            </a:r>
          </a:p>
          <a:p>
            <a:pPr marL="609600" indent="-609600"/>
            <a:r>
              <a:rPr lang="cs-CZ" altLang="ja-JP" dirty="0"/>
              <a:t>Jde o zvláštní prameny pracovního práva.</a:t>
            </a:r>
          </a:p>
          <a:p>
            <a:pPr marL="609600" indent="-609600"/>
            <a:r>
              <a:rPr lang="cs-CZ" altLang="ja-JP" dirty="0"/>
              <a:t>Kolektivní smlouva zakládá:</a:t>
            </a:r>
          </a:p>
          <a:p>
            <a:pPr marL="1009650" lvl="1" indent="-609600"/>
            <a:r>
              <a:rPr lang="cs-CZ" altLang="ja-JP" dirty="0"/>
              <a:t>vymahatelná práva.</a:t>
            </a:r>
          </a:p>
          <a:p>
            <a:pPr marL="1009650" lvl="1" indent="-609600"/>
            <a:r>
              <a:rPr lang="cs-CZ" altLang="ja-JP" dirty="0"/>
              <a:t>blíže neurčenému okruhu subjektů (všem zaměstnancům zaměstnavatele).</a:t>
            </a:r>
          </a:p>
          <a:p>
            <a:pPr marL="609600" indent="-609600"/>
            <a:endParaRPr lang="cs-CZ" altLang="ja-JP" dirty="0"/>
          </a:p>
          <a:p>
            <a:pPr marL="400050" lvl="1" indent="0">
              <a:buNone/>
            </a:pPr>
            <a:endParaRPr lang="cs-CZ" altLang="ja-JP" sz="24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smlouva jako pramen práva</a:t>
            </a:r>
          </a:p>
        </p:txBody>
      </p:sp>
    </p:spTree>
    <p:extLst>
      <p:ext uri="{BB962C8B-B14F-4D97-AF65-F5344CB8AC3E}">
        <p14:creationId xmlns:p14="http://schemas.microsoft.com/office/powerpoint/2010/main" val="344260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U kolektivní smlouvy se rozlišuje:</a:t>
            </a:r>
          </a:p>
          <a:p>
            <a:pPr marL="1009650" lvl="1" indent="-609600">
              <a:lnSpc>
                <a:spcPct val="120000"/>
              </a:lnSpc>
            </a:pPr>
            <a:r>
              <a:rPr lang="cs-CZ" altLang="ja-JP" sz="2600" dirty="0"/>
              <a:t>platnost,</a:t>
            </a:r>
          </a:p>
          <a:p>
            <a:pPr marL="1009650" lvl="1" indent="-609600">
              <a:lnSpc>
                <a:spcPct val="120000"/>
              </a:lnSpc>
            </a:pPr>
            <a:r>
              <a:rPr lang="cs-CZ" altLang="ja-JP" sz="2600" dirty="0"/>
              <a:t>závaznost,</a:t>
            </a:r>
          </a:p>
          <a:p>
            <a:pPr marL="1009650" lvl="1" indent="-609600">
              <a:lnSpc>
                <a:spcPct val="120000"/>
              </a:lnSpc>
            </a:pPr>
            <a:r>
              <a:rPr lang="cs-CZ" altLang="ja-JP" sz="2600" dirty="0"/>
              <a:t>účinnost.</a:t>
            </a:r>
          </a:p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Podmínkou platnosti je písemná forma a podpisy na téže listině (vzhledem k následku nepřihlížení v případě nedodržení se spíše jedná o podmínky existence právního jednání).</a:t>
            </a:r>
          </a:p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Kolektivní smlouva má obsahovat zejména úpravu práv zaměstnanců, a dále práva a povinnosti smluvních stran.</a:t>
            </a:r>
          </a:p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K ujednáním, která zaměstnancům ukládají povinnosti nebo zkracují jejich práva se nepřihlíží.</a:t>
            </a:r>
          </a:p>
          <a:p>
            <a:pPr marL="609600" indent="-609600">
              <a:lnSpc>
                <a:spcPct val="120000"/>
              </a:lnSpc>
            </a:pPr>
            <a:r>
              <a:rPr lang="cs-CZ" altLang="ja-JP" sz="2600" dirty="0"/>
              <a:t>Podniková kolektivní smlouva nesmí upravovat práva zaměstnanců v nižším rozsahu než kolektivní smlouva vyššího stupně.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smlouva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09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cs-CZ" sz="2500" dirty="0"/>
              <a:t>V obligační části je kolektivní smlouva závazná pro smluvní strany.</a:t>
            </a:r>
          </a:p>
          <a:p>
            <a:pPr marL="609600" indent="-609600"/>
            <a:r>
              <a:rPr lang="cs-CZ" altLang="cs-CZ" sz="2500" dirty="0"/>
              <a:t>V normativní části je kolektivní smlouva závazná pro zaměstnavatele a zaměstnance, za které kolektivní smlouvu uzavřela odborová organizace.</a:t>
            </a:r>
          </a:p>
          <a:p>
            <a:pPr marL="609600" indent="-609600"/>
            <a:r>
              <a:rPr lang="cs-CZ" altLang="cs-CZ" sz="2500" dirty="0"/>
              <a:t>Závaznost KSVS může být rozšířena na všechny zaměstnavatele s převažující činností v určitém odvětví a jejich zaměstnance.</a:t>
            </a:r>
          </a:p>
          <a:p>
            <a:pPr marL="609600" indent="-609600"/>
            <a:r>
              <a:rPr lang="cs-CZ" altLang="cs-CZ" sz="2500" dirty="0"/>
              <a:t>K rozšíření může dojít při splnění podmínek stanovených v § 7 zákona o kolektivním vyjednáváním rozhodnutím MPSV.</a:t>
            </a:r>
            <a:endParaRPr lang="cs-CZ" altLang="ja-JP" sz="25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Závaznost kolektivní smlouvy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9467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622080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Období, po které je kolektivní smlouva závazná.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smlouva může být uzavřena na dobu určitou nebo neurčitou.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smlouvu je možné vypovědět nejdříve po uplynutí 6 měsíců od data účinnosti. Výpovědní doba činí nejméně 6 měsíců.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Kolektivní smlouvy bývají sjednávány i se zpětnou účinností.</a:t>
            </a:r>
          </a:p>
          <a:p>
            <a:pPr marL="608400" indent="-608400">
              <a:lnSpc>
                <a:spcPct val="110000"/>
              </a:lnSpc>
              <a:spcAft>
                <a:spcPts val="600"/>
              </a:spcAft>
            </a:pPr>
            <a:r>
              <a:rPr lang="cs-CZ" altLang="cs-CZ" sz="2600" dirty="0"/>
              <a:t>Při zániku odborové organizace skončí účinnost kolektivní smlouvy nejpozději posledním dnem následujícího kalendářního roku.</a:t>
            </a:r>
          </a:p>
          <a:p>
            <a:pPr marL="608400" indent="-608400">
              <a:lnSpc>
                <a:spcPct val="110000"/>
              </a:lnSpc>
              <a:spcAft>
                <a:spcPts val="600"/>
              </a:spcAft>
            </a:pPr>
            <a:r>
              <a:rPr lang="cs-CZ" altLang="cs-CZ" sz="2600" dirty="0"/>
              <a:t>Při přechodu práv a povinností na jiného zaměstnavatele zavazuje kolektivní smlouva nejdéle do konce následujícího kalendářního roku.</a:t>
            </a:r>
            <a:endParaRPr lang="cs-CZ" altLang="ja-JP" sz="30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Účinnost kolektivní smlouvy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225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sz="2600" dirty="0"/>
              <a:t>Práva zaměstnanců může vedle kolektivní smlouvy upravit i vnitřní předpis zaměstnavatele vydaný podle § 305 zákoníku práce.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600" dirty="0"/>
              <a:t>Kolektivní smlouva nebo vnitřní předpis nejsou bez dalšího nadány rozdílnou právní silou.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2600" dirty="0"/>
              <a:t>Upravuje-li smlouva nebo vnitřní předpis totéž právo zaměstnance v různém rozsahu, přísluší zaměstnanci jen jedno takové právo, a sice to, které si sám určí.</a:t>
            </a:r>
            <a:endParaRPr lang="cs-CZ" altLang="ja-JP" sz="30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Kolektivní smlouva a vnitřní předpisy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097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dirty="0"/>
              <a:t>Obligační část upravuje vzájemná práva a povinnosti smluvních stran: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postup při zajištění informování, projednávání a spolurozhodování,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pravidla komunikace,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umožnění výkonu činnosti odborové organizace (konkretizace § 277 zákoníku práce),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rozsah uvolnění odborových funkcionářů k výkonu činnosti apod.</a:t>
            </a:r>
          </a:p>
          <a:p>
            <a:pPr marL="1009650" lvl="1" indent="-609600">
              <a:lnSpc>
                <a:spcPct val="110000"/>
              </a:lnSpc>
            </a:pPr>
            <a:endParaRPr lang="cs-CZ" altLang="ja-JP" sz="24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Obsah kolektivních smluv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645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cs-CZ" dirty="0"/>
              <a:t>Normativní část kolektivní smlouvy upravuje především práva zaměstnanců jdoucí nad rámec zákona: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mzdový nárůst, případně mzdové tarify,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rozsah dovolené za kalendářní rok,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zaměstnanecké benefity,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odstupné,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volno při překážkách v práci,</a:t>
            </a:r>
          </a:p>
          <a:p>
            <a:pPr marL="1009650" lvl="1" indent="-609600">
              <a:lnSpc>
                <a:spcPct val="110000"/>
              </a:lnSpc>
            </a:pPr>
            <a:r>
              <a:rPr lang="cs-CZ" altLang="ja-JP" sz="2400" dirty="0"/>
              <a:t>cestovní náhrady atd.</a:t>
            </a:r>
          </a:p>
          <a:p>
            <a:pPr marL="1009650" lvl="1" indent="-609600">
              <a:lnSpc>
                <a:spcPct val="110000"/>
              </a:lnSpc>
            </a:pPr>
            <a:endParaRPr lang="cs-CZ" altLang="ja-JP" sz="2400" dirty="0"/>
          </a:p>
          <a:p>
            <a:pPr marL="1009650" lvl="1" indent="-609600">
              <a:lnSpc>
                <a:spcPct val="110000"/>
              </a:lnSpc>
            </a:pPr>
            <a:endParaRPr lang="cs-CZ" altLang="ja-JP" sz="2400" dirty="0"/>
          </a:p>
          <a:p>
            <a:pPr marL="400050" lvl="1" indent="0">
              <a:lnSpc>
                <a:spcPct val="110000"/>
              </a:lnSpc>
              <a:buNone/>
            </a:pPr>
            <a:endParaRPr lang="cs-CZ" altLang="ja-JP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2A2A11-C09C-4A81-B620-665A24D64251}" type="slidenum">
              <a:rPr kumimoji="0" lang="cs-CZ" sz="1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Obsah kolektivních smluv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330033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036216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6177</TotalTime>
  <Words>606</Words>
  <Application>Microsoft Office PowerPoint</Application>
  <PresentationFormat>Předvádění na obrazovce (4:3)</PresentationFormat>
  <Paragraphs>84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3558</vt:lpstr>
      <vt:lpstr>BÉŽOVÁ TITL</vt:lpstr>
      <vt:lpstr>1_3558</vt:lpstr>
      <vt:lpstr>Sociální dialog. MV 618K Jaro 2023  Seminář č. 6    Kolektivní smlouva  Obsah kolektivních smluv  Kolektivní smlouva vyššího stupně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Stránský Jaroslav</cp:lastModifiedBy>
  <cp:revision>155</cp:revision>
  <dcterms:created xsi:type="dcterms:W3CDTF">2014-09-29T20:24:51Z</dcterms:created>
  <dcterms:modified xsi:type="dcterms:W3CDTF">2023-04-06T11:39:09Z</dcterms:modified>
</cp:coreProperties>
</file>