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4" r:id="rId3"/>
    <p:sldId id="263" r:id="rId4"/>
    <p:sldId id="265" r:id="rId5"/>
    <p:sldId id="266" r:id="rId6"/>
    <p:sldId id="261" r:id="rId7"/>
    <p:sldId id="262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51AC5-270E-448D-B70A-728A527F1A88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3C08B-4517-4500-9971-BD5C0E1FEE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87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365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3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690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5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954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6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7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97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590320-DBB8-48C8-919D-BC1812019227}" type="slidenum">
              <a:rPr lang="cs-CZ" sz="1200">
                <a:latin typeface="Calibri" pitchFamily="34" charset="0"/>
              </a:rPr>
              <a:pPr algn="r"/>
              <a:t>8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394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22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07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2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27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87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34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69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09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37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5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953F-5D56-4E42-9F6F-65E854500D89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F0A6A-AE88-470F-A9B9-FFF7919A45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10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lada.cz/cz/ppov/tripartita/tripartita-139224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uroparl.europa.eu/factsheets/cs/sheet/58/social-dialogu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23C671-0C5B-456C-8C34-9A9FA49131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69410"/>
            <a:ext cx="7772400" cy="1370770"/>
          </a:xfrm>
        </p:spPr>
        <p:txBody>
          <a:bodyPr>
            <a:normAutofit fontScale="90000"/>
          </a:bodyPr>
          <a:lstStyle/>
          <a:p>
            <a:r>
              <a:rPr lang="cs-CZ" dirty="0"/>
              <a:t>Sociální dialog</a:t>
            </a:r>
            <a:br>
              <a:rPr lang="cs-CZ" dirty="0"/>
            </a:br>
            <a:r>
              <a:rPr lang="cs-CZ" sz="3600" dirty="0"/>
              <a:t>MV 618K</a:t>
            </a:r>
            <a:br>
              <a:rPr lang="cs-CZ" sz="3600" dirty="0"/>
            </a:br>
            <a:r>
              <a:rPr lang="cs-CZ" sz="3600" dirty="0"/>
              <a:t>Jaro 2023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E75A47-8C10-4C73-B777-5582E3A8E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97657"/>
            <a:ext cx="6858000" cy="1655762"/>
          </a:xfrm>
        </p:spPr>
        <p:txBody>
          <a:bodyPr>
            <a:normAutofit/>
          </a:bodyPr>
          <a:lstStyle/>
          <a:p>
            <a:r>
              <a:rPr lang="cs-CZ" sz="3200" dirty="0"/>
              <a:t>Seminář č. 1</a:t>
            </a:r>
          </a:p>
        </p:txBody>
      </p:sp>
    </p:spTree>
    <p:extLst>
      <p:ext uri="{BB962C8B-B14F-4D97-AF65-F5344CB8AC3E}">
        <p14:creationId xmlns:p14="http://schemas.microsoft.com/office/powerpoint/2010/main" val="1677945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837188"/>
            <a:ext cx="8229600" cy="4519161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sz="3200" dirty="0"/>
              <a:t>Sociální dialog a kolektivní vyjednávání</a:t>
            </a:r>
          </a:p>
          <a:p>
            <a:pPr marL="609600" indent="-609600"/>
            <a:r>
              <a:rPr lang="cs-CZ" altLang="ja-JP" sz="3200" dirty="0"/>
              <a:t>Principy sociálního dialogu</a:t>
            </a:r>
          </a:p>
          <a:p>
            <a:pPr marL="609600" indent="-609600"/>
            <a:r>
              <a:rPr lang="cs-CZ" altLang="ja-JP" sz="3200" dirty="0"/>
              <a:t>Právní, ekonomický a osobní rámec sociálního dialogu</a:t>
            </a:r>
          </a:p>
          <a:p>
            <a:pPr marL="609600" indent="-609600"/>
            <a:endParaRPr lang="cs-CZ" altLang="ja-JP" sz="32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5495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Osnova semináře</a:t>
            </a:r>
          </a:p>
        </p:txBody>
      </p:sp>
    </p:spTree>
    <p:extLst>
      <p:ext uri="{BB962C8B-B14F-4D97-AF65-F5344CB8AC3E}">
        <p14:creationId xmlns:p14="http://schemas.microsoft.com/office/powerpoint/2010/main" val="1397472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728132"/>
            <a:ext cx="8229600" cy="4628218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sz="3000" dirty="0"/>
              <a:t>Za sociální dialog považujeme jakékoli jednání sociálních partnerů, které souvisí s výkonem závislé práce zaměstnanců pro zaměstnavatele.</a:t>
            </a:r>
          </a:p>
          <a:p>
            <a:pPr marL="609600" indent="-609600"/>
            <a:r>
              <a:rPr lang="cs-CZ" altLang="ja-JP" sz="3000" dirty="0"/>
              <a:t>Sociální partneři:</a:t>
            </a:r>
          </a:p>
          <a:p>
            <a:pPr marL="1009650" lvl="1" indent="-609600">
              <a:buFont typeface="Times New Roman" panose="02020603050405020304" pitchFamily="18" charset="0"/>
              <a:buChar char="-"/>
            </a:pPr>
            <a:r>
              <a:rPr lang="cs-CZ" altLang="ja-JP" sz="2600" dirty="0"/>
              <a:t>zaměstnavatel,</a:t>
            </a:r>
          </a:p>
          <a:p>
            <a:pPr marL="1009650" lvl="1" indent="-609600">
              <a:buFont typeface="Times New Roman" panose="02020603050405020304" pitchFamily="18" charset="0"/>
              <a:buChar char="-"/>
            </a:pPr>
            <a:r>
              <a:rPr lang="cs-CZ" altLang="ja-JP" sz="2600" dirty="0"/>
              <a:t>zástupce zaměstnanců.</a:t>
            </a:r>
          </a:p>
          <a:p>
            <a:pPr marL="609600" indent="-609600"/>
            <a:r>
              <a:rPr lang="cs-CZ" altLang="ja-JP" sz="3000" dirty="0"/>
              <a:t>Kolektivní vyjednávání je speciální formou sociálního dialogu. Jde o formalizované, právem upravené jednání za účelem uzavření kolektivní smlouvy.</a:t>
            </a:r>
          </a:p>
          <a:p>
            <a:pPr marL="609600" indent="-609600"/>
            <a:endParaRPr lang="cs-CZ" altLang="ja-JP" sz="30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5495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Sociální dialog vs. kolektivní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4210902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728132"/>
            <a:ext cx="8229600" cy="4628218"/>
          </a:xfrm>
        </p:spPr>
        <p:txBody>
          <a:bodyPr>
            <a:normAutofit/>
          </a:bodyPr>
          <a:lstStyle/>
          <a:p>
            <a:pPr algn="just"/>
            <a:r>
              <a:rPr lang="cs-CZ" sz="2600" dirty="0"/>
              <a:t>článek 2 Úmluvy Mezinárodní organizace práce č. 154:</a:t>
            </a:r>
          </a:p>
          <a:p>
            <a:pPr marL="0" indent="0">
              <a:buNone/>
            </a:pPr>
            <a:r>
              <a:rPr lang="cs-CZ" sz="2400" i="1" dirty="0"/>
              <a:t>Pro účely této úmluvy výraz "kolektivní vyjednávání" se vztahuje na všechna vyjednávání mezi zaměstnavatelem, skupinou zaměstnavatelů nebo jednou nebo několika organizacemi zaměstnavatelů na jedné straně a jednou nebo několika organizacemi na straně druhé, jejichž účelem je: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sz="2200" i="1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stanovit pracovní podmínky a podmínky zaměstnávání a, popř. nebo</a:t>
            </a:r>
            <a:endParaRPr lang="cs-CZ" sz="2200" dirty="0">
              <a:effectLst/>
              <a:latin typeface="Calibri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cs-CZ" sz="2200" i="1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upravit vztahy mezi zaměstnavateli a pracovníky a, popř. nebo</a:t>
            </a:r>
            <a:endParaRPr lang="cs-CZ" sz="2200" dirty="0">
              <a:effectLst/>
              <a:latin typeface="Calibri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cs-CZ" sz="2200" i="1" dirty="0"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upravit vztahy mezi zaměstnavateli a jejich organizacemi a jednou nebo několika organizacemi pracovníků</a:t>
            </a:r>
            <a:endParaRPr lang="cs-CZ" sz="2200" dirty="0">
              <a:effectLst/>
              <a:latin typeface="Calibri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09600" indent="-609600"/>
            <a:endParaRPr lang="cs-CZ" altLang="ja-JP" sz="30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5495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Sociální dialog vs. kolektivní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207498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518407"/>
            <a:ext cx="8229600" cy="4628218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100000"/>
              </a:lnSpc>
            </a:pPr>
            <a:r>
              <a:rPr lang="cs-CZ" altLang="ja-JP" sz="2400" dirty="0"/>
              <a:t>Sociální dialog existuje:</a:t>
            </a:r>
          </a:p>
          <a:p>
            <a:pPr lvl="1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altLang="ja-JP" sz="2200" dirty="0" err="1"/>
              <a:t>bipartitní</a:t>
            </a:r>
            <a:r>
              <a:rPr lang="cs-CZ" altLang="ja-JP" sz="2200" dirty="0"/>
              <a:t> (dvoustranný)</a:t>
            </a:r>
          </a:p>
          <a:p>
            <a:pPr lvl="1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altLang="ja-JP" sz="2200" dirty="0"/>
              <a:t>tripartitní (třístranný)</a:t>
            </a:r>
          </a:p>
          <a:p>
            <a:pPr marL="609600" indent="-609600">
              <a:lnSpc>
                <a:spcPct val="100000"/>
              </a:lnSpc>
            </a:pPr>
            <a:r>
              <a:rPr lang="cs-CZ" altLang="ja-JP" sz="2400" dirty="0"/>
              <a:t>Rada hospodářské a sociální dohody: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ja-JP" sz="2200" dirty="0">
                <a:hlinkClick r:id="rId3"/>
              </a:rPr>
              <a:t>https://www.vlada.cz/cz/ppov/tripartita/tripartita-139224/</a:t>
            </a:r>
            <a:endParaRPr lang="cs-CZ" altLang="ja-JP" sz="2200" dirty="0"/>
          </a:p>
          <a:p>
            <a:pPr marL="608400" indent="-608400">
              <a:lnSpc>
                <a:spcPct val="100000"/>
              </a:lnSpc>
            </a:pPr>
            <a:r>
              <a:rPr lang="cs-CZ" altLang="ja-JP" sz="2400" dirty="0"/>
              <a:t>Úrovně vedení sociálního dialogu:</a:t>
            </a:r>
          </a:p>
          <a:p>
            <a:pPr lvl="1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altLang="ja-JP" sz="2000" dirty="0"/>
              <a:t>podniková,</a:t>
            </a:r>
          </a:p>
          <a:p>
            <a:pPr lvl="1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altLang="ja-JP" sz="2000" dirty="0"/>
              <a:t>odvětvová,</a:t>
            </a:r>
          </a:p>
          <a:p>
            <a:pPr lvl="1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altLang="ja-JP" sz="2000" dirty="0"/>
              <a:t>regionální,</a:t>
            </a:r>
          </a:p>
          <a:p>
            <a:pPr lvl="1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altLang="ja-JP" sz="2000" dirty="0"/>
              <a:t>národní,</a:t>
            </a:r>
          </a:p>
          <a:p>
            <a:pPr lvl="1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altLang="ja-JP" sz="2000" dirty="0"/>
              <a:t>nadnárodní (EU, MOP).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cs-CZ" altLang="ja-JP" sz="2000" dirty="0">
                <a:hlinkClick r:id="rId4"/>
              </a:rPr>
              <a:t>https://www.europarl.europa.eu/factsheets/cs/sheet/58/social-dialogue</a:t>
            </a:r>
            <a:endParaRPr lang="cs-CZ" altLang="ja-JP" sz="2000" dirty="0"/>
          </a:p>
          <a:p>
            <a:pPr marL="0" lvl="1" indent="0">
              <a:lnSpc>
                <a:spcPct val="100000"/>
              </a:lnSpc>
              <a:buNone/>
            </a:pPr>
            <a:endParaRPr lang="cs-CZ" altLang="ja-JP" sz="2000" dirty="0"/>
          </a:p>
          <a:p>
            <a:pPr lvl="1">
              <a:lnSpc>
                <a:spcPct val="100000"/>
              </a:lnSpc>
              <a:buFont typeface="Times New Roman" panose="02020603050405020304" pitchFamily="18" charset="0"/>
              <a:buChar char="-"/>
            </a:pPr>
            <a:endParaRPr lang="cs-CZ" altLang="ja-JP" sz="2000" dirty="0"/>
          </a:p>
          <a:p>
            <a:pPr marL="0" indent="0">
              <a:lnSpc>
                <a:spcPct val="100000"/>
              </a:lnSpc>
              <a:buNone/>
            </a:pPr>
            <a:endParaRPr lang="cs-CZ" altLang="ja-JP" sz="2600" dirty="0"/>
          </a:p>
          <a:p>
            <a:pPr marL="609600" indent="-609600">
              <a:lnSpc>
                <a:spcPct val="100000"/>
              </a:lnSpc>
            </a:pPr>
            <a:endParaRPr lang="cs-CZ" altLang="ja-JP" sz="30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39853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Formy a úrovně sociálního dialogu</a:t>
            </a:r>
          </a:p>
        </p:txBody>
      </p:sp>
    </p:spTree>
    <p:extLst>
      <p:ext uri="{BB962C8B-B14F-4D97-AF65-F5344CB8AC3E}">
        <p14:creationId xmlns:p14="http://schemas.microsoft.com/office/powerpoint/2010/main" val="90932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480604"/>
            <a:ext cx="8229600" cy="4439518"/>
          </a:xfrm>
        </p:spPr>
        <p:txBody>
          <a:bodyPr>
            <a:normAutofit fontScale="85000" lnSpcReduction="20000"/>
          </a:bodyPr>
          <a:lstStyle/>
          <a:p>
            <a:pPr marL="609600" indent="-609600"/>
            <a:r>
              <a:rPr lang="cs-CZ" altLang="ja-JP" sz="3000" dirty="0"/>
              <a:t>Vyjednávat lze vždy a o všem</a:t>
            </a:r>
          </a:p>
          <a:p>
            <a:pPr marL="609600" indent="-609600"/>
            <a:r>
              <a:rPr lang="cs-CZ" altLang="ja-JP" sz="3000" dirty="0"/>
              <a:t>Neformálnost</a:t>
            </a:r>
          </a:p>
          <a:p>
            <a:pPr marL="609600" indent="-609600"/>
            <a:r>
              <a:rPr lang="cs-CZ" altLang="ja-JP" sz="3000" dirty="0"/>
              <a:t>Rovnost stran</a:t>
            </a:r>
          </a:p>
          <a:p>
            <a:pPr marL="609600" indent="-609600"/>
            <a:r>
              <a:rPr lang="cs-CZ" altLang="ja-JP" sz="3000" dirty="0"/>
              <a:t>Sociální partnerství</a:t>
            </a:r>
          </a:p>
          <a:p>
            <a:pPr marL="609600" indent="-609600"/>
            <a:r>
              <a:rPr lang="cs-CZ" altLang="ja-JP" sz="3000" dirty="0"/>
              <a:t>Participace zaměstnanců</a:t>
            </a:r>
          </a:p>
          <a:p>
            <a:pPr marL="609600" indent="-609600"/>
            <a:r>
              <a:rPr lang="cs-CZ" altLang="ja-JP" sz="3000" dirty="0"/>
              <a:t>Zvládání konfliktu a kooperace</a:t>
            </a:r>
          </a:p>
          <a:p>
            <a:pPr marL="609600" indent="-609600"/>
            <a:r>
              <a:rPr lang="cs-CZ" altLang="ja-JP" sz="3000" dirty="0" err="1"/>
              <a:t>Win-win</a:t>
            </a:r>
            <a:endParaRPr lang="cs-CZ" altLang="ja-JP" sz="3000" dirty="0"/>
          </a:p>
          <a:p>
            <a:pPr marL="609600" indent="-609600"/>
            <a:r>
              <a:rPr lang="cs-CZ" altLang="ja-JP" sz="3000" dirty="0"/>
              <a:t>Smluvní svoboda</a:t>
            </a:r>
          </a:p>
          <a:p>
            <a:pPr marL="609600" indent="-609600"/>
            <a:r>
              <a:rPr lang="cs-CZ" altLang="ja-JP" sz="3000" dirty="0"/>
              <a:t>Autonomie</a:t>
            </a:r>
          </a:p>
          <a:p>
            <a:pPr marL="609600" indent="-609600"/>
            <a:r>
              <a:rPr lang="cs-CZ" altLang="ja-JP" sz="3000" dirty="0"/>
              <a:t>Zvláštní způsob řešení sporů</a:t>
            </a:r>
          </a:p>
          <a:p>
            <a:pPr marL="609600" indent="-609600"/>
            <a:r>
              <a:rPr lang="cs-CZ" altLang="ja-JP" sz="3000" dirty="0"/>
              <a:t>Možnost legálního nátlaku</a:t>
            </a:r>
          </a:p>
          <a:p>
            <a:pPr marL="609600" indent="-609600"/>
            <a:endParaRPr lang="cs-CZ" altLang="ja-JP" sz="3000" dirty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51598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Principy sociálního dialogu</a:t>
            </a:r>
          </a:p>
        </p:txBody>
      </p:sp>
    </p:spTree>
    <p:extLst>
      <p:ext uri="{BB962C8B-B14F-4D97-AF65-F5344CB8AC3E}">
        <p14:creationId xmlns:p14="http://schemas.microsoft.com/office/powerpoint/2010/main" val="4003604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858109"/>
            <a:ext cx="8229600" cy="4033118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110000"/>
              </a:lnSpc>
            </a:pPr>
            <a:r>
              <a:rPr lang="cs-CZ" altLang="ja-JP" sz="3000" dirty="0"/>
              <a:t>Sociální dialog má rámec:</a:t>
            </a:r>
          </a:p>
          <a:p>
            <a:pPr marL="1009650" lvl="1" indent="-609600">
              <a:lnSpc>
                <a:spcPct val="110000"/>
              </a:lnSpc>
              <a:buFont typeface="Times New Roman" panose="02020603050405020304" pitchFamily="18" charset="0"/>
              <a:buChar char="-"/>
            </a:pPr>
            <a:r>
              <a:rPr lang="cs-CZ" altLang="ja-JP" sz="2600" dirty="0"/>
              <a:t>právní,</a:t>
            </a:r>
          </a:p>
          <a:p>
            <a:pPr marL="1009650" lvl="1" indent="-609600">
              <a:lnSpc>
                <a:spcPct val="110000"/>
              </a:lnSpc>
              <a:buFont typeface="Times New Roman" panose="02020603050405020304" pitchFamily="18" charset="0"/>
              <a:buChar char="-"/>
            </a:pPr>
            <a:r>
              <a:rPr lang="cs-CZ" altLang="ja-JP" sz="2600" dirty="0"/>
              <a:t>ekonomický,</a:t>
            </a:r>
          </a:p>
          <a:p>
            <a:pPr marL="1009650" lvl="1" indent="-609600">
              <a:lnSpc>
                <a:spcPct val="110000"/>
              </a:lnSpc>
              <a:buFont typeface="Times New Roman" panose="02020603050405020304" pitchFamily="18" charset="0"/>
              <a:buChar char="-"/>
            </a:pPr>
            <a:r>
              <a:rPr lang="cs-CZ" altLang="ja-JP" sz="2600" dirty="0"/>
              <a:t>osobní.</a:t>
            </a:r>
            <a:endParaRPr lang="cs-CZ" altLang="ja-JP" sz="3000" dirty="0"/>
          </a:p>
          <a:p>
            <a:pPr marL="609600" indent="-609600">
              <a:lnSpc>
                <a:spcPct val="110000"/>
              </a:lnSpc>
            </a:pPr>
            <a:r>
              <a:rPr lang="cs-CZ" altLang="ja-JP" sz="3000" dirty="0"/>
              <a:t>Porušení právního rámce způsobuje neplatnost.</a:t>
            </a:r>
          </a:p>
          <a:p>
            <a:pPr marL="609600" indent="-609600">
              <a:lnSpc>
                <a:spcPct val="110000"/>
              </a:lnSpc>
            </a:pPr>
            <a:r>
              <a:rPr lang="cs-CZ" altLang="ja-JP" sz="3000" dirty="0"/>
              <a:t>Porušení ekonomického rámce může způsobit:</a:t>
            </a:r>
          </a:p>
          <a:p>
            <a:pPr marL="1011600" lvl="1" indent="-608400">
              <a:lnSpc>
                <a:spcPct val="110000"/>
              </a:lnSpc>
              <a:buFont typeface="Times New Roman" panose="02020603050405020304" pitchFamily="18" charset="0"/>
              <a:buChar char="-"/>
            </a:pPr>
            <a:r>
              <a:rPr lang="cs-CZ" altLang="ja-JP" sz="2600" dirty="0"/>
              <a:t>nesplnitelnost, nebo</a:t>
            </a:r>
          </a:p>
          <a:p>
            <a:pPr marL="1011600" lvl="1" indent="-608400">
              <a:lnSpc>
                <a:spcPct val="110000"/>
              </a:lnSpc>
              <a:buFont typeface="Times New Roman" panose="02020603050405020304" pitchFamily="18" charset="0"/>
              <a:buChar char="-"/>
            </a:pPr>
            <a:r>
              <a:rPr lang="cs-CZ" altLang="ja-JP" sz="2600" dirty="0"/>
              <a:t>nestabilitu výsledku vyjednávání (nespokojenost zaměstnanců, pocit nespravedlnosti.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58309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Rámec sociálního dialogu</a:t>
            </a:r>
          </a:p>
        </p:txBody>
      </p:sp>
    </p:spTree>
    <p:extLst>
      <p:ext uri="{BB962C8B-B14F-4D97-AF65-F5344CB8AC3E}">
        <p14:creationId xmlns:p14="http://schemas.microsoft.com/office/powerpoint/2010/main" val="3990239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916832"/>
            <a:ext cx="8229600" cy="4033118"/>
          </a:xfrm>
        </p:spPr>
        <p:txBody>
          <a:bodyPr>
            <a:normAutofit/>
          </a:bodyPr>
          <a:lstStyle/>
          <a:p>
            <a:pPr marL="609600" indent="-609600"/>
            <a:r>
              <a:rPr lang="cs-CZ" altLang="ja-JP" sz="3000" dirty="0"/>
              <a:t>Cílem je nalezení sociálně-ekonomického optima jako podmínky dlouhodobého sociálního smíru.</a:t>
            </a:r>
          </a:p>
          <a:p>
            <a:pPr marL="609600" indent="-609600"/>
            <a:r>
              <a:rPr lang="cs-CZ" altLang="ja-JP" sz="3000" dirty="0"/>
              <a:t>Je to ideální koncept (spíše směr, nežli fakticky dosažitelný stav).</a:t>
            </a:r>
          </a:p>
          <a:p>
            <a:pPr marL="609600" indent="-609600"/>
            <a:r>
              <a:rPr lang="cs-CZ" altLang="ja-JP" sz="3000" dirty="0"/>
              <a:t>Výsledek dialogu musí být udržitelný, splnitelný, srozumitelný.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B2A2A11-C09C-4A81-B620-665A24D64251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6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28677" name="Nadpis 1"/>
          <p:cNvSpPr>
            <a:spLocks/>
          </p:cNvSpPr>
          <p:nvPr/>
        </p:nvSpPr>
        <p:spPr bwMode="auto">
          <a:xfrm>
            <a:off x="468313" y="62503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Calibri" pitchFamily="34" charset="0"/>
              </a:rPr>
              <a:t>Sociálně ekonomické optimum</a:t>
            </a:r>
          </a:p>
        </p:txBody>
      </p:sp>
    </p:spTree>
    <p:extLst>
      <p:ext uri="{BB962C8B-B14F-4D97-AF65-F5344CB8AC3E}">
        <p14:creationId xmlns:p14="http://schemas.microsoft.com/office/powerpoint/2010/main" val="22802483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374</Words>
  <Application>Microsoft Office PowerPoint</Application>
  <PresentationFormat>Předvádění na obrazovce (4:3)</PresentationFormat>
  <Paragraphs>72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 </vt:lpstr>
      <vt:lpstr>Calibri Light</vt:lpstr>
      <vt:lpstr>Times New Roman</vt:lpstr>
      <vt:lpstr>Motiv Office</vt:lpstr>
      <vt:lpstr>Sociální dialog MV 618K Jaro 2023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dialog MV 618K Jaro 2020</dc:title>
  <dc:creator>Jaroslav Stransky</dc:creator>
  <cp:lastModifiedBy>Stránský Jaroslav</cp:lastModifiedBy>
  <cp:revision>8</cp:revision>
  <dcterms:created xsi:type="dcterms:W3CDTF">2020-03-23T00:13:36Z</dcterms:created>
  <dcterms:modified xsi:type="dcterms:W3CDTF">2023-03-09T09:14:33Z</dcterms:modified>
</cp:coreProperties>
</file>