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352" r:id="rId2"/>
    <p:sldId id="369" r:id="rId3"/>
    <p:sldId id="370" r:id="rId4"/>
    <p:sldId id="371" r:id="rId5"/>
    <p:sldId id="330" r:id="rId6"/>
    <p:sldId id="355" r:id="rId7"/>
    <p:sldId id="329" r:id="rId8"/>
    <p:sldId id="354" r:id="rId9"/>
    <p:sldId id="358" r:id="rId10"/>
    <p:sldId id="359" r:id="rId11"/>
    <p:sldId id="367" r:id="rId12"/>
    <p:sldId id="360" r:id="rId13"/>
    <p:sldId id="361" r:id="rId14"/>
    <p:sldId id="362" r:id="rId15"/>
    <p:sldId id="363" r:id="rId16"/>
    <p:sldId id="346" r:id="rId17"/>
    <p:sldId id="347" r:id="rId18"/>
    <p:sldId id="368" r:id="rId19"/>
    <p:sldId id="314" r:id="rId20"/>
    <p:sldId id="364" r:id="rId21"/>
    <p:sldId id="365" r:id="rId22"/>
    <p:sldId id="351" r:id="rId23"/>
    <p:sldId id="325" r:id="rId24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>
        <p:scale>
          <a:sx n="141" d="100"/>
          <a:sy n="141" d="100"/>
        </p:scale>
        <p:origin x="-774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ias-iisa.org/egpa/groups/permanent-study-groups/psg-vii-quality-and-integrity-of-governance/" TargetMode="External"/><Relationship Id="rId3" Type="http://schemas.openxmlformats.org/officeDocument/2006/relationships/hyperlink" Target="http://www.iias-iisa.org/egpa/groups/permanent-study-groups/psg-ii-performance-in-public-sector/" TargetMode="External"/><Relationship Id="rId7" Type="http://schemas.openxmlformats.org/officeDocument/2006/relationships/hyperlink" Target="http://www.iias-iisa.org/egpa/groups/permanent-study-groups/sg-vi-governance-of-public-sector-organizations/" TargetMode="External"/><Relationship Id="rId2" Type="http://schemas.openxmlformats.org/officeDocument/2006/relationships/hyperlink" Target="http://www.iias-iisa.org/egpa/groups/permanent-study-groups/psg-i-e-governme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ias-iisa.org/egpa/groups/permanent-study-groups/psg-v-regional-and-local-government/" TargetMode="External"/><Relationship Id="rId11" Type="http://schemas.openxmlformats.org/officeDocument/2006/relationships/hyperlink" Target="http://www.iias-iisa.org/egpa/groups/permanent-study-groups/psg-x-law-and-public-administration/" TargetMode="External"/><Relationship Id="rId5" Type="http://schemas.openxmlformats.org/officeDocument/2006/relationships/hyperlink" Target="http://www.iias-iisa.org/egpa/groups/permanent-study-groups/psg-iv-local-governance-and-democracy/" TargetMode="External"/><Relationship Id="rId10" Type="http://schemas.openxmlformats.org/officeDocument/2006/relationships/hyperlink" Target="http://www.iias-iisa.org/egpa/groups/permanent-study-groups/psg-ix-public-administration-and-teaching/" TargetMode="External"/><Relationship Id="rId4" Type="http://schemas.openxmlformats.org/officeDocument/2006/relationships/hyperlink" Target="http://www.iias-iisa.org/egpa/groups/permanent-study-groups/psg-iii-personnel-policies/" TargetMode="External"/><Relationship Id="rId9" Type="http://schemas.openxmlformats.org/officeDocument/2006/relationships/hyperlink" Target="http://www.iias-iisa.org/egpa/groups/permanent-study-groups/psg-viii-public-governance-of-societal-sectors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ias-iisa.org/egpa/groups/permanent-study-groups/psg-xvii-sociology-of-the-state-reforms-and-resilience/" TargetMode="External"/><Relationship Id="rId13" Type="http://schemas.openxmlformats.org/officeDocument/2006/relationships/hyperlink" Target="http://www.iias-iisa.org/egpa/groups/permanent-study-groups/psg-xxii-xxii-behavioral-public-administration/" TargetMode="External"/><Relationship Id="rId3" Type="http://schemas.openxmlformats.org/officeDocument/2006/relationships/hyperlink" Target="http://www.iias-iisa.org/egpa/groups/permanent-study-groups/psg-xii-public-sector-financial-management/" TargetMode="External"/><Relationship Id="rId7" Type="http://schemas.openxmlformats.org/officeDocument/2006/relationships/hyperlink" Target="http://www.iias-iisa.org/egpa/groups/permanent-study-groups/psg-xvi-public-and-nonprofit-marketing/" TargetMode="External"/><Relationship Id="rId12" Type="http://schemas.openxmlformats.org/officeDocument/2006/relationships/hyperlink" Target="http://www.iias-iisa.org/egpa/groups/permanent-study-groups/psg-xxi-policy-design-and-evaluation/" TargetMode="External"/><Relationship Id="rId2" Type="http://schemas.openxmlformats.org/officeDocument/2006/relationships/hyperlink" Target="http://www.iias-iisa.org/egpa/groups/permanent-study-groups/psg-xi-strategic-management-in-governme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ias-iisa.org/egpa/groups/permanent-study-groups/psg-xv-public-administration-technology-and-innovation/" TargetMode="External"/><Relationship Id="rId11" Type="http://schemas.openxmlformats.org/officeDocument/2006/relationships/hyperlink" Target="http://www.iias-iisa.org/egpa/groups/permanent-study-groups/psg-xx-welfare-state-governance-professionalism/" TargetMode="External"/><Relationship Id="rId5" Type="http://schemas.openxmlformats.org/officeDocument/2006/relationships/hyperlink" Target="http://www.iias-iisa.org/egpa/groups/permanent-study-groups/psg-xiv-eu-administration-and-multi-level-governance/" TargetMode="External"/><Relationship Id="rId10" Type="http://schemas.openxmlformats.org/officeDocument/2006/relationships/hyperlink" Target="http://www.iias-iisa.org/egpa/groups/permanent-study-groups/psg-xix-public-network-policy-and-management/" TargetMode="External"/><Relationship Id="rId4" Type="http://schemas.openxmlformats.org/officeDocument/2006/relationships/hyperlink" Target="http://www.iias-iisa.org/egpa/groups/permanent-study-groups/psg-xiii-public-policy/" TargetMode="External"/><Relationship Id="rId9" Type="http://schemas.openxmlformats.org/officeDocument/2006/relationships/hyperlink" Target="http://www.iias-iisa.org/egpa/groups/permanent-study-groups/psg-xviii-justice-and-court-administration/" TargetMode="External"/><Relationship Id="rId14" Type="http://schemas.openxmlformats.org/officeDocument/2006/relationships/hyperlink" Target="https://www.conftool.org/egpa-conference2022/index.php?page=browseSessions&amp;form_session=502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3183" y="1677798"/>
            <a:ext cx="7518400" cy="3875714"/>
          </a:xfrm>
        </p:spPr>
        <p:txBody>
          <a:bodyPr/>
          <a:lstStyle/>
          <a:p>
            <a:r>
              <a:rPr lang="cs-CZ" sz="2400" dirty="0">
                <a:solidFill>
                  <a:srgbClr val="7030A0"/>
                </a:solidFill>
              </a:rPr>
              <a:t/>
            </a:r>
            <a:br>
              <a:rPr lang="cs-CZ" sz="2400" dirty="0">
                <a:solidFill>
                  <a:srgbClr val="7030A0"/>
                </a:solidFill>
              </a:rPr>
            </a:br>
            <a:r>
              <a:rPr lang="cs-CZ" sz="2400" dirty="0">
                <a:solidFill>
                  <a:srgbClr val="7030A0"/>
                </a:solidFill>
              </a:rPr>
              <a:t/>
            </a:r>
            <a:br>
              <a:rPr lang="cs-CZ" sz="2400" dirty="0">
                <a:solidFill>
                  <a:srgbClr val="7030A0"/>
                </a:solidFill>
              </a:rPr>
            </a:br>
            <a:r>
              <a:rPr lang="cs-CZ" sz="2400" dirty="0">
                <a:solidFill>
                  <a:srgbClr val="7030A0"/>
                </a:solidFill>
              </a:rPr>
              <a:t/>
            </a:r>
            <a:br>
              <a:rPr lang="cs-CZ" sz="2400" dirty="0">
                <a:solidFill>
                  <a:srgbClr val="7030A0"/>
                </a:solidFill>
              </a:rPr>
            </a:br>
            <a:r>
              <a:rPr lang="cs-CZ" sz="2400" dirty="0">
                <a:solidFill>
                  <a:srgbClr val="7030A0"/>
                </a:solidFill>
              </a:rPr>
              <a:t>MV936K Správní věda</a:t>
            </a:r>
            <a:br>
              <a:rPr lang="cs-CZ" sz="2400" dirty="0">
                <a:solidFill>
                  <a:srgbClr val="7030A0"/>
                </a:solidFill>
              </a:rPr>
            </a:br>
            <a:r>
              <a:rPr lang="cs-CZ" sz="2400" dirty="0">
                <a:solidFill>
                  <a:srgbClr val="7030A0"/>
                </a:solidFill>
              </a:rPr>
              <a:t/>
            </a:r>
            <a:br>
              <a:rPr lang="cs-CZ" sz="2400" dirty="0">
                <a:solidFill>
                  <a:srgbClr val="7030A0"/>
                </a:solidFill>
              </a:rPr>
            </a:br>
            <a:r>
              <a:rPr lang="cs-CZ" sz="1800" dirty="0" smtClean="0">
                <a:solidFill>
                  <a:srgbClr val="7030A0"/>
                </a:solidFill>
              </a:rPr>
              <a:t>1.</a:t>
            </a:r>
            <a:r>
              <a:rPr lang="cs-CZ" altLang="cs-CZ" sz="1800" dirty="0" smtClean="0"/>
              <a:t>Přednáška </a:t>
            </a:r>
            <a:br>
              <a:rPr lang="cs-CZ" altLang="cs-CZ" sz="1800" dirty="0" smtClean="0"/>
            </a:br>
            <a:r>
              <a:rPr lang="cs-CZ" altLang="cs-CZ" sz="1800" b="0" dirty="0" smtClean="0"/>
              <a:t>22. února 2023</a:t>
            </a:r>
            <a:r>
              <a:rPr lang="cs-CZ" altLang="cs-CZ" sz="1800" b="0" dirty="0"/>
              <a:t/>
            </a:r>
            <a:br>
              <a:rPr lang="cs-CZ" altLang="cs-CZ" sz="1800" b="0" dirty="0"/>
            </a:br>
            <a:r>
              <a:rPr lang="cs-CZ" altLang="cs-CZ" sz="2400" i="1" dirty="0"/>
              <a:t/>
            </a:r>
            <a:br>
              <a:rPr lang="cs-CZ" altLang="cs-CZ" sz="2400" i="1" dirty="0"/>
            </a:br>
            <a:r>
              <a:rPr lang="cs-CZ" altLang="cs-CZ" sz="2000" dirty="0"/>
              <a:t>I.   </a:t>
            </a:r>
            <a:r>
              <a:rPr lang="cs-CZ" sz="2000" dirty="0"/>
              <a:t>Správní věda – pojem,  charakteristika a obsah.</a:t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II.  Vývojový přístup ke zkoumání  veřejné správy, současné vnímání správní vědy (význam - potenciál - otázky).</a:t>
            </a:r>
            <a:br>
              <a:rPr lang="cs-CZ" sz="2000" dirty="0"/>
            </a:br>
            <a:r>
              <a:rPr lang="cs-CZ" altLang="cs-CZ" sz="2400" i="1" dirty="0"/>
              <a:t/>
            </a:r>
            <a:br>
              <a:rPr lang="cs-CZ" altLang="cs-CZ" sz="2400" i="1" dirty="0"/>
            </a:br>
            <a:r>
              <a:rPr lang="cs-CZ" altLang="cs-CZ" sz="2400" i="1" dirty="0"/>
              <a:t/>
            </a:r>
            <a:br>
              <a:rPr lang="cs-CZ" altLang="cs-CZ" sz="2400" i="1" dirty="0"/>
            </a:br>
            <a:r>
              <a:rPr lang="cs-CZ" altLang="cs-CZ" sz="2400" i="1" dirty="0"/>
              <a:t>        	</a:t>
            </a:r>
            <a:r>
              <a:rPr lang="cs-CZ" altLang="cs-CZ" sz="2400" b="0" i="1" dirty="0">
                <a:solidFill>
                  <a:schemeClr val="tx1"/>
                </a:solidFill>
              </a:rPr>
              <a:t>     </a:t>
            </a:r>
            <a:r>
              <a:rPr lang="cs-CZ" altLang="cs-CZ" sz="1800" b="0" i="1" dirty="0" err="1">
                <a:solidFill>
                  <a:schemeClr val="tx1"/>
                </a:solidFill>
              </a:rPr>
              <a:t>doc.JUDr</a:t>
            </a:r>
            <a:r>
              <a:rPr lang="cs-CZ" altLang="cs-CZ" sz="1800" b="0" i="1" dirty="0">
                <a:solidFill>
                  <a:schemeClr val="tx1"/>
                </a:solidFill>
              </a:rPr>
              <a:t>. Soňa Skulová, Ph.D.</a:t>
            </a:r>
            <a:br>
              <a:rPr lang="cs-CZ" altLang="cs-CZ" sz="1800" b="0" i="1" dirty="0">
                <a:solidFill>
                  <a:schemeClr val="tx1"/>
                </a:solidFill>
              </a:rPr>
            </a:b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184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659"/>
    </mc:Choice>
    <mc:Fallback xmlns="">
      <p:transition spd="slow" advTm="13065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784372"/>
            <a:ext cx="8086635" cy="457200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1"/>
                </a:solidFill>
              </a:rPr>
              <a:t>Vývoj zkoumání veřejné správy </a:t>
            </a:r>
            <a:r>
              <a:rPr lang="cs-CZ" altLang="cs-CZ" b="0" dirty="0">
                <a:solidFill>
                  <a:schemeClr val="tx1"/>
                </a:solidFill>
              </a:rPr>
              <a:t>– pokr.2:</a:t>
            </a: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9589" y="1241571"/>
            <a:ext cx="8082321" cy="489094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endParaRPr lang="cs-CZ" sz="1800" b="1" dirty="0">
              <a:solidFill>
                <a:srgbClr val="C0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C00000"/>
                </a:solidFill>
              </a:rPr>
              <a:t>obdobní po 2. sv. v. v Evropě</a:t>
            </a:r>
          </a:p>
          <a:p>
            <a:pPr lvl="1" eaLnBrk="1" hangingPunct="1"/>
            <a:r>
              <a:rPr lang="cs-CZ" sz="2000" dirty="0"/>
              <a:t>možnost seznámit se s rozvojem správní vědy v USA a čerpat z něj</a:t>
            </a:r>
          </a:p>
          <a:p>
            <a:pPr lvl="1" eaLnBrk="1" hangingPunct="1"/>
            <a:r>
              <a:rPr lang="cs-CZ" sz="2000" dirty="0"/>
              <a:t>v poválečném období určitá </a:t>
            </a:r>
            <a:r>
              <a:rPr lang="cs-CZ" sz="2000" dirty="0">
                <a:solidFill>
                  <a:srgbClr val="00287D"/>
                </a:solidFill>
              </a:rPr>
              <a:t>renesance správní vědy.</a:t>
            </a:r>
          </a:p>
          <a:p>
            <a:pPr lvl="1" eaLnBrk="1" hangingPunct="1"/>
            <a:r>
              <a:rPr lang="cs-CZ" sz="2000" dirty="0"/>
              <a:t>konstituování správní vědy </a:t>
            </a:r>
            <a:r>
              <a:rPr lang="cs-CZ" sz="2000" dirty="0">
                <a:solidFill>
                  <a:srgbClr val="00287D"/>
                </a:solidFill>
              </a:rPr>
              <a:t>jako samostatného vědního odvětví.</a:t>
            </a:r>
          </a:p>
          <a:p>
            <a:pPr marL="457200" lvl="1" indent="0" eaLnBrk="1" hangingPunct="1">
              <a:buNone/>
            </a:pPr>
            <a:r>
              <a:rPr lang="cs-CZ" sz="2000" dirty="0">
                <a:solidFill>
                  <a:srgbClr val="00287D"/>
                </a:solidFill>
              </a:rPr>
              <a:t>------------------------------------------------------------------------------</a:t>
            </a:r>
          </a:p>
          <a:p>
            <a:pPr marL="457200" lvl="1" indent="0" eaLnBrk="1" hangingPunct="1">
              <a:buNone/>
            </a:pPr>
            <a:r>
              <a:rPr lang="cs-CZ" sz="1600" b="1" dirty="0">
                <a:solidFill>
                  <a:srgbClr val="00287D"/>
                </a:solidFill>
              </a:rPr>
              <a:t>Na evropské úrovni: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Evropský institut veřejné správy </a:t>
            </a:r>
            <a:r>
              <a:rPr lang="cs-CZ" sz="1600" dirty="0"/>
              <a:t>(</a:t>
            </a:r>
            <a:r>
              <a:rPr lang="cs-CZ" sz="1600" b="1" i="1" dirty="0">
                <a:solidFill>
                  <a:srgbClr val="00287D"/>
                </a:solidFill>
              </a:rPr>
              <a:t>EIPA) </a:t>
            </a:r>
            <a:r>
              <a:rPr lang="cs-CZ" sz="1600" dirty="0"/>
              <a:t>v Maastrichtu.  EU - za účelem zvýšení odbornosti úředníků  a specialistů v oblasti řízení a politiky EU (+ výzkumná a publikační činnost</a:t>
            </a:r>
            <a:r>
              <a:rPr lang="cs-CZ" sz="1600" dirty="0" smtClean="0"/>
              <a:t>).</a:t>
            </a:r>
          </a:p>
          <a:p>
            <a:pPr lvl="1" eaLnBrk="1" hangingPunct="1"/>
            <a:endParaRPr lang="cs-CZ" sz="1600" dirty="0"/>
          </a:p>
          <a:p>
            <a:pPr lvl="1"/>
            <a:r>
              <a:rPr lang="cs-CZ" sz="1600" dirty="0"/>
              <a:t>platforma pro zkoumání VS = </a:t>
            </a:r>
            <a:r>
              <a:rPr lang="cs-CZ" sz="1600" i="1" dirty="0">
                <a:solidFill>
                  <a:srgbClr val="00287D"/>
                </a:solidFill>
              </a:rPr>
              <a:t>Mezinárodní institut správních věd </a:t>
            </a:r>
            <a:r>
              <a:rPr lang="cs-CZ" sz="1600" b="1" i="1" dirty="0">
                <a:solidFill>
                  <a:srgbClr val="00287D"/>
                </a:solidFill>
              </a:rPr>
              <a:t>(IIAS</a:t>
            </a:r>
            <a:r>
              <a:rPr lang="cs-CZ" sz="1600" dirty="0"/>
              <a:t>)  - Brusel, - vědecká, publikační, konferenční činnost.</a:t>
            </a:r>
          </a:p>
          <a:p>
            <a:pPr lvl="2" eaLnBrk="1" hangingPunct="1"/>
            <a:endParaRPr lang="cs-CZ" sz="2000" dirty="0"/>
          </a:p>
          <a:p>
            <a:pPr lvl="1" eaLnBrk="1" hangingPunct="1"/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52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2050" name="Picture 2" descr="EI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10" y="517223"/>
            <a:ext cx="2803439" cy="1509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75039" y="1073289"/>
            <a:ext cx="4572000" cy="43396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>
                <a:latin typeface="Book Antiqua" panose="02040602050305030304" pitchFamily="18" charset="0"/>
              </a:rPr>
              <a:t>About EIPA</a:t>
            </a:r>
            <a:r>
              <a:rPr lang="cs-CZ" sz="1800" b="1" dirty="0">
                <a:latin typeface="Book Antiqua" panose="02040602050305030304" pitchFamily="18" charset="0"/>
              </a:rPr>
              <a:t>:</a:t>
            </a:r>
            <a:endParaRPr lang="en-US" sz="1800" b="1" dirty="0">
              <a:latin typeface="Book Antiqua" panose="020406020503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1800" dirty="0">
                <a:latin typeface="Book Antiqua" panose="02040602050305030304" pitchFamily="18" charset="0"/>
              </a:rPr>
              <a:t>EIPA was created in 1981 on the occasion of the first European Council held in Maastricht.</a:t>
            </a:r>
            <a:endParaRPr lang="cs-CZ" sz="1800" dirty="0">
              <a:latin typeface="Book Antiqua" panose="02040602050305030304" pitchFamily="18" charset="0"/>
            </a:endParaRPr>
          </a:p>
          <a:p>
            <a:pPr marL="342900" indent="-342900">
              <a:buFontTx/>
              <a:buChar char="-"/>
            </a:pPr>
            <a:endParaRPr lang="en-US" sz="1800" dirty="0">
              <a:latin typeface="Book Antiqua" panose="02040602050305030304" pitchFamily="18" charset="0"/>
            </a:endParaRPr>
          </a:p>
          <a:p>
            <a:r>
              <a:rPr lang="cs-CZ" sz="1800" dirty="0">
                <a:latin typeface="Book Antiqua" panose="02040602050305030304" pitchFamily="18" charset="0"/>
              </a:rPr>
              <a:t>- </a:t>
            </a:r>
            <a:r>
              <a:rPr lang="en-US" sz="1800" dirty="0">
                <a:latin typeface="Book Antiqua" panose="02040602050305030304" pitchFamily="18" charset="0"/>
              </a:rPr>
              <a:t>We are supported by the EU Member States and the European Commission.</a:t>
            </a:r>
          </a:p>
          <a:p>
            <a:endParaRPr lang="cs-CZ" sz="1800" dirty="0">
              <a:latin typeface="Book Antiqua" panose="02040602050305030304" pitchFamily="18" charset="0"/>
            </a:endParaRPr>
          </a:p>
          <a:p>
            <a:r>
              <a:rPr lang="cs-CZ" sz="1800" dirty="0">
                <a:latin typeface="Book Antiqua" panose="02040602050305030304" pitchFamily="18" charset="0"/>
              </a:rPr>
              <a:t>- </a:t>
            </a:r>
            <a:r>
              <a:rPr lang="en-US" sz="1800" dirty="0">
                <a:latin typeface="Book Antiqua" panose="02040602050305030304" pitchFamily="18" charset="0"/>
              </a:rPr>
              <a:t>cross-national and cross-institutional comparative, analytical perspectives on EU policies</a:t>
            </a:r>
            <a:r>
              <a:rPr lang="cs-CZ" sz="1800" dirty="0">
                <a:latin typeface="Book Antiqua" panose="02040602050305030304" pitchFamily="18" charset="0"/>
              </a:rPr>
              <a:t>.</a:t>
            </a:r>
            <a:endParaRPr lang="en-US" sz="1800" dirty="0">
              <a:latin typeface="Book Antiqua" panose="02040602050305030304" pitchFamily="18" charset="0"/>
            </a:endParaRPr>
          </a:p>
          <a:p>
            <a:endParaRPr lang="cs-CZ" sz="1800" dirty="0">
              <a:latin typeface="Book Antiqua" panose="02040602050305030304" pitchFamily="18" charset="0"/>
            </a:endParaRPr>
          </a:p>
          <a:p>
            <a:r>
              <a:rPr lang="cs-CZ" sz="1800" dirty="0">
                <a:latin typeface="Book Antiqua" panose="02040602050305030304" pitchFamily="18" charset="0"/>
              </a:rPr>
              <a:t>- </a:t>
            </a:r>
            <a:r>
              <a:rPr lang="en-US" sz="1800" dirty="0">
                <a:latin typeface="Book Antiqua" panose="02040602050305030304" pitchFamily="18" charset="0"/>
              </a:rPr>
              <a:t>longest-standing experts in EU public affairs</a:t>
            </a:r>
            <a:r>
              <a:rPr lang="cs-CZ" sz="1800" dirty="0">
                <a:latin typeface="Book Antiqua" panose="02040602050305030304" pitchFamily="18" charset="0"/>
              </a:rPr>
              <a:t>.</a:t>
            </a:r>
            <a:endParaRPr lang="en-US" sz="1800" dirty="0">
              <a:latin typeface="Book Antiqua" panose="0204060205030503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228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365058"/>
          </a:xfrm>
        </p:spPr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</a:rPr>
              <a:t>Vývoj zkoumání veřejné správy </a:t>
            </a:r>
            <a:r>
              <a:rPr lang="cs-CZ" altLang="cs-CZ" b="0" dirty="0">
                <a:solidFill>
                  <a:schemeClr val="tx1"/>
                </a:solidFill>
              </a:rPr>
              <a:t>– pokr.3:</a:t>
            </a: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9589" y="1728592"/>
            <a:ext cx="8082321" cy="440392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00000"/>
                </a:solidFill>
              </a:rPr>
              <a:t>obdobní po 2. sv. v. ve východní a střední Evropě ( do roku 1990):</a:t>
            </a:r>
          </a:p>
          <a:p>
            <a:pPr lvl="1" eaLnBrk="1" hangingPunct="1"/>
            <a:r>
              <a:rPr lang="cs-CZ" sz="2000" dirty="0"/>
              <a:t>odlišný politický vývoj = </a:t>
            </a:r>
            <a:r>
              <a:rPr lang="cs-CZ" sz="2000" dirty="0">
                <a:solidFill>
                  <a:srgbClr val="00287D"/>
                </a:solidFill>
              </a:rPr>
              <a:t>odlišný přístup ke správě </a:t>
            </a:r>
            <a:r>
              <a:rPr lang="cs-CZ" sz="2000" dirty="0"/>
              <a:t>(centralizovaná, pouze státní)</a:t>
            </a:r>
            <a:r>
              <a:rPr lang="cs-CZ" sz="2000" dirty="0">
                <a:solidFill>
                  <a:srgbClr val="00287D"/>
                </a:solidFill>
              </a:rPr>
              <a:t>.</a:t>
            </a:r>
          </a:p>
          <a:p>
            <a:pPr lvl="1" eaLnBrk="1" hangingPunct="1"/>
            <a:r>
              <a:rPr lang="cs-CZ" sz="2000" dirty="0"/>
              <a:t>centra správních studií v tehdejším Sovětském svazu.</a:t>
            </a:r>
          </a:p>
          <a:p>
            <a:pPr lvl="1"/>
            <a:r>
              <a:rPr lang="cs-CZ" sz="2000" dirty="0"/>
              <a:t>na našem území počátky spojovány s pracemi v oboru státního a správního práva 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obor společenská a státní výstavba</a:t>
            </a:r>
            <a:r>
              <a:rPr lang="cs-CZ" sz="2000" dirty="0"/>
              <a:t>).</a:t>
            </a:r>
            <a:r>
              <a:rPr lang="cs-CZ" sz="2000" dirty="0">
                <a:solidFill>
                  <a:srgbClr val="00287D"/>
                </a:solidFill>
              </a:rPr>
              <a:t> </a:t>
            </a:r>
            <a:r>
              <a:rPr lang="cs-CZ" sz="2000" dirty="0"/>
              <a:t>(namísto managementu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teorie řízení, teorie organizace).</a:t>
            </a:r>
          </a:p>
          <a:p>
            <a:pPr lvl="1" eaLnBrk="1" hangingPunct="1"/>
            <a:r>
              <a:rPr lang="cs-CZ" sz="2000" dirty="0"/>
              <a:t>od 60. let u nás konstituován </a:t>
            </a:r>
            <a:r>
              <a:rPr lang="cs-CZ" sz="2000" b="1" dirty="0">
                <a:solidFill>
                  <a:srgbClr val="00287D"/>
                </a:solidFill>
              </a:rPr>
              <a:t>obor </a:t>
            </a:r>
            <a:r>
              <a:rPr lang="cs-CZ" sz="2000" b="1" i="1" dirty="0">
                <a:solidFill>
                  <a:srgbClr val="00287D"/>
                </a:solidFill>
              </a:rPr>
              <a:t>správní věda </a:t>
            </a:r>
            <a:r>
              <a:rPr lang="cs-CZ" sz="2000" dirty="0"/>
              <a:t>mezi jeho významné představitele lze řadit zejm. </a:t>
            </a:r>
            <a:r>
              <a:rPr lang="cs-CZ" sz="2000" dirty="0">
                <a:solidFill>
                  <a:srgbClr val="00287D"/>
                </a:solidFill>
              </a:rPr>
              <a:t>M. Mášu a D. Hendrycha</a:t>
            </a:r>
            <a:r>
              <a:rPr lang="cs-CZ" sz="2000" dirty="0"/>
              <a:t> a dále řadu dalších autorů.</a:t>
            </a:r>
          </a:p>
          <a:p>
            <a:pPr eaLnBrk="1" hangingPunct="1"/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Základy správní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.</a:t>
            </a:r>
            <a:fld id="{EB5017FF-9F1A-4EB7-A88E-C68AD6EB08E9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4657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73"/>
    </mc:Choice>
    <mc:Fallback xmlns="">
      <p:transition spd="slow" advTm="987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</a:rPr>
              <a:t>Vývoj zkoumání veřejné správy</a:t>
            </a:r>
            <a:r>
              <a:rPr lang="cs-CZ" b="0" dirty="0">
                <a:solidFill>
                  <a:schemeClr val="tx1"/>
                </a:solidFill>
              </a:rPr>
              <a:t>- pokr.4: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                                                              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509589" y="1512828"/>
            <a:ext cx="8082321" cy="4920923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směry – od 90. let :</a:t>
            </a: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hodnocení </a:t>
            </a:r>
            <a:r>
              <a:rPr lang="cs-CZ" sz="2200" dirty="0"/>
              <a:t>(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evaluace“</a:t>
            </a:r>
            <a:r>
              <a:rPr lang="cs-CZ" sz="2200" dirty="0"/>
              <a:t>) :  TQM, EFQM, CAF, </a:t>
            </a:r>
            <a:r>
              <a:rPr lang="cs-CZ" sz="2200" dirty="0" err="1"/>
              <a:t>benchmarking</a:t>
            </a:r>
            <a:r>
              <a:rPr lang="cs-CZ" sz="2200" dirty="0"/>
              <a:t>, a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  <a:r>
              <a:rPr lang="cs-CZ" sz="2200" dirty="0"/>
              <a:t> (</a:t>
            </a:r>
            <a:r>
              <a:rPr lang="cs-CZ" sz="2000" dirty="0"/>
              <a:t>BSC /vyvážených ukazatelů/, ISO</a:t>
            </a:r>
            <a:r>
              <a:rPr lang="cs-CZ" sz="2200" dirty="0"/>
              <a:t>, modelování,…)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Kontingenční přístup </a:t>
            </a:r>
            <a:r>
              <a:rPr lang="cs-CZ" sz="2200" dirty="0"/>
              <a:t>(M. </a:t>
            </a:r>
            <a:r>
              <a:rPr lang="cs-CZ" sz="2200" dirty="0" err="1"/>
              <a:t>Crozier</a:t>
            </a:r>
            <a:r>
              <a:rPr lang="cs-CZ" sz="2200" dirty="0"/>
              <a:t> – ambivalentnost, podmíněnost prostředím), a další…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/>
              <a:t>  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/>
              <a:t>Mnohé metody – původ v soukromém sektoru</a:t>
            </a:r>
            <a:r>
              <a:rPr lang="cs-CZ" sz="22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22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/>
              <a:t>            Avšak: </a:t>
            </a:r>
            <a:r>
              <a:rPr lang="cs-CZ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Limity využití manažerských metod </a:t>
            </a:r>
            <a:r>
              <a:rPr lang="cs-CZ" sz="2200" dirty="0"/>
              <a:t>v oblasti veřejné správy.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/>
              <a:t>          </a:t>
            </a:r>
          </a:p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899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94270"/>
            <a:ext cx="8686800" cy="112034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III.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Aktuální VÝVOJ </a:t>
            </a:r>
            <a:r>
              <a:rPr lang="cs-CZ" i="1" dirty="0">
                <a:solidFill>
                  <a:schemeClr val="tx1"/>
                </a:solidFill>
              </a:rPr>
              <a:t>zkoumání veřejné správy</a:t>
            </a:r>
            <a:br>
              <a:rPr lang="cs-CZ" i="1" dirty="0">
                <a:solidFill>
                  <a:schemeClr val="tx1"/>
                </a:solidFill>
              </a:rPr>
            </a:br>
            <a:r>
              <a:rPr lang="cs-CZ" i="1" dirty="0">
                <a:solidFill>
                  <a:schemeClr val="tx1"/>
                </a:solidFill>
              </a:rPr>
              <a:t> 		(trendy ve správní vědě):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80519"/>
            <a:ext cx="8686800" cy="5177481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200" b="1" dirty="0"/>
              <a:t> významná</a:t>
            </a: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200" b="1" dirty="0"/>
              <a:t>úloha 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    -   </a:t>
            </a:r>
            <a:r>
              <a:rPr lang="cs-CZ" sz="2000" b="1" dirty="0"/>
              <a:t>národních</a:t>
            </a:r>
            <a:r>
              <a:rPr lang="cs-CZ" sz="2000" b="1" dirty="0">
                <a:solidFill>
                  <a:srgbClr val="7030A0"/>
                </a:solidFill>
              </a:rPr>
              <a:t> </a:t>
            </a:r>
            <a:r>
              <a:rPr lang="cs-CZ" sz="2000" b="1" i="1" dirty="0">
                <a:solidFill>
                  <a:srgbClr val="7030A0"/>
                </a:solidFill>
              </a:rPr>
              <a:t>vzdělávacích a výzkumných </a:t>
            </a:r>
            <a:r>
              <a:rPr 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institucí</a:t>
            </a:r>
            <a:r>
              <a:rPr lang="cs-CZ" sz="2000" b="1" i="1" dirty="0">
                <a:solidFill>
                  <a:srgbClr val="7030A0"/>
                </a:solidFill>
              </a:rPr>
              <a:t>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(např. Francie – ENA, Německo – Institut správních věd ve </a:t>
            </a:r>
            <a:r>
              <a:rPr lang="cs-CZ" sz="2000" dirty="0" err="1">
                <a:solidFill>
                  <a:schemeClr val="accent6">
                    <a:lumMod val="50000"/>
                  </a:schemeClr>
                </a:solidFill>
              </a:rPr>
              <a:t>Speyeru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),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rgbClr val="7030A0"/>
                </a:solidFill>
              </a:rPr>
              <a:t>    </a:t>
            </a:r>
            <a:r>
              <a:rPr lang="cs-CZ" sz="2000" dirty="0"/>
              <a:t>-   </a:t>
            </a:r>
            <a:r>
              <a:rPr lang="cs-CZ" sz="2000" b="1" dirty="0"/>
              <a:t>mezinárodních a nadnárodních </a:t>
            </a:r>
            <a:r>
              <a:rPr 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organizací </a:t>
            </a:r>
            <a:r>
              <a:rPr lang="cs-CZ" sz="2000" dirty="0">
                <a:solidFill>
                  <a:schemeClr val="tx1"/>
                </a:solidFill>
              </a:rPr>
              <a:t>(podporujících ekonomický rozvoj, demokracii, ochranu lidských práv):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000" dirty="0"/>
              <a:t>	               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- OECD, Rada Evropy, </a:t>
            </a:r>
            <a:r>
              <a:rPr lang="cs-CZ" sz="2000" dirty="0">
                <a:solidFill>
                  <a:srgbClr val="0070C0"/>
                </a:solidFill>
              </a:rPr>
              <a:t>EU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/>
              <a:t>   </a:t>
            </a:r>
            <a:r>
              <a:rPr lang="cs-CZ" sz="2000" dirty="0"/>
              <a:t>+   </a:t>
            </a:r>
            <a:r>
              <a:rPr lang="cs-CZ" sz="2000" b="1" dirty="0">
                <a:solidFill>
                  <a:srgbClr val="7030A0"/>
                </a:solidFill>
              </a:rPr>
              <a:t>vědeckých institucí </a:t>
            </a:r>
            <a:r>
              <a:rPr lang="cs-CZ" sz="2000" b="1" dirty="0" smtClean="0">
                <a:solidFill>
                  <a:srgbClr val="7030A0"/>
                </a:solidFill>
              </a:rPr>
              <a:t>již zmíněné  - </a:t>
            </a:r>
            <a:r>
              <a:rPr lang="cs-CZ" sz="20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IIAS </a:t>
            </a:r>
            <a:r>
              <a:rPr lang="cs-CZ" sz="2000" dirty="0" smtClean="0">
                <a:solidFill>
                  <a:srgbClr val="7030A0"/>
                </a:solidFill>
              </a:rPr>
              <a:t>Brusel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endParaRPr lang="cs-CZ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lvl="1" indent="-342900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cs-CZ" sz="1900" dirty="0" smtClean="0"/>
              <a:t>pro </a:t>
            </a:r>
            <a:r>
              <a:rPr lang="cs-CZ" sz="1900" dirty="0"/>
              <a:t>ČR relevantní jedna z regionálních sekcí (</a:t>
            </a:r>
            <a:r>
              <a:rPr lang="cs-CZ" sz="1900" dirty="0">
                <a:solidFill>
                  <a:srgbClr val="00287D"/>
                </a:solidFill>
              </a:rPr>
              <a:t>Evropská skupina pro veřejnou </a:t>
            </a:r>
            <a:r>
              <a:rPr lang="cs-CZ" sz="1900" dirty="0" smtClean="0">
                <a:solidFill>
                  <a:srgbClr val="00287D"/>
                </a:solidFill>
              </a:rPr>
              <a:t>  správu </a:t>
            </a:r>
            <a:r>
              <a:rPr lang="cs-CZ" sz="1900" dirty="0">
                <a:solidFill>
                  <a:srgbClr val="00287D"/>
                </a:solidFill>
              </a:rPr>
              <a:t>- </a:t>
            </a:r>
            <a:r>
              <a:rPr lang="cs-CZ" sz="1900" i="1" dirty="0">
                <a:solidFill>
                  <a:srgbClr val="7030A0"/>
                </a:solidFill>
              </a:rPr>
              <a:t>EGPA</a:t>
            </a:r>
            <a:r>
              <a:rPr lang="cs-CZ" sz="1900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EIPA</a:t>
            </a:r>
            <a:r>
              <a:rPr lang="cs-CZ" sz="2000" dirty="0" smtClean="0">
                <a:solidFill>
                  <a:srgbClr val="0070C0"/>
                </a:solidFill>
              </a:rPr>
              <a:t> – Maastricht </a:t>
            </a:r>
            <a:r>
              <a:rPr lang="cs-CZ" sz="2000" dirty="0" smtClean="0"/>
              <a:t>(viz výše),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EUI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ve Florencii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endParaRPr lang="cs-CZ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NISPACee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– Bratislava </a:t>
            </a:r>
            <a:r>
              <a:rPr lang="cs-CZ" sz="2000" dirty="0"/>
              <a:t>– síť institutů a škol VS v rámci </a:t>
            </a:r>
            <a:r>
              <a:rPr lang="cs-CZ" sz="2000" dirty="0" err="1"/>
              <a:t>Stř</a:t>
            </a:r>
            <a:r>
              <a:rPr lang="cs-CZ" sz="2000" dirty="0"/>
              <a:t>. a </a:t>
            </a:r>
            <a:r>
              <a:rPr lang="cs-CZ" sz="2000" dirty="0" err="1"/>
              <a:t>Vých.Evropy</a:t>
            </a:r>
            <a:r>
              <a:rPr lang="cs-CZ" sz="2000" dirty="0"/>
              <a:t>).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Odborné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konference </a:t>
            </a:r>
            <a:r>
              <a:rPr lang="cs-CZ" sz="2000" dirty="0"/>
              <a:t>( např. každoroční </a:t>
            </a:r>
            <a:r>
              <a:rPr lang="cs-CZ" sz="2000" dirty="0" smtClean="0"/>
              <a:t>konané EGPA).  </a:t>
            </a:r>
            <a:r>
              <a:rPr lang="cs-CZ" sz="2000" dirty="0"/>
              <a:t>-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inspirace, prezentace výsledků, výměna zkušeností, rozvoj věd o VS.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sz="2000" dirty="0">
                <a:solidFill>
                  <a:srgbClr val="7030A0"/>
                </a:solidFill>
              </a:rPr>
              <a:t>              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7673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161" y="819150"/>
            <a:ext cx="8086635" cy="647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dirty="0">
                <a:solidFill>
                  <a:srgbClr val="002060"/>
                </a:solidFill>
              </a:rPr>
              <a:t>             Aktuální VÝVOJ </a:t>
            </a:r>
            <a:r>
              <a:rPr lang="cs-CZ" i="1" dirty="0">
                <a:solidFill>
                  <a:srgbClr val="002060"/>
                </a:solidFill>
              </a:rPr>
              <a:t>zkoumání veřejné správy</a:t>
            </a:r>
            <a:br>
              <a:rPr lang="cs-CZ" i="1" dirty="0">
                <a:solidFill>
                  <a:srgbClr val="002060"/>
                </a:solidFill>
              </a:rPr>
            </a:br>
            <a:r>
              <a:rPr lang="cs-CZ" i="1" dirty="0">
                <a:solidFill>
                  <a:srgbClr val="002060"/>
                </a:solidFill>
              </a:rPr>
              <a:t> 	         	(trendy ve správní vědě)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74732"/>
            <a:ext cx="8686800" cy="5483268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000" b="1" dirty="0">
                <a:solidFill>
                  <a:srgbClr val="002060"/>
                </a:solidFill>
              </a:rPr>
              <a:t>Současná témata (výběr):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sz="2000" dirty="0"/>
              <a:t> - 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reforem </a:t>
            </a:r>
            <a:r>
              <a:rPr lang="cs-CZ" sz="2000" dirty="0">
                <a:solidFill>
                  <a:schemeClr val="tx1"/>
                </a:solidFill>
              </a:rPr>
              <a:t>veřejné správy,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změn </a:t>
            </a:r>
            <a:r>
              <a:rPr lang="cs-CZ" sz="2000" dirty="0"/>
              <a:t>ve veřejné správě,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cs-CZ" sz="2000" dirty="0"/>
              <a:t>Zvyšování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efektivnosti</a:t>
            </a:r>
            <a:r>
              <a:rPr lang="cs-CZ" sz="2000" dirty="0"/>
              <a:t> VS ( = trvalý požadavek), v současnosti např. zejm.  v položce „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úspornost</a:t>
            </a:r>
            <a:r>
              <a:rPr lang="cs-CZ" sz="2000" dirty="0"/>
              <a:t>“,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Kvalita řízení, standardizace procesů, regulace </a:t>
            </a:r>
            <a:r>
              <a:rPr lang="cs-CZ" sz="2000" dirty="0"/>
              <a:t>( např. RIA),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evaluace a její metody,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Elektronizace, e-</a:t>
            </a:r>
            <a:r>
              <a:rPr lang="cs-CZ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cs-CZ" sz="2000" dirty="0"/>
              <a:t>Zapojení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soukromého sektoru </a:t>
            </a:r>
            <a:r>
              <a:rPr lang="cs-CZ" sz="2000" dirty="0"/>
              <a:t>(např. využití „PPP“), 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Principy dobré správy</a:t>
            </a:r>
            <a:r>
              <a:rPr lang="cs-CZ" sz="2000" dirty="0"/>
              <a:t>, evropský administrativní prostor,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cs-CZ" sz="2000" dirty="0"/>
              <a:t>Opatření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 korupci, etika,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cs-CZ" sz="2000" dirty="0"/>
              <a:t>Otázky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deficitu demokracie,</a:t>
            </a:r>
            <a:r>
              <a:rPr lang="cs-CZ" sz="2000" dirty="0">
                <a:solidFill>
                  <a:srgbClr val="00B0F0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a další</a:t>
            </a:r>
            <a:r>
              <a:rPr lang="cs-CZ" sz="2000" dirty="0" smtClean="0">
                <a:solidFill>
                  <a:schemeClr val="tx1"/>
                </a:solidFill>
              </a:rPr>
              <a:t>.….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cs-CZ" sz="2000" dirty="0" smtClean="0"/>
              <a:t>        Nyní zřejmě např.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efektivní krizové řízení</a:t>
            </a:r>
            <a:r>
              <a:rPr lang="cs-CZ" sz="2000" dirty="0" smtClean="0"/>
              <a:t>….</a:t>
            </a:r>
            <a:endParaRPr lang="cs-CZ" sz="2000" dirty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433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281881"/>
            <a:ext cx="8082321" cy="385063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hlinkClick r:id="rId2"/>
              </a:rPr>
              <a:t>PSG I: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E-Government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>
                <a:hlinkClick r:id="rId3"/>
              </a:rPr>
              <a:t>PSG II: Performance in the Public Sector</a:t>
            </a:r>
            <a:endParaRPr lang="en-US" sz="1800" dirty="0"/>
          </a:p>
          <a:p>
            <a:pPr>
              <a:buFont typeface="Arial" pitchFamily="34" charset="0"/>
              <a:buChar char="•"/>
            </a:pPr>
            <a:r>
              <a:rPr lang="en-US" sz="1800" dirty="0">
                <a:hlinkClick r:id="rId4"/>
              </a:rPr>
              <a:t>PSG III: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Public Personnel </a:t>
            </a:r>
            <a:r>
              <a:rPr lang="en-US" sz="1800" dirty="0">
                <a:hlinkClick r:id="rId4"/>
              </a:rPr>
              <a:t>Policies</a:t>
            </a:r>
            <a:endParaRPr lang="en-US" sz="1800" dirty="0"/>
          </a:p>
          <a:p>
            <a:pPr>
              <a:buFont typeface="Arial" pitchFamily="34" charset="0"/>
              <a:buChar char="•"/>
            </a:pPr>
            <a:r>
              <a:rPr lang="en-US" sz="1800" dirty="0">
                <a:hlinkClick r:id="rId5"/>
              </a:rPr>
              <a:t>PSG IV: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Local Governance and Democracy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>
                <a:hlinkClick r:id="rId6"/>
              </a:rPr>
              <a:t>PSG V: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Regional and Local Government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>
                <a:hlinkClick r:id="rId7"/>
              </a:rPr>
              <a:t>PSG VI: Governance of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Public Sector Organizations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>
                <a:hlinkClick r:id="rId8"/>
              </a:rPr>
              <a:t>PSG VII: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/>
              </a:rPr>
              <a:t>Quality and Integrity of Governance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>
                <a:hlinkClick r:id="rId9"/>
              </a:rPr>
              <a:t>PSG VIII: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Civil Society, Citizens and Government</a:t>
            </a:r>
            <a:endParaRPr lang="cs-CZ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en-US" sz="1800" b="1" i="1" dirty="0">
                <a:hlinkClick r:id="rId10"/>
              </a:rPr>
              <a:t>PSG IX: Teaching Public Administration</a:t>
            </a:r>
            <a:endParaRPr lang="en-US" sz="1800" b="1" i="1" dirty="0"/>
          </a:p>
          <a:p>
            <a:pPr>
              <a:buFont typeface="Wingdings" pitchFamily="2" charset="2"/>
              <a:buChar char="q"/>
            </a:pPr>
            <a:r>
              <a:rPr lang="en-US" sz="1800" b="1" i="1" dirty="0">
                <a:solidFill>
                  <a:srgbClr val="0070C0"/>
                </a:solidFill>
                <a:hlinkClick r:id="rId11"/>
              </a:rPr>
              <a:t>PSG X: </a:t>
            </a:r>
            <a:r>
              <a:rPr lang="en-US" sz="1800" b="1" i="1" dirty="0">
                <a:solidFill>
                  <a:srgbClr val="00B050"/>
                </a:solidFill>
                <a:hlinkClick r:id="rId11"/>
              </a:rPr>
              <a:t>Law and Public Administration</a:t>
            </a:r>
            <a:r>
              <a:rPr lang="cs-CZ" sz="1800" b="1" i="1" dirty="0">
                <a:solidFill>
                  <a:srgbClr val="00B050"/>
                </a:solidFill>
              </a:rPr>
              <a:t>    </a:t>
            </a:r>
          </a:p>
          <a:p>
            <a:pPr>
              <a:buFont typeface="Arial" pitchFamily="34" charset="0"/>
              <a:buChar char="•"/>
            </a:pPr>
            <a:endParaRPr lang="en-US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13105" y="1950264"/>
            <a:ext cx="8086635" cy="331617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Pro ilustraci: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EGPA Permanent Study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 = oblasti, hlediska  zkoumání VS) </a:t>
            </a:r>
            <a:r>
              <a:rPr lang="cs-CZ" sz="2000" dirty="0"/>
              <a:t>– konference v r. </a:t>
            </a:r>
            <a:r>
              <a:rPr lang="cs-CZ" sz="2000" dirty="0" smtClean="0"/>
              <a:t>2022 (Lisabon):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44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83741"/>
            <a:ext cx="8086635" cy="741405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Další Permanent Study </a:t>
            </a:r>
            <a:r>
              <a:rPr lang="cs-CZ" sz="2000" dirty="0" err="1">
                <a:solidFill>
                  <a:schemeClr val="tx1"/>
                </a:solidFill>
              </a:rPr>
              <a:t>Groups</a:t>
            </a:r>
            <a:r>
              <a:rPr lang="cs-CZ" sz="20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5146"/>
            <a:ext cx="8082321" cy="4707367"/>
          </a:xfrm>
        </p:spPr>
        <p:txBody>
          <a:bodyPr/>
          <a:lstStyle/>
          <a:p>
            <a:pPr>
              <a:buNone/>
            </a:pPr>
            <a:endParaRPr lang="en-US" sz="1400" dirty="0">
              <a:solidFill>
                <a:srgbClr val="00B050"/>
              </a:solidFill>
            </a:endParaRPr>
          </a:p>
          <a:p>
            <a:r>
              <a:rPr lang="en-US" sz="1800" dirty="0">
                <a:hlinkClick r:id="rId2"/>
              </a:rPr>
              <a:t>PSG XI: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Strategic Management in Government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>
                <a:hlinkClick r:id="rId3"/>
              </a:rPr>
              <a:t>PSG XII: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Public Sector Financial Management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>
                <a:hlinkClick r:id="rId4"/>
              </a:rPr>
              <a:t>PSG XIII: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Public Policy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>
                <a:hlinkClick r:id="rId5"/>
              </a:rPr>
              <a:t>PSG XIV: EU Administration and Multi Level Governance</a:t>
            </a:r>
            <a:endParaRPr lang="en-US" sz="1800" dirty="0"/>
          </a:p>
          <a:p>
            <a:r>
              <a:rPr lang="en-US" sz="1800" dirty="0">
                <a:hlinkClick r:id="rId6"/>
              </a:rPr>
              <a:t>PSG XV: Public Administration,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Technology and Innovation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>
                <a:hlinkClick r:id="rId7"/>
              </a:rPr>
              <a:t>PSG XVI: Public and Nonprofit Marketing</a:t>
            </a:r>
            <a:endParaRPr lang="en-US" sz="1800" dirty="0"/>
          </a:p>
          <a:p>
            <a:r>
              <a:rPr lang="en-US" sz="1800" dirty="0">
                <a:hlinkClick r:id="rId8"/>
              </a:rPr>
              <a:t>PSG XVII: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/>
              </a:rPr>
              <a:t>Sociology of the State: Reforms and Resilience</a:t>
            </a:r>
            <a:endParaRPr lang="cs-CZ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PSG </a:t>
            </a:r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XVIII: Justice and Court Administration</a:t>
            </a: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 smtClean="0">
                <a:hlinkClick r:id="rId10"/>
              </a:rPr>
              <a:t>PSG </a:t>
            </a:r>
            <a:r>
              <a:rPr lang="en-US" sz="1800" dirty="0">
                <a:hlinkClick r:id="rId10"/>
              </a:rPr>
              <a:t>XIX: Public Network Policy and Management</a:t>
            </a:r>
            <a:endParaRPr lang="en-US" sz="1800" dirty="0"/>
          </a:p>
          <a:p>
            <a:r>
              <a:rPr lang="en-US" sz="1800" dirty="0">
                <a:hlinkClick r:id="rId11"/>
              </a:rPr>
              <a:t>PSG XX: Welfare State Governance &amp; Professionalism</a:t>
            </a:r>
            <a:endParaRPr lang="en-US" sz="1800" dirty="0"/>
          </a:p>
          <a:p>
            <a:r>
              <a:rPr lang="en-US" sz="1800" dirty="0">
                <a:hlinkClick r:id="rId12"/>
              </a:rPr>
              <a:t>PSG XXI: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/>
              </a:rPr>
              <a:t>Policy Design and Evaluation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>
                <a:hlinkClick r:id="rId13"/>
              </a:rPr>
              <a:t>PSG XXII: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/>
              </a:rPr>
              <a:t>Behavioral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/>
              </a:rPr>
              <a:t>Public Administration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PSG XXIII: </a:t>
            </a:r>
            <a:r>
              <a:rPr lang="en-US" sz="1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/>
              </a:rPr>
              <a:t>Administration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/>
              </a:rPr>
              <a:t>, Diversity and Equal Treatment</a:t>
            </a:r>
            <a:r>
              <a:rPr lang="cs-CZ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33286" y="6248400"/>
            <a:ext cx="1841740" cy="4572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330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pic>
        <p:nvPicPr>
          <p:cNvPr id="4098" name="Picture 2" descr="https://www.iias-iisa.org/img/egpaias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085765"/>
            <a:ext cx="3566984" cy="323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www.iias-iisa.org/img/vis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924" y="1598140"/>
            <a:ext cx="5198076" cy="465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725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509589" y="683740"/>
            <a:ext cx="8086635" cy="1558417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Vývoj veřejné správy </a:t>
            </a:r>
            <a:br>
              <a:rPr lang="cs-CZ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        a jejího zkoumání </a:t>
            </a:r>
            <a:br>
              <a:rPr lang="cs-CZ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                            = nekončící proces.</a:t>
            </a:r>
            <a:endParaRPr lang="cs-CZ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242158"/>
            <a:ext cx="8229600" cy="4479917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b="1" dirty="0"/>
              <a:t>Diskuzní otázky: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-  Jak je využíván potenciál vědeckého zkoumání veřejné správy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    a její právní  regulace ?</a:t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     -   Jak jsou využívány existující, resp. dostupné   poznatky  a 	zkušenosti ( doporučení) ?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 -   Je tomu obdobně jako v soukromém sektoru ?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 -   Jaké  jsou pro to důvody ?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-       Je to v souladu s principy dobré správy a dobrého vládnutí ?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09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8DF954-20AB-4450-8DA5-630F8714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30" y="1125539"/>
            <a:ext cx="7933494" cy="325756"/>
          </a:xfrm>
        </p:spPr>
        <p:txBody>
          <a:bodyPr/>
          <a:lstStyle/>
          <a:p>
            <a:r>
              <a:rPr lang="cs-CZ" sz="2000" dirty="0"/>
              <a:t>Úvod do studia předmětu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C2AB647-B2B9-44A1-89E9-E0C58E990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568741"/>
            <a:ext cx="8082321" cy="4563772"/>
          </a:xfrm>
        </p:spPr>
        <p:txBody>
          <a:bodyPr/>
          <a:lstStyle/>
          <a:p>
            <a:pPr marL="0" indent="0">
              <a:buNone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Seznámení s obsahem výuky.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Studijní prameny.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Podmínky ukončení předmětu. </a:t>
            </a:r>
          </a:p>
          <a:p>
            <a:pPr marL="0" indent="0">
              <a:buNone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Výběr a konzultace témat seminárních prací.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514350" indent="-514350">
              <a:buFont typeface="+mj-lt"/>
              <a:buAutoNum type="romanUcPeriod"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875F9228-624F-4816-BE3B-90459D7FEB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CEBFCC8E-A301-4047-9CEA-5FEBC1A654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88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5288"/>
    </mc:Choice>
    <mc:Fallback xmlns="">
      <p:transition spd="slow" advTm="555288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IV. Vztah správní vědy („SV“) a vědy správního práva („VSP</a:t>
            </a:r>
            <a:r>
              <a:rPr lang="cs-CZ" dirty="0" smtClean="0">
                <a:solidFill>
                  <a:srgbClr val="002060"/>
                </a:solidFill>
              </a:rPr>
              <a:t>“)</a:t>
            </a: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1788160"/>
            <a:ext cx="8082321" cy="4344353"/>
          </a:xfrm>
        </p:spPr>
        <p:txBody>
          <a:bodyPr>
            <a:normAutofit fontScale="92500" lnSpcReduction="20000"/>
          </a:bodyPr>
          <a:lstStyle/>
          <a:p>
            <a:pPr marL="38100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1800" b="1" i="1" dirty="0" smtClean="0">
                <a:solidFill>
                  <a:srgbClr val="C00000"/>
                </a:solidFill>
              </a:rPr>
              <a:t>		            POZOR - významné pro správnou volbu a uchopení 		tématu seminární práce.</a:t>
            </a:r>
          </a:p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1800" b="1" i="1" dirty="0" smtClean="0">
                <a:solidFill>
                  <a:srgbClr val="C00000"/>
                </a:solidFill>
              </a:rPr>
              <a:t>-----------------------------------------------------------------------------------------------</a:t>
            </a:r>
          </a:p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 smtClean="0"/>
              <a:t>                        Rozdíly obou oborů:</a:t>
            </a:r>
            <a:endParaRPr lang="cs-CZ" sz="2000" b="1" dirty="0"/>
          </a:p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 smtClean="0"/>
              <a:t>a</a:t>
            </a:r>
            <a:r>
              <a:rPr lang="cs-CZ" sz="2000" b="1" dirty="0"/>
              <a:t>) V předmětu </a:t>
            </a:r>
            <a:r>
              <a:rPr lang="cs-CZ" sz="2000" dirty="0"/>
              <a:t>zkoumání:</a:t>
            </a:r>
          </a:p>
          <a:p>
            <a:pPr marL="38100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cs-CZ" sz="2000" b="1" dirty="0">
                <a:solidFill>
                  <a:srgbClr val="002060"/>
                </a:solidFill>
              </a:rPr>
              <a:t>SV </a:t>
            </a:r>
            <a:r>
              <a:rPr lang="cs-CZ" sz="2000" dirty="0">
                <a:solidFill>
                  <a:srgbClr val="002060"/>
                </a:solidFill>
              </a:rPr>
              <a:t> = </a:t>
            </a:r>
            <a:r>
              <a:rPr lang="cs-CZ" sz="2000" dirty="0" smtClean="0">
                <a:solidFill>
                  <a:srgbClr val="002060"/>
                </a:solidFill>
              </a:rPr>
              <a:t>je jím </a:t>
            </a:r>
            <a:r>
              <a:rPr lang="cs-CZ" sz="2000" i="1" dirty="0" smtClean="0">
                <a:solidFill>
                  <a:srgbClr val="002060"/>
                </a:solidFill>
              </a:rPr>
              <a:t>veřejná </a:t>
            </a:r>
            <a:r>
              <a:rPr lang="cs-CZ" sz="2000" i="1" dirty="0">
                <a:solidFill>
                  <a:srgbClr val="002060"/>
                </a:solidFill>
              </a:rPr>
              <a:t>správa</a:t>
            </a:r>
            <a:r>
              <a:rPr lang="cs-CZ" sz="2000" dirty="0">
                <a:solidFill>
                  <a:srgbClr val="002060"/>
                </a:solidFill>
              </a:rPr>
              <a:t> jako komplexní společenský systém </a:t>
            </a:r>
          </a:p>
          <a:p>
            <a:pPr marL="38100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>
                <a:solidFill>
                  <a:srgbClr val="002060"/>
                </a:solidFill>
              </a:rPr>
              <a:t>	VSP</a:t>
            </a:r>
            <a:r>
              <a:rPr lang="cs-CZ" sz="2000" i="1" dirty="0">
                <a:solidFill>
                  <a:srgbClr val="002060"/>
                </a:solidFill>
              </a:rPr>
              <a:t> = </a:t>
            </a:r>
            <a:r>
              <a:rPr lang="cs-CZ" sz="2000" i="1" dirty="0" smtClean="0">
                <a:solidFill>
                  <a:srgbClr val="002060"/>
                </a:solidFill>
              </a:rPr>
              <a:t>zde je to </a:t>
            </a:r>
            <a:r>
              <a:rPr lang="cs-CZ" sz="2000" dirty="0" smtClean="0">
                <a:solidFill>
                  <a:srgbClr val="002060"/>
                </a:solidFill>
              </a:rPr>
              <a:t>s</a:t>
            </a:r>
            <a:r>
              <a:rPr lang="cs-CZ" sz="2000" i="1" dirty="0" smtClean="0">
                <a:solidFill>
                  <a:srgbClr val="002060"/>
                </a:solidFill>
              </a:rPr>
              <a:t>právní </a:t>
            </a:r>
            <a:r>
              <a:rPr lang="cs-CZ" sz="2000" i="1" dirty="0">
                <a:solidFill>
                  <a:srgbClr val="002060"/>
                </a:solidFill>
              </a:rPr>
              <a:t>právo</a:t>
            </a:r>
            <a:r>
              <a:rPr lang="cs-CZ" sz="2000" dirty="0">
                <a:solidFill>
                  <a:srgbClr val="002060"/>
                </a:solidFill>
              </a:rPr>
              <a:t> jako systém právních norem, zásad, principů (u VSP).</a:t>
            </a:r>
          </a:p>
          <a:p>
            <a:pPr marL="381000" indent="0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38100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>
                <a:solidFill>
                  <a:srgbClr val="002060"/>
                </a:solidFill>
              </a:rPr>
              <a:t>b)</a:t>
            </a:r>
            <a:r>
              <a:rPr lang="cs-CZ" sz="2000" dirty="0">
                <a:solidFill>
                  <a:srgbClr val="002060"/>
                </a:solidFill>
              </a:rPr>
              <a:t> Rozdílné</a:t>
            </a:r>
            <a:r>
              <a:rPr lang="cs-CZ" sz="2000" b="1" dirty="0">
                <a:solidFill>
                  <a:srgbClr val="002060"/>
                </a:solidFill>
              </a:rPr>
              <a:t>  metody </a:t>
            </a:r>
            <a:r>
              <a:rPr lang="cs-CZ" sz="2000" dirty="0">
                <a:solidFill>
                  <a:srgbClr val="002060"/>
                </a:solidFill>
              </a:rPr>
              <a:t>zkoumání.</a:t>
            </a:r>
          </a:p>
          <a:p>
            <a:pPr marL="571500" lvl="1" indent="0" eaLnBrk="1" fontAlgn="auto" hangingPunct="1">
              <a:spcAft>
                <a:spcPts val="0"/>
              </a:spcAft>
              <a:buNone/>
              <a:defRPr/>
            </a:pPr>
            <a:r>
              <a:rPr lang="cs-CZ" sz="2000" dirty="0"/>
              <a:t>    ------------------------------------</a:t>
            </a:r>
          </a:p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/>
              <a:t>Pozn.1 : pojem</a:t>
            </a:r>
            <a:r>
              <a:rPr lang="cs-CZ" sz="2000" i="1" dirty="0"/>
              <a:t> „</a:t>
            </a:r>
            <a:r>
              <a:rPr lang="cs-CZ" sz="2000" b="1" i="1" dirty="0"/>
              <a:t>systémová metoda</a:t>
            </a:r>
            <a:r>
              <a:rPr lang="cs-CZ" sz="2000" i="1" dirty="0"/>
              <a:t>“ ( u obou </a:t>
            </a:r>
            <a:r>
              <a:rPr lang="cs-CZ" sz="2000" i="1" dirty="0" smtClean="0"/>
              <a:t>odvětví – ale v každém jiný „systém“).</a:t>
            </a:r>
            <a:endParaRPr lang="cs-CZ" sz="2000" i="1" dirty="0"/>
          </a:p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/>
              <a:t>Pozn.2 : Rozlišujeme</a:t>
            </a:r>
            <a:r>
              <a:rPr lang="cs-CZ" sz="2000" b="1" i="1" dirty="0">
                <a:solidFill>
                  <a:srgbClr val="7030A0"/>
                </a:solidFill>
              </a:rPr>
              <a:t>:„</a:t>
            </a:r>
            <a:r>
              <a:rPr lang="cs-CZ" sz="2000" b="1" i="1" dirty="0" err="1">
                <a:solidFill>
                  <a:srgbClr val="7030A0"/>
                </a:solidFill>
              </a:rPr>
              <a:t>správněprávní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a </a:t>
            </a:r>
            <a:r>
              <a:rPr lang="cs-CZ" sz="2000" b="1" i="1" dirty="0">
                <a:solidFill>
                  <a:srgbClr val="7030A0"/>
                </a:solidFill>
              </a:rPr>
              <a:t>„</a:t>
            </a:r>
            <a:r>
              <a:rPr lang="cs-CZ" sz="2000" b="1" i="1" dirty="0" err="1">
                <a:solidFill>
                  <a:srgbClr val="7030A0"/>
                </a:solidFill>
              </a:rPr>
              <a:t>správněvědní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  <a:r>
              <a:rPr lang="cs-CZ" sz="2000" b="1" i="1" dirty="0">
                <a:solidFill>
                  <a:srgbClr val="7030A0"/>
                </a:solidFill>
              </a:rPr>
              <a:t>přístup. –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významné při zpracování seminární práce.</a:t>
            </a:r>
          </a:p>
          <a:p>
            <a:pPr marL="381000" indent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70940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Vztah správní vědy („SV“) a vědy správního práva („VSP“) :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000" b="1" dirty="0"/>
              <a:t>Společný cíl obou disciplin:</a:t>
            </a:r>
          </a:p>
          <a:p>
            <a:pPr eaLnBrk="1" hangingPunct="1">
              <a:buFontTx/>
              <a:buNone/>
            </a:pPr>
            <a:r>
              <a:rPr lang="cs-CZ" sz="2000" b="1" dirty="0"/>
              <a:t>     =</a:t>
            </a:r>
            <a:r>
              <a:rPr lang="cs-CZ" sz="2000" dirty="0"/>
              <a:t> zvýšení </a:t>
            </a:r>
            <a:r>
              <a:rPr lang="cs-CZ" sz="2000" b="1" dirty="0">
                <a:solidFill>
                  <a:srgbClr val="C00000"/>
                </a:solidFill>
              </a:rPr>
              <a:t>efektivnosti </a:t>
            </a:r>
            <a:r>
              <a:rPr lang="cs-CZ" sz="2000" dirty="0">
                <a:solidFill>
                  <a:srgbClr val="C00000"/>
                </a:solidFill>
              </a:rPr>
              <a:t>veřejné správy</a:t>
            </a:r>
            <a:r>
              <a:rPr lang="cs-CZ" sz="2000" dirty="0"/>
              <a:t>.</a:t>
            </a:r>
          </a:p>
          <a:p>
            <a:pPr eaLnBrk="1" hangingPunct="1">
              <a:buFontTx/>
              <a:buNone/>
            </a:pPr>
            <a:r>
              <a:rPr lang="cs-CZ" sz="2000" dirty="0"/>
              <a:t>Ovšem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odlišnými, „svými“ způsoby</a:t>
            </a:r>
            <a:r>
              <a:rPr lang="cs-CZ" sz="2000" dirty="0"/>
              <a:t>:</a:t>
            </a:r>
          </a:p>
          <a:p>
            <a:pPr eaLnBrk="1" hangingPunct="1">
              <a:buFontTx/>
              <a:buNone/>
            </a:pPr>
            <a:r>
              <a:rPr lang="cs-CZ" sz="2000" dirty="0"/>
              <a:t>   </a:t>
            </a:r>
            <a:r>
              <a:rPr lang="cs-CZ" sz="2000" b="1" dirty="0"/>
              <a:t>V</a:t>
            </a:r>
            <a:r>
              <a:rPr lang="cs-CZ" sz="2000" b="1" i="1" dirty="0"/>
              <a:t>SP</a:t>
            </a:r>
            <a:r>
              <a:rPr lang="cs-CZ" sz="2000" dirty="0"/>
              <a:t> = náměty, návrhy pro legislativu (</a:t>
            </a:r>
            <a:r>
              <a:rPr lang="cs-CZ" sz="2000" i="1" dirty="0">
                <a:solidFill>
                  <a:srgbClr val="7030A0"/>
                </a:solidFill>
              </a:rPr>
              <a:t>de </a:t>
            </a:r>
            <a:r>
              <a:rPr lang="cs-CZ" sz="2000" i="1" dirty="0" err="1">
                <a:solidFill>
                  <a:srgbClr val="7030A0"/>
                </a:solidFill>
              </a:rPr>
              <a:t>lege</a:t>
            </a:r>
            <a:r>
              <a:rPr lang="cs-CZ" sz="2000" i="1" dirty="0">
                <a:solidFill>
                  <a:srgbClr val="7030A0"/>
                </a:solidFill>
              </a:rPr>
              <a:t> </a:t>
            </a:r>
            <a:r>
              <a:rPr lang="cs-CZ" sz="2000" i="1" dirty="0" err="1">
                <a:solidFill>
                  <a:srgbClr val="7030A0"/>
                </a:solidFill>
              </a:rPr>
              <a:t>ferenda</a:t>
            </a:r>
            <a:r>
              <a:rPr lang="cs-CZ" sz="2000" i="1" dirty="0">
                <a:solidFill>
                  <a:srgbClr val="7030A0"/>
                </a:solidFill>
              </a:rPr>
              <a:t>)</a:t>
            </a:r>
            <a:r>
              <a:rPr lang="cs-CZ" sz="2000" dirty="0"/>
              <a:t> </a:t>
            </a:r>
          </a:p>
          <a:p>
            <a:pPr eaLnBrk="1" hangingPunct="1">
              <a:buFontTx/>
              <a:buNone/>
            </a:pPr>
            <a:r>
              <a:rPr lang="cs-CZ" sz="2000" dirty="0"/>
              <a:t>              (+ inspirace pro judikaturu),</a:t>
            </a:r>
          </a:p>
          <a:p>
            <a:pPr eaLnBrk="1" hangingPunct="1">
              <a:buFontTx/>
              <a:buNone/>
            </a:pPr>
            <a:r>
              <a:rPr lang="cs-CZ" sz="2000" dirty="0"/>
              <a:t>    </a:t>
            </a:r>
            <a:r>
              <a:rPr lang="cs-CZ" sz="2000" b="1" i="1" dirty="0"/>
              <a:t>SV</a:t>
            </a:r>
            <a:r>
              <a:rPr lang="cs-CZ" sz="2000" dirty="0"/>
              <a:t> = doporučení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správní praxi, včetně ústřední </a:t>
            </a:r>
            <a:r>
              <a:rPr lang="cs-CZ" sz="2000" dirty="0"/>
              <a:t>(pro koncepce, reformy, racionalizaci, i vlastní činnost</a:t>
            </a:r>
            <a:r>
              <a:rPr lang="cs-CZ" sz="2000" dirty="0" smtClean="0"/>
              <a:t>).Poskytuje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podklady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 výzvy i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VSP.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</a:pPr>
            <a:endParaRPr lang="cs-CZ" sz="2000" dirty="0"/>
          </a:p>
          <a:p>
            <a:pPr eaLnBrk="1" hangingPunct="1">
              <a:buFontTx/>
              <a:buNone/>
            </a:pPr>
            <a:r>
              <a:rPr lang="cs-CZ" sz="2000" b="1" i="1" dirty="0"/>
              <a:t>Pozn.: Pojem</a:t>
            </a:r>
            <a:r>
              <a:rPr lang="cs-CZ" sz="2000" b="1" dirty="0"/>
              <a:t> </a:t>
            </a:r>
            <a:r>
              <a:rPr lang="cs-CZ" sz="2000" i="1" dirty="0">
                <a:solidFill>
                  <a:srgbClr val="002060"/>
                </a:solidFill>
              </a:rPr>
              <a:t>„</a:t>
            </a:r>
            <a:r>
              <a:rPr lang="cs-CZ" sz="2000" b="1" i="1" dirty="0">
                <a:solidFill>
                  <a:srgbClr val="002060"/>
                </a:solidFill>
              </a:rPr>
              <a:t>efektivnost veřejné správy</a:t>
            </a:r>
            <a:r>
              <a:rPr lang="cs-CZ" sz="2000" i="1" dirty="0">
                <a:solidFill>
                  <a:srgbClr val="002060"/>
                </a:solidFill>
              </a:rPr>
              <a:t>“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/>
              <a:t>= </a:t>
            </a:r>
            <a:r>
              <a:rPr lang="cs-CZ" sz="2000" dirty="0">
                <a:solidFill>
                  <a:srgbClr val="C00000"/>
                </a:solidFill>
              </a:rPr>
              <a:t>společenská</a:t>
            </a:r>
          </a:p>
          <a:p>
            <a:pPr eaLnBrk="1" hangingPunct="1">
              <a:buFontTx/>
              <a:buNone/>
            </a:pPr>
            <a:r>
              <a:rPr lang="cs-CZ" sz="2000" dirty="0">
                <a:solidFill>
                  <a:srgbClr val="C00000"/>
                </a:solidFill>
              </a:rPr>
              <a:t>efektivnost </a:t>
            </a:r>
            <a:r>
              <a:rPr lang="cs-CZ" sz="2000" dirty="0"/>
              <a:t>(= míra, způsob a náklady naplňování </a:t>
            </a:r>
            <a:r>
              <a:rPr lang="cs-CZ" sz="2000" b="1" dirty="0"/>
              <a:t>cílů a úkolů VS</a:t>
            </a:r>
            <a:r>
              <a:rPr lang="cs-CZ" sz="2000" dirty="0"/>
              <a:t>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307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Prameny ke studiu: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Skulová, S., a kol.: Základy správní vědy, </a:t>
            </a:r>
            <a:r>
              <a:rPr lang="cs-CZ" sz="2000" dirty="0" smtClean="0"/>
              <a:t>3. </a:t>
            </a:r>
            <a:r>
              <a:rPr lang="cs-CZ" sz="2000" dirty="0"/>
              <a:t>vydání, Brno: MU, </a:t>
            </a:r>
            <a:r>
              <a:rPr lang="cs-CZ" sz="2000" dirty="0" smtClean="0"/>
              <a:t>2022, </a:t>
            </a:r>
            <a:r>
              <a:rPr lang="cs-CZ" sz="2000" dirty="0"/>
              <a:t>str. </a:t>
            </a:r>
            <a:r>
              <a:rPr lang="cs-CZ" sz="2000" dirty="0" smtClean="0"/>
              <a:t>11- 53.</a:t>
            </a:r>
            <a:endParaRPr lang="cs-CZ" sz="2000" dirty="0"/>
          </a:p>
          <a:p>
            <a:r>
              <a:rPr lang="cs-CZ" sz="2000" dirty="0"/>
              <a:t>Hendrych, D.: Správní věda; Teorie veřejné správy. 4. vydání.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2014,  str. 11 – 20, 23 – 47.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Základy správní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27759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pozornost……………..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sz="24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740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EA53692-13AC-48D1-919E-6C626D9FE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873761"/>
            <a:ext cx="8086635" cy="650240"/>
          </a:xfrm>
        </p:spPr>
        <p:txBody>
          <a:bodyPr/>
          <a:lstStyle/>
          <a:p>
            <a:r>
              <a:rPr lang="cs-CZ" dirty="0"/>
              <a:t>Předmět  - Správní věda: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FFAEE38-5C53-4C3F-B5AE-6C5CF0F2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002" y="1659467"/>
            <a:ext cx="8082321" cy="4351126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Východiskový pojem 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předmět zkoumání  a zájmu = </a:t>
            </a:r>
            <a:r>
              <a:rPr lang="cs-CZ" sz="1800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Veřejná správa. </a:t>
            </a:r>
          </a:p>
          <a:p>
            <a:pPr marL="0" indent="0">
              <a:buNone/>
            </a:pPr>
            <a:endParaRPr lang="cs-CZ" sz="1800" b="1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předmětu – přiblížit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 návaznosti na poznatky předmětu Úvod do studia VS):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pojem a předmět správní vědy ( teorie veřejné správy),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vztah správní vědy k vědě (teorii) správního práva, 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význam a potenciál zkoumání veřejné správy, 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tradice zkoumání veřejné správy a současný vývoj a trendy,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systémový pohled na veřejnou správu,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principy veřejné správy,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činnost a rozhodování ve veřejné správě, principy dobré správy a jejich prosazování, efektivnost veřejné správy,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personální stránku a etiku veřejné správy v aktuálním pohledu, 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kontrolu  veřejné správy, hodnocení veřejné správy,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reformní procesy ve veřejné správě.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47353FD4-ED72-40DB-834D-048B13CEF9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DC2ED2FA-BBC4-4DD6-8B09-61E88F193E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122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8DF954-20AB-4450-8DA5-630F8714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30" y="1125539"/>
            <a:ext cx="7933494" cy="325756"/>
          </a:xfrm>
        </p:spPr>
        <p:txBody>
          <a:bodyPr/>
          <a:lstStyle/>
          <a:p>
            <a:r>
              <a:rPr lang="cs-CZ" sz="2000" dirty="0"/>
              <a:t>Správní věda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C2AB647-B2B9-44A1-89E9-E0C58E990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568741"/>
            <a:ext cx="8082321" cy="4563772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Obsah přednášky:</a:t>
            </a:r>
          </a:p>
          <a:p>
            <a:pPr marL="0" indent="0">
              <a:buNone/>
            </a:pPr>
            <a:endParaRPr lang="cs-CZ" sz="2000" b="1" dirty="0"/>
          </a:p>
          <a:p>
            <a:pPr marL="400050" indent="-400050">
              <a:buFont typeface="+mj-lt"/>
              <a:buAutoNum type="romanUcPeriod"/>
            </a:pPr>
            <a:r>
              <a:rPr lang="cs-CZ" sz="2000" dirty="0">
                <a:ea typeface="Times New Roman" panose="02020603050405020304" pitchFamily="18" charset="0"/>
              </a:rPr>
              <a:t>Pojem, p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ředmět a metody správní vědy.</a:t>
            </a:r>
          </a:p>
          <a:p>
            <a:pPr marL="400050" indent="-400050">
              <a:buFont typeface="+mj-lt"/>
              <a:buAutoNum type="romanUcPeriod"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Vývoj a přístupy ke zkoumání veřejné správy.  Pojem a charakteristika správní vědy </a:t>
            </a:r>
            <a:r>
              <a:rPr lang="cs-CZ" sz="2000" i="1" dirty="0">
                <a:effectLst/>
                <a:ea typeface="Times New Roman" panose="02020603050405020304" pitchFamily="18" charset="0"/>
              </a:rPr>
              <a:t>(„Public </a:t>
            </a:r>
            <a:r>
              <a:rPr lang="cs-CZ" sz="2000" i="1" dirty="0" err="1">
                <a:effectLst/>
                <a:ea typeface="Times New Roman" panose="02020603050405020304" pitchFamily="18" charset="0"/>
              </a:rPr>
              <a:t>Administration</a:t>
            </a:r>
            <a:r>
              <a:rPr lang="cs-CZ" sz="2000" i="1" dirty="0">
                <a:effectLst/>
                <a:ea typeface="Times New Roman" panose="02020603050405020304" pitchFamily="18" charset="0"/>
              </a:rPr>
              <a:t>“).</a:t>
            </a:r>
          </a:p>
          <a:p>
            <a:pPr marL="514350" indent="-514350">
              <a:buAutoNum type="romanUcPeriod" startAt="3"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Současné chápání správní vědy a její význam pro zvyšování kvality a efektivnosti veřejné správy, a naplňování kritérií tzv. dobré správy. </a:t>
            </a:r>
          </a:p>
          <a:p>
            <a:pPr marL="514350" indent="-514350">
              <a:buAutoNum type="romanUcPeriod" startAt="3"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Vztah správní vědy k teorii (vědě) správního práva.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875F9228-624F-4816-BE3B-90459D7FEB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CEBFCC8E-A301-4047-9CEA-5FEBC1A654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856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00217"/>
            <a:ext cx="8086635" cy="189131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			I. Správní </a:t>
            </a:r>
            <a:r>
              <a:rPr lang="cs-CZ" dirty="0">
                <a:solidFill>
                  <a:schemeClr val="tx1"/>
                </a:solidFill>
              </a:rPr>
              <a:t>věda</a:t>
            </a:r>
            <a:r>
              <a:rPr lang="cs-CZ" dirty="0"/>
              <a:t>:</a:t>
            </a:r>
            <a:endParaRPr lang="cs-CZ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014608"/>
            <a:ext cx="8082321" cy="5130432"/>
          </a:xfrm>
        </p:spPr>
        <p:txBody>
          <a:bodyPr/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dirty="0"/>
              <a:t>Centrálním pojmem = </a:t>
            </a:r>
            <a:r>
              <a:rPr lang="cs-CZ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(„VS“)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i="1" dirty="0"/>
              <a:t>  - a to jako komplexní, multikriteriální společenský jev,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i="1" dirty="0"/>
              <a:t>   - a to v jeho </a:t>
            </a:r>
            <a:r>
              <a:rPr lang="cs-CZ" sz="2000" b="1" i="1" dirty="0">
                <a:solidFill>
                  <a:srgbClr val="7030A0"/>
                </a:solidFill>
              </a:rPr>
              <a:t>reálné existenci a působení</a:t>
            </a:r>
            <a:r>
              <a:rPr lang="cs-CZ" sz="2000" b="1" i="1" dirty="0"/>
              <a:t>, také jako složitý a členitý </a:t>
            </a:r>
            <a:r>
              <a:rPr lang="cs-CZ" sz="2000" b="1" i="1" dirty="0">
                <a:solidFill>
                  <a:srgbClr val="7030A0"/>
                </a:solidFill>
              </a:rPr>
              <a:t>systém</a:t>
            </a:r>
            <a:r>
              <a:rPr lang="cs-CZ" sz="2000" b="1" i="1" dirty="0"/>
              <a:t>.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i="1" dirty="0">
                <a:solidFill>
                  <a:schemeClr val="accent1"/>
                </a:solidFill>
              </a:rPr>
              <a:t>            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Přístupy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 zkoumání </a:t>
            </a:r>
            <a:r>
              <a:rPr lang="cs-CZ" sz="2000" dirty="0"/>
              <a:t>veřejné správy: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000" b="1" i="1" dirty="0">
                <a:solidFill>
                  <a:srgbClr val="0070C0"/>
                </a:solidFill>
              </a:rPr>
              <a:t>Rozmanitost, členitost</a:t>
            </a:r>
            <a:r>
              <a:rPr lang="cs-CZ" sz="2000" b="1" i="1" dirty="0">
                <a:solidFill>
                  <a:schemeClr val="accent1"/>
                </a:solidFill>
              </a:rPr>
              <a:t> </a:t>
            </a:r>
            <a:r>
              <a:rPr lang="cs-CZ" sz="2000" b="1" i="1" dirty="0">
                <a:solidFill>
                  <a:srgbClr val="0070C0"/>
                </a:solidFill>
              </a:rPr>
              <a:t>VS </a:t>
            </a:r>
            <a:r>
              <a:rPr lang="cs-CZ" sz="2000" dirty="0"/>
              <a:t>– vede k možnost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více přístupů</a:t>
            </a:r>
            <a:r>
              <a:rPr lang="cs-CZ" sz="2000" dirty="0"/>
              <a:t>.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sz="2000" b="1" i="1" dirty="0">
              <a:solidFill>
                <a:srgbClr val="0070C0"/>
              </a:solidFill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000" b="1" i="1" dirty="0">
                <a:solidFill>
                  <a:srgbClr val="0070C0"/>
                </a:solidFill>
              </a:rPr>
              <a:t>Vývoj VS v čase,  pružnost </a:t>
            </a:r>
            <a:r>
              <a:rPr lang="cs-CZ" sz="2000" b="1" dirty="0"/>
              <a:t>– více či méně </a:t>
            </a:r>
            <a:r>
              <a:rPr lang="cs-CZ" sz="2000" dirty="0"/>
              <a:t>dle potřeb společnosti  (státu).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000" dirty="0"/>
              <a:t>Takto se vyvíjí, resp. měla a mohla by se vyvíjet  také správní věda.</a:t>
            </a:r>
          </a:p>
          <a:p>
            <a:pPr marL="457200" lvl="1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dirty="0"/>
              <a:t>-----------------------------------------------------------------------------------</a:t>
            </a:r>
          </a:p>
          <a:p>
            <a:pPr marL="457200" lvl="1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dirty="0"/>
              <a:t>Připomenutí:</a:t>
            </a:r>
          </a:p>
          <a:p>
            <a:pPr marL="457200" lvl="1" indent="0">
              <a:buNone/>
            </a:pPr>
            <a:r>
              <a:rPr lang="cs-CZ" sz="2000" b="1" dirty="0">
                <a:solidFill>
                  <a:srgbClr val="7030A0"/>
                </a:solidFill>
              </a:rPr>
              <a:t>VS</a:t>
            </a:r>
            <a:r>
              <a:rPr lang="cs-CZ" sz="2000" dirty="0">
                <a:solidFill>
                  <a:srgbClr val="7030A0"/>
                </a:solidFill>
              </a:rPr>
              <a:t> = správa veřejných záležitostí</a:t>
            </a:r>
            <a:r>
              <a:rPr lang="cs-CZ" sz="2000" dirty="0"/>
              <a:t>, spojena s </a:t>
            </a:r>
            <a:r>
              <a:rPr lang="cs-CZ" sz="2000" dirty="0">
                <a:solidFill>
                  <a:srgbClr val="7030A0"/>
                </a:solidFill>
              </a:rPr>
              <a:t>veřejným zájmem, </a:t>
            </a:r>
            <a:r>
              <a:rPr lang="cs-CZ" sz="2000" dirty="0"/>
              <a:t>možností uplatňovat </a:t>
            </a:r>
            <a:r>
              <a:rPr lang="cs-CZ" sz="2000" dirty="0">
                <a:solidFill>
                  <a:srgbClr val="7030A0"/>
                </a:solidFill>
              </a:rPr>
              <a:t>mocenské působení,  </a:t>
            </a:r>
            <a:r>
              <a:rPr lang="cs-CZ" sz="2000" dirty="0"/>
              <a:t>vázána</a:t>
            </a:r>
            <a:r>
              <a:rPr lang="cs-CZ" sz="2000" dirty="0">
                <a:solidFill>
                  <a:srgbClr val="7030A0"/>
                </a:solidFill>
              </a:rPr>
              <a:t> legalitou.</a:t>
            </a:r>
            <a:endParaRPr lang="cs-CZ" sz="2000" dirty="0"/>
          </a:p>
          <a:p>
            <a:pPr marL="457200" lvl="1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000" dirty="0"/>
          </a:p>
          <a:p>
            <a:endParaRPr lang="cs-CZ" sz="18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303680" y="6248400"/>
            <a:ext cx="6305910" cy="457200"/>
          </a:xfrm>
        </p:spPr>
        <p:txBody>
          <a:bodyPr/>
          <a:lstStyle/>
          <a:p>
            <a:r>
              <a:rPr lang="cs-CZ" altLang="cs-CZ" sz="1400" b="1" dirty="0"/>
              <a:t>Katedra </a:t>
            </a:r>
            <a:r>
              <a:rPr lang="cs-CZ" altLang="cs-CZ" sz="1400" dirty="0">
                <a:solidFill>
                  <a:schemeClr val="tx1"/>
                </a:solidFill>
              </a:rPr>
              <a:t>správní vědy a </a:t>
            </a:r>
            <a:r>
              <a:rPr lang="cs-CZ" altLang="cs-CZ" sz="1400" b="1" dirty="0"/>
              <a:t>správního práva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39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701459"/>
            <a:ext cx="8086635" cy="469800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7030A0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</a:rPr>
              <a:t>Pojem a charakteristika správní vědy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13903" y="1309816"/>
            <a:ext cx="8082321" cy="5167184"/>
          </a:xfrm>
        </p:spPr>
        <p:txBody>
          <a:bodyPr/>
          <a:lstStyle/>
          <a:p>
            <a:pPr eaLnBrk="1" hangingPunct="1"/>
            <a:r>
              <a:rPr lang="cs-CZ" sz="2000" dirty="0"/>
              <a:t>= vědní disciplína zkoumající VS v jejím </a:t>
            </a:r>
            <a:r>
              <a:rPr lang="cs-CZ" sz="2000" b="1" i="1" dirty="0">
                <a:solidFill>
                  <a:srgbClr val="7030A0"/>
                </a:solidFill>
              </a:rPr>
              <a:t>faktickém (reálném) rozměru.</a:t>
            </a:r>
          </a:p>
          <a:p>
            <a:pPr marL="0" indent="0" algn="ctr" eaLnBrk="1" hangingPunct="1">
              <a:buNone/>
            </a:pPr>
            <a:r>
              <a:rPr lang="cs-CZ" sz="2000" b="1" dirty="0"/>
              <a:t>ZNAKY SV:</a:t>
            </a:r>
          </a:p>
          <a:p>
            <a:pPr eaLnBrk="1" hangingPunct="1"/>
            <a:r>
              <a:rPr 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společenská věda</a:t>
            </a:r>
          </a:p>
          <a:p>
            <a:pPr lvl="1" eaLnBrk="1" hangingPunct="1"/>
            <a:r>
              <a:rPr lang="cs-CZ" sz="2000" dirty="0"/>
              <a:t>současně ale také </a:t>
            </a:r>
            <a:r>
              <a:rPr lang="cs-CZ" sz="2000" i="1" dirty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prvky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věd přírodních a technických</a:t>
            </a:r>
          </a:p>
          <a:p>
            <a:pPr lvl="1" eaLnBrk="1" hangingPunct="1"/>
            <a:r>
              <a:rPr lang="cs-CZ" sz="2000" dirty="0"/>
              <a:t>také </a:t>
            </a:r>
            <a:r>
              <a:rPr lang="cs-CZ" sz="20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věda </a:t>
            </a:r>
            <a:r>
              <a:rPr lang="cs-CZ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systémová a komplexní </a:t>
            </a:r>
            <a:r>
              <a:rPr lang="cs-CZ" sz="2000" dirty="0"/>
              <a:t>(zájem o celou šíři VS).</a:t>
            </a:r>
          </a:p>
          <a:p>
            <a:pPr eaLnBrk="1" hangingPunct="1"/>
            <a:r>
              <a:rPr lang="cs-CZ" sz="2000" b="1" dirty="0"/>
              <a:t>předmětem</a:t>
            </a:r>
            <a:r>
              <a:rPr lang="cs-CZ" sz="2000" dirty="0"/>
              <a:t> zkoumání je </a:t>
            </a:r>
            <a:r>
              <a:rPr lang="cs-CZ" sz="2000" b="1" dirty="0"/>
              <a:t>VS jako systém</a:t>
            </a:r>
            <a:r>
              <a:rPr lang="cs-CZ" sz="2000" dirty="0"/>
              <a:t>, kde lze rozlišit</a:t>
            </a:r>
            <a:r>
              <a:rPr lang="cs-CZ" sz="2000" b="1" dirty="0"/>
              <a:t> </a:t>
            </a:r>
          </a:p>
          <a:p>
            <a:pPr lvl="1" eaLnBrk="1" hangingPunct="1"/>
            <a:r>
              <a:rPr lang="cs-CZ" sz="2000" b="1" dirty="0">
                <a:solidFill>
                  <a:srgbClr val="00287D"/>
                </a:solidFill>
              </a:rPr>
              <a:t>organizačním pojetí VS                                                                   </a:t>
            </a:r>
            <a:r>
              <a:rPr lang="cs-CZ" sz="2000" dirty="0"/>
              <a:t>(vnitřní struktura VS, organizační systémy a principy)</a:t>
            </a:r>
          </a:p>
          <a:p>
            <a:pPr lvl="1" eaLnBrk="1" hangingPunct="1"/>
            <a:r>
              <a:rPr lang="cs-CZ" sz="2000" b="1" dirty="0">
                <a:solidFill>
                  <a:srgbClr val="00287D"/>
                </a:solidFill>
              </a:rPr>
              <a:t>a funkční pojetí VS                                                                                  </a:t>
            </a:r>
            <a:r>
              <a:rPr lang="cs-CZ" sz="2000" dirty="0"/>
              <a:t>(= činnost VS = procesy, postupy, metody při vlastním působení VS).</a:t>
            </a:r>
          </a:p>
          <a:p>
            <a:pPr marL="0" indent="0" eaLnBrk="1" hangingPunct="1">
              <a:buNone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a účel správní vědy: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/>
              <a:t> = </a:t>
            </a:r>
            <a:r>
              <a:rPr lang="cs-CZ" sz="2000" b="1" i="1" dirty="0">
                <a:solidFill>
                  <a:srgbClr val="C00000"/>
                </a:solidFill>
              </a:rPr>
              <a:t>vyhodnocování a zvyšování efektivnosti </a:t>
            </a:r>
            <a:r>
              <a:rPr lang="cs-CZ" sz="2000" b="1" dirty="0">
                <a:solidFill>
                  <a:srgbClr val="C00000"/>
                </a:solidFill>
              </a:rPr>
              <a:t>(zdokonalování)</a:t>
            </a:r>
            <a:r>
              <a:rPr lang="cs-CZ" sz="2000" b="1" i="1" dirty="0">
                <a:solidFill>
                  <a:srgbClr val="C00000"/>
                </a:solidFill>
              </a:rPr>
              <a:t> VS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</a:p>
          <a:p>
            <a:pPr marL="0" indent="0" eaLnBrk="1" hangingPunct="1">
              <a:buNone/>
            </a:pPr>
            <a:r>
              <a:rPr lang="cs-CZ" sz="20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jde o obor  </a:t>
            </a:r>
            <a:r>
              <a:rPr lang="cs-CZ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teoreticko- praktický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(zkoumá + doporučuje).</a:t>
            </a:r>
          </a:p>
          <a:p>
            <a:pPr lvl="1" algn="just" eaLnBrk="1" hangingPunct="1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Správní věda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82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205947"/>
            <a:ext cx="8086635" cy="683401"/>
          </a:xfrm>
        </p:spPr>
        <p:txBody>
          <a:bodyPr/>
          <a:lstStyle/>
          <a:p>
            <a:r>
              <a:rPr lang="cs-CZ" dirty="0"/>
              <a:t>		</a:t>
            </a:r>
            <a:r>
              <a:rPr lang="cs-CZ" i="1" dirty="0" err="1">
                <a:solidFill>
                  <a:schemeClr val="tx1"/>
                </a:solidFill>
              </a:rPr>
              <a:t>Administrativistika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i="1" dirty="0">
                <a:solidFill>
                  <a:schemeClr val="tx1"/>
                </a:solidFill>
              </a:rPr>
              <a:t>Správní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14817"/>
            <a:ext cx="8082321" cy="7724384"/>
          </a:xfrm>
        </p:spPr>
        <p:txBody>
          <a:bodyPr/>
          <a:lstStyle/>
          <a:p>
            <a:pPr algn="just"/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</a:t>
            </a:r>
            <a:r>
              <a:rPr lang="cs-CZ" sz="2000" dirty="0"/>
              <a:t>, jako významný řídící systém ve společnosti, je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dlouhodobě předmětem zájmu </a:t>
            </a:r>
            <a:r>
              <a:rPr lang="cs-CZ" sz="2000" dirty="0"/>
              <a:t>mnohých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subjektů</a:t>
            </a:r>
            <a:r>
              <a:rPr lang="cs-CZ" sz="2000" dirty="0"/>
              <a:t>,  a to z různých důvodů a hledisek, a postupně také různých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vědních oborů</a:t>
            </a:r>
            <a:r>
              <a:rPr lang="cs-CZ" sz="2000" dirty="0"/>
              <a:t>.</a:t>
            </a:r>
          </a:p>
          <a:p>
            <a:pPr algn="just"/>
            <a:endParaRPr lang="cs-CZ" sz="2000" dirty="0"/>
          </a:p>
          <a:p>
            <a:pPr marL="0" indent="0">
              <a:buNone/>
            </a:pPr>
            <a:r>
              <a:rPr lang="cs-CZ" sz="2000" dirty="0"/>
              <a:t>Konkrétní zájem o veřejnou správu vykrystalizoval do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hlavních oborů</a:t>
            </a:r>
            <a:r>
              <a:rPr lang="cs-CZ" sz="2000" dirty="0"/>
              <a:t>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specifickými úhly pohledu</a:t>
            </a:r>
            <a:r>
              <a:rPr lang="cs-CZ" sz="2000" dirty="0"/>
              <a:t>, resp. zájmem o aspekty veřejné správy: </a:t>
            </a:r>
          </a:p>
          <a:p>
            <a:pPr marL="0" indent="0">
              <a:buNone/>
            </a:pPr>
            <a:endParaRPr lang="cs-CZ" sz="2000" dirty="0"/>
          </a:p>
          <a:p>
            <a:pPr marL="457200" indent="-457200">
              <a:lnSpc>
                <a:spcPct val="90000"/>
              </a:lnSpc>
              <a:buFont typeface="+mj-lt"/>
              <a:buAutoNum type="alphaLcParenR"/>
            </a:pPr>
            <a:r>
              <a:rPr lang="cs-CZ" altLang="cs-CZ" sz="2000" b="1" dirty="0">
                <a:solidFill>
                  <a:schemeClr val="tx2">
                    <a:lumMod val="75000"/>
                  </a:schemeClr>
                </a:solidFill>
              </a:rPr>
              <a:t>„věda (teorie) správního práva“ („VSP“)  </a:t>
            </a:r>
            <a:r>
              <a:rPr lang="cs-CZ" altLang="cs-CZ" sz="2000" dirty="0"/>
              <a:t>- zkoumá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altLang="cs-CZ" sz="2000" dirty="0"/>
              <a:t> pojmy, instituty, právní stránku organizace a činnosti VS. </a:t>
            </a:r>
          </a:p>
          <a:p>
            <a:pPr marL="457200" indent="-457200">
              <a:lnSpc>
                <a:spcPct val="90000"/>
              </a:lnSpc>
              <a:buFont typeface="+mj-lt"/>
              <a:buAutoNum type="alphaLcParenR"/>
            </a:pPr>
            <a:endParaRPr lang="cs-CZ" altLang="cs-CZ" sz="2000" dirty="0"/>
          </a:p>
          <a:p>
            <a:pPr>
              <a:lnSpc>
                <a:spcPct val="90000"/>
              </a:lnSpc>
              <a:buNone/>
            </a:pPr>
            <a:r>
              <a:rPr lang="cs-CZ" altLang="cs-CZ" sz="2000" dirty="0"/>
              <a:t>b)    </a:t>
            </a:r>
            <a:r>
              <a:rPr lang="cs-CZ" altLang="cs-CZ" sz="2000" u="sng" dirty="0"/>
              <a:t>„</a:t>
            </a:r>
            <a:r>
              <a:rPr lang="cs-CZ" altLang="cs-CZ" sz="2000" b="1" u="sng" dirty="0">
                <a:solidFill>
                  <a:srgbClr val="C00000"/>
                </a:solidFill>
              </a:rPr>
              <a:t>správní věda“ </a:t>
            </a:r>
            <a:r>
              <a:rPr lang="cs-CZ" altLang="cs-CZ" sz="2000" b="1" dirty="0"/>
              <a:t>(„SV“), 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1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(POZN.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 </a:t>
            </a:r>
            <a:r>
              <a:rPr lang="cs-CZ" altLang="cs-CZ" sz="1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shora uvedených dvou oborů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nutno v tomto programu vnímat a oba obory rozlišovat !!!)</a:t>
            </a:r>
          </a:p>
          <a:p>
            <a:pPr>
              <a:lnSpc>
                <a:spcPct val="90000"/>
              </a:lnSpc>
              <a:buNone/>
            </a:pPr>
            <a:endParaRPr lang="cs-CZ" alt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cs-CZ" sz="2000" dirty="0"/>
              <a:t>c)  „</a:t>
            </a:r>
            <a:r>
              <a:rPr lang="cs-CZ" altLang="cs-CZ" sz="2000" b="1" dirty="0">
                <a:solidFill>
                  <a:srgbClr val="7030A0"/>
                </a:solidFill>
              </a:rPr>
              <a:t>správní politika“ </a:t>
            </a:r>
            <a:r>
              <a:rPr lang="cs-CZ" altLang="cs-CZ" sz="2000" dirty="0"/>
              <a:t>(řeší formulaci cílů, tvorbu programů a koncepcí, rozvoj odvětví, volbu forem a postupů, rozhodování, a také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záměry vlastního zdokonalování veřejné správy – až po reformy</a:t>
            </a:r>
            <a:r>
              <a:rPr lang="cs-CZ" altLang="cs-CZ" sz="2000" dirty="0"/>
              <a:t>).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000" b="1" dirty="0"/>
              <a:t>         </a:t>
            </a:r>
            <a:endParaRPr lang="cs-CZ" altLang="cs-CZ" sz="2000" b="1" i="1" dirty="0"/>
          </a:p>
          <a:p>
            <a:pPr algn="just"/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1192060"/>
          </a:xfrm>
        </p:spPr>
        <p:txBody>
          <a:bodyPr/>
          <a:lstStyle/>
          <a:p>
            <a:r>
              <a:rPr lang="cs-CZ" altLang="cs-CZ" b="1" dirty="0">
                <a:solidFill>
                  <a:srgbClr val="C00000"/>
                </a:solidFill>
              </a:rPr>
              <a:t>			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917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38" y="801666"/>
            <a:ext cx="8086635" cy="72650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</a:rPr>
              <a:t>II. Vývoj zkoumání veřejné správy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642938" y="1528175"/>
            <a:ext cx="7772400" cy="5408084"/>
          </a:xfrm>
        </p:spPr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2800" dirty="0">
              <a:solidFill>
                <a:srgbClr val="00B05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sz="6400" dirty="0">
                <a:solidFill>
                  <a:schemeClr val="tx1"/>
                </a:solidFill>
              </a:rPr>
              <a:t>Významný pro chápání veřejné správy </a:t>
            </a:r>
            <a:r>
              <a:rPr lang="cs-CZ" sz="6400" b="1" i="1" dirty="0">
                <a:solidFill>
                  <a:schemeClr val="tx1"/>
                </a:solidFill>
              </a:rPr>
              <a:t>v potřebných souvislostech</a:t>
            </a:r>
            <a:r>
              <a:rPr lang="cs-CZ" sz="6400" dirty="0">
                <a:solidFill>
                  <a:schemeClr val="tx1"/>
                </a:solidFill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sz="6400" dirty="0">
                <a:solidFill>
                  <a:schemeClr val="tx1"/>
                </a:solidFill>
              </a:rPr>
              <a:t>              Zvláště u veřejné správy – znak </a:t>
            </a:r>
            <a:r>
              <a:rPr lang="cs-CZ" sz="6400" b="1" i="1" dirty="0">
                <a:solidFill>
                  <a:schemeClr val="tx1"/>
                </a:solidFill>
              </a:rPr>
              <a:t>trvalosti, kontinuity</a:t>
            </a:r>
            <a:r>
              <a:rPr lang="cs-CZ" sz="6400" dirty="0">
                <a:solidFill>
                  <a:schemeClr val="tx1"/>
                </a:solidFill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cs-CZ" sz="64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sz="6400" dirty="0">
                <a:solidFill>
                  <a:schemeClr val="tx1"/>
                </a:solidFill>
              </a:rPr>
              <a:t>+ zkušenosti (</a:t>
            </a:r>
            <a:r>
              <a:rPr lang="cs-CZ" sz="6400" i="1" dirty="0">
                <a:solidFill>
                  <a:schemeClr val="tx1"/>
                </a:solidFill>
              </a:rPr>
              <a:t>„</a:t>
            </a:r>
            <a:r>
              <a:rPr lang="cs-CZ" sz="6400" i="1" dirty="0" err="1">
                <a:solidFill>
                  <a:schemeClr val="tx1"/>
                </a:solidFill>
              </a:rPr>
              <a:t>Historia</a:t>
            </a:r>
            <a:r>
              <a:rPr lang="cs-CZ" sz="6400" i="1" dirty="0">
                <a:solidFill>
                  <a:schemeClr val="tx1"/>
                </a:solidFill>
              </a:rPr>
              <a:t> magistra vitae“</a:t>
            </a:r>
            <a:r>
              <a:rPr lang="cs-CZ" sz="6400" dirty="0">
                <a:solidFill>
                  <a:schemeClr val="tx1"/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cs-CZ" sz="64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sz="6400" b="1" dirty="0">
                <a:solidFill>
                  <a:schemeClr val="tx1"/>
                </a:solidFill>
              </a:rPr>
              <a:t>     Tradice a základy současné naší veřejné správy dle hlavních etap: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6400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6400" b="1" dirty="0">
                <a:solidFill>
                  <a:srgbClr val="7030A0"/>
                </a:solidFill>
              </a:rPr>
              <a:t>kameralistika, policejní věda</a:t>
            </a:r>
            <a:r>
              <a:rPr lang="cs-CZ" sz="6400" dirty="0">
                <a:solidFill>
                  <a:srgbClr val="00B050"/>
                </a:solidFill>
              </a:rPr>
              <a:t> </a:t>
            </a:r>
            <a:r>
              <a:rPr lang="cs-CZ" sz="6400" dirty="0"/>
              <a:t>(Francie, Prusko – 17. – 18.století) = </a:t>
            </a:r>
            <a:r>
              <a:rPr lang="cs-CZ" sz="6400" dirty="0" err="1"/>
              <a:t>prakticistní</a:t>
            </a:r>
            <a:r>
              <a:rPr lang="cs-CZ" sz="6400" dirty="0"/>
              <a:t> přístupy v podmínkách absolutistického státu.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6400" dirty="0"/>
              <a:t> V Rakousku srov. změny a reformy v období vlády Marie Terezie a  Josefa II.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6400" dirty="0"/>
              <a:t> 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6400" b="1" dirty="0">
                <a:solidFill>
                  <a:srgbClr val="7030A0"/>
                </a:solidFill>
              </a:rPr>
              <a:t>správní nauka </a:t>
            </a:r>
            <a:r>
              <a:rPr lang="cs-CZ" sz="6400" dirty="0"/>
              <a:t>( 18. stol.- počátek 19. (</a:t>
            </a:r>
            <a:r>
              <a:rPr lang="cs-CZ" sz="6400" i="1" dirty="0"/>
              <a:t>C.J.-</a:t>
            </a:r>
            <a:r>
              <a:rPr lang="cs-CZ" sz="6400" i="1" dirty="0" err="1"/>
              <a:t>B</a:t>
            </a:r>
            <a:r>
              <a:rPr lang="cs-CZ" sz="6400" dirty="0" err="1"/>
              <a:t>.</a:t>
            </a:r>
            <a:r>
              <a:rPr lang="cs-CZ" sz="6400" i="1" dirty="0" err="1"/>
              <a:t>Bonnin</a:t>
            </a:r>
            <a:r>
              <a:rPr lang="cs-CZ" sz="6400" i="1" dirty="0"/>
              <a:t> </a:t>
            </a:r>
            <a:r>
              <a:rPr lang="cs-CZ" sz="6400" dirty="0"/>
              <a:t>/obr./,</a:t>
            </a:r>
            <a:r>
              <a:rPr lang="cs-CZ" sz="6400" i="1" dirty="0"/>
              <a:t> L. von Stein)</a:t>
            </a:r>
            <a:r>
              <a:rPr lang="cs-CZ" sz="6400" dirty="0"/>
              <a:t>  = působení správy ve společnosti.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6400" dirty="0"/>
              <a:t> 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6400" dirty="0"/>
              <a:t>Evropa - </a:t>
            </a:r>
            <a:r>
              <a:rPr lang="cs-CZ" sz="6400" b="1" dirty="0">
                <a:solidFill>
                  <a:srgbClr val="7030A0"/>
                </a:solidFill>
              </a:rPr>
              <a:t>období juristické </a:t>
            </a:r>
            <a:r>
              <a:rPr lang="cs-CZ" sz="6400" dirty="0"/>
              <a:t>(od poloviny 19. stol.- k právnímu normativismu). Konstituování (vědy) správního práva. /klasici–</a:t>
            </a:r>
            <a:r>
              <a:rPr lang="cs-CZ" sz="6400" dirty="0" err="1"/>
              <a:t>F.Weyr</a:t>
            </a:r>
            <a:r>
              <a:rPr lang="cs-CZ" sz="6400" dirty="0"/>
              <a:t>, </a:t>
            </a:r>
            <a:r>
              <a:rPr lang="cs-CZ" sz="6400" dirty="0" err="1"/>
              <a:t>J.Pražák</a:t>
            </a:r>
            <a:r>
              <a:rPr lang="cs-CZ" sz="6400" dirty="0"/>
              <a:t>, </a:t>
            </a:r>
            <a:r>
              <a:rPr lang="cs-CZ" sz="6400" dirty="0" err="1"/>
              <a:t>A.Merkl</a:t>
            </a:r>
            <a:r>
              <a:rPr lang="cs-CZ" sz="6400" dirty="0"/>
              <a:t>, </a:t>
            </a:r>
            <a:r>
              <a:rPr lang="cs-CZ" sz="6400" dirty="0" err="1"/>
              <a:t>J.Hoetzel</a:t>
            </a:r>
            <a:r>
              <a:rPr lang="cs-CZ" sz="6400" dirty="0"/>
              <a:t>, </a:t>
            </a:r>
            <a:r>
              <a:rPr lang="cs-CZ" sz="6400" dirty="0" err="1"/>
              <a:t>E.Hácha</a:t>
            </a:r>
            <a:r>
              <a:rPr lang="cs-CZ" sz="6400" dirty="0"/>
              <a:t>, </a:t>
            </a:r>
            <a:r>
              <a:rPr lang="cs-CZ" sz="6400" dirty="0" err="1"/>
              <a:t>J.Pošvář</a:t>
            </a:r>
            <a:r>
              <a:rPr lang="cs-CZ" sz="6400" dirty="0"/>
              <a:t>, </a:t>
            </a:r>
            <a:r>
              <a:rPr lang="cs-CZ" sz="6400" dirty="0" smtClean="0"/>
              <a:t>../ Převládalo </a:t>
            </a:r>
            <a:r>
              <a:rPr lang="cs-CZ" sz="6400" dirty="0"/>
              <a:t>až do 2. světové války.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6400" dirty="0"/>
              <a:t>	Mimo tento rámec - </a:t>
            </a:r>
            <a:r>
              <a:rPr lang="cs-CZ" sz="6400" i="1" dirty="0" err="1"/>
              <a:t>M.Weber</a:t>
            </a:r>
            <a:r>
              <a:rPr lang="cs-CZ" sz="6400" i="1" dirty="0"/>
              <a:t> </a:t>
            </a:r>
            <a:r>
              <a:rPr lang="cs-CZ" sz="6400" dirty="0"/>
              <a:t>(sociologie)</a:t>
            </a:r>
            <a:r>
              <a:rPr lang="cs-CZ" sz="6400" i="1" dirty="0"/>
              <a:t>, </a:t>
            </a:r>
            <a:r>
              <a:rPr lang="cs-CZ" sz="6400" i="1" dirty="0" err="1"/>
              <a:t>H.Fayol</a:t>
            </a:r>
            <a:r>
              <a:rPr lang="cs-CZ" sz="6400" i="1" dirty="0"/>
              <a:t> </a:t>
            </a:r>
            <a:r>
              <a:rPr lang="cs-CZ" sz="6400" dirty="0"/>
              <a:t>(organizace pracovníků, modely řízení).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6400" dirty="0"/>
              <a:t> 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cs-CZ" sz="6400" dirty="0"/>
          </a:p>
        </p:txBody>
      </p:sp>
      <p:pic>
        <p:nvPicPr>
          <p:cNvPr id="1026" name="Picture 2" descr="https://upload.wikimedia.org/wikipedia/commons/thumb/9/95/Cjbonnin.jpg/220px-Cjbonn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950" y="801667"/>
            <a:ext cx="1186776" cy="171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55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776615"/>
            <a:ext cx="8086635" cy="252932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1"/>
                </a:solidFill>
              </a:rPr>
              <a:t>Vývoj zkoumání veřejné správy </a:t>
            </a:r>
            <a:r>
              <a:rPr lang="cs-CZ" altLang="cs-CZ" b="0" dirty="0">
                <a:solidFill>
                  <a:schemeClr val="tx1"/>
                </a:solidFill>
              </a:rPr>
              <a:t>– </a:t>
            </a:r>
            <a:r>
              <a:rPr lang="cs-CZ" altLang="cs-CZ" b="0" dirty="0" err="1">
                <a:solidFill>
                  <a:schemeClr val="tx1"/>
                </a:solidFill>
              </a:rPr>
              <a:t>pokr</a:t>
            </a:r>
            <a:r>
              <a:rPr lang="cs-CZ" altLang="cs-CZ" b="0" dirty="0">
                <a:solidFill>
                  <a:schemeClr val="tx1"/>
                </a:solidFill>
              </a:rPr>
              <a:t>.</a:t>
            </a: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9589" y="1124373"/>
            <a:ext cx="8082321" cy="538916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sz="1800" b="1" i="1" dirty="0">
                <a:solidFill>
                  <a:srgbClr val="C00000"/>
                </a:solidFill>
              </a:rPr>
              <a:t>v USA odlišný vývoj</a:t>
            </a:r>
          </a:p>
          <a:p>
            <a:pPr lvl="1" eaLnBrk="1" hangingPunct="1"/>
            <a:r>
              <a:rPr lang="cs-CZ" sz="1800" dirty="0"/>
              <a:t>Nepřetržitá linie </a:t>
            </a:r>
            <a:r>
              <a:rPr lang="cs-CZ" sz="1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výv</a:t>
            </a:r>
            <a:r>
              <a:rPr lang="cs-CZ" sz="1800" dirty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oje správní vědy („Public </a:t>
            </a:r>
            <a:r>
              <a:rPr lang="cs-CZ" sz="1800" dirty="0" err="1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</a:t>
            </a:r>
            <a:r>
              <a:rPr lang="cs-CZ" sz="1800" dirty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“)</a:t>
            </a:r>
            <a:r>
              <a:rPr lang="cs-CZ" sz="1800" dirty="0">
                <a:solidFill>
                  <a:srgbClr val="00287D"/>
                </a:solidFill>
              </a:rPr>
              <a:t>, </a:t>
            </a:r>
          </a:p>
          <a:p>
            <a:pPr lvl="1" eaLnBrk="1" hangingPunct="1"/>
            <a:r>
              <a:rPr lang="cs-CZ" sz="1800" dirty="0"/>
              <a:t>Vztah se správou soukromou („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manažerské“ přístupy</a:t>
            </a:r>
            <a:r>
              <a:rPr lang="cs-CZ" sz="1800" dirty="0"/>
              <a:t>) včetně aspektů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politické administrativy </a:t>
            </a:r>
            <a:r>
              <a:rPr lang="cs-CZ" sz="1800" dirty="0"/>
              <a:t>(včetně „samosprávné“ tradice),</a:t>
            </a:r>
          </a:p>
          <a:p>
            <a:pPr lvl="1" algn="just"/>
            <a:r>
              <a:rPr lang="cs-CZ" sz="1800" dirty="0"/>
              <a:t>významní představitelé: </a:t>
            </a:r>
            <a:r>
              <a:rPr lang="cs-CZ" sz="1800" i="1" dirty="0">
                <a:solidFill>
                  <a:srgbClr val="00287D"/>
                </a:solidFill>
              </a:rPr>
              <a:t>W. Wilson (</a:t>
            </a:r>
            <a:r>
              <a:rPr lang="cs-CZ" sz="1800" dirty="0"/>
              <a:t>článek </a:t>
            </a:r>
            <a:r>
              <a:rPr lang="cs-CZ" sz="1800" i="1" dirty="0"/>
              <a:t>„</a:t>
            </a:r>
            <a:r>
              <a:rPr lang="cs-CZ" sz="1800" i="1" dirty="0">
                <a:solidFill>
                  <a:srgbClr val="00287D"/>
                </a:solidFill>
              </a:rPr>
              <a:t>T</a:t>
            </a:r>
            <a:r>
              <a:rPr lang="en-US" sz="1800" i="1" dirty="0"/>
              <a:t>he Study of Administration" </a:t>
            </a:r>
            <a:r>
              <a:rPr lang="en-US" sz="1800" dirty="0"/>
              <a:t>(1887)</a:t>
            </a:r>
            <a:r>
              <a:rPr lang="cs-CZ" sz="1800" i="1" dirty="0">
                <a:solidFill>
                  <a:srgbClr val="00287D"/>
                </a:solidFill>
              </a:rPr>
              <a:t>, F.W. </a:t>
            </a:r>
            <a:r>
              <a:rPr lang="cs-CZ" sz="1800" i="1" dirty="0" err="1">
                <a:solidFill>
                  <a:srgbClr val="00287D"/>
                </a:solidFill>
              </a:rPr>
              <a:t>Taylor</a:t>
            </a:r>
            <a:r>
              <a:rPr lang="cs-CZ" sz="1800" i="1" dirty="0">
                <a:solidFill>
                  <a:srgbClr val="00287D"/>
                </a:solidFill>
              </a:rPr>
              <a:t> </a:t>
            </a:r>
            <a:r>
              <a:rPr lang="cs-CZ" sz="1800" dirty="0"/>
              <a:t>(organizace výroby), později např. </a:t>
            </a:r>
            <a:r>
              <a:rPr lang="cs-CZ" sz="1800" i="1" dirty="0">
                <a:solidFill>
                  <a:srgbClr val="00287D"/>
                </a:solidFill>
              </a:rPr>
              <a:t>D. </a:t>
            </a:r>
            <a:r>
              <a:rPr lang="cs-CZ" sz="1800" i="1" dirty="0" err="1">
                <a:solidFill>
                  <a:srgbClr val="00287D"/>
                </a:solidFill>
              </a:rPr>
              <a:t>Waldo</a:t>
            </a:r>
            <a:r>
              <a:rPr lang="cs-CZ" sz="1800" i="1" dirty="0">
                <a:solidFill>
                  <a:srgbClr val="00287D"/>
                </a:solidFill>
              </a:rPr>
              <a:t> </a:t>
            </a:r>
            <a:r>
              <a:rPr lang="cs-CZ" sz="1800" dirty="0"/>
              <a:t>(</a:t>
            </a:r>
            <a:r>
              <a:rPr lang="cs-CZ" sz="1800" i="1" dirty="0"/>
              <a:t>„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Administrative</a:t>
            </a:r>
            <a:r>
              <a:rPr lang="cs-CZ" sz="1800" i="1" dirty="0"/>
              <a:t> </a:t>
            </a:r>
            <a:r>
              <a:rPr lang="cs-CZ" sz="1800" i="1" dirty="0" err="1"/>
              <a:t>State</a:t>
            </a:r>
            <a:r>
              <a:rPr lang="cs-CZ" sz="1800" i="1" dirty="0" smtClean="0"/>
              <a:t>“ (1948), </a:t>
            </a:r>
            <a:r>
              <a:rPr lang="cs-CZ" sz="1800" dirty="0"/>
              <a:t>politická teorie veřejné správy).</a:t>
            </a:r>
          </a:p>
          <a:p>
            <a:pPr lvl="1" eaLnBrk="1" hangingPunct="1"/>
            <a:r>
              <a:rPr lang="cs-CZ" sz="1800" b="1" dirty="0"/>
              <a:t>významné směry</a:t>
            </a:r>
            <a:r>
              <a:rPr lang="cs-CZ" sz="1800" dirty="0"/>
              <a:t>/oblasti zkoumání </a:t>
            </a:r>
            <a:r>
              <a:rPr lang="cs-CZ" sz="1800" dirty="0">
                <a:solidFill>
                  <a:srgbClr val="000000"/>
                </a:solidFill>
              </a:rPr>
              <a:t>(po 2.sv.válce) </a:t>
            </a:r>
            <a:r>
              <a:rPr lang="cs-CZ" sz="1800" dirty="0"/>
              <a:t>: </a:t>
            </a:r>
          </a:p>
          <a:p>
            <a:pPr marL="1200150" lvl="2" indent="-285750" eaLnBrk="1" hangingPunct="1">
              <a:buFont typeface="Wingdings" pitchFamily="2" charset="2"/>
              <a:buChar char="ü"/>
            </a:pPr>
            <a:r>
              <a:rPr lang="cs-CZ" sz="1800" i="1" dirty="0" err="1" smtClean="0">
                <a:solidFill>
                  <a:srgbClr val="00287D"/>
                </a:solidFill>
              </a:rPr>
              <a:t>Human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i="1" dirty="0">
                <a:solidFill>
                  <a:srgbClr val="00287D"/>
                </a:solidFill>
              </a:rPr>
              <a:t>Relations </a:t>
            </a:r>
            <a:r>
              <a:rPr lang="cs-CZ" sz="1800" dirty="0"/>
              <a:t>- sociálně psychologické hledisko</a:t>
            </a:r>
          </a:p>
          <a:p>
            <a:pPr marL="1200150" lvl="2" indent="-285750" eaLnBrk="1" hangingPunct="1">
              <a:buFont typeface="Wingdings" pitchFamily="2" charset="2"/>
              <a:buChar char="ü"/>
            </a:pPr>
            <a:r>
              <a:rPr lang="cs-CZ" sz="1800" i="1" dirty="0" err="1">
                <a:solidFill>
                  <a:srgbClr val="00287D"/>
                </a:solidFill>
              </a:rPr>
              <a:t>Administration</a:t>
            </a:r>
            <a:r>
              <a:rPr lang="cs-CZ" sz="1800" i="1" dirty="0">
                <a:solidFill>
                  <a:srgbClr val="00287D"/>
                </a:solidFill>
              </a:rPr>
              <a:t> </a:t>
            </a:r>
            <a:r>
              <a:rPr lang="cs-CZ" sz="1800" i="1" dirty="0" err="1">
                <a:solidFill>
                  <a:srgbClr val="00287D"/>
                </a:solidFill>
              </a:rPr>
              <a:t>Behaviour</a:t>
            </a:r>
            <a:r>
              <a:rPr lang="cs-CZ" sz="1800" i="1" dirty="0">
                <a:solidFill>
                  <a:srgbClr val="00287D"/>
                </a:solidFill>
              </a:rPr>
              <a:t> </a:t>
            </a:r>
            <a:r>
              <a:rPr lang="cs-CZ" sz="1800" dirty="0"/>
              <a:t>- behavioristický směr</a:t>
            </a:r>
          </a:p>
          <a:p>
            <a:pPr marL="1200150" lvl="2" indent="-285750" eaLnBrk="1" hangingPunct="1">
              <a:buFont typeface="Wingdings" pitchFamily="2" charset="2"/>
              <a:buChar char="ü"/>
            </a:pPr>
            <a:r>
              <a:rPr lang="cs-CZ" sz="1800" i="1" dirty="0" err="1">
                <a:solidFill>
                  <a:srgbClr val="00287D"/>
                </a:solidFill>
              </a:rPr>
              <a:t>Decision</a:t>
            </a:r>
            <a:r>
              <a:rPr lang="cs-CZ" sz="1800" i="1" dirty="0">
                <a:solidFill>
                  <a:srgbClr val="00287D"/>
                </a:solidFill>
              </a:rPr>
              <a:t>-</a:t>
            </a:r>
            <a:r>
              <a:rPr lang="cs-CZ" sz="1800" i="1" dirty="0" err="1">
                <a:solidFill>
                  <a:srgbClr val="00287D"/>
                </a:solidFill>
              </a:rPr>
              <a:t>making</a:t>
            </a:r>
            <a:r>
              <a:rPr lang="cs-CZ" sz="1800" i="1" dirty="0">
                <a:solidFill>
                  <a:srgbClr val="00287D"/>
                </a:solidFill>
              </a:rPr>
              <a:t>, </a:t>
            </a:r>
            <a:r>
              <a:rPr lang="cs-CZ" sz="1800" i="1" dirty="0" err="1">
                <a:solidFill>
                  <a:srgbClr val="00287D"/>
                </a:solidFill>
              </a:rPr>
              <a:t>Policy</a:t>
            </a:r>
            <a:r>
              <a:rPr lang="cs-CZ" sz="1800" i="1" dirty="0">
                <a:solidFill>
                  <a:srgbClr val="00287D"/>
                </a:solidFill>
              </a:rPr>
              <a:t>-</a:t>
            </a:r>
            <a:r>
              <a:rPr lang="cs-CZ" sz="1800" i="1" dirty="0" err="1">
                <a:solidFill>
                  <a:srgbClr val="00287D"/>
                </a:solidFill>
              </a:rPr>
              <a:t>making</a:t>
            </a:r>
            <a:r>
              <a:rPr lang="cs-CZ" sz="1800" i="1" dirty="0">
                <a:solidFill>
                  <a:srgbClr val="00287D"/>
                </a:solidFill>
              </a:rPr>
              <a:t> </a:t>
            </a:r>
            <a:r>
              <a:rPr lang="cs-CZ" sz="1800" dirty="0"/>
              <a:t>- </a:t>
            </a:r>
            <a:r>
              <a:rPr lang="cs-CZ" sz="1800" dirty="0" err="1"/>
              <a:t>probl</a:t>
            </a:r>
            <a:r>
              <a:rPr lang="cs-CZ" sz="1800" dirty="0"/>
              <a:t>. rozhodovacích procesů (70. léta)</a:t>
            </a:r>
          </a:p>
          <a:p>
            <a:pPr marL="1200150" lvl="2" indent="-285750" eaLnBrk="1" hangingPunct="1">
              <a:buFont typeface="Wingdings" pitchFamily="2" charset="2"/>
              <a:buChar char="ü"/>
            </a:pPr>
            <a:r>
              <a:rPr lang="cs-CZ" sz="1800" i="1" dirty="0">
                <a:solidFill>
                  <a:srgbClr val="00287D"/>
                </a:solidFill>
              </a:rPr>
              <a:t>New Public </a:t>
            </a:r>
            <a:r>
              <a:rPr lang="cs-CZ" sz="1800" i="1" dirty="0" err="1" smtClean="0">
                <a:solidFill>
                  <a:srgbClr val="00287D"/>
                </a:solidFill>
              </a:rPr>
              <a:t>Administration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(od poč.70.let)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/>
              <a:t>- důraz na </a:t>
            </a:r>
            <a:r>
              <a:rPr lang="cs-CZ" sz="1800" dirty="0" smtClean="0"/>
              <a:t>participaci, decentralizaci, odpovědnost, etiku.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cs-CZ" sz="1800" i="1" dirty="0">
                <a:solidFill>
                  <a:srgbClr val="00287D"/>
                </a:solidFill>
              </a:rPr>
              <a:t>„New Public Management“</a:t>
            </a:r>
            <a:r>
              <a:rPr lang="cs-CZ" sz="1800" dirty="0">
                <a:solidFill>
                  <a:srgbClr val="00287D"/>
                </a:solidFill>
              </a:rPr>
              <a:t> </a:t>
            </a:r>
            <a:r>
              <a:rPr lang="cs-CZ" sz="1800" dirty="0"/>
              <a:t>- vědecký management veř. </a:t>
            </a:r>
            <a:r>
              <a:rPr lang="cs-CZ" sz="1800" dirty="0" smtClean="0"/>
              <a:t>služeb 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cs-CZ" sz="1800" dirty="0" smtClean="0">
                <a:solidFill>
                  <a:srgbClr val="000000"/>
                </a:solidFill>
              </a:rPr>
              <a:t>Od </a:t>
            </a:r>
            <a:r>
              <a:rPr lang="cs-CZ" sz="1800" dirty="0">
                <a:solidFill>
                  <a:srgbClr val="000000"/>
                </a:solidFill>
              </a:rPr>
              <a:t>poválečného období  - </a:t>
            </a:r>
            <a:r>
              <a:rPr lang="cs-CZ" sz="1800" b="1" dirty="0"/>
              <a:t>systémový přístup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2" eaLnBrk="1" hangingPunct="1"/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3877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2304</TotalTime>
  <Words>1597</Words>
  <Application>Microsoft Office PowerPoint</Application>
  <PresentationFormat>Předvádění na obrazovce (4:3)</PresentationFormat>
  <Paragraphs>250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Prezentace_MU_CZ</vt:lpstr>
      <vt:lpstr>   MV936K Správní věda  1.Přednáška  22. února 2023  I.   Správní věda – pojem,  charakteristika a obsah.  II.  Vývojový přístup ke zkoumání  veřejné správy, současné vnímání správní vědy (význam - potenciál - otázky).                 doc.JUDr. Soňa Skulová, Ph.D. </vt:lpstr>
      <vt:lpstr>Úvod do studia předmětu </vt:lpstr>
      <vt:lpstr>Předmět  - Správní věda:</vt:lpstr>
      <vt:lpstr>Správní věda </vt:lpstr>
      <vt:lpstr>     I. Správní věda:</vt:lpstr>
      <vt:lpstr> Pojem a charakteristika správní vědy</vt:lpstr>
      <vt:lpstr>  Administrativistika – Správní studia</vt:lpstr>
      <vt:lpstr>II. Vývoj zkoumání veřejné správy</vt:lpstr>
      <vt:lpstr>Vývoj zkoumání veřejné správy – pokr.</vt:lpstr>
      <vt:lpstr>Vývoj zkoumání veřejné správy – pokr.2:</vt:lpstr>
      <vt:lpstr>Prezentace aplikace PowerPoint</vt:lpstr>
      <vt:lpstr>Vývoj zkoumání veřejné správy – pokr.3:</vt:lpstr>
      <vt:lpstr>Vývoj zkoumání veřejné správy- pokr.4:                                                               </vt:lpstr>
      <vt:lpstr> III. Aktuální VÝVOJ zkoumání veřejné správy    (trendy ve správní vědě):</vt:lpstr>
      <vt:lpstr>             Aktuální VÝVOJ zkoumání veřejné správy             (trendy ve správní vědě)</vt:lpstr>
      <vt:lpstr>Pro ilustraci: EGPA Permanent Study Groups  ( = oblasti, hlediska  zkoumání VS) – konference v r. 2022 (Lisabon): </vt:lpstr>
      <vt:lpstr>Další Permanent Study Groups:</vt:lpstr>
      <vt:lpstr>Prezentace aplikace PowerPoint</vt:lpstr>
      <vt:lpstr>Vývoj veřejné správy           a jejího zkoumání                               = nekončící proces.</vt:lpstr>
      <vt:lpstr>IV. Vztah správní vědy („SV“) a vědy správního práva („VSP“)</vt:lpstr>
      <vt:lpstr>Vztah správní vědy („SV“) a vědy správního práva („VSP“) :</vt:lpstr>
      <vt:lpstr>Prameny ke studiu:  </vt:lpstr>
      <vt:lpstr>Děkuji za pozornost……………..  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Uzivatel</cp:lastModifiedBy>
  <cp:revision>219</cp:revision>
  <cp:lastPrinted>2018-09-30T21:52:14Z</cp:lastPrinted>
  <dcterms:created xsi:type="dcterms:W3CDTF">2016-09-26T07:53:44Z</dcterms:created>
  <dcterms:modified xsi:type="dcterms:W3CDTF">2023-02-22T11:19:42Z</dcterms:modified>
</cp:coreProperties>
</file>