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87" r:id="rId10"/>
    <p:sldId id="288" r:id="rId11"/>
    <p:sldId id="289" r:id="rId12"/>
    <p:sldId id="290" r:id="rId13"/>
    <p:sldId id="291" r:id="rId14"/>
    <p:sldId id="292" r:id="rId15"/>
    <p:sldId id="295" r:id="rId16"/>
    <p:sldId id="296" r:id="rId17"/>
    <p:sldId id="297" r:id="rId18"/>
    <p:sldId id="298" r:id="rId19"/>
    <p:sldId id="299" r:id="rId20"/>
    <p:sldId id="300" r:id="rId21"/>
    <p:sldId id="293" r:id="rId22"/>
    <p:sldId id="294" r:id="rId23"/>
    <p:sldId id="301" r:id="rId24"/>
    <p:sldId id="302" r:id="rId25"/>
    <p:sldId id="303" r:id="rId26"/>
    <p:sldId id="304" r:id="rId27"/>
    <p:sldId id="305" r:id="rId28"/>
    <p:sldId id="306" r:id="rId29"/>
    <p:sldId id="285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125" d="100"/>
          <a:sy n="125" d="100"/>
        </p:scale>
        <p:origin x="-96" y="-2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022D8-C00C-435C-806D-D385F0A6950E}" type="datetimeFigureOut">
              <a:rPr lang="en-US"/>
              <a:pPr>
                <a:defRPr/>
              </a:pPr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9812A-5697-40C0-94E7-BB344BE23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0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1628" y="1676400"/>
            <a:ext cx="10549748" cy="260356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0" dirty="0">
                <a:ea typeface="Calibri" panose="020F0502020204030204" pitchFamily="34" charset="0"/>
                <a:cs typeface="Times New Roman" panose="02020603050405020304" pitchFamily="18" charset="0"/>
              </a:rPr>
              <a:t>MV936K Správní věda </a:t>
            </a:r>
            <a:br>
              <a:rPr lang="cs-CZ" sz="3200" b="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altLang="cs-CZ" sz="2800" b="0" dirty="0">
                <a:solidFill>
                  <a:schemeClr val="tx1"/>
                </a:solidFill>
              </a:rPr>
              <a:t>5. přednáška 19. 4. 2023</a:t>
            </a:r>
            <a:br>
              <a:rPr lang="cs-CZ" altLang="cs-CZ" sz="2800" b="0" dirty="0">
                <a:solidFill>
                  <a:schemeClr val="tx1"/>
                </a:solidFill>
              </a:rPr>
            </a:br>
            <a:r>
              <a:rPr lang="cs-CZ" sz="3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Činnost </a:t>
            </a:r>
            <a:r>
              <a:rPr lang="cs-CZ" sz="3200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veřejné správy - funkční pojetí veřejné </a:t>
            </a:r>
            <a:r>
              <a:rPr lang="cs-CZ" sz="3200" dirty="0" smtClean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správy.</a:t>
            </a:r>
            <a:r>
              <a:rPr lang="cs-CZ" sz="3200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Specifika rozhodování ve veřejné </a:t>
            </a:r>
            <a:r>
              <a:rPr lang="cs-CZ" sz="3200" dirty="0" smtClean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správě – </a:t>
            </a:r>
            <a:r>
              <a:rPr lang="cs-CZ" sz="3200" dirty="0" err="1" smtClean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správněvědní</a:t>
            </a:r>
            <a:r>
              <a:rPr lang="cs-CZ" sz="3200" dirty="0" smtClean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pohled.</a:t>
            </a:r>
            <a:r>
              <a:rPr lang="cs-CZ" sz="4000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4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72893" y="3212459"/>
            <a:ext cx="11361600" cy="2388092"/>
          </a:xfrm>
        </p:spPr>
        <p:txBody>
          <a:bodyPr/>
          <a:lstStyle/>
          <a:p>
            <a:endParaRPr lang="cs-CZ" dirty="0"/>
          </a:p>
          <a:p>
            <a:endParaRPr lang="cs-CZ" u="sng" dirty="0"/>
          </a:p>
          <a:p>
            <a:r>
              <a:rPr lang="cs-CZ" altLang="cs-CZ" i="1" u="sng" dirty="0" smtClean="0">
                <a:solidFill>
                  <a:schemeClr val="tx1"/>
                </a:solidFill>
                <a:effectLst/>
              </a:rPr>
              <a:t>   </a:t>
            </a:r>
          </a:p>
          <a:p>
            <a:r>
              <a:rPr lang="cs-CZ" altLang="cs-CZ" i="1" u="sng" dirty="0" smtClean="0">
                <a:solidFill>
                  <a:schemeClr val="tx1"/>
                </a:solidFill>
                <a:effectLst/>
              </a:rPr>
              <a:t> </a:t>
            </a:r>
          </a:p>
          <a:p>
            <a:endParaRPr lang="cs-CZ" altLang="cs-CZ" i="1" dirty="0"/>
          </a:p>
          <a:p>
            <a:endParaRPr lang="cs-CZ" altLang="cs-CZ" i="1" dirty="0" smtClean="0">
              <a:solidFill>
                <a:schemeClr val="tx1"/>
              </a:solidFill>
              <a:effectLst/>
            </a:endParaRPr>
          </a:p>
          <a:p>
            <a:r>
              <a:rPr lang="cs-CZ" altLang="cs-CZ" i="1" dirty="0" err="1" smtClean="0">
                <a:solidFill>
                  <a:schemeClr val="tx1"/>
                </a:solidFill>
                <a:effectLst/>
              </a:rPr>
              <a:t>doc.JUDr.Soňa</a:t>
            </a:r>
            <a:r>
              <a:rPr lang="cs-CZ" altLang="cs-CZ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altLang="cs-CZ" i="1" dirty="0" smtClean="0">
                <a:solidFill>
                  <a:schemeClr val="tx1"/>
                </a:solidFill>
                <a:effectLst/>
              </a:rPr>
              <a:t>Skulová, Ph.D.</a:t>
            </a:r>
            <a:endParaRPr lang="cs-CZ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>
                <a:solidFill>
                  <a:srgbClr val="7030A0"/>
                </a:solidFill>
              </a:rPr>
              <a:t>Rozhodování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0581" y="2034540"/>
            <a:ext cx="10671388" cy="3274061"/>
          </a:xfrm>
        </p:spPr>
        <p:txBody>
          <a:bodyPr rtlCol="0">
            <a:noAutofit/>
          </a:bodyPr>
          <a:lstStyle/>
          <a:p>
            <a:pPr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cs-CZ" sz="22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Definice:</a:t>
            </a:r>
          </a:p>
          <a:p>
            <a:pPr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endParaRPr lang="cs-CZ" sz="225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cs-CZ" sz="22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Rozhodováním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rozumíme </a:t>
            </a:r>
            <a:r>
              <a:rPr lang="cs-CZ" sz="22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ve kterém rozhodující subjekt provádí v konkrétní situaci </a:t>
            </a:r>
            <a:r>
              <a:rPr lang="cs-CZ" sz="22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nenáhodný výběr minimálně ze dvou či více 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možných variant, resp. alternativ další činnosti.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2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Výsledkem je </a:t>
            </a:r>
            <a:r>
              <a:rPr lang="cs-CZ" sz="22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</a:t>
            </a: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2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Rozhodování ve VS je významnou a nedílnou součástí </a:t>
            </a:r>
            <a:r>
              <a:rPr lang="cs-CZ" sz="22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procesu společenského řízení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2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77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7718" y="892175"/>
            <a:ext cx="10018183" cy="4305300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Calibri" panose="020F0502020204030204" pitchFamily="34" charset="0"/>
              <a:buNone/>
              <a:defRPr/>
            </a:pPr>
            <a:r>
              <a:rPr lang="cs-CZ" sz="2800" b="1" dirty="0" smtClean="0">
                <a:solidFill>
                  <a:srgbClr val="7030A0"/>
                </a:solidFill>
              </a:rPr>
              <a:t>Rozhodování ve veřejné správě: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250" dirty="0">
              <a:solidFill>
                <a:srgbClr val="7030A0"/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Vyznačuje se určitou 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stálostí či pravidelností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značnou mírou 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regulace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možností použití 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donucení,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institucionální strukturovaností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2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Ze 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systémového hlediska je možno v rozhodování ve VS spatřovat </a:t>
            </a:r>
            <a:r>
              <a:rPr lang="cs-CZ" sz="22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rozhodovací systém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2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 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rozhodovacím systému VS lze postihnout různé 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podsystémy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2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Rozhodovací 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činnost podsystémů může být zaměřena buď 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vlastní činnost 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podsystému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cs-CZ" sz="22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interní </a:t>
            </a:r>
            <a:r>
              <a:rPr lang="cs-CZ" sz="22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anebo je 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zaměřena mimo systém VS 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22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externí rozhodnutí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893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3785" y="1168401"/>
            <a:ext cx="10018183" cy="5492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7030A0"/>
                </a:solidFill>
              </a:rPr>
              <a:t>Subjekt rozhodování</a:t>
            </a:r>
            <a:endParaRPr lang="cs-CZ" sz="2800" dirty="0">
              <a:solidFill>
                <a:srgbClr val="7030A0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483785" y="1852614"/>
            <a:ext cx="10018183" cy="4122737"/>
          </a:xfrm>
        </p:spPr>
        <p:txBody>
          <a:bodyPr/>
          <a:lstStyle/>
          <a:p>
            <a:pPr algn="just" eaLnBrk="1" hangingPunct="1"/>
            <a:r>
              <a:rPr lang="cs-CZ" altLang="cs-CZ" sz="2400" dirty="0" smtClean="0"/>
              <a:t>Subjekt rozhodování </a:t>
            </a:r>
            <a:r>
              <a:rPr lang="cs-CZ" altLang="cs-CZ" sz="2400" b="1" dirty="0" smtClean="0"/>
              <a:t>přijímá rozhodnutí</a:t>
            </a:r>
            <a:r>
              <a:rPr lang="cs-CZ" altLang="cs-CZ" sz="2400" dirty="0" smtClean="0"/>
              <a:t>.</a:t>
            </a:r>
          </a:p>
          <a:p>
            <a:pPr algn="just" eaLnBrk="1" hangingPunct="1"/>
            <a:endParaRPr lang="cs-CZ" altLang="cs-CZ" sz="2400" dirty="0" smtClean="0"/>
          </a:p>
          <a:p>
            <a:pPr algn="just" eaLnBrk="1" hangingPunct="1"/>
            <a:r>
              <a:rPr lang="cs-CZ" altLang="cs-CZ" sz="2400" dirty="0" smtClean="0"/>
              <a:t>Obecně může být subjektem rozhodování </a:t>
            </a:r>
            <a:r>
              <a:rPr lang="cs-CZ" altLang="cs-CZ" sz="2400" b="1" dirty="0" smtClean="0"/>
              <a:t>jednotlivec</a:t>
            </a:r>
            <a:r>
              <a:rPr lang="cs-CZ" altLang="cs-CZ" sz="2400" dirty="0" smtClean="0"/>
              <a:t> nebo </a:t>
            </a:r>
            <a:r>
              <a:rPr lang="cs-CZ" altLang="cs-CZ" sz="2400" b="1" dirty="0" smtClean="0"/>
              <a:t>instituce,</a:t>
            </a:r>
            <a:r>
              <a:rPr lang="cs-CZ" altLang="cs-CZ" sz="2400" dirty="0" smtClean="0"/>
              <a:t> </a:t>
            </a:r>
            <a:r>
              <a:rPr lang="cs-CZ" altLang="cs-CZ" sz="2400" b="1" dirty="0" smtClean="0"/>
              <a:t>organizace</a:t>
            </a:r>
            <a:r>
              <a:rPr lang="cs-CZ" altLang="cs-CZ" sz="2400" dirty="0" smtClean="0"/>
              <a:t>, </a:t>
            </a:r>
            <a:r>
              <a:rPr lang="cs-CZ" altLang="cs-CZ" sz="2400" b="1" dirty="0" smtClean="0"/>
              <a:t>osoba fyzická </a:t>
            </a:r>
            <a:r>
              <a:rPr lang="cs-CZ" altLang="cs-CZ" sz="2400" dirty="0" smtClean="0"/>
              <a:t>nebo </a:t>
            </a:r>
            <a:r>
              <a:rPr lang="cs-CZ" altLang="cs-CZ" sz="2400" b="1" dirty="0" smtClean="0"/>
              <a:t>právnická</a:t>
            </a:r>
            <a:r>
              <a:rPr lang="cs-CZ" altLang="cs-CZ" sz="2400" dirty="0" smtClean="0"/>
              <a:t>.</a:t>
            </a:r>
          </a:p>
          <a:p>
            <a:pPr algn="just" eaLnBrk="1" hangingPunct="1"/>
            <a:endParaRPr lang="cs-CZ" altLang="cs-CZ" sz="2400" dirty="0" smtClean="0"/>
          </a:p>
          <a:p>
            <a:pPr algn="just" eaLnBrk="1" hangingPunct="1"/>
            <a:r>
              <a:rPr lang="cs-CZ" altLang="cs-CZ" sz="2400" dirty="0" smtClean="0"/>
              <a:t>Ve VS je zpravidla subjektem rozhodování </a:t>
            </a:r>
            <a:r>
              <a:rPr lang="cs-CZ" altLang="cs-CZ" sz="2400" b="1" dirty="0" smtClean="0"/>
              <a:t>orgán veřejné správy</a:t>
            </a:r>
            <a:r>
              <a:rPr lang="cs-CZ" altLang="cs-CZ" sz="2400" dirty="0" smtClean="0"/>
              <a:t>, resp. </a:t>
            </a:r>
            <a:r>
              <a:rPr lang="cs-CZ" altLang="cs-CZ" sz="2400" b="1" dirty="0" smtClean="0"/>
              <a:t>správní úřad</a:t>
            </a:r>
            <a:r>
              <a:rPr lang="cs-CZ" altLang="cs-CZ" sz="2400" dirty="0" smtClean="0"/>
              <a:t>, popř. jeho </a:t>
            </a:r>
            <a:r>
              <a:rPr lang="cs-CZ" altLang="cs-CZ" sz="2400" b="1" dirty="0" smtClean="0"/>
              <a:t>organizační složka </a:t>
            </a:r>
            <a:r>
              <a:rPr lang="cs-CZ" altLang="cs-CZ" sz="2400" dirty="0" smtClean="0"/>
              <a:t>případně </a:t>
            </a:r>
            <a:r>
              <a:rPr lang="cs-CZ" altLang="cs-CZ" sz="2400" b="1" dirty="0" smtClean="0"/>
              <a:t>jiný subjekt zmocněný k výkonu určité oblasti veřejné správy</a:t>
            </a:r>
            <a:r>
              <a:rPr lang="cs-CZ" altLang="cs-CZ" sz="2400" dirty="0" smtClean="0"/>
              <a:t>. </a:t>
            </a:r>
          </a:p>
          <a:p>
            <a:pPr algn="just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5876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5684" y="601981"/>
            <a:ext cx="10018183" cy="5838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cs-CZ" sz="2800" dirty="0">
                <a:solidFill>
                  <a:srgbClr val="7030A0"/>
                </a:solidFill>
              </a:rPr>
              <a:t>Stádia </a:t>
            </a:r>
            <a:r>
              <a:rPr lang="cs-CZ" sz="2800" b="0" dirty="0" smtClean="0">
                <a:solidFill>
                  <a:srgbClr val="7030A0"/>
                </a:solidFill>
              </a:rPr>
              <a:t>(součásti)</a:t>
            </a:r>
            <a:r>
              <a:rPr lang="cs-CZ" sz="2800" dirty="0" smtClean="0">
                <a:solidFill>
                  <a:srgbClr val="7030A0"/>
                </a:solidFill>
              </a:rPr>
              <a:t> rozhodovacího procesu</a:t>
            </a: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891540" y="1325880"/>
            <a:ext cx="11006244" cy="5059045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cs-CZ" altLang="cs-CZ" sz="2000" dirty="0" smtClean="0"/>
              <a:t> výchozí situace (současný stav rozhodujícího subjektu a jeho prostředí)</a:t>
            </a:r>
          </a:p>
          <a:p>
            <a:pPr eaLnBrk="1" hangingPunct="1">
              <a:buFont typeface="Wingdings" pitchFamily="2" charset="2"/>
              <a:buChar char="§"/>
            </a:pPr>
            <a:endParaRPr lang="cs-CZ" altLang="cs-CZ" sz="20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cs-CZ" altLang="cs-CZ" sz="2000" dirty="0" smtClean="0"/>
              <a:t> cíle (úkoly)</a:t>
            </a:r>
          </a:p>
          <a:p>
            <a:pPr eaLnBrk="1" hangingPunct="1">
              <a:buFont typeface="Wingdings" pitchFamily="2" charset="2"/>
              <a:buChar char="§"/>
            </a:pPr>
            <a:endParaRPr lang="cs-CZ" altLang="cs-CZ" sz="20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cs-CZ" altLang="cs-CZ" sz="2000" dirty="0" smtClean="0"/>
              <a:t> definice problému</a:t>
            </a:r>
          </a:p>
          <a:p>
            <a:pPr eaLnBrk="1" hangingPunct="1">
              <a:buFont typeface="Wingdings" pitchFamily="2" charset="2"/>
              <a:buChar char="§"/>
            </a:pPr>
            <a:endParaRPr lang="cs-CZ" altLang="cs-CZ" sz="20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cs-CZ" altLang="cs-CZ" sz="2000" dirty="0" smtClean="0"/>
              <a:t> možné cesty (varianty) k dosažení cíle</a:t>
            </a:r>
          </a:p>
          <a:p>
            <a:pPr eaLnBrk="1" hangingPunct="1">
              <a:buFont typeface="Wingdings" pitchFamily="2" charset="2"/>
              <a:buChar char="§"/>
            </a:pPr>
            <a:endParaRPr lang="cs-CZ" altLang="cs-CZ" sz="20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cs-CZ" altLang="cs-CZ" sz="2000" dirty="0" smtClean="0"/>
              <a:t> zhodnocení variant z hlediska existujících omezení a možných důsledků</a:t>
            </a:r>
          </a:p>
          <a:p>
            <a:pPr eaLnBrk="1" hangingPunct="1">
              <a:buFont typeface="Wingdings" pitchFamily="2" charset="2"/>
              <a:buChar char="§"/>
            </a:pPr>
            <a:endParaRPr lang="cs-CZ" altLang="cs-CZ" sz="20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cs-CZ" altLang="cs-CZ" sz="2000" dirty="0" smtClean="0"/>
              <a:t> výběr jedné z variant</a:t>
            </a:r>
          </a:p>
          <a:p>
            <a:pPr eaLnBrk="1" hangingPunct="1">
              <a:buFont typeface="Wingdings" pitchFamily="2" charset="2"/>
              <a:buChar char="§"/>
            </a:pPr>
            <a:endParaRPr lang="cs-CZ" altLang="cs-CZ" sz="20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cs-CZ" altLang="cs-CZ" sz="2000" dirty="0" smtClean="0"/>
              <a:t> provedení rozhodnutí</a:t>
            </a:r>
          </a:p>
          <a:p>
            <a:pPr eaLnBrk="1" hangingPunct="1">
              <a:buFont typeface="Wingdings" pitchFamily="2" charset="2"/>
              <a:buChar char="§"/>
            </a:pPr>
            <a:endParaRPr lang="cs-CZ" altLang="cs-CZ" sz="20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cs-CZ" altLang="cs-CZ" sz="2000" dirty="0" smtClean="0"/>
              <a:t> kontrola</a:t>
            </a:r>
          </a:p>
        </p:txBody>
      </p:sp>
    </p:spTree>
    <p:extLst>
      <p:ext uri="{BB962C8B-B14F-4D97-AF65-F5344CB8AC3E}">
        <p14:creationId xmlns:p14="http://schemas.microsoft.com/office/powerpoint/2010/main" val="26691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7218" y="284164"/>
            <a:ext cx="10018183" cy="5761037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Úkoly a cíle </a:t>
            </a:r>
            <a:r>
              <a:rPr lang="cs-CZ" dirty="0">
                <a:solidFill>
                  <a:srgbClr val="7030A0"/>
                </a:solidFill>
              </a:rPr>
              <a:t>veřejné </a:t>
            </a:r>
            <a:r>
              <a:rPr lang="cs-CZ" dirty="0" smtClean="0">
                <a:solidFill>
                  <a:srgbClr val="7030A0"/>
                </a:solidFill>
              </a:rPr>
              <a:t>správy: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 jejich naplnění je směřována celá rozhodovací činnost rozhodovacího subjektu.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Jedná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o </a:t>
            </a:r>
            <a:r>
              <a:rPr 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systém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cílů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úkolů.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Mezi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jednotlivými cíli existuje jejich vzájemná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podmíněnost.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Subjekt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rozhodování musí být schopen se v cílech a úkolech orientovat, vymezit jejich vzájemné vztahy a řešit případné konflikty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</a:t>
            </a:r>
            <a:r>
              <a:rPr lang="cs-CZ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problému: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Pouze přesné pojmenování problému umožňuje stanovit varianty řešení.</a:t>
            </a:r>
          </a:p>
        </p:txBody>
      </p:sp>
    </p:spTree>
    <p:extLst>
      <p:ext uri="{BB962C8B-B14F-4D97-AF65-F5344CB8AC3E}">
        <p14:creationId xmlns:p14="http://schemas.microsoft.com/office/powerpoint/2010/main" val="27515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5167" y="207963"/>
            <a:ext cx="10018184" cy="6556375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Realizace a </a:t>
            </a:r>
            <a:r>
              <a:rPr lang="cs-CZ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kontrola: </a:t>
            </a:r>
            <a:endParaRPr lang="cs-CZ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Nebývají 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pravidelně uváděny jako stádia rozhodovacího procesu.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Na 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rozhodovací proces úzce </a:t>
            </a:r>
            <a:r>
              <a:rPr lang="cs-CZ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navazují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Realizace </a:t>
            </a:r>
            <a:r>
              <a:rPr lang="cs-CZ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 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samotným </a:t>
            </a:r>
            <a:r>
              <a:rPr lang="cs-CZ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účelem 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jeho </a:t>
            </a:r>
            <a:r>
              <a:rPr lang="cs-CZ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přijímání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Kontrola</a:t>
            </a:r>
            <a:r>
              <a:rPr lang="cs-CZ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slouží ke zjištění zda a nakolik se shoduje výsledek dosažený </a:t>
            </a:r>
            <a:r>
              <a:rPr lang="cs-CZ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realizací 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stavem zakotveným v rozhodnutí.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 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souvislosti s kontrolou vystupuje do popředí i otázka tzv. </a:t>
            </a:r>
            <a:r>
              <a:rPr lang="cs-CZ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zpětné </a:t>
            </a:r>
            <a:r>
              <a:rPr lang="cs-CZ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vazby </a:t>
            </a:r>
            <a:r>
              <a:rPr lang="cs-CZ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/ta  se však může projevovat </a:t>
            </a:r>
            <a:r>
              <a:rPr lang="cs-CZ" sz="23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již v průběhu </a:t>
            </a:r>
            <a:r>
              <a:rPr lang="cs-CZ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rozhodovacího procesu/.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Ve 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vztahu k rozhodovacímu procesu lze hovořit o problematice </a:t>
            </a:r>
            <a:r>
              <a:rPr lang="cs-CZ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postupného rozhodování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jelikož rozhodování ve skutečnosti představuje 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dynamicky </a:t>
            </a:r>
            <a:r>
              <a:rPr lang="cs-CZ" sz="23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složitý proces 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sebe navazujících 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dílčích rozhodnutí</a:t>
            </a:r>
            <a:r>
              <a:rPr lang="cs-CZ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2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217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766" y="276544"/>
            <a:ext cx="11155046" cy="595153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jako činnost programovaná a </a:t>
            </a:r>
            <a:r>
              <a:rPr lang="cs-CZ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programující:</a:t>
            </a:r>
          </a:p>
          <a:p>
            <a:pPr marL="0" indent="0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2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VS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jako činnost výkonná je zároveň činností 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programovanou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současně však také činností 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programující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VS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jako činnost 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programovaná realizuje vyšší postuláty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VS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jako činnost 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programující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mnohdy sama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při své organizátorské funkci 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přijímá rozhodnutí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která 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program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(tj. určitý postup činností)</a:t>
            </a: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stanovují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37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7219" y="158751"/>
            <a:ext cx="11301730" cy="6461125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3200" dirty="0" smtClean="0">
                <a:solidFill>
                  <a:srgbClr val="7030A0"/>
                </a:solidFill>
              </a:rPr>
              <a:t>Veřejná správa </a:t>
            </a:r>
            <a:r>
              <a:rPr lang="cs-CZ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jako rozhodovací systém otevřený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Otevřenost VS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nutno chápat </a:t>
            </a:r>
            <a:r>
              <a:rPr 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 hlediska informačního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které má sloužit racionalitě a efektivnosti činnosti VS.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Rozhodovací proces má být </a:t>
            </a: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otevřený informacím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hlediskům relevantním pro posuzovanou věc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Významná je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otevřenost vůči dotčeným subjektům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a dalším relevantním subjektům, resp. veřejnosti.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465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10218" y="309563"/>
            <a:ext cx="10272183" cy="6284912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3200" dirty="0" smtClean="0">
                <a:solidFill>
                  <a:srgbClr val="7030A0"/>
                </a:solidFill>
              </a:rPr>
              <a:t>Rozhodování </a:t>
            </a:r>
            <a:r>
              <a:rPr lang="cs-CZ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účelové</a:t>
            </a:r>
            <a:r>
              <a:rPr lang="cs-CZ" sz="3200" dirty="0" smtClean="0">
                <a:solidFill>
                  <a:srgbClr val="7030A0"/>
                </a:solidFill>
              </a:rPr>
              <a:t> a rozhodování ve smyslu </a:t>
            </a:r>
            <a:r>
              <a:rPr lang="cs-CZ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konkretizace a aplikace práva: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Jedná se o dvě vzájemně propojené  (s různou </a:t>
            </a:r>
            <a:r>
              <a:rPr lang="cs-CZ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i+ntenzitou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množiny.</a:t>
            </a:r>
          </a:p>
          <a:p>
            <a:pPr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 </a:t>
            </a: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účelovému rozhodování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 přistupuje zpravidla za situace, která umožňuje v přesných, nejlépe číselných, parametrech vymezit cíl a varianty vedoucí k jeho dosažení.</a:t>
            </a:r>
          </a:p>
          <a:p>
            <a:pPr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 rámci </a:t>
            </a: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aplikace práva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subjekt rozhodování provádí výklad právní normy a zkoumá, zda byla naplněna její hypotéza a podle toho relevantním způsobem zasáhne. Je přitom nutno respektovat </a:t>
            </a:r>
            <a:r>
              <a:rPr 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zásadu legality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požadavek </a:t>
            </a:r>
            <a:r>
              <a:rPr 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právní jistoty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68455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1377951" y="284163"/>
            <a:ext cx="10272183" cy="4468812"/>
          </a:xfrm>
        </p:spPr>
        <p:txBody>
          <a:bodyPr rtlCol="0">
            <a:normAutofit fontScale="85000" lnSpcReduction="20000"/>
          </a:bodyPr>
          <a:lstStyle/>
          <a:p>
            <a:pPr marL="91440" indent="-91440" algn="just" eaLnBrk="1" fontAlgn="auto" hangingPunct="1">
              <a:defRPr/>
            </a:pPr>
            <a:endParaRPr lang="cs-CZ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defRPr/>
            </a:pP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defRPr/>
            </a:pPr>
            <a:r>
              <a:rPr lang="cs-CZ" sz="3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vlastnosti rozhodnutí:</a:t>
            </a:r>
          </a:p>
          <a:p>
            <a:pPr marL="91440" indent="-91440" algn="just" eaLnBrk="1" fontAlgn="auto" hangingPunct="1">
              <a:defRPr/>
            </a:pP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defRPr/>
            </a:pP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Významnou vlastností každého rozhodnutí je </a:t>
            </a:r>
            <a:r>
              <a:rPr lang="cs-CZ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sdělitelnost,</a:t>
            </a: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tj. schopnost jednoznačně vyjádřit přesný obsah rozhodnutí.</a:t>
            </a:r>
          </a:p>
          <a:p>
            <a:pPr marL="91440" indent="-91440" algn="just" eaLnBrk="1" fontAlgn="auto" hangingPunct="1">
              <a:defRPr/>
            </a:pPr>
            <a:endParaRPr lang="cs-CZ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defRPr/>
            </a:pP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 </a:t>
            </a: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důvěryhodnost</a:t>
            </a: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a také </a:t>
            </a: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transparentnost</a:t>
            </a: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veřejné správy - úloha </a:t>
            </a:r>
            <a:r>
              <a:rPr lang="cs-CZ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sdělení důvodů</a:t>
            </a: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 algn="just" eaLnBrk="1" fontAlgn="auto" hangingPunct="1">
              <a:defRPr/>
            </a:pP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(ve formalizovaných procesech /dle správního řádu/ - povinnost řádného   </a:t>
            </a: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„odůvodnění“</a:t>
            </a: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</a:p>
          <a:p>
            <a:pPr marL="91440" indent="-91440" algn="just" eaLnBrk="1" fontAlgn="auto" hangingPunct="1">
              <a:defRPr/>
            </a:pPr>
            <a:endParaRPr lang="cs-CZ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defRPr/>
            </a:pP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Důležitou roli hraje otázka  </a:t>
            </a:r>
            <a:r>
              <a:rPr lang="cs-CZ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závaznost</a:t>
            </a:r>
            <a:r>
              <a:rPr 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rozhodnutí.</a:t>
            </a:r>
          </a:p>
        </p:txBody>
      </p:sp>
    </p:spTree>
    <p:extLst>
      <p:ext uri="{BB962C8B-B14F-4D97-AF65-F5344CB8AC3E}">
        <p14:creationId xmlns:p14="http://schemas.microsoft.com/office/powerpoint/2010/main" val="23633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363EC9EA-E09B-4270-8B5E-83EF922BC3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06A9E9D6-9B4E-4ED6-8A75-5E8974136F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00EB8D6D-87CA-4BEC-BDF0-EDB959C60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>
                <a:solidFill>
                  <a:srgbClr val="0070C0"/>
                </a:solidFill>
              </a:rPr>
              <a:t>Osnova přednášky a její cíl</a:t>
            </a:r>
            <a:endParaRPr lang="cs-CZ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0605E609-79EC-4962-8D46-DA10A984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cs-CZ" sz="2000" b="1" i="1" dirty="0">
                <a:solidFill>
                  <a:srgbClr val="7030A0"/>
                </a:solidFill>
              </a:rPr>
              <a:t>činnost veřejné správy a její struktura</a:t>
            </a:r>
          </a:p>
          <a:p>
            <a:pPr lvl="1">
              <a:buFontTx/>
              <a:buChar char="-"/>
            </a:pPr>
            <a:r>
              <a:rPr lang="cs-CZ" sz="1800" b="1" i="1" dirty="0">
                <a:solidFill>
                  <a:srgbClr val="7030A0"/>
                </a:solidFill>
              </a:rPr>
              <a:t>cíle a úkoly veřejné správy</a:t>
            </a:r>
          </a:p>
          <a:p>
            <a:pPr lvl="1">
              <a:buFontTx/>
              <a:buChar char="-"/>
            </a:pPr>
            <a:r>
              <a:rPr lang="cs-CZ" sz="1800" b="1" i="1" dirty="0">
                <a:solidFill>
                  <a:srgbClr val="7030A0"/>
                </a:solidFill>
              </a:rPr>
              <a:t>funkce veřejné správy</a:t>
            </a:r>
          </a:p>
          <a:p>
            <a:pPr lvl="1">
              <a:buFontTx/>
              <a:buChar char="-"/>
            </a:pPr>
            <a:r>
              <a:rPr lang="cs-CZ" sz="1800" b="1" i="1" dirty="0">
                <a:solidFill>
                  <a:srgbClr val="7030A0"/>
                </a:solidFill>
              </a:rPr>
              <a:t>metody působení veřejné správy</a:t>
            </a:r>
          </a:p>
          <a:p>
            <a:pPr lvl="1">
              <a:buFontTx/>
              <a:buChar char="-"/>
            </a:pPr>
            <a:r>
              <a:rPr lang="cs-CZ" sz="1800" b="1" i="1" dirty="0">
                <a:solidFill>
                  <a:srgbClr val="7030A0"/>
                </a:solidFill>
              </a:rPr>
              <a:t>formy činnosti veřejné správy </a:t>
            </a:r>
          </a:p>
          <a:p>
            <a:pPr eaLnBrk="1" hangingPunct="1">
              <a:buFontTx/>
              <a:buChar char="-"/>
            </a:pPr>
            <a:r>
              <a:rPr lang="cs-CZ" sz="2000" b="1" i="1" dirty="0">
                <a:solidFill>
                  <a:srgbClr val="7030A0"/>
                </a:solidFill>
              </a:rPr>
              <a:t>rozhodování ve veřejné správě</a:t>
            </a:r>
          </a:p>
          <a:p>
            <a:pPr lvl="1">
              <a:buFontTx/>
              <a:buChar char="-"/>
            </a:pPr>
            <a:r>
              <a:rPr lang="cs-CZ" sz="1800" b="1" i="1" dirty="0">
                <a:solidFill>
                  <a:srgbClr val="7030A0"/>
                </a:solidFill>
              </a:rPr>
              <a:t>rozhodování obecně</a:t>
            </a:r>
          </a:p>
          <a:p>
            <a:pPr lvl="1">
              <a:buFontTx/>
              <a:buChar char="-"/>
            </a:pPr>
            <a:r>
              <a:rPr lang="cs-CZ" sz="1800" b="1" i="1" dirty="0">
                <a:solidFill>
                  <a:srgbClr val="7030A0"/>
                </a:solidFill>
              </a:rPr>
              <a:t>rozhodovací proces</a:t>
            </a:r>
          </a:p>
          <a:p>
            <a:pPr lvl="1">
              <a:buFontTx/>
              <a:buChar char="-"/>
            </a:pPr>
            <a:r>
              <a:rPr lang="cs-CZ" sz="1800" b="1" i="1" dirty="0">
                <a:solidFill>
                  <a:srgbClr val="7030A0"/>
                </a:solidFill>
              </a:rPr>
              <a:t>charakteristické rysy rozhodování ve veřejné správě</a:t>
            </a:r>
          </a:p>
          <a:p>
            <a:pPr marL="324000" lvl="1" indent="0">
              <a:buNone/>
            </a:pPr>
            <a:endParaRPr lang="cs-CZ" sz="1800" b="1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chemeClr val="tx1"/>
                </a:solidFill>
              </a:rPr>
              <a:t>Cíl: </a:t>
            </a:r>
            <a:r>
              <a:rPr lang="cs-CZ" sz="1800" dirty="0">
                <a:solidFill>
                  <a:schemeClr val="tx1"/>
                </a:solidFill>
              </a:rPr>
              <a:t>cílem této přednášky je, aby studenti byli s to vymezit a v tom podstatném přiblížit činnost veřejné správy a její strukturu, jakož i podstatu a proces rozhodování ve veřejné správě.</a:t>
            </a:r>
            <a:endParaRPr lang="cs-CZ" sz="2000" b="1" i="1" dirty="0">
              <a:solidFill>
                <a:srgbClr val="7030A0"/>
              </a:solidFill>
            </a:endParaRPr>
          </a:p>
          <a:p>
            <a:pPr marL="0" indent="0" eaLnBrk="1" hangingPunct="1">
              <a:buNone/>
            </a:pPr>
            <a:endParaRPr lang="cs-CZ" sz="2000" b="1" i="1" dirty="0">
              <a:solidFill>
                <a:srgbClr val="7030A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93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10218" y="153988"/>
            <a:ext cx="10272183" cy="635000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2800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 omezené racionality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2800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Rozhodování VS probíhá za situace, která může být příliš náročná a složitá, tato náročnost posléze vede k určitému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zjednodušování parametrů rozhodovaných záležitostí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Jelikož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reálně možné vždy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vydat plně racionální rozhodnutí, uplatňuje se </a:t>
            </a: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princip omezené racionality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Namísto rozhodnutí optimálních jsou fakticky přijímána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uspokojivá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adekvátnější složitosti rozhodovací situace, komplexnosti reality a schopnostem a možnostem subjektu rozhodování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764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87500" y="1069976"/>
            <a:ext cx="10018184" cy="5064125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Varianty </a:t>
            </a:r>
            <a:r>
              <a:rPr lang="cs-CZ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řešení: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Subjekt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rozhodování přistupuje k posouzení různých </a:t>
            </a:r>
            <a:r>
              <a:rPr 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alternativ.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Možnost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využít </a:t>
            </a:r>
            <a:r>
              <a:rPr 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odborných analýz, poradních orgánů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řadě situací je nutno brát v potaz </a:t>
            </a:r>
            <a:r>
              <a:rPr 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připomínky, návrhy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stanoviska </a:t>
            </a:r>
            <a:r>
              <a:rPr 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veřejnosti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či jejích </a:t>
            </a:r>
            <a:r>
              <a:rPr 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dotčených částí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(nejvýznamnější forma – referendum).</a:t>
            </a: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91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4718" y="866775"/>
            <a:ext cx="10018183" cy="4916488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Rozhodnutí: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 účelem 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smyslem celého rozhodovacího 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procesu.</a:t>
            </a:r>
            <a:endParaRPr lang="cs-CZ" sz="22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2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Rozhodnutí 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může být </a:t>
            </a:r>
            <a:r>
              <a:rPr lang="cs-CZ" sz="22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formální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či </a:t>
            </a:r>
            <a:r>
              <a:rPr lang="cs-CZ" sz="22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neformální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25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2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Formální </a:t>
            </a:r>
            <a:r>
              <a:rPr lang="cs-CZ" sz="22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 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takové rozhodnutí, které je projeveno v předem stanovené vnější formě a obsahující předepsané náležitosti.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25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cs-CZ" sz="22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2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Bezprostřední </a:t>
            </a:r>
            <a:r>
              <a:rPr lang="cs-CZ" sz="22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zákrok </a:t>
            </a:r>
            <a:r>
              <a:rPr lang="cs-CZ" sz="22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cs-CZ" sz="22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vlastní </a:t>
            </a:r>
            <a:r>
              <a:rPr lang="cs-CZ" sz="22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stádium rozhodovací splývá vjedno s stádiem realizačním.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2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7951" y="619126"/>
            <a:ext cx="10272183" cy="3332163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Rozhodovací situace</a:t>
            </a: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rozhodování za jistoty </a:t>
            </a:r>
            <a:r>
              <a:rPr lang="cs-CZ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(spíše výjimečně)</a:t>
            </a: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rozhodování za rizika</a:t>
            </a: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rozhodování za nejistoty</a:t>
            </a:r>
          </a:p>
          <a:p>
            <a:pPr marL="91440" indent="-91440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Snaha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snižovat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míru nejistoty, resp. rizika.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67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6833" y="1"/>
            <a:ext cx="10272184" cy="6424613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2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b="1" dirty="0" smtClean="0">
                <a:solidFill>
                  <a:srgbClr val="7030A0"/>
                </a:solidFill>
              </a:rPr>
              <a:t>Členění rozhodování, resp. rozhodnutí: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27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7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podle subjektu rozhodování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rozhodování individuální – orgán monokratický</a:t>
            </a:r>
          </a:p>
          <a:p>
            <a:pPr marL="457200" indent="-457200" algn="just" eaLnBrk="1" fontAlgn="auto" hangingPunct="1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rozhodování kolektivní – orgán kolegiální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rozhodování </a:t>
            </a:r>
            <a:r>
              <a:rPr lang="cs-CZ" sz="27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státně správní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ozhodování </a:t>
            </a:r>
            <a:r>
              <a:rPr lang="cs-CZ" sz="27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samosprávné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2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Rozhodování </a:t>
            </a:r>
            <a:r>
              <a:rPr lang="cs-CZ" sz="27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zaměření: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zavazující pouze samotný subjekt rozhodování – rozhodnutí </a:t>
            </a:r>
            <a:r>
              <a:rPr lang="cs-CZ" sz="27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ozhodování adresované nebo zavazující subjekt odlišný od subjektu rozhodování – rozhodnutí </a:t>
            </a:r>
            <a:r>
              <a:rPr lang="cs-CZ" sz="27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externí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72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6985" y="436563"/>
            <a:ext cx="10272183" cy="5886450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Rozhodování a rozhodnutí </a:t>
            </a:r>
            <a:r>
              <a:rPr lang="cs-CZ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hlediska úplnosti rozhodované věci: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elková (komplexní)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ílčí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2800" dirty="0" smtClean="0">
              <a:solidFill>
                <a:srgbClr val="0070C0"/>
              </a:solidFill>
            </a:endParaRP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800" dirty="0" smtClean="0">
                <a:solidFill>
                  <a:srgbClr val="0070C0"/>
                </a:solidFill>
              </a:rPr>
              <a:t>Z hlediska </a:t>
            </a:r>
            <a:r>
              <a:rPr lang="cs-CZ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stádií rozhodovacího procesu 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přípravná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rocesní, event. pomocná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eritorní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(vlastní rozhodnutí řešené věci)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ealizační (směřující k naplnění přijatého rozhodnutí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ontrolní (odrážející míru souladu skutečnosti s přijatým rozhodnutím meritorním)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31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818" y="166689"/>
            <a:ext cx="10272183" cy="6550025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800" dirty="0" smtClean="0">
                <a:solidFill>
                  <a:srgbClr val="0070C0"/>
                </a:solidFill>
              </a:rPr>
              <a:t>Z </a:t>
            </a:r>
            <a:r>
              <a:rPr lang="cs-CZ" sz="2800" dirty="0">
                <a:solidFill>
                  <a:srgbClr val="0070C0"/>
                </a:solidFill>
              </a:rPr>
              <a:t>hlediska propojení </a:t>
            </a:r>
            <a:r>
              <a:rPr lang="cs-CZ" sz="2800" b="1" dirty="0">
                <a:solidFill>
                  <a:srgbClr val="0070C0"/>
                </a:solidFill>
              </a:rPr>
              <a:t>trvání rozhodnutí v </a:t>
            </a:r>
            <a:r>
              <a:rPr lang="cs-CZ" sz="2800" b="1" dirty="0" smtClean="0">
                <a:solidFill>
                  <a:srgbClr val="0070C0"/>
                </a:solidFill>
              </a:rPr>
              <a:t>čase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800" b="1" dirty="0" smtClean="0">
                <a:solidFill>
                  <a:srgbClr val="0070C0"/>
                </a:solidFill>
              </a:rPr>
              <a:t>a </a:t>
            </a:r>
            <a:r>
              <a:rPr lang="cs-CZ" sz="2800" b="1" dirty="0">
                <a:solidFill>
                  <a:srgbClr val="0070C0"/>
                </a:solidFill>
              </a:rPr>
              <a:t>jeho zásadnosti </a:t>
            </a:r>
            <a:r>
              <a:rPr lang="cs-CZ" sz="2800" dirty="0">
                <a:solidFill>
                  <a:srgbClr val="0070C0"/>
                </a:solidFill>
              </a:rPr>
              <a:t>lze rozlišovat rozhodnutí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strategická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taktická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operativní</a:t>
            </a:r>
          </a:p>
        </p:txBody>
      </p:sp>
    </p:spTree>
    <p:extLst>
      <p:ext uri="{BB962C8B-B14F-4D97-AF65-F5344CB8AC3E}">
        <p14:creationId xmlns:p14="http://schemas.microsoft.com/office/powerpoint/2010/main" val="3203710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310218" y="1"/>
            <a:ext cx="10272183" cy="5999163"/>
          </a:xfrm>
        </p:spPr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cs-CZ" sz="2800" dirty="0" smtClean="0">
              <a:solidFill>
                <a:srgbClr val="0070C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Dalším kritériem je </a:t>
            </a:r>
            <a:r>
              <a:rPr lang="cs-CZ" sz="2800" b="1" dirty="0" smtClean="0">
                <a:solidFill>
                  <a:srgbClr val="0070C0"/>
                </a:solidFill>
              </a:rPr>
              <a:t>obligatornost</a:t>
            </a:r>
            <a:r>
              <a:rPr lang="cs-CZ" sz="2800" dirty="0" smtClean="0">
                <a:solidFill>
                  <a:srgbClr val="0070C0"/>
                </a:solidFill>
              </a:rPr>
              <a:t> nebo </a:t>
            </a:r>
            <a:r>
              <a:rPr lang="cs-CZ" sz="2800" b="1" dirty="0" smtClean="0">
                <a:solidFill>
                  <a:srgbClr val="0070C0"/>
                </a:solidFill>
              </a:rPr>
              <a:t>fakultativnost</a:t>
            </a:r>
            <a:r>
              <a:rPr lang="cs-CZ" sz="2800" dirty="0" smtClean="0">
                <a:solidFill>
                  <a:srgbClr val="0070C0"/>
                </a:solidFill>
              </a:rPr>
              <a:t> k </a:t>
            </a:r>
            <a:r>
              <a:rPr lang="cs-CZ" sz="2800" b="1" dirty="0" smtClean="0">
                <a:solidFill>
                  <a:srgbClr val="0070C0"/>
                </a:solidFill>
              </a:rPr>
              <a:t>vydání rozhodnutí</a:t>
            </a:r>
            <a:r>
              <a:rPr lang="cs-CZ" sz="2800" dirty="0" smtClean="0">
                <a:solidFill>
                  <a:srgbClr val="0070C0"/>
                </a:solidFill>
              </a:rPr>
              <a:t>.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cs-CZ" sz="2800" dirty="0" smtClean="0"/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cs-CZ" sz="2400" dirty="0" smtClean="0"/>
              <a:t>V rámci fakultativního rozhodování může být dáno správnímu orgánu </a:t>
            </a:r>
            <a:r>
              <a:rPr lang="cs-CZ" sz="2400" b="1" u="sng" dirty="0" smtClean="0"/>
              <a:t>správní uvážení: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cs-CZ" sz="2400" b="1" u="sng" dirty="0" smtClean="0"/>
          </a:p>
          <a:p>
            <a:pPr marL="457200" indent="-457200" algn="just" eaLnBrk="1" hangingPunct="1">
              <a:buFont typeface="Arial" panose="020B0604020202020204" pitchFamily="34" charset="0"/>
              <a:buAutoNum type="arabicParenR"/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zda rozhodnutí vydat či nevydat.</a:t>
            </a:r>
          </a:p>
          <a:p>
            <a:pPr marL="457200" indent="-457200" algn="just" eaLnBrk="1" hangingPunct="1">
              <a:buFont typeface="Arial" panose="020B0604020202020204" pitchFamily="34" charset="0"/>
              <a:buAutoNum type="arabicParenR"/>
              <a:defRPr/>
            </a:pPr>
            <a:endParaRPr lang="cs-CZ" sz="2400" dirty="0" smtClean="0">
              <a:solidFill>
                <a:srgbClr val="0070C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cs-CZ" sz="2400" dirty="0" smtClean="0"/>
              <a:t>2) Další stránkou je </a:t>
            </a:r>
            <a:r>
              <a:rPr lang="cs-CZ" sz="2400" b="1" dirty="0" smtClean="0"/>
              <a:t>volnost</a:t>
            </a:r>
            <a:r>
              <a:rPr lang="cs-CZ" sz="2400" dirty="0" smtClean="0"/>
              <a:t> či </a:t>
            </a:r>
            <a:r>
              <a:rPr lang="cs-CZ" sz="2400" b="1" dirty="0" smtClean="0"/>
              <a:t>vázanost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70C0"/>
                </a:solidFill>
              </a:rPr>
              <a:t>ve vztahu k </a:t>
            </a:r>
            <a:r>
              <a:rPr lang="cs-CZ" sz="2400" b="1" dirty="0" smtClean="0">
                <a:solidFill>
                  <a:srgbClr val="0070C0"/>
                </a:solidFill>
              </a:rPr>
              <a:t>obsahu rozhodnutí </a:t>
            </a:r>
            <a:r>
              <a:rPr lang="cs-CZ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jaký je jeho obsah (tj. vlastní rozhodnutí dané věci).</a:t>
            </a:r>
          </a:p>
        </p:txBody>
      </p:sp>
    </p:spTree>
    <p:extLst>
      <p:ext uri="{BB962C8B-B14F-4D97-AF65-F5344CB8AC3E}">
        <p14:creationId xmlns:p14="http://schemas.microsoft.com/office/powerpoint/2010/main" val="3226114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6585" y="381000"/>
            <a:ext cx="10272183" cy="5546725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Dělení </a:t>
            </a:r>
            <a:r>
              <a:rPr lang="cs-CZ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podle způsobu využití výchozích informací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cs-CZ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empiricko-intuitivní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vychází pouze ze situace, resp.  Z vlastností, znalostí a zkušeností subjektu rozhodování.</a:t>
            </a:r>
          </a:p>
          <a:p>
            <a:pPr marL="91440" indent="-9144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exaktní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využívá vědeckých metod a poznatků, zejména statistického, resp. matematického vyjádření hodnot a kritérií.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-------------------------------------------------------------------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 uvedeným dělením úzce souvisí i </a:t>
            </a:r>
            <a:r>
              <a:rPr 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otázka </a:t>
            </a:r>
            <a:r>
              <a:rPr lang="cs-CZ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poučitelnosti</a:t>
            </a:r>
            <a:r>
              <a:rPr 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rozhodovacího subjektu </a:t>
            </a:r>
            <a:r>
              <a:rPr lang="cs-CZ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předchozí rozhodovací činnosti.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400" dirty="0" smtClean="0"/>
              <a:t>	Výhoda systému VS – dlouhodobost, kontinuita, tedy možnost využít 	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zkušenost</a:t>
            </a:r>
            <a:r>
              <a:rPr lang="cs-CZ" sz="2400" dirty="0" smtClean="0"/>
              <a:t>. Souvisí mj. s personální stránkou VS, a využíváním informací.</a:t>
            </a:r>
          </a:p>
          <a:p>
            <a:pPr marL="0" indent="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sz="2400" dirty="0" smtClean="0"/>
              <a:t>------------------------------------------------------------------------------</a:t>
            </a:r>
          </a:p>
          <a:p>
            <a:pPr algn="just" fontAlgn="auto">
              <a:buClr>
                <a:schemeClr val="accent1">
                  <a:lumMod val="75000"/>
                </a:schemeClr>
              </a:buClr>
              <a:defRPr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Aktuálně – otázka dopadů vlivu a využití </a:t>
            </a:r>
            <a:r>
              <a:rPr lang="cs-CZ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AI“ 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81869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BE8B41A1-CF57-4507-A065-7A68443639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5EE24B1F-939D-4A5B-A379-2DF595A6E1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7443B32E-197E-4613-9E24-E8E3A3A33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>
                <a:solidFill>
                  <a:srgbClr val="0070C0"/>
                </a:solidFill>
              </a:rPr>
              <a:t>Prameny ke studiu</a:t>
            </a:r>
            <a:endParaRPr lang="cs-CZ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F50C6FC6-38A7-4C36-BC20-057DA31DA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• </a:t>
            </a:r>
            <a:r>
              <a:rPr lang="cs-CZ" sz="2000" dirty="0"/>
              <a:t>Skulová, S. a kol.: Základy správní vědy. </a:t>
            </a:r>
            <a:r>
              <a:rPr lang="cs-CZ" sz="2000" dirty="0" smtClean="0"/>
              <a:t>3. </a:t>
            </a:r>
            <a:r>
              <a:rPr lang="cs-CZ" sz="2000" dirty="0"/>
              <a:t>vydání. Brno: Masarykova univerzita, </a:t>
            </a:r>
            <a:r>
              <a:rPr lang="cs-CZ" sz="2000" dirty="0" smtClean="0"/>
              <a:t>2023, 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   s. </a:t>
            </a:r>
            <a:r>
              <a:rPr lang="cs-CZ" sz="2000" dirty="0" smtClean="0"/>
              <a:t>76 </a:t>
            </a:r>
            <a:r>
              <a:rPr lang="cs-CZ" sz="2000" dirty="0"/>
              <a:t>– </a:t>
            </a:r>
            <a:r>
              <a:rPr lang="cs-CZ" sz="2000" dirty="0" smtClean="0"/>
              <a:t>96, 106 </a:t>
            </a:r>
            <a:r>
              <a:rPr lang="cs-CZ" sz="2000" dirty="0"/>
              <a:t>– </a:t>
            </a:r>
            <a:r>
              <a:rPr lang="cs-CZ" sz="2000" dirty="0" smtClean="0"/>
              <a:t>130. 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• Skulová, S.: Rozhodování ve veřejné správě. 2. vydání. Brno: Masarykova univerzita, 1996. </a:t>
            </a:r>
          </a:p>
          <a:p>
            <a:pPr marL="72000" indent="0">
              <a:buNone/>
            </a:pPr>
            <a:r>
              <a:rPr lang="cs-CZ" sz="2000" dirty="0"/>
              <a:t>• Hendrych, D.: Správní věda : teorie veřejné správy. 4. vydání. Praha: </a:t>
            </a:r>
            <a:r>
              <a:rPr lang="cs-CZ" sz="2000" dirty="0" err="1"/>
              <a:t>Wolters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  </a:t>
            </a:r>
            <a:r>
              <a:rPr lang="cs-CZ" sz="2000" dirty="0" err="1"/>
              <a:t>Kluwer</a:t>
            </a:r>
            <a:r>
              <a:rPr lang="cs-CZ" sz="2000" dirty="0"/>
              <a:t>, 2014, s. 70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– 102.</a:t>
            </a:r>
          </a:p>
        </p:txBody>
      </p:sp>
    </p:spTree>
    <p:extLst>
      <p:ext uri="{BB962C8B-B14F-4D97-AF65-F5344CB8AC3E}">
        <p14:creationId xmlns:p14="http://schemas.microsoft.com/office/powerpoint/2010/main" val="2015807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3A745D54-1EA5-4391-BA21-770DCCC03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7024214F-E951-4D99-ABEF-20030FF5B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</a:rPr>
              <a:t>Činnost veřejné správy a její struktura</a:t>
            </a:r>
            <a:r>
              <a:rPr lang="cs-CZ" sz="3200" b="1" i="1" dirty="0">
                <a:solidFill>
                  <a:srgbClr val="7030A0"/>
                </a:solidFill>
              </a:rPr>
              <a:t/>
            </a:r>
            <a:br>
              <a:rPr lang="cs-CZ" sz="3200" b="1" i="1" dirty="0">
                <a:solidFill>
                  <a:srgbClr val="7030A0"/>
                </a:solidFill>
              </a:rPr>
            </a:br>
            <a:endParaRPr lang="cs-CZ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ED2B7947-0962-4469-93E9-EEB4C7D55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107532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činnost veřejné správy ve funkčním </a:t>
            </a:r>
            <a:r>
              <a:rPr lang="cs-CZ" dirty="0" smtClean="0"/>
              <a:t>pojetí.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cíle a úkoly veřejné správy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funkce veřejné správy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metody působení veřejné správy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formy realizace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298596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F712C4AD-114C-4563-A570-B131DD9CBB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99167B9-6B2E-4CB7-AF52-3746D6C04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97140"/>
            <a:ext cx="10753200" cy="451576"/>
          </a:xfrm>
        </p:spPr>
        <p:txBody>
          <a:bodyPr/>
          <a:lstStyle/>
          <a:p>
            <a:pPr lvl="1" algn="ctr"/>
            <a:r>
              <a:rPr lang="cs-CZ" sz="3200" dirty="0">
                <a:solidFill>
                  <a:srgbClr val="0070C0"/>
                </a:solidFill>
                <a:latin typeface="+mj-lt"/>
              </a:rPr>
              <a:t>Cíle a úkoly veřejné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1A5BF299-E2EC-4170-AA1B-106EFFE7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Cíle </a:t>
            </a:r>
            <a:r>
              <a:rPr lang="cs-CZ" dirty="0"/>
              <a:t>a úkoly VS jsou </a:t>
            </a:r>
            <a:r>
              <a:rPr lang="cs-CZ" dirty="0" smtClean="0"/>
              <a:t>vymezovány: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zákony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podzákonnými </a:t>
            </a:r>
            <a:r>
              <a:rPr lang="cs-CZ" sz="2400" dirty="0" smtClean="0"/>
              <a:t>akty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v rámci výkonu samosprávy</a:t>
            </a:r>
          </a:p>
        </p:txBody>
      </p:sp>
    </p:spTree>
    <p:extLst>
      <p:ext uri="{BB962C8B-B14F-4D97-AF65-F5344CB8AC3E}">
        <p14:creationId xmlns:p14="http://schemas.microsoft.com/office/powerpoint/2010/main" val="218616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DB93DF6A-110D-48EE-A29A-08DB13DA9B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C3FB1C89-574F-4781-AD5E-DF84A88A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>
                <a:solidFill>
                  <a:srgbClr val="0070C0"/>
                </a:solidFill>
              </a:rPr>
              <a:t>Funkce veřejné </a:t>
            </a:r>
            <a:r>
              <a:rPr lang="cs-CZ" sz="3200" dirty="0" smtClean="0">
                <a:solidFill>
                  <a:srgbClr val="0070C0"/>
                </a:solidFill>
              </a:rPr>
              <a:t>správy </a:t>
            </a:r>
            <a:r>
              <a:rPr lang="cs-CZ" sz="3200" b="0" dirty="0" smtClean="0">
                <a:solidFill>
                  <a:schemeClr val="tx1"/>
                </a:solidFill>
              </a:rPr>
              <a:t>ve společnosti</a:t>
            </a:r>
            <a:r>
              <a:rPr lang="cs-CZ" sz="4000" dirty="0"/>
              <a:t/>
            </a:r>
            <a:br>
              <a:rPr lang="cs-CZ" sz="40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72166607-D2B5-4175-B645-2269721FB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702322"/>
            <a:ext cx="10753200" cy="41399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obecné funkce </a:t>
            </a:r>
            <a:r>
              <a:rPr lang="cs-CZ" sz="1600" dirty="0"/>
              <a:t>(funkce vlastní veřejné správě jako celku</a:t>
            </a:r>
            <a:r>
              <a:rPr lang="cs-CZ" sz="1600" dirty="0" smtClean="0"/>
              <a:t>):</a:t>
            </a: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funkce </a:t>
            </a:r>
            <a:r>
              <a:rPr lang="cs-CZ" dirty="0" smtClean="0"/>
              <a:t>organizující (resp. aktivizující, řídící)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funkce mocenské </a:t>
            </a:r>
            <a:r>
              <a:rPr lang="cs-CZ" dirty="0" smtClean="0"/>
              <a:t>ochrany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/>
              <a:t>funkce řízení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/>
              <a:t>funkce regulace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specifické, dílčí funkce </a:t>
            </a:r>
            <a:r>
              <a:rPr lang="cs-CZ" sz="1600" dirty="0"/>
              <a:t>(funkce organizačních 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subsystémů</a:t>
            </a:r>
            <a:r>
              <a:rPr lang="cs-CZ" sz="1600" dirty="0"/>
              <a:t> i jednotlivých 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orgánů</a:t>
            </a:r>
            <a:r>
              <a:rPr lang="cs-CZ" sz="1600" dirty="0"/>
              <a:t> veřejné správy</a:t>
            </a:r>
            <a:r>
              <a:rPr lang="cs-CZ" sz="1600" dirty="0" smtClean="0"/>
              <a:t>):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/>
              <a:t>plánovací či programovací, </a:t>
            </a:r>
            <a:r>
              <a:rPr lang="cs-CZ" sz="1800" dirty="0" err="1"/>
              <a:t>ovlivňovací</a:t>
            </a:r>
            <a:r>
              <a:rPr lang="cs-CZ" sz="1800" dirty="0"/>
              <a:t>, rozhodovací, kontrolní, koordinační, operační, registrační, evidenční, atd.</a:t>
            </a:r>
          </a:p>
        </p:txBody>
      </p:sp>
    </p:spTree>
    <p:extLst>
      <p:ext uri="{BB962C8B-B14F-4D97-AF65-F5344CB8AC3E}">
        <p14:creationId xmlns:p14="http://schemas.microsoft.com/office/powerpoint/2010/main" val="11594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F0EBC8D8-F0F5-48EC-9FD0-4E9A15E93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9EEB92E-6396-4818-9C49-27EF46E9C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</a:rPr>
              <a:t>Metody působení veřejné správy</a:t>
            </a:r>
            <a:r>
              <a:rPr lang="cs-CZ" sz="4000" b="1" i="1" dirty="0">
                <a:solidFill>
                  <a:srgbClr val="7030A0"/>
                </a:solidFill>
              </a:rPr>
              <a:t/>
            </a:r>
            <a:br>
              <a:rPr lang="cs-CZ" sz="4000" b="1" i="1" dirty="0">
                <a:solidFill>
                  <a:srgbClr val="7030A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27A5ACC8-27F2-42F9-8865-70B95EE6F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500" y="1815827"/>
            <a:ext cx="10753200" cy="4139998"/>
          </a:xfrm>
        </p:spPr>
        <p:txBody>
          <a:bodyPr>
            <a:normAutofit/>
          </a:bodyPr>
          <a:lstStyle/>
          <a:p>
            <a:pPr marL="72000" indent="0">
              <a:buNone/>
            </a:pPr>
            <a:r>
              <a:rPr lang="cs-CZ" dirty="0"/>
              <a:t>metody působení: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obecné </a:t>
            </a:r>
            <a:r>
              <a:rPr lang="cs-CZ" sz="2000" dirty="0"/>
              <a:t>(přesvědčování, motivace, donucování)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Konkrétní: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administrativní 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ekonomické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organizační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35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F39F1F65-6F0A-4106-B916-D6A2AB1DA6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CCAFACE8-0E7A-4ED4-9185-C7DFE7019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>
                <a:solidFill>
                  <a:srgbClr val="0070C0"/>
                </a:solidFill>
              </a:rPr>
              <a:t>F</a:t>
            </a:r>
            <a:r>
              <a:rPr lang="cs-CZ" sz="3200" b="1" dirty="0">
                <a:solidFill>
                  <a:srgbClr val="0070C0"/>
                </a:solidFill>
              </a:rPr>
              <a:t>ormy činnosti veřejné správy </a:t>
            </a:r>
            <a:r>
              <a:rPr lang="cs-CZ" sz="4000" b="1" i="1" dirty="0">
                <a:solidFill>
                  <a:srgbClr val="7030A0"/>
                </a:solidFill>
              </a:rPr>
              <a:t/>
            </a:r>
            <a:br>
              <a:rPr lang="cs-CZ" sz="4000" b="1" i="1" dirty="0">
                <a:solidFill>
                  <a:srgbClr val="7030A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E33E5C27-3F96-43F2-BF10-4A9C7320B7F4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Formy </a:t>
            </a:r>
            <a:r>
              <a:rPr lang="cs-CZ" dirty="0"/>
              <a:t>činnosti (realizace)</a:t>
            </a:r>
            <a:r>
              <a:rPr lang="cs-CZ" sz="2400" dirty="0"/>
              <a:t> </a:t>
            </a:r>
            <a:r>
              <a:rPr lang="cs-CZ" dirty="0"/>
              <a:t>VS </a:t>
            </a:r>
            <a:r>
              <a:rPr lang="cs-CZ" sz="2400" dirty="0"/>
              <a:t>jsou finálním, </a:t>
            </a:r>
            <a:r>
              <a:rPr lang="cs-CZ" sz="2400" b="1" dirty="0"/>
              <a:t>vnějším</a:t>
            </a:r>
            <a:r>
              <a:rPr lang="cs-CZ" sz="2400" dirty="0"/>
              <a:t> výrazem činnosti</a:t>
            </a:r>
          </a:p>
          <a:p>
            <a:pPr marL="72000" indent="0">
              <a:buNone/>
            </a:pPr>
            <a:r>
              <a:rPr lang="cs-CZ" sz="2400" dirty="0"/>
              <a:t>   správních </a:t>
            </a:r>
            <a:r>
              <a:rPr lang="cs-CZ" sz="2400" dirty="0" smtClean="0"/>
              <a:t>orgánů.</a:t>
            </a: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smtClean="0"/>
              <a:t>Č</a:t>
            </a:r>
            <a:r>
              <a:rPr lang="cs-CZ" dirty="0" smtClean="0"/>
              <a:t>lenění </a:t>
            </a:r>
            <a:r>
              <a:rPr lang="cs-CZ" dirty="0"/>
              <a:t>forem </a:t>
            </a:r>
            <a:r>
              <a:rPr lang="cs-CZ" dirty="0" smtClean="0"/>
              <a:t>činnosti: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právní </a:t>
            </a:r>
            <a:r>
              <a:rPr lang="cs-CZ" dirty="0"/>
              <a:t>formy </a:t>
            </a:r>
            <a:r>
              <a:rPr lang="cs-CZ" dirty="0" smtClean="0"/>
              <a:t>činnosti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neprávní (organizační) formy činnosti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72000" indent="0">
              <a:buNone/>
            </a:pP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dirty="0"/>
              <a:t>formách činnosti, či formách realizace veřejné správy, se tak konkretizuje a projevuje činnost veřejné správy navenek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51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97D5270D-9272-429D-B773-A41B017EEA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87EE426C-C2D4-4FF6-90B0-430C9484D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>
                <a:solidFill>
                  <a:srgbClr val="0070C0"/>
                </a:solidFill>
              </a:rPr>
              <a:t>F</a:t>
            </a:r>
            <a:r>
              <a:rPr lang="cs-CZ" sz="3200" b="1" dirty="0">
                <a:solidFill>
                  <a:srgbClr val="0070C0"/>
                </a:solidFill>
              </a:rPr>
              <a:t>ormy činnosti veřejné správy</a:t>
            </a:r>
            <a:endParaRPr lang="cs-CZ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956A9A27-809E-4A29-8C60-3DF0DB3E0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08" y="1516380"/>
            <a:ext cx="10753200" cy="43308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struktura forem </a:t>
            </a:r>
            <a:r>
              <a:rPr lang="cs-CZ" dirty="0" smtClean="0"/>
              <a:t>činnosti: 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právní formy činnosti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 normativní správní akty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/>
              <a:t> externí normativní správní akty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/>
              <a:t> interní normativní správní akty (</a:t>
            </a:r>
            <a:r>
              <a:rPr lang="cs-CZ" sz="1400" dirty="0"/>
              <a:t>interní normativní instrukce</a:t>
            </a:r>
            <a:r>
              <a:rPr lang="cs-CZ" dirty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 individuální správní akty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/>
              <a:t> externí individuální správní akty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/>
              <a:t> interní individuální správní akty (</a:t>
            </a:r>
            <a:r>
              <a:rPr lang="cs-CZ" sz="1400" dirty="0"/>
              <a:t>individuální služební pokyny</a:t>
            </a:r>
            <a:r>
              <a:rPr lang="cs-CZ" dirty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 smíšené správní akty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 správní dohody (veřejnoprávní smlouvy) </a:t>
            </a:r>
            <a:endParaRPr lang="cs-CZ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 úkony evidenční, registrační…</a:t>
            </a:r>
            <a:endParaRPr lang="cs-CZ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 faktické úkony s přímými právními důsledky</a:t>
            </a:r>
            <a:br>
              <a:rPr lang="cs-CZ" dirty="0"/>
            </a:b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neprávní (organizační) formy činnosti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 operativně organizační činnosti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 materiálně technické operace</a:t>
            </a:r>
          </a:p>
          <a:p>
            <a:pPr lvl="2"/>
            <a:endParaRPr lang="cs-CZ" dirty="0"/>
          </a:p>
          <a:p>
            <a:pPr lvl="2">
              <a:buFont typeface="Wingdings" panose="05000000000000000000" pitchFamily="2" charset="2"/>
              <a:buChar char="§"/>
            </a:pPr>
            <a:endParaRPr lang="cs-CZ" dirty="0"/>
          </a:p>
          <a:p>
            <a:pPr lvl="2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10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6433" y="287339"/>
            <a:ext cx="10058400" cy="106838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 smtClean="0"/>
              <a:t>Problematika rozhodování </a:t>
            </a:r>
            <a:br>
              <a:rPr lang="cs-CZ" sz="3200" b="1" dirty="0" smtClean="0"/>
            </a:br>
            <a:r>
              <a:rPr lang="cs-CZ" sz="3200" b="1" dirty="0" smtClean="0"/>
              <a:t>(</a:t>
            </a:r>
            <a:r>
              <a:rPr lang="cs-CZ" sz="3200" b="1" i="1" dirty="0" smtClean="0"/>
              <a:t>teorie rozhodovacích procesů, „</a:t>
            </a:r>
            <a:r>
              <a:rPr lang="cs-CZ" sz="3200" b="1" i="1" dirty="0" err="1" smtClean="0"/>
              <a:t>Decision-making</a:t>
            </a:r>
            <a:r>
              <a:rPr lang="cs-CZ" sz="3200" b="1" i="1" dirty="0" smtClean="0"/>
              <a:t>“) 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6433" y="1441450"/>
            <a:ext cx="10058400" cy="4427538"/>
          </a:xfrm>
        </p:spPr>
        <p:txBody>
          <a:bodyPr/>
          <a:lstStyle/>
          <a:p>
            <a:pPr algn="just">
              <a:defRPr/>
            </a:pPr>
            <a:r>
              <a:rPr lang="cs-CZ" sz="2400" b="1" dirty="0" smtClean="0"/>
              <a:t>Významné téma správní vědy. </a:t>
            </a:r>
          </a:p>
          <a:p>
            <a:pPr algn="just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Napomáhá kvalitě rozhodování</a:t>
            </a:r>
            <a:r>
              <a:rPr lang="cs-CZ" sz="2400" dirty="0" smtClean="0"/>
              <a:t>, a tedy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efektivnosti v činnosti veřejné správy.</a:t>
            </a:r>
          </a:p>
          <a:p>
            <a:pPr algn="just">
              <a:defRPr/>
            </a:pPr>
            <a:endParaRPr lang="cs-CZ" sz="2400" b="1" i="1" dirty="0" smtClean="0"/>
          </a:p>
          <a:p>
            <a:pPr algn="just">
              <a:defRPr/>
            </a:pPr>
            <a:r>
              <a:rPr lang="cs-CZ" sz="2400" b="1" i="1" dirty="0" smtClean="0"/>
              <a:t>Poskytuje rozhodovacímu subjektu:</a:t>
            </a:r>
          </a:p>
          <a:p>
            <a:pPr algn="just"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možnost orientovat se ve vlastní činnosti</a:t>
            </a:r>
            <a:r>
              <a:rPr lang="cs-CZ" sz="2400" dirty="0" smtClean="0"/>
              <a:t> (uvědomit si, co řešíme, čeho chceme dosáhnout, jaká pravidla pro daný postup platí, jaká jsou doporučení, rizika a možnosti), </a:t>
            </a:r>
          </a:p>
          <a:p>
            <a:pPr algn="just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využít dostupné poznatky, zkušenosti</a:t>
            </a:r>
            <a:r>
              <a:rPr lang="cs-CZ" sz="2400" dirty="0" smtClean="0"/>
              <a:t>,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také vlastní potenciál </a:t>
            </a:r>
            <a:r>
              <a:rPr lang="cs-CZ" sz="2400" dirty="0" smtClean="0"/>
              <a:t>a další zdroje, </a:t>
            </a:r>
          </a:p>
          <a:p>
            <a:pPr algn="just">
              <a:defRPr/>
            </a:pPr>
            <a:r>
              <a:rPr lang="cs-CZ" sz="2400" dirty="0" smtClean="0"/>
              <a:t>-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respektovat požadavky a limity /</a:t>
            </a:r>
            <a:r>
              <a:rPr lang="cs-CZ" sz="2400" dirty="0" smtClean="0"/>
              <a:t>dobré/veřejné správy (principy, zásady, pravidla, omezení),</a:t>
            </a:r>
          </a:p>
          <a:p>
            <a:pPr algn="just">
              <a:defRPr/>
            </a:pPr>
            <a:r>
              <a:rPr lang="cs-CZ" sz="2400" dirty="0" smtClean="0"/>
              <a:t>- a tak mj. 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eliminovat  nedostatky a zbytečná pochybení</a:t>
            </a:r>
            <a:r>
              <a:rPr lang="cs-CZ" sz="2400" dirty="0" smtClean="0"/>
              <a:t>.</a:t>
            </a:r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r>
              <a:rPr lang="cs-CZ" dirty="0" smtClean="0"/>
              <a:t>    </a:t>
            </a:r>
            <a:endParaRPr lang="cs-CZ" dirty="0"/>
          </a:p>
          <a:p>
            <a:pPr algn="just">
              <a:defRPr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943227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prezentace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prezentace</Template>
  <TotalTime>1454</TotalTime>
  <Words>1616</Words>
  <Application>Microsoft Office PowerPoint</Application>
  <PresentationFormat>Vlastní</PresentationFormat>
  <Paragraphs>291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šablona prezentace</vt:lpstr>
      <vt:lpstr>MV936K Správní věda  5. přednáška 19. 4. 2023  Činnost veřejné správy - funkční pojetí veřejné správy. Specifika rozhodování ve veřejné správě – správněvědní pohled.       </vt:lpstr>
      <vt:lpstr>Osnova přednášky a její cíl</vt:lpstr>
      <vt:lpstr>Činnost veřejné správy a její struktura </vt:lpstr>
      <vt:lpstr>Cíle a úkoly veřejné správy</vt:lpstr>
      <vt:lpstr>Funkce veřejné správy ve společnosti  </vt:lpstr>
      <vt:lpstr>Metody působení veřejné správy  </vt:lpstr>
      <vt:lpstr>Formy činnosti veřejné správy   </vt:lpstr>
      <vt:lpstr>Formy činnosti veřejné správy</vt:lpstr>
      <vt:lpstr>Problematika rozhodování  (teorie rozhodovacích procesů, „Decision-making“) </vt:lpstr>
      <vt:lpstr>Rozhodování </vt:lpstr>
      <vt:lpstr>Prezentace aplikace PowerPoint</vt:lpstr>
      <vt:lpstr>Subjekt rozhodování</vt:lpstr>
      <vt:lpstr> Stádia (součásti) rozhodovacího procesu: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Prameny ke studiu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procesní 1. seminář</dc:title>
  <dc:creator>Radislav Bražina</dc:creator>
  <cp:lastModifiedBy>Uzivatel</cp:lastModifiedBy>
  <cp:revision>134</cp:revision>
  <cp:lastPrinted>1601-01-01T00:00:00Z</cp:lastPrinted>
  <dcterms:created xsi:type="dcterms:W3CDTF">2019-10-07T08:10:51Z</dcterms:created>
  <dcterms:modified xsi:type="dcterms:W3CDTF">2023-04-19T13:20:42Z</dcterms:modified>
</cp:coreProperties>
</file>