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72" r:id="rId5"/>
    <p:sldId id="273" r:id="rId6"/>
    <p:sldId id="258" r:id="rId7"/>
    <p:sldId id="260" r:id="rId8"/>
    <p:sldId id="259" r:id="rId9"/>
    <p:sldId id="274" r:id="rId10"/>
    <p:sldId id="261" r:id="rId11"/>
    <p:sldId id="262" r:id="rId12"/>
    <p:sldId id="267" r:id="rId13"/>
    <p:sldId id="265" r:id="rId14"/>
    <p:sldId id="268" r:id="rId15"/>
    <p:sldId id="269" r:id="rId16"/>
    <p:sldId id="270" r:id="rId17"/>
    <p:sldId id="275" r:id="rId18"/>
    <p:sldId id="276" r:id="rId19"/>
    <p:sldId id="277" r:id="rId20"/>
    <p:sldId id="26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3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10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900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27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70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25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47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5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12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15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3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507A-8A4E-441C-B472-575318218412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6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zapisy-rady-vlady-pro-verejnou-" TargetMode="External"/><Relationship Id="rId2" Type="http://schemas.openxmlformats.org/officeDocument/2006/relationships/hyperlink" Target="https://apps.odok.cz/attachment/-/down/VPRA9NNA3KW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601361"/>
            <a:ext cx="7518400" cy="4316627"/>
          </a:xfrm>
        </p:spPr>
        <p:txBody>
          <a:bodyPr>
            <a:normAutofit/>
          </a:bodyPr>
          <a:lstStyle/>
          <a:p>
            <a:pPr algn="l"/>
            <a:b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MV936K Správní věda</a:t>
            </a:r>
            <a:br>
              <a:rPr lang="cs-CZ" altLang="cs-CZ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altLang="cs-CZ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>
                <a:solidFill>
                  <a:schemeClr val="tx1"/>
                </a:solidFill>
              </a:rPr>
              <a:t>6. </a:t>
            </a:r>
            <a:r>
              <a:rPr lang="cs-CZ" alt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přednáška 3.5.2023</a:t>
            </a:r>
            <a:br>
              <a:rPr lang="cs-CZ" alt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br>
              <a:rPr lang="cs-CZ" altLang="cs-CZ" sz="2000" dirty="0">
                <a:solidFill>
                  <a:schemeClr val="tx1"/>
                </a:solidFill>
                <a:latin typeface="+mn-lt"/>
              </a:rPr>
            </a:br>
            <a:r>
              <a:rPr lang="cs-CZ" b="1" dirty="0"/>
              <a:t>Reformní procesy ve veřejné správě.</a:t>
            </a:r>
            <a:br>
              <a:rPr lang="cs-CZ" b="1" dirty="0"/>
            </a:br>
            <a:r>
              <a:rPr lang="cs-CZ" sz="2400" dirty="0"/>
              <a:t>Reforma veřejné správy v ČR v evropském kontextu.</a:t>
            </a:r>
            <a:br>
              <a:rPr lang="cs-CZ" sz="2400" dirty="0"/>
            </a:br>
            <a:br>
              <a:rPr lang="cs-CZ" sz="2400" dirty="0"/>
            </a:br>
            <a:r>
              <a:rPr lang="cs-CZ" altLang="cs-CZ" sz="2000" b="0" dirty="0" err="1">
                <a:solidFill>
                  <a:schemeClr val="tx1"/>
                </a:solidFill>
              </a:rPr>
              <a:t>doc.JUDr</a:t>
            </a:r>
            <a:r>
              <a:rPr lang="cs-CZ" altLang="cs-CZ" sz="2000" b="0" dirty="0">
                <a:solidFill>
                  <a:schemeClr val="tx1"/>
                </a:solidFill>
              </a:rPr>
              <a:t>. Soňa Skulová, Ph.D.</a:t>
            </a:r>
          </a:p>
        </p:txBody>
      </p:sp>
    </p:spTree>
    <p:extLst>
      <p:ext uri="{BB962C8B-B14F-4D97-AF65-F5344CB8AC3E}">
        <p14:creationId xmlns:p14="http://schemas.microsoft.com/office/powerpoint/2010/main" val="1521645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Reformy VS na území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První správní reformy v Evropě, i na území ČR, souvisely s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centralizací správy</a:t>
            </a:r>
            <a:r>
              <a:rPr lang="cs-CZ" sz="2400" dirty="0"/>
              <a:t>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profesionalizací</a:t>
            </a:r>
            <a:r>
              <a:rPr lang="cs-CZ" sz="2400" dirty="0"/>
              <a:t> 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objektivizací výkonu </a:t>
            </a:r>
            <a:r>
              <a:rPr lang="cs-CZ" sz="2400" dirty="0"/>
              <a:t>správy 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vznikem byrokracie </a:t>
            </a:r>
          </a:p>
          <a:p>
            <a:pPr algn="just"/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sz="2400" dirty="0"/>
              <a:t>– dovršení těchto procesů koncem 18. století a 1. po. 19 století v souvislosti s přijímáním ústav, úpravou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základních práv, uplatňování dělby moci a hierarchie práva.</a:t>
            </a:r>
          </a:p>
          <a:p>
            <a:pPr marL="0" indent="0" algn="just">
              <a:buNone/>
            </a:pPr>
            <a:endParaRPr lang="cs-CZ" sz="2400" dirty="0"/>
          </a:p>
          <a:p>
            <a:r>
              <a:rPr lang="cs-CZ" sz="2400" dirty="0"/>
              <a:t>V oblasti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 VS </a:t>
            </a:r>
            <a:r>
              <a:rPr lang="cs-CZ" sz="2400" dirty="0"/>
              <a:t>měl význam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samosprávy.</a:t>
            </a:r>
          </a:p>
        </p:txBody>
      </p:sp>
    </p:spTree>
    <p:extLst>
      <p:ext uri="{BB962C8B-B14F-4D97-AF65-F5344CB8AC3E}">
        <p14:creationId xmlns:p14="http://schemas.microsoft.com/office/powerpoint/2010/main" val="3238562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Reformy VS na území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/>
              <a:t>Období:</a:t>
            </a:r>
          </a:p>
          <a:p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1849-1938</a:t>
            </a:r>
          </a:p>
          <a:p>
            <a:pPr lvl="1" algn="just"/>
            <a:r>
              <a:rPr lang="cs-CZ" sz="2400" dirty="0"/>
              <a:t>Vysoká míra stability VS, centralizace, byrokratizace, regulace (interní akty, poté zákonná úprava)</a:t>
            </a:r>
          </a:p>
          <a:p>
            <a:pPr lvl="1" algn="just"/>
            <a:r>
              <a:rPr lang="cs-CZ" sz="2400" dirty="0"/>
              <a:t>Vznik Československé republiky – zvýšení demokratičnosti, přibližování pracovněprávní úpravy a státní služby, zvýšené uplatnění samosprávných prvků. Převzata dřívější „kultura“.</a:t>
            </a:r>
          </a:p>
          <a:p>
            <a:pPr lvl="1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Meziválečné období</a:t>
            </a:r>
            <a:r>
              <a:rPr lang="cs-CZ" sz="2400" dirty="0"/>
              <a:t> – rozšíření okresní samosprávy na celé území, pokus o župní zřízení.</a:t>
            </a:r>
          </a:p>
        </p:txBody>
      </p:sp>
    </p:spTree>
    <p:extLst>
      <p:ext uri="{BB962C8B-B14F-4D97-AF65-F5344CB8AC3E}">
        <p14:creationId xmlns:p14="http://schemas.microsoft.com/office/powerpoint/2010/main" val="3651865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Reformy VS na území ČR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2. světové válce </a:t>
            </a:r>
          </a:p>
          <a:p>
            <a:pPr lvl="1"/>
            <a:r>
              <a:rPr lang="cs-CZ" dirty="0"/>
              <a:t>změny územního uspořádání VS</a:t>
            </a:r>
          </a:p>
          <a:p>
            <a:pPr lvl="1"/>
            <a:r>
              <a:rPr lang="cs-CZ" dirty="0"/>
              <a:t>Rozšíření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ingerence státní správy </a:t>
            </a:r>
            <a:r>
              <a:rPr lang="cs-CZ" dirty="0"/>
              <a:t>do různých oblastí společenského života, </a:t>
            </a:r>
          </a:p>
          <a:p>
            <a:pPr lvl="1"/>
            <a:r>
              <a:rPr lang="cs-CZ" dirty="0"/>
              <a:t>V letech 1945-1950 byla samospráva transformována a nakonec likvidována, pak lze hovořit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 o územní státní správě.</a:t>
            </a:r>
          </a:p>
          <a:p>
            <a:pPr lvl="1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Silná centralizace </a:t>
            </a:r>
            <a:r>
              <a:rPr lang="cs-CZ" dirty="0"/>
              <a:t>(včetně řízení ekonomiky, řízení z jednoho mocenského centra),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odstranění režimu státní služby</a:t>
            </a:r>
            <a:r>
              <a:rPr lang="cs-CZ" dirty="0"/>
              <a:t> ( s výjimkou armády a bezpečnostních složek).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149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Změny po roce 1989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Po roce 1989: </a:t>
            </a:r>
          </a:p>
          <a:p>
            <a:pPr lvl="1"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Odstraněno explicitní podřízení státní správy politické moci, uplatněn model dělby moci, VS jako služba občanům, </a:t>
            </a:r>
          </a:p>
          <a:p>
            <a:pPr lvl="1" algn="just"/>
            <a:r>
              <a:rPr lang="cs-CZ" sz="2400" dirty="0"/>
              <a:t>Obnovena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 samospráva </a:t>
            </a:r>
            <a:r>
              <a:rPr lang="cs-CZ" sz="2400" dirty="0"/>
              <a:t>(obecní, o dekádu později krajská + regiony soudržnosti), zrušeny národní výbory, </a:t>
            </a:r>
          </a:p>
          <a:p>
            <a:pPr lvl="1" algn="just"/>
            <a:r>
              <a:rPr lang="cs-CZ" sz="2400" dirty="0"/>
              <a:t>Od r.2002 okresní úřady nahrazeny obcemi s RP,</a:t>
            </a:r>
          </a:p>
          <a:p>
            <a:pPr lvl="1"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Prosazování evropských principů a trendů </a:t>
            </a:r>
          </a:p>
          <a:p>
            <a:pPr marL="457200" lvl="1" indent="0" algn="just">
              <a:buNone/>
            </a:pPr>
            <a:r>
              <a:rPr lang="cs-CZ" sz="2400" dirty="0"/>
              <a:t>(deregulační procesy /vedoucí ke zvýšení regulace/, tendence k prohlubování samosprávy, právní úprava úředníků ÚSC, státní služby, informatizace, e-government, zakotvení principů VS a dobré správy, …),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RE a příprava na vstup do EU.</a:t>
            </a:r>
          </a:p>
        </p:txBody>
      </p:sp>
    </p:spTree>
    <p:extLst>
      <p:ext uri="{BB962C8B-B14F-4D97-AF65-F5344CB8AC3E}">
        <p14:creationId xmlns:p14="http://schemas.microsoft.com/office/powerpoint/2010/main" val="3403244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Cíle reformy po roce 2000</a:t>
            </a:r>
            <a:br>
              <a:rPr lang="cs-CZ" sz="2800" b="1" dirty="0"/>
            </a:br>
            <a:r>
              <a:rPr lang="cs-CZ" sz="2400" dirty="0"/>
              <a:t>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dokumentů vlády </a:t>
            </a:r>
            <a:r>
              <a:rPr lang="cs-CZ" sz="2400" dirty="0"/>
              <a:t>- 2002):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přesunutí kompetencí z centrální úrovně státní správy na regionální a místní úroveň (?),</a:t>
            </a:r>
          </a:p>
          <a:p>
            <a:r>
              <a:rPr lang="cs-CZ" sz="2400" dirty="0"/>
              <a:t>zvýšení efektivnosti výkonu ústřední státní správy (?),</a:t>
            </a:r>
          </a:p>
          <a:p>
            <a:r>
              <a:rPr lang="cs-CZ" sz="2400" dirty="0"/>
              <a:t>položit základy pro vytvoření stabilní, apolitické a profesionální veřejné správy,</a:t>
            </a:r>
          </a:p>
          <a:p>
            <a:r>
              <a:rPr lang="cs-CZ" sz="2400" dirty="0"/>
              <a:t>prosazování moderních informačních a komunikačních technologií a systémů.</a:t>
            </a:r>
          </a:p>
        </p:txBody>
      </p:sp>
    </p:spTree>
    <p:extLst>
      <p:ext uri="{BB962C8B-B14F-4D97-AF65-F5344CB8AC3E}">
        <p14:creationId xmlns:p14="http://schemas.microsoft.com/office/powerpoint/2010/main" val="3451634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Reforma probíhala</a:t>
            </a:r>
            <a:br>
              <a:rPr lang="cs-CZ" sz="2400" b="1" dirty="0"/>
            </a:br>
            <a:r>
              <a:rPr lang="cs-CZ" sz="2400" b="1" dirty="0"/>
              <a:t>v oblastech </a:t>
            </a:r>
            <a:r>
              <a:rPr lang="cs-CZ" sz="2400" dirty="0"/>
              <a:t> (záměr z roku 2002) 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modernizace ústřední státní správy, </a:t>
            </a:r>
          </a:p>
          <a:p>
            <a:r>
              <a:rPr lang="cs-CZ" sz="2400" dirty="0"/>
              <a:t>reforma územní veřejné správy,</a:t>
            </a:r>
          </a:p>
          <a:p>
            <a:r>
              <a:rPr lang="cs-CZ" sz="2400" dirty="0"/>
              <a:t>reforma kvality veřejné správy,</a:t>
            </a:r>
          </a:p>
          <a:p>
            <a:r>
              <a:rPr lang="cs-CZ" sz="2400" dirty="0"/>
              <a:t>reforma postavení zaměstnance ve veřejné správě.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5117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Koncepce Klientsky orientovaná veřejná správa 2030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Koncepce Klientsky orientovaná veřejná správa 2030 </a:t>
            </a:r>
            <a:r>
              <a:rPr lang="cs-CZ" sz="2400" dirty="0"/>
              <a:t>(Koncepce) je strategickým materiálem, definujícím rozvoj veřejné správy v nadcházejícím desetiletí, tj. od roku 2021 do roku 2030. Její zpracování je uloženo </a:t>
            </a:r>
            <a:r>
              <a:rPr lang="cs-CZ" sz="24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usnesením vlády č. 680/2014 ze dne 27. srpna 2014</a:t>
            </a:r>
            <a:r>
              <a:rPr lang="cs-CZ" sz="2400" dirty="0"/>
              <a:t> ke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Strategickému rámci rozvoje veřejné správy ČR pro období 2014-2020 </a:t>
            </a:r>
          </a:p>
          <a:p>
            <a:pPr algn="just"/>
            <a:r>
              <a:rPr lang="cs-CZ" sz="2400" dirty="0"/>
              <a:t>a o zřízení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Rady vlády pro veřejnou správu </a:t>
            </a:r>
            <a:r>
              <a:rPr lang="cs-CZ" sz="2400" dirty="0"/>
              <a:t>(zápisy – viz stránky Ministerstva vnitra – mvcr.cz:</a:t>
            </a:r>
          </a:p>
          <a:p>
            <a:pPr marL="0" indent="0" algn="just">
              <a:buNone/>
            </a:pPr>
            <a:r>
              <a:rPr lang="cs-CZ" sz="2400" dirty="0">
                <a:hlinkClick r:id="rId3"/>
              </a:rPr>
              <a:t>https://www.mvcr.cz/clanek/zapisy-rady-vlady-pro-verejnou-</a:t>
            </a:r>
            <a:r>
              <a:rPr lang="cs-CZ" sz="2400" u="sng" dirty="0"/>
              <a:t>spravu.aspx</a:t>
            </a:r>
            <a:r>
              <a:rPr lang="cs-CZ" sz="2400" dirty="0"/>
              <a:t>).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5342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D98BE-8E90-5319-E265-64822DF6D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b="1" dirty="0"/>
              <a:t>Reforma VS v rámci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AE202-5A93-D33D-8F7E-988FC8B73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DG Reforma – motivace a účel:</a:t>
            </a:r>
            <a:endParaRPr lang="cs-CZ" sz="2400" i="1" dirty="0"/>
          </a:p>
          <a:p>
            <a:pPr algn="just"/>
            <a:r>
              <a:rPr lang="cs-CZ" sz="2400" dirty="0"/>
              <a:t>to, jak je v určitém státě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kvalitní veřejná správa</a:t>
            </a:r>
            <a:r>
              <a:rPr lang="cs-CZ" sz="2400" dirty="0"/>
              <a:t>, je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klíčovým faktorem pro jeho hospodářskou výkonnost a blahobyt jeho občanů.</a:t>
            </a:r>
            <a:r>
              <a:rPr lang="cs-CZ" sz="2400" dirty="0"/>
              <a:t> </a:t>
            </a:r>
          </a:p>
          <a:p>
            <a:pPr marL="0" indent="0" algn="just">
              <a:buNone/>
            </a:pPr>
            <a:r>
              <a:rPr lang="cs-CZ" sz="2400" dirty="0"/>
              <a:t>Bez veřejné správy, která funguje účinně, se neobejdou občané ani podniky. Orgány veřejné správy se přitom musejí přizpůsobovat měnícím se okolnostem.</a:t>
            </a:r>
          </a:p>
          <a:p>
            <a:pPr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Komise pomáhá členským státům EU s reformami v oblasti veřejné správy a poskytuje jim technickou podporu.</a:t>
            </a:r>
            <a:r>
              <a:rPr lang="cs-CZ" sz="2400" dirty="0"/>
              <a:t> </a:t>
            </a:r>
          </a:p>
          <a:p>
            <a:pPr marL="0" indent="0" algn="just">
              <a:buNone/>
            </a:pPr>
            <a:r>
              <a:rPr lang="cs-CZ" sz="2400" dirty="0"/>
              <a:t>       - prostřednictvím konkrétních projektů v jednotlivých zemích.                                      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a další informace:</a:t>
            </a:r>
          </a:p>
          <a:p>
            <a:pPr marL="0" indent="0">
              <a:buNone/>
            </a:pPr>
            <a:r>
              <a:rPr lang="cs-CZ" sz="2400" i="1" u="sng" dirty="0"/>
              <a:t>https://reform-support.ec.europa.eu/what-we-do/public-administration-and-governance_cs</a:t>
            </a:r>
          </a:p>
        </p:txBody>
      </p:sp>
    </p:spTree>
    <p:extLst>
      <p:ext uri="{BB962C8B-B14F-4D97-AF65-F5344CB8AC3E}">
        <p14:creationId xmlns:p14="http://schemas.microsoft.com/office/powerpoint/2010/main" val="837577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968E2-D510-2629-437E-BB6F10692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Podporované oblasti – projekty </a:t>
            </a:r>
            <a:br>
              <a:rPr lang="cs-CZ" dirty="0"/>
            </a:br>
            <a:r>
              <a:rPr lang="cs-CZ" sz="2700" dirty="0"/>
              <a:t>(v některých členských státech)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887F5-4993-6780-2BDB-4F10FE4BC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endParaRPr lang="cs-CZ" sz="2400" b="1" dirty="0"/>
          </a:p>
          <a:p>
            <a:r>
              <a:rPr lang="cs-CZ" sz="2400" b="1" dirty="0"/>
              <a:t>Veřejná správa a lepší tvorba politik</a:t>
            </a:r>
          </a:p>
          <a:p>
            <a:r>
              <a:rPr lang="cs-CZ" sz="2400" b="1" dirty="0"/>
              <a:t>Účinnost organizace státu a poskytování jeho služeb</a:t>
            </a:r>
          </a:p>
          <a:p>
            <a:r>
              <a:rPr lang="cs-CZ" sz="2400" b="1" dirty="0"/>
              <a:t>Digitální veřejná správa</a:t>
            </a:r>
          </a:p>
          <a:p>
            <a:r>
              <a:rPr lang="cs-CZ" sz="2400" b="1" dirty="0"/>
              <a:t>Soudnictví </a:t>
            </a:r>
            <a:r>
              <a:rPr lang="cs-CZ" sz="1800" dirty="0"/>
              <a:t>(Efektivní soudní systémy mají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klíčový význam pro prosazování zásad právního státu a základních hodnot EU</a:t>
            </a:r>
            <a:r>
              <a:rPr lang="cs-CZ" sz="1800" dirty="0"/>
              <a:t>. Jsou rovněž důležitým strukturálním prvkem prostředí, které je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příznivé pro investice a podnikání</a:t>
            </a:r>
            <a:r>
              <a:rPr lang="cs-CZ" sz="1800" dirty="0"/>
              <a:t>.) </a:t>
            </a:r>
            <a:endParaRPr lang="cs-CZ" sz="1800" b="1" dirty="0"/>
          </a:p>
          <a:p>
            <a:pPr algn="just"/>
            <a:r>
              <a:rPr lang="cs-CZ" sz="2400" b="1" dirty="0"/>
              <a:t>Kontrolní prostředí a boj proti korupci</a:t>
            </a:r>
          </a:p>
          <a:p>
            <a:pPr marL="0" indent="0" algn="just">
              <a:buNone/>
            </a:pPr>
            <a:r>
              <a:rPr lang="cs-CZ" sz="2200" b="1" dirty="0"/>
              <a:t>	</a:t>
            </a:r>
            <a:r>
              <a:rPr lang="cs-CZ" sz="1800" dirty="0"/>
              <a:t>(východiskem –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etika, postoje a hodnoty</a:t>
            </a:r>
            <a:r>
              <a:rPr lang="cs-CZ" sz="1800" dirty="0"/>
              <a:t> VS, mj. na základě  posilování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transparentnosti a odpovědnosti</a:t>
            </a:r>
            <a:r>
              <a:rPr lang="cs-CZ" sz="1800" dirty="0"/>
              <a:t>, včetně podpory vypracování a 	modernizace 	struktur, norem a systémů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zadávání veřejných zakázek s 	cílem zajistit řádnou správu vnitrostátního rozpočtu a fondů EU),</a:t>
            </a:r>
          </a:p>
          <a:p>
            <a:pPr algn="just"/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6433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968E2-D510-2629-437E-BB6F10692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Podporované oblasti – projekty </a:t>
            </a:r>
            <a:br>
              <a:rPr lang="cs-CZ" dirty="0"/>
            </a:br>
            <a:r>
              <a:rPr lang="cs-CZ" sz="2700" dirty="0"/>
              <a:t>(v některých členských státech)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887F5-4993-6780-2BDB-4F10FE4BC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cs-CZ" sz="2400" b="1" dirty="0"/>
              <a:t>Lidské zdroje 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(Profesní strategie v oblasti lidských zdrojů. Nástroje pro rozvoj lidských zdrojů jso</a:t>
            </a:r>
            <a:r>
              <a:rPr lang="cs-CZ" sz="2000" dirty="0"/>
              <a:t>u více než kdy jindy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klíčovým prvkem budování kvalitní veřejné správy a podpory hospodářského růstu</a:t>
            </a:r>
            <a:r>
              <a:rPr lang="cs-CZ" sz="2000" dirty="0"/>
              <a:t>.)</a:t>
            </a:r>
            <a:endParaRPr lang="cs-CZ" sz="2000" b="1" dirty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Správa finančních prostředků EU</a:t>
            </a:r>
          </a:p>
          <a:p>
            <a:pPr marL="0" indent="0" algn="just">
              <a:buNone/>
            </a:pPr>
            <a:r>
              <a:rPr lang="cs-CZ" sz="2000" dirty="0"/>
              <a:t>(jde zejména o pomoc při řešení problémů či zaostávání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oblasti strukturálních fondů,  </a:t>
            </a:r>
            <a:r>
              <a:rPr lang="cs-CZ" sz="2000" dirty="0"/>
              <a:t>budování kapacit  a komunikace mezi sociálními partnery, tvorbu doporučení pro politické a rozvojové priority, včetně regionálních specializací, a d. )</a:t>
            </a:r>
          </a:p>
        </p:txBody>
      </p:sp>
    </p:spTree>
    <p:extLst>
      <p:ext uri="{BB962C8B-B14F-4D97-AF65-F5344CB8AC3E}">
        <p14:creationId xmlns:p14="http://schemas.microsoft.com/office/powerpoint/2010/main" val="406894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Změny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- vyvolávány změnami ve společnosti nebo v podmínkách působení veřejné správy.</a:t>
            </a:r>
          </a:p>
          <a:p>
            <a:pPr marL="0" indent="0">
              <a:buNone/>
            </a:pPr>
            <a:r>
              <a:rPr lang="cs-CZ" sz="2400" dirty="0"/>
              <a:t>Iniciátorem změn (reforem, modernizace)  - oblast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politiky, </a:t>
            </a:r>
            <a:r>
              <a:rPr lang="cs-CZ" sz="2400" dirty="0"/>
              <a:t>která vychází z přijatých hodnot (politické, ekonomické, sociální, kulturní…), a napomáhá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formulování cílů a úkolů</a:t>
            </a:r>
            <a:r>
              <a:rPr lang="cs-CZ" sz="2400" dirty="0"/>
              <a:t> pro oblast VS (jejího systému či subsystémů),</a:t>
            </a:r>
          </a:p>
          <a:p>
            <a:pPr marL="0" indent="0">
              <a:buNone/>
            </a:pPr>
            <a:r>
              <a:rPr lang="cs-CZ" sz="2400" dirty="0"/>
              <a:t>-  a to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základě </a:t>
            </a:r>
            <a:r>
              <a:rPr lang="cs-CZ" sz="2400" dirty="0"/>
              <a:t>získaných  informací a analýz,</a:t>
            </a:r>
          </a:p>
          <a:p>
            <a:pPr algn="just">
              <a:buFontTx/>
              <a:buChar char="-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snaze zefektivnit </a:t>
            </a:r>
            <a:r>
              <a:rPr lang="cs-CZ" sz="2400" dirty="0"/>
              <a:t>výkon veřejné správy,  přispět k demokratizaci, vyšší pružnosti, zjednodušení, úspornosti.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/>
              <a:t>Někdy se hovoří o oboru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„teorie reforem VS“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2334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cs-CZ" sz="2400" b="1" dirty="0"/>
              <a:t>Prameny ke studiu: </a:t>
            </a:r>
            <a:br>
              <a:rPr lang="cs-CZ" sz="2000" b="1" dirty="0"/>
            </a:b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/>
          </a:p>
          <a:p>
            <a:r>
              <a:rPr lang="cs-CZ" sz="2400" dirty="0"/>
              <a:t>Skulová, S., a kol.: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správní vědy, 2. vydání</a:t>
            </a:r>
            <a:r>
              <a:rPr lang="cs-CZ" sz="2400" dirty="0"/>
              <a:t>, Brno: MU, 2014, kapitola , str. 199 - 210.</a:t>
            </a:r>
          </a:p>
          <a:p>
            <a:endParaRPr lang="cs-CZ" sz="2400" dirty="0"/>
          </a:p>
          <a:p>
            <a:r>
              <a:rPr lang="cs-CZ" sz="2400" dirty="0"/>
              <a:t>Hendrych, D.: Správní věda;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veřejné správy. 4. vydání</a:t>
            </a:r>
            <a:r>
              <a:rPr lang="cs-CZ" sz="2400" dirty="0"/>
              <a:t>. Praha: </a:t>
            </a:r>
            <a:r>
              <a:rPr lang="cs-CZ" sz="2400" dirty="0" err="1"/>
              <a:t>Wolters</a:t>
            </a:r>
            <a:r>
              <a:rPr lang="cs-CZ" sz="2400" dirty="0"/>
              <a:t> </a:t>
            </a:r>
            <a:r>
              <a:rPr lang="cs-CZ" sz="2400" dirty="0" err="1"/>
              <a:t>Kluwer</a:t>
            </a:r>
            <a:r>
              <a:rPr lang="cs-CZ" sz="2400" dirty="0"/>
              <a:t>, 2014,  str. 47-55.</a:t>
            </a:r>
          </a:p>
          <a:p>
            <a:endParaRPr lang="cs-CZ" sz="2400" dirty="0"/>
          </a:p>
          <a:p>
            <a:pPr algn="just"/>
            <a:r>
              <a:rPr lang="cs-CZ" sz="2400" dirty="0"/>
              <a:t>Mates, P. a kol.: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veřejné správy - sborník příspěvků</a:t>
            </a:r>
            <a:r>
              <a:rPr lang="cs-CZ" sz="2400" dirty="0"/>
              <a:t>. Praha: ASPI a.s., 2007. ISBN. 978-80-7357-300-3. EAN. 9788073573003</a:t>
            </a:r>
            <a:r>
              <a:rPr lang="cs-CZ" sz="2000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876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Transformace a reforma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Transformace</a:t>
            </a:r>
            <a:r>
              <a:rPr lang="cs-CZ" sz="2600" dirty="0"/>
              <a:t> – základní,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systémová změna VS</a:t>
            </a:r>
            <a:r>
              <a:rPr lang="cs-CZ" sz="2600" dirty="0"/>
              <a:t>,</a:t>
            </a:r>
          </a:p>
          <a:p>
            <a:pPr marL="0" indent="0">
              <a:buNone/>
            </a:pPr>
            <a:r>
              <a:rPr lang="cs-CZ" sz="2600" dirty="0"/>
              <a:t> a to v politických, ekonomických a sociálních souvislostech.</a:t>
            </a:r>
          </a:p>
          <a:p>
            <a:pPr marL="0" indent="0">
              <a:buNone/>
            </a:pPr>
            <a:r>
              <a:rPr lang="cs-CZ" sz="2600" dirty="0"/>
              <a:t>(viz u nás období změn po r. 1989).</a:t>
            </a:r>
          </a:p>
          <a:p>
            <a:pPr marL="0" indent="0">
              <a:buNone/>
            </a:pPr>
            <a:endParaRPr lang="cs-CZ" sz="2600" dirty="0"/>
          </a:p>
          <a:p>
            <a:pPr marL="0" lvl="1" indent="0" algn="just">
              <a:buNone/>
            </a:pPr>
            <a:r>
              <a:rPr lang="cs-CZ" sz="2400" dirty="0"/>
              <a:t>Zpravidla vyžaduje změny ústavních základů, hlavních právních předpisů upravujících organizaci a činnost VS, ale i dalších regulací.</a:t>
            </a:r>
          </a:p>
          <a:p>
            <a:pPr marL="0" indent="0">
              <a:buNone/>
            </a:pPr>
            <a:endParaRPr lang="cs-CZ" sz="2600" dirty="0"/>
          </a:p>
          <a:p>
            <a:pPr marL="0" indent="0" algn="just">
              <a:buNone/>
            </a:pPr>
            <a:r>
              <a:rPr lang="cs-CZ" sz="2600" dirty="0"/>
              <a:t>- 	tedy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změna základních vlastností správního systému</a:t>
            </a:r>
            <a:r>
              <a:rPr lang="cs-CZ" sz="2600" dirty="0"/>
              <a:t>, jeho  	východisek (např. přeměna nedemokratické VS v 	demokratickou)</a:t>
            </a:r>
          </a:p>
          <a:p>
            <a:pPr marL="457200" lvl="1" indent="0">
              <a:buNone/>
            </a:pPr>
            <a:endParaRPr lang="cs-CZ" sz="2400" dirty="0"/>
          </a:p>
          <a:p>
            <a:pPr marL="457200" lvl="1" indent="0" algn="just">
              <a:buNone/>
            </a:pPr>
            <a:r>
              <a:rPr lang="cs-CZ" sz="2400" dirty="0"/>
              <a:t>Neprobíhá ve stejnou dobu ve všech zemích, nevyznačuje se periodicitou.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98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Transformace a reforma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VS </a:t>
            </a:r>
            <a:r>
              <a:rPr lang="cs-CZ" sz="2400" dirty="0"/>
              <a:t> – odehrává se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rámci základních východisek VS</a:t>
            </a:r>
            <a:r>
              <a:rPr lang="cs-CZ" sz="2400" dirty="0"/>
              <a:t>, tedy akceptace určitého druhu demokracie, právního státu, správní kultury, vztah mezi správou a ekonomikou.</a:t>
            </a:r>
          </a:p>
          <a:p>
            <a:pPr lvl="1" algn="just"/>
            <a:r>
              <a:rPr lang="cs-CZ" sz="2400" dirty="0"/>
              <a:t>Na rozdíl o transformace probíhá ve všech státech.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moderních průběžně – snaha po vyšší výkonnosti, službě občanům + nové výzvy a možnosti</a:t>
            </a:r>
            <a:r>
              <a:rPr lang="cs-CZ" sz="2400" dirty="0"/>
              <a:t> ( z oblasti managementu, informatiky).</a:t>
            </a:r>
          </a:p>
          <a:p>
            <a:pPr lvl="1"/>
            <a:r>
              <a:rPr lang="cs-CZ" sz="2400" b="1" dirty="0"/>
              <a:t>Otázka – jak</a:t>
            </a:r>
            <a:r>
              <a:rPr lang="cs-CZ" sz="2400" dirty="0"/>
              <a:t> cíleně, záměrně, koordinovaně. </a:t>
            </a:r>
          </a:p>
          <a:p>
            <a:pPr lvl="1" algn="just"/>
            <a:r>
              <a:rPr lang="cs-CZ" sz="2400" dirty="0"/>
              <a:t>Musí být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politická vůle</a:t>
            </a:r>
            <a:r>
              <a:rPr lang="cs-CZ" sz="2400" dirty="0"/>
              <a:t>, jež určuje také formy, postup, rámec, resp. který subjekt pověřen přípravou a realizací.</a:t>
            </a:r>
          </a:p>
          <a:p>
            <a:pPr lvl="1"/>
            <a:r>
              <a:rPr lang="cs-CZ" sz="2400" dirty="0"/>
              <a:t>Problém změn po volbách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otázka kontinuity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726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Transformace a reforma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VS </a:t>
            </a:r>
            <a:r>
              <a:rPr lang="cs-CZ" sz="2400" dirty="0"/>
              <a:t> – jde o určitý proces.</a:t>
            </a:r>
          </a:p>
          <a:p>
            <a:pPr algn="just"/>
            <a:r>
              <a:rPr lang="cs-CZ" sz="2400" dirty="0"/>
              <a:t>Cesta od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záměru, přes strategii, cíle, časový rámec</a:t>
            </a:r>
            <a:r>
              <a:rPr lang="cs-CZ" sz="2400" dirty="0"/>
              <a:t>.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</a:t>
            </a:r>
            <a:r>
              <a:rPr lang="cs-CZ" sz="2400" dirty="0"/>
              <a:t> velmi významná – určuje kvalitu a do značné míry úspěch reformy.</a:t>
            </a:r>
          </a:p>
          <a:p>
            <a:pPr algn="just"/>
            <a:r>
              <a:rPr lang="cs-CZ" sz="2400" dirty="0"/>
              <a:t>Jde o proces racionálního rozhodování,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základě jasného zadání</a:t>
            </a:r>
            <a:r>
              <a:rPr lang="cs-CZ" sz="2400" dirty="0"/>
              <a:t>, vycházejícího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analýz </a:t>
            </a:r>
            <a:r>
              <a:rPr lang="cs-CZ" sz="2400" dirty="0"/>
              <a:t>a potřebných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</a:t>
            </a:r>
            <a:r>
              <a:rPr lang="cs-CZ" sz="2400" dirty="0"/>
              <a:t>. Vhodné využívání </a:t>
            </a:r>
            <a:r>
              <a:rPr lang="cs-CZ" sz="2400" dirty="0" err="1"/>
              <a:t>zahr</a:t>
            </a:r>
            <a:r>
              <a:rPr lang="cs-CZ" sz="2400" dirty="0"/>
              <a:t>. zkušeností, expertů, poradních orgánů. Výsledkem - model reformy, postup, fáze.</a:t>
            </a:r>
          </a:p>
          <a:p>
            <a:pPr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Schválení</a:t>
            </a:r>
            <a:r>
              <a:rPr lang="cs-CZ" sz="2400" dirty="0"/>
              <a:t> příslušnými orgány (u nás - usnesení vlády).</a:t>
            </a:r>
          </a:p>
          <a:p>
            <a:pPr algn="just"/>
            <a:r>
              <a:rPr lang="cs-CZ" sz="2400" dirty="0"/>
              <a:t>+ jasná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odpovědnost, institucionální strukturovanost, koordinace, pravidelné hodnocení </a:t>
            </a:r>
            <a:r>
              <a:rPr lang="cs-CZ" sz="2400" dirty="0"/>
              <a:t>postupu.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307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Reforma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širším smyslu </a:t>
            </a:r>
            <a:r>
              <a:rPr lang="cs-CZ" sz="2400" dirty="0"/>
              <a:t>= je výrazem dynamiky vývoje VS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reakce </a:t>
            </a:r>
            <a:r>
              <a:rPr lang="cs-CZ" sz="2400" dirty="0"/>
              <a:t>na měnící se potřeby společnosti.</a:t>
            </a:r>
          </a:p>
          <a:p>
            <a:endParaRPr lang="cs-CZ" sz="2400" dirty="0"/>
          </a:p>
          <a:p>
            <a:pPr algn="just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užším smyslu </a:t>
            </a:r>
            <a:r>
              <a:rPr lang="cs-CZ" sz="2400" dirty="0"/>
              <a:t>=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komplex</a:t>
            </a:r>
            <a:r>
              <a:rPr lang="cs-CZ" sz="2400" dirty="0"/>
              <a:t> vzájemně propojených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 </a:t>
            </a:r>
            <a:r>
              <a:rPr lang="cs-CZ" sz="2400" dirty="0"/>
              <a:t>v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organizaci, legislativě a ekonomickém fungování </a:t>
            </a:r>
            <a:r>
              <a:rPr lang="cs-CZ" sz="2400" dirty="0"/>
              <a:t>a případně i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prostorovém uspořádání </a:t>
            </a:r>
            <a:r>
              <a:rPr lang="cs-CZ" sz="2400" dirty="0"/>
              <a:t>VS.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42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Hlavní cíle reforem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Prohloubení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demokratického charakteru </a:t>
            </a:r>
            <a:r>
              <a:rPr lang="cs-CZ" sz="2400" dirty="0"/>
              <a:t>VS,</a:t>
            </a:r>
          </a:p>
          <a:p>
            <a:r>
              <a:rPr lang="cs-CZ" sz="2400" dirty="0"/>
              <a:t>Lepší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uplatnění principů právního státu, zapojení občanů</a:t>
            </a:r>
            <a:r>
              <a:rPr lang="cs-CZ" sz="2400" dirty="0"/>
              <a:t>,</a:t>
            </a:r>
          </a:p>
          <a:p>
            <a:r>
              <a:rPr lang="cs-CZ" sz="2400" dirty="0"/>
              <a:t>Vyšší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efektivnost</a:t>
            </a:r>
            <a:r>
              <a:rPr lang="cs-CZ" sz="2400" dirty="0"/>
              <a:t> VS (nižší náklady),</a:t>
            </a:r>
          </a:p>
          <a:p>
            <a:r>
              <a:rPr lang="cs-CZ" sz="2400" dirty="0"/>
              <a:t>Zdokonalení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struktury</a:t>
            </a:r>
            <a:r>
              <a:rPr lang="cs-CZ" sz="2400" dirty="0"/>
              <a:t> VS,  </a:t>
            </a:r>
          </a:p>
          <a:p>
            <a:endParaRPr lang="cs-CZ" sz="2400" dirty="0"/>
          </a:p>
          <a:p>
            <a:pPr algn="just"/>
            <a:r>
              <a:rPr lang="cs-CZ" sz="2400" dirty="0"/>
              <a:t>Uplatnění </a:t>
            </a:r>
            <a:r>
              <a:rPr lang="cs-CZ" sz="2400" b="1" i="1" dirty="0"/>
              <a:t>modernizace</a:t>
            </a:r>
            <a:r>
              <a:rPr lang="cs-CZ" sz="2400" b="1" dirty="0"/>
              <a:t> a </a:t>
            </a:r>
            <a:r>
              <a:rPr lang="cs-CZ" sz="2400" b="1" i="1" dirty="0"/>
              <a:t>informatizace</a:t>
            </a:r>
            <a:r>
              <a:rPr lang="cs-CZ" sz="2400" b="1" dirty="0"/>
              <a:t> </a:t>
            </a:r>
            <a:r>
              <a:rPr lang="cs-CZ" sz="2400" dirty="0"/>
              <a:t>(tj. implementace moderních informačních technologií) ve VS </a:t>
            </a:r>
          </a:p>
          <a:p>
            <a:pPr marL="0" indent="0" algn="just">
              <a:buNone/>
            </a:pPr>
            <a:r>
              <a:rPr lang="cs-CZ" sz="2400" dirty="0"/>
              <a:t>            (</a:t>
            </a:r>
            <a:r>
              <a:rPr lang="cs-CZ" sz="2400" i="1" dirty="0"/>
              <a:t>eGovernment</a:t>
            </a:r>
            <a:r>
              <a:rPr lang="cs-CZ" sz="2400" dirty="0"/>
              <a:t> = správa věcí veřejných pomocí moderních  	elektronických nástrojů – Czech Point, datové schránky, 	základní registry… )</a:t>
            </a:r>
          </a:p>
          <a:p>
            <a:r>
              <a:rPr lang="cs-CZ" sz="2400" dirty="0"/>
              <a:t>Zvyšování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kultury a etiky </a:t>
            </a:r>
            <a:r>
              <a:rPr lang="cs-CZ" sz="2400" dirty="0"/>
              <a:t>včetně uplatňování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 dobré správy.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9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+mn-lt"/>
              </a:rPr>
              <a:t>Kritéria a témata správních reforem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Zvyšování participace občanů na výkonu VS</a:t>
            </a:r>
          </a:p>
          <a:p>
            <a:r>
              <a:rPr lang="cs-CZ" dirty="0"/>
              <a:t>Uplatnění decentralizace a subsidiarity ve VS</a:t>
            </a:r>
          </a:p>
          <a:p>
            <a:r>
              <a:rPr lang="cs-CZ" dirty="0"/>
              <a:t>Fiskální decentralizace</a:t>
            </a:r>
          </a:p>
          <a:p>
            <a:r>
              <a:rPr lang="cs-CZ" dirty="0"/>
              <a:t>Modernizace VS a zvyšování předpokladů pro objektivní hodnocení a měření její činnosti</a:t>
            </a:r>
          </a:p>
          <a:p>
            <a:r>
              <a:rPr lang="cs-CZ" dirty="0"/>
              <a:t>Uplatňování výkonového financování</a:t>
            </a:r>
          </a:p>
          <a:p>
            <a:r>
              <a:rPr lang="cs-CZ" dirty="0"/>
              <a:t>Důraz na pojetí veřejné správy jako služby</a:t>
            </a:r>
          </a:p>
          <a:p>
            <a:r>
              <a:rPr lang="cs-CZ" dirty="0"/>
              <a:t>Využívání outsourcingu ve VS</a:t>
            </a:r>
          </a:p>
          <a:p>
            <a:r>
              <a:rPr lang="cs-CZ" dirty="0"/>
              <a:t>Změny v územním uspořádání VS</a:t>
            </a:r>
          </a:p>
          <a:p>
            <a:r>
              <a:rPr lang="cs-CZ" dirty="0"/>
              <a:t>Podpora sdružování územních samospráv</a:t>
            </a:r>
          </a:p>
          <a:p>
            <a:r>
              <a:rPr lang="cs-CZ" dirty="0"/>
              <a:t>Zvýšení kontroly VS</a:t>
            </a:r>
          </a:p>
          <a:p>
            <a:r>
              <a:rPr lang="cs-CZ" dirty="0"/>
              <a:t>Rozšířené využívání specializovaných správních systémů</a:t>
            </a:r>
          </a:p>
          <a:p>
            <a:r>
              <a:rPr lang="cs-CZ" dirty="0"/>
              <a:t>Vytváření správních struktur nebo jejich přizpůsobování potřebám strukturální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414649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Související pojmy: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„modernizace“:</a:t>
            </a:r>
          </a:p>
          <a:p>
            <a:pPr marL="0" indent="0" algn="just">
              <a:buNone/>
            </a:pPr>
            <a:r>
              <a:rPr lang="cs-CZ" sz="2400" dirty="0"/>
              <a:t>zdokonalování organizační struktury, jakož i hledání a zavádění dokonalejších postupů,  metod a technik činnosti VS.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„adaptace“:</a:t>
            </a:r>
          </a:p>
          <a:p>
            <a:pPr marL="0" indent="0" algn="just">
              <a:buNone/>
            </a:pPr>
            <a:r>
              <a:rPr lang="cs-CZ" sz="2400" dirty="0"/>
              <a:t>na nové podmínky – viz příprava VS na připojení k EU ve všech potřebných souvislostech (politické, právní, ekonomické, finanční, personální,…). 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V obou případech jde 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neukončené, průběžně probíhající procesy.</a:t>
            </a:r>
          </a:p>
        </p:txBody>
      </p:sp>
    </p:spTree>
    <p:extLst>
      <p:ext uri="{BB962C8B-B14F-4D97-AF65-F5344CB8AC3E}">
        <p14:creationId xmlns:p14="http://schemas.microsoft.com/office/powerpoint/2010/main" val="1058073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1583</Words>
  <Application>Microsoft Office PowerPoint</Application>
  <PresentationFormat>Předvádění na obrazovce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systému Office</vt:lpstr>
      <vt:lpstr> MV936K Správní věda  6. přednáška 3.5.2023  Reformní procesy ve veřejné správě. Reforma veřejné správy v ČR v evropském kontextu.  doc.JUDr. Soňa Skulová, Ph.D.</vt:lpstr>
      <vt:lpstr>Změny ve veřejné správě</vt:lpstr>
      <vt:lpstr>Transformace a reforma VS</vt:lpstr>
      <vt:lpstr>Transformace a reforma VS</vt:lpstr>
      <vt:lpstr>Transformace a reforma VS</vt:lpstr>
      <vt:lpstr>Reforma VS</vt:lpstr>
      <vt:lpstr>Hlavní cíle reforem</vt:lpstr>
      <vt:lpstr>Kritéria a témata správních reforem</vt:lpstr>
      <vt:lpstr>Související pojmy:</vt:lpstr>
      <vt:lpstr>Reformy VS na území ČR</vt:lpstr>
      <vt:lpstr>Reformy VS na území ČR</vt:lpstr>
      <vt:lpstr>Reformy VS na území ČR</vt:lpstr>
      <vt:lpstr>Změny po roce 1989</vt:lpstr>
      <vt:lpstr>Cíle reformy po roce 2000 (dle dokumentů vlády - 2002):</vt:lpstr>
      <vt:lpstr>Reforma probíhala v oblastech  (záměr z roku 2002) :</vt:lpstr>
      <vt:lpstr>Koncepce Klientsky orientovaná veřejná správa 2030 </vt:lpstr>
      <vt:lpstr>Reforma VS v rámci EU</vt:lpstr>
      <vt:lpstr>Podporované oblasti – projekty  (v některých členských státech)</vt:lpstr>
      <vt:lpstr>Podporované oblasti – projekty  (v některých členských státech)</vt:lpstr>
      <vt:lpstr>Prameny ke studiu:  </vt:lpstr>
    </vt:vector>
  </TitlesOfParts>
  <Company>KS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Reformní procesy ve veřejné správě v Evropě. Reforma veřejné správy v ČR – vývoj a současný stav</dc:title>
  <dc:creator>Jelínek Kamil</dc:creator>
  <cp:lastModifiedBy>Soňa Skulová</cp:lastModifiedBy>
  <cp:revision>23</cp:revision>
  <dcterms:created xsi:type="dcterms:W3CDTF">2018-05-22T13:35:26Z</dcterms:created>
  <dcterms:modified xsi:type="dcterms:W3CDTF">2023-05-03T09:44:57Z</dcterms:modified>
</cp:coreProperties>
</file>