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828" r:id="rId1"/>
  </p:sldMasterIdLst>
  <p:notesMasterIdLst>
    <p:notesMasterId r:id="rId66"/>
  </p:notesMasterIdLst>
  <p:sldIdLst>
    <p:sldId id="256" r:id="rId2"/>
    <p:sldId id="257" r:id="rId3"/>
    <p:sldId id="321" r:id="rId4"/>
    <p:sldId id="324" r:id="rId5"/>
    <p:sldId id="258" r:id="rId6"/>
    <p:sldId id="259" r:id="rId7"/>
    <p:sldId id="260" r:id="rId8"/>
    <p:sldId id="261" r:id="rId9"/>
    <p:sldId id="262" r:id="rId10"/>
    <p:sldId id="263" r:id="rId11"/>
    <p:sldId id="264" r:id="rId12"/>
    <p:sldId id="265" r:id="rId13"/>
    <p:sldId id="266" r:id="rId14"/>
    <p:sldId id="267" r:id="rId15"/>
    <p:sldId id="268" r:id="rId16"/>
    <p:sldId id="289" r:id="rId17"/>
    <p:sldId id="304" r:id="rId18"/>
    <p:sldId id="294" r:id="rId19"/>
    <p:sldId id="273" r:id="rId20"/>
    <p:sldId id="309" r:id="rId21"/>
    <p:sldId id="296" r:id="rId22"/>
    <p:sldId id="297" r:id="rId23"/>
    <p:sldId id="298" r:id="rId24"/>
    <p:sldId id="299" r:id="rId25"/>
    <p:sldId id="300" r:id="rId26"/>
    <p:sldId id="301" r:id="rId27"/>
    <p:sldId id="302" r:id="rId28"/>
    <p:sldId id="313" r:id="rId29"/>
    <p:sldId id="315" r:id="rId30"/>
    <p:sldId id="314" r:id="rId31"/>
    <p:sldId id="316" r:id="rId32"/>
    <p:sldId id="317" r:id="rId33"/>
    <p:sldId id="272" r:id="rId34"/>
    <p:sldId id="274" r:id="rId35"/>
    <p:sldId id="275" r:id="rId36"/>
    <p:sldId id="276" r:id="rId37"/>
    <p:sldId id="310" r:id="rId38"/>
    <p:sldId id="322" r:id="rId39"/>
    <p:sldId id="277" r:id="rId40"/>
    <p:sldId id="278" r:id="rId41"/>
    <p:sldId id="323" r:id="rId42"/>
    <p:sldId id="279" r:id="rId43"/>
    <p:sldId id="280" r:id="rId44"/>
    <p:sldId id="311" r:id="rId45"/>
    <p:sldId id="307" r:id="rId46"/>
    <p:sldId id="284" r:id="rId47"/>
    <p:sldId id="285" r:id="rId48"/>
    <p:sldId id="295" r:id="rId49"/>
    <p:sldId id="290" r:id="rId50"/>
    <p:sldId id="291" r:id="rId51"/>
    <p:sldId id="292" r:id="rId52"/>
    <p:sldId id="293" r:id="rId53"/>
    <p:sldId id="287" r:id="rId54"/>
    <p:sldId id="318" r:id="rId55"/>
    <p:sldId id="319" r:id="rId56"/>
    <p:sldId id="312" r:id="rId57"/>
    <p:sldId id="308" r:id="rId58"/>
    <p:sldId id="286" r:id="rId59"/>
    <p:sldId id="281" r:id="rId60"/>
    <p:sldId id="306" r:id="rId61"/>
    <p:sldId id="282" r:id="rId62"/>
    <p:sldId id="283" r:id="rId63"/>
    <p:sldId id="320" r:id="rId64"/>
    <p:sldId id="288" r:id="rId65"/>
  </p:sldIdLst>
  <p:sldSz cx="9144000" cy="5143500" type="screen16x9"/>
  <p:notesSz cx="6858000" cy="9144000"/>
  <p:embeddedFontLst>
    <p:embeddedFont>
      <p:font typeface="Calibri" panose="020F0502020204030204" pitchFamily="34" charset="0"/>
      <p:regular r:id="rId67"/>
      <p:bold r:id="rId68"/>
      <p:italic r:id="rId69"/>
      <p:boldItalic r:id="rId70"/>
    </p:embeddedFont>
    <p:embeddedFont>
      <p:font typeface="Calibri Light" panose="020F0302020204030204" pitchFamily="34" charset="0"/>
      <p:regular r:id="rId71"/>
      <p:italic r:id="rId72"/>
    </p:embeddedFont>
    <p:embeddedFont>
      <p:font typeface="Roboto" panose="02000000000000000000" pitchFamily="2" charset="0"/>
      <p:regular r:id="rId73"/>
      <p:bold r:id="rId74"/>
      <p:italic r:id="rId75"/>
      <p:boldItalic r:id="rId76"/>
    </p:embeddedFont>
    <p:embeddedFont>
      <p:font typeface="Verdana" panose="020B0604030504040204" pitchFamily="34" charset="0"/>
      <p:regular r:id="rId77"/>
      <p:bold r:id="rId78"/>
      <p:italic r:id="rId79"/>
      <p:boldItalic r:id="rId80"/>
    </p:embeddedFont>
  </p:embeddedFontLst>
  <p:defaultTextStyle>
    <a:defPPr>
      <a:defRPr lang="en-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07"/>
    <p:restoredTop sz="94648"/>
  </p:normalViewPr>
  <p:slideViewPr>
    <p:cSldViewPr snapToGrid="0">
      <p:cViewPr>
        <p:scale>
          <a:sx n="175" d="100"/>
          <a:sy n="175" d="100"/>
        </p:scale>
        <p:origin x="-32" y="1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D602BA-4994-4AB8-8B01-B956370CC318}"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2F1A18F-1564-4FE2-8C22-CA7EA2D20B3D}">
      <dgm:prSet/>
      <dgm:spPr/>
      <dgm:t>
        <a:bodyPr/>
        <a:lstStyle/>
        <a:p>
          <a:r>
            <a:rPr lang="cs-CZ"/>
            <a:t>Stereotypizace</a:t>
          </a:r>
          <a:endParaRPr lang="en-US"/>
        </a:p>
      </dgm:t>
    </dgm:pt>
    <dgm:pt modelId="{1F100C74-6A1B-4528-9602-6352852D4D91}" type="parTrans" cxnId="{F1CA156B-E715-4358-B33A-EE433250F0F7}">
      <dgm:prSet/>
      <dgm:spPr/>
      <dgm:t>
        <a:bodyPr/>
        <a:lstStyle/>
        <a:p>
          <a:endParaRPr lang="en-US"/>
        </a:p>
      </dgm:t>
    </dgm:pt>
    <dgm:pt modelId="{E413FA8B-0A5E-4ED6-93D1-50DAA1411772}" type="sibTrans" cxnId="{F1CA156B-E715-4358-B33A-EE433250F0F7}">
      <dgm:prSet/>
      <dgm:spPr/>
      <dgm:t>
        <a:bodyPr/>
        <a:lstStyle/>
        <a:p>
          <a:endParaRPr lang="en-US"/>
        </a:p>
      </dgm:t>
    </dgm:pt>
    <dgm:pt modelId="{B648ED8D-5B47-445B-9A1D-698BE90AE72E}">
      <dgm:prSet/>
      <dgm:spPr/>
      <dgm:t>
        <a:bodyPr/>
        <a:lstStyle/>
        <a:p>
          <a:r>
            <a:rPr lang="cs-CZ"/>
            <a:t>Objektifikace</a:t>
          </a:r>
          <a:endParaRPr lang="en-US"/>
        </a:p>
      </dgm:t>
    </dgm:pt>
    <dgm:pt modelId="{FDEF9892-5845-4446-A63F-4E1673ECEC78}" type="parTrans" cxnId="{C4F3D234-1C29-4E69-A0A9-59FEC9D1F94E}">
      <dgm:prSet/>
      <dgm:spPr/>
      <dgm:t>
        <a:bodyPr/>
        <a:lstStyle/>
        <a:p>
          <a:endParaRPr lang="en-US"/>
        </a:p>
      </dgm:t>
    </dgm:pt>
    <dgm:pt modelId="{9CA1A895-D330-4A18-A599-60E1AA8F1BCC}" type="sibTrans" cxnId="{C4F3D234-1C29-4E69-A0A9-59FEC9D1F94E}">
      <dgm:prSet/>
      <dgm:spPr/>
      <dgm:t>
        <a:bodyPr/>
        <a:lstStyle/>
        <a:p>
          <a:endParaRPr lang="en-US"/>
        </a:p>
      </dgm:t>
    </dgm:pt>
    <dgm:pt modelId="{9FE54044-F829-40F5-92EC-C97F2D82B21A}">
      <dgm:prSet/>
      <dgm:spPr/>
      <dgm:t>
        <a:bodyPr/>
        <a:lstStyle/>
        <a:p>
          <a:r>
            <a:rPr lang="cs-CZ"/>
            <a:t>Fragmentace</a:t>
          </a:r>
          <a:endParaRPr lang="en-US"/>
        </a:p>
      </dgm:t>
    </dgm:pt>
    <dgm:pt modelId="{9E46131A-CB1D-498F-97CD-634410B3E7FA}" type="parTrans" cxnId="{512CF3FB-A85A-480B-AD19-BDFAF5BB13ED}">
      <dgm:prSet/>
      <dgm:spPr/>
      <dgm:t>
        <a:bodyPr/>
        <a:lstStyle/>
        <a:p>
          <a:endParaRPr lang="en-US"/>
        </a:p>
      </dgm:t>
    </dgm:pt>
    <dgm:pt modelId="{1722C40A-EF70-4FF4-BA99-F71FC2A05FDA}" type="sibTrans" cxnId="{512CF3FB-A85A-480B-AD19-BDFAF5BB13ED}">
      <dgm:prSet/>
      <dgm:spPr/>
      <dgm:t>
        <a:bodyPr/>
        <a:lstStyle/>
        <a:p>
          <a:endParaRPr lang="en-US"/>
        </a:p>
      </dgm:t>
    </dgm:pt>
    <dgm:pt modelId="{610AD84C-6BCD-402F-8FB7-D2AD388EE646}">
      <dgm:prSet/>
      <dgm:spPr/>
      <dgm:t>
        <a:bodyPr/>
        <a:lstStyle/>
        <a:p>
          <a:r>
            <a:rPr lang="cs-CZ"/>
            <a:t>Sexualizace</a:t>
          </a:r>
          <a:endParaRPr lang="en-US"/>
        </a:p>
      </dgm:t>
    </dgm:pt>
    <dgm:pt modelId="{1C92C1A3-E8D1-49EF-8A92-9B0ED97FD1E8}" type="parTrans" cxnId="{8388AEF0-3AE4-4243-B949-9819FD00A4C5}">
      <dgm:prSet/>
      <dgm:spPr/>
      <dgm:t>
        <a:bodyPr/>
        <a:lstStyle/>
        <a:p>
          <a:endParaRPr lang="en-US"/>
        </a:p>
      </dgm:t>
    </dgm:pt>
    <dgm:pt modelId="{27B1BEF5-D9DD-4226-B10F-C996168CEAFD}" type="sibTrans" cxnId="{8388AEF0-3AE4-4243-B949-9819FD00A4C5}">
      <dgm:prSet/>
      <dgm:spPr/>
      <dgm:t>
        <a:bodyPr/>
        <a:lstStyle/>
        <a:p>
          <a:endParaRPr lang="en-US"/>
        </a:p>
      </dgm:t>
    </dgm:pt>
    <dgm:pt modelId="{439DBEEC-3611-4003-9B0C-950FD9A5CAAC}">
      <dgm:prSet/>
      <dgm:spPr/>
      <dgm:t>
        <a:bodyPr/>
        <a:lstStyle/>
        <a:p>
          <a:r>
            <a:rPr lang="cs-CZ"/>
            <a:t>Násilí na ženách</a:t>
          </a:r>
          <a:r>
            <a:rPr lang="en-US"/>
            <a:t> </a:t>
          </a:r>
        </a:p>
      </dgm:t>
    </dgm:pt>
    <dgm:pt modelId="{2B1F8A02-1A7A-4A52-A1CD-EBF79043B5B6}" type="parTrans" cxnId="{0FB0497F-D3A9-4D59-AB9C-BE26F4E0B1C0}">
      <dgm:prSet/>
      <dgm:spPr/>
      <dgm:t>
        <a:bodyPr/>
        <a:lstStyle/>
        <a:p>
          <a:endParaRPr lang="en-US"/>
        </a:p>
      </dgm:t>
    </dgm:pt>
    <dgm:pt modelId="{CF4D2E8A-AA3C-4F0F-80B2-B5A54A62C52D}" type="sibTrans" cxnId="{0FB0497F-D3A9-4D59-AB9C-BE26F4E0B1C0}">
      <dgm:prSet/>
      <dgm:spPr/>
      <dgm:t>
        <a:bodyPr/>
        <a:lstStyle/>
        <a:p>
          <a:endParaRPr lang="en-US"/>
        </a:p>
      </dgm:t>
    </dgm:pt>
    <dgm:pt modelId="{2D34448F-1758-BD4C-95C1-B0CBD5A31F5D}" type="pres">
      <dgm:prSet presAssocID="{8AD602BA-4994-4AB8-8B01-B956370CC318}" presName="vert0" presStyleCnt="0">
        <dgm:presLayoutVars>
          <dgm:dir/>
          <dgm:animOne val="branch"/>
          <dgm:animLvl val="lvl"/>
        </dgm:presLayoutVars>
      </dgm:prSet>
      <dgm:spPr/>
    </dgm:pt>
    <dgm:pt modelId="{DFA456A5-1428-1C4A-9A0B-C0A76DF7E518}" type="pres">
      <dgm:prSet presAssocID="{D2F1A18F-1564-4FE2-8C22-CA7EA2D20B3D}" presName="thickLine" presStyleLbl="alignNode1" presStyleIdx="0" presStyleCnt="5"/>
      <dgm:spPr/>
    </dgm:pt>
    <dgm:pt modelId="{96698473-C899-5344-BDFA-5BEC4D0EB449}" type="pres">
      <dgm:prSet presAssocID="{D2F1A18F-1564-4FE2-8C22-CA7EA2D20B3D}" presName="horz1" presStyleCnt="0"/>
      <dgm:spPr/>
    </dgm:pt>
    <dgm:pt modelId="{13504014-1553-764F-9C1B-AF0F282BB149}" type="pres">
      <dgm:prSet presAssocID="{D2F1A18F-1564-4FE2-8C22-CA7EA2D20B3D}" presName="tx1" presStyleLbl="revTx" presStyleIdx="0" presStyleCnt="5"/>
      <dgm:spPr/>
    </dgm:pt>
    <dgm:pt modelId="{CFEAFB5F-2974-B24B-A252-4B4495CFA171}" type="pres">
      <dgm:prSet presAssocID="{D2F1A18F-1564-4FE2-8C22-CA7EA2D20B3D}" presName="vert1" presStyleCnt="0"/>
      <dgm:spPr/>
    </dgm:pt>
    <dgm:pt modelId="{3C9C3578-5E78-C240-BDDB-403016DEB756}" type="pres">
      <dgm:prSet presAssocID="{B648ED8D-5B47-445B-9A1D-698BE90AE72E}" presName="thickLine" presStyleLbl="alignNode1" presStyleIdx="1" presStyleCnt="5"/>
      <dgm:spPr/>
    </dgm:pt>
    <dgm:pt modelId="{0A00F602-B36E-6F42-BABE-BF63B4FFA3EA}" type="pres">
      <dgm:prSet presAssocID="{B648ED8D-5B47-445B-9A1D-698BE90AE72E}" presName="horz1" presStyleCnt="0"/>
      <dgm:spPr/>
    </dgm:pt>
    <dgm:pt modelId="{75BB0619-4900-4B4C-A032-B256859DB210}" type="pres">
      <dgm:prSet presAssocID="{B648ED8D-5B47-445B-9A1D-698BE90AE72E}" presName="tx1" presStyleLbl="revTx" presStyleIdx="1" presStyleCnt="5"/>
      <dgm:spPr/>
    </dgm:pt>
    <dgm:pt modelId="{E4F7B503-FE7F-D645-ACEF-A80025D41890}" type="pres">
      <dgm:prSet presAssocID="{B648ED8D-5B47-445B-9A1D-698BE90AE72E}" presName="vert1" presStyleCnt="0"/>
      <dgm:spPr/>
    </dgm:pt>
    <dgm:pt modelId="{D4474229-D3B5-BC4B-ADD0-C64AB75FD62D}" type="pres">
      <dgm:prSet presAssocID="{9FE54044-F829-40F5-92EC-C97F2D82B21A}" presName="thickLine" presStyleLbl="alignNode1" presStyleIdx="2" presStyleCnt="5"/>
      <dgm:spPr/>
    </dgm:pt>
    <dgm:pt modelId="{9B151492-F11A-E74E-98A9-C7EB146F52B8}" type="pres">
      <dgm:prSet presAssocID="{9FE54044-F829-40F5-92EC-C97F2D82B21A}" presName="horz1" presStyleCnt="0"/>
      <dgm:spPr/>
    </dgm:pt>
    <dgm:pt modelId="{FB1E031B-A28A-F146-A6B9-1B67F5DE7CB5}" type="pres">
      <dgm:prSet presAssocID="{9FE54044-F829-40F5-92EC-C97F2D82B21A}" presName="tx1" presStyleLbl="revTx" presStyleIdx="2" presStyleCnt="5"/>
      <dgm:spPr/>
    </dgm:pt>
    <dgm:pt modelId="{52557385-081E-104E-8570-9BAE3E1A85D3}" type="pres">
      <dgm:prSet presAssocID="{9FE54044-F829-40F5-92EC-C97F2D82B21A}" presName="vert1" presStyleCnt="0"/>
      <dgm:spPr/>
    </dgm:pt>
    <dgm:pt modelId="{8CAD51D0-6203-A24E-B323-CF373EF71EBA}" type="pres">
      <dgm:prSet presAssocID="{610AD84C-6BCD-402F-8FB7-D2AD388EE646}" presName="thickLine" presStyleLbl="alignNode1" presStyleIdx="3" presStyleCnt="5"/>
      <dgm:spPr/>
    </dgm:pt>
    <dgm:pt modelId="{055D3732-B649-4841-BE98-DC220447D61A}" type="pres">
      <dgm:prSet presAssocID="{610AD84C-6BCD-402F-8FB7-D2AD388EE646}" presName="horz1" presStyleCnt="0"/>
      <dgm:spPr/>
    </dgm:pt>
    <dgm:pt modelId="{818F44C8-7AA9-8643-8630-2224C5C4B7A8}" type="pres">
      <dgm:prSet presAssocID="{610AD84C-6BCD-402F-8FB7-D2AD388EE646}" presName="tx1" presStyleLbl="revTx" presStyleIdx="3" presStyleCnt="5"/>
      <dgm:spPr/>
    </dgm:pt>
    <dgm:pt modelId="{AB5B4B61-60CF-6345-9FB2-94698BB23857}" type="pres">
      <dgm:prSet presAssocID="{610AD84C-6BCD-402F-8FB7-D2AD388EE646}" presName="vert1" presStyleCnt="0"/>
      <dgm:spPr/>
    </dgm:pt>
    <dgm:pt modelId="{6790CC17-B294-F440-AFE5-78972124BF07}" type="pres">
      <dgm:prSet presAssocID="{439DBEEC-3611-4003-9B0C-950FD9A5CAAC}" presName="thickLine" presStyleLbl="alignNode1" presStyleIdx="4" presStyleCnt="5"/>
      <dgm:spPr/>
    </dgm:pt>
    <dgm:pt modelId="{91256C3D-E1DB-884A-B95C-8D02BCE30ED7}" type="pres">
      <dgm:prSet presAssocID="{439DBEEC-3611-4003-9B0C-950FD9A5CAAC}" presName="horz1" presStyleCnt="0"/>
      <dgm:spPr/>
    </dgm:pt>
    <dgm:pt modelId="{2E774C8A-C495-954A-885E-7BD2644562DC}" type="pres">
      <dgm:prSet presAssocID="{439DBEEC-3611-4003-9B0C-950FD9A5CAAC}" presName="tx1" presStyleLbl="revTx" presStyleIdx="4" presStyleCnt="5"/>
      <dgm:spPr/>
    </dgm:pt>
    <dgm:pt modelId="{91723E8D-F1EE-1347-99EE-6711ED7B0F2B}" type="pres">
      <dgm:prSet presAssocID="{439DBEEC-3611-4003-9B0C-950FD9A5CAAC}" presName="vert1" presStyleCnt="0"/>
      <dgm:spPr/>
    </dgm:pt>
  </dgm:ptLst>
  <dgm:cxnLst>
    <dgm:cxn modelId="{77EBC429-2027-8348-93B3-2D77479E2A7D}" type="presOf" srcId="{439DBEEC-3611-4003-9B0C-950FD9A5CAAC}" destId="{2E774C8A-C495-954A-885E-7BD2644562DC}" srcOrd="0" destOrd="0" presId="urn:microsoft.com/office/officeart/2008/layout/LinedList"/>
    <dgm:cxn modelId="{3EBF4530-5DC2-384D-A85F-69B35E263743}" type="presOf" srcId="{610AD84C-6BCD-402F-8FB7-D2AD388EE646}" destId="{818F44C8-7AA9-8643-8630-2224C5C4B7A8}" srcOrd="0" destOrd="0" presId="urn:microsoft.com/office/officeart/2008/layout/LinedList"/>
    <dgm:cxn modelId="{C4F3D234-1C29-4E69-A0A9-59FEC9D1F94E}" srcId="{8AD602BA-4994-4AB8-8B01-B956370CC318}" destId="{B648ED8D-5B47-445B-9A1D-698BE90AE72E}" srcOrd="1" destOrd="0" parTransId="{FDEF9892-5845-4446-A63F-4E1673ECEC78}" sibTransId="{9CA1A895-D330-4A18-A599-60E1AA8F1BCC}"/>
    <dgm:cxn modelId="{6FC3C958-437B-8B42-930C-B77C23B43F10}" type="presOf" srcId="{D2F1A18F-1564-4FE2-8C22-CA7EA2D20B3D}" destId="{13504014-1553-764F-9C1B-AF0F282BB149}" srcOrd="0" destOrd="0" presId="urn:microsoft.com/office/officeart/2008/layout/LinedList"/>
    <dgm:cxn modelId="{1D575E62-D7D2-CF4F-AF72-AD390263A1BF}" type="presOf" srcId="{B648ED8D-5B47-445B-9A1D-698BE90AE72E}" destId="{75BB0619-4900-4B4C-A032-B256859DB210}" srcOrd="0" destOrd="0" presId="urn:microsoft.com/office/officeart/2008/layout/LinedList"/>
    <dgm:cxn modelId="{F1CA156B-E715-4358-B33A-EE433250F0F7}" srcId="{8AD602BA-4994-4AB8-8B01-B956370CC318}" destId="{D2F1A18F-1564-4FE2-8C22-CA7EA2D20B3D}" srcOrd="0" destOrd="0" parTransId="{1F100C74-6A1B-4528-9602-6352852D4D91}" sibTransId="{E413FA8B-0A5E-4ED6-93D1-50DAA1411772}"/>
    <dgm:cxn modelId="{57EC2D6B-375A-2348-B000-5F1882E39EBB}" type="presOf" srcId="{8AD602BA-4994-4AB8-8B01-B956370CC318}" destId="{2D34448F-1758-BD4C-95C1-B0CBD5A31F5D}" srcOrd="0" destOrd="0" presId="urn:microsoft.com/office/officeart/2008/layout/LinedList"/>
    <dgm:cxn modelId="{0FB0497F-D3A9-4D59-AB9C-BE26F4E0B1C0}" srcId="{8AD602BA-4994-4AB8-8B01-B956370CC318}" destId="{439DBEEC-3611-4003-9B0C-950FD9A5CAAC}" srcOrd="4" destOrd="0" parTransId="{2B1F8A02-1A7A-4A52-A1CD-EBF79043B5B6}" sibTransId="{CF4D2E8A-AA3C-4F0F-80B2-B5A54A62C52D}"/>
    <dgm:cxn modelId="{D7FECCDE-A811-AE47-A45C-A099986C3EE0}" type="presOf" srcId="{9FE54044-F829-40F5-92EC-C97F2D82B21A}" destId="{FB1E031B-A28A-F146-A6B9-1B67F5DE7CB5}" srcOrd="0" destOrd="0" presId="urn:microsoft.com/office/officeart/2008/layout/LinedList"/>
    <dgm:cxn modelId="{8388AEF0-3AE4-4243-B949-9819FD00A4C5}" srcId="{8AD602BA-4994-4AB8-8B01-B956370CC318}" destId="{610AD84C-6BCD-402F-8FB7-D2AD388EE646}" srcOrd="3" destOrd="0" parTransId="{1C92C1A3-E8D1-49EF-8A92-9B0ED97FD1E8}" sibTransId="{27B1BEF5-D9DD-4226-B10F-C996168CEAFD}"/>
    <dgm:cxn modelId="{512CF3FB-A85A-480B-AD19-BDFAF5BB13ED}" srcId="{8AD602BA-4994-4AB8-8B01-B956370CC318}" destId="{9FE54044-F829-40F5-92EC-C97F2D82B21A}" srcOrd="2" destOrd="0" parTransId="{9E46131A-CB1D-498F-97CD-634410B3E7FA}" sibTransId="{1722C40A-EF70-4FF4-BA99-F71FC2A05FDA}"/>
    <dgm:cxn modelId="{39FCB893-BDF3-074F-B2A3-EF4ECE6AC978}" type="presParOf" srcId="{2D34448F-1758-BD4C-95C1-B0CBD5A31F5D}" destId="{DFA456A5-1428-1C4A-9A0B-C0A76DF7E518}" srcOrd="0" destOrd="0" presId="urn:microsoft.com/office/officeart/2008/layout/LinedList"/>
    <dgm:cxn modelId="{12E47439-0C11-7743-873C-7E923924F55C}" type="presParOf" srcId="{2D34448F-1758-BD4C-95C1-B0CBD5A31F5D}" destId="{96698473-C899-5344-BDFA-5BEC4D0EB449}" srcOrd="1" destOrd="0" presId="urn:microsoft.com/office/officeart/2008/layout/LinedList"/>
    <dgm:cxn modelId="{A3533B97-415B-0540-8254-37F587996E53}" type="presParOf" srcId="{96698473-C899-5344-BDFA-5BEC4D0EB449}" destId="{13504014-1553-764F-9C1B-AF0F282BB149}" srcOrd="0" destOrd="0" presId="urn:microsoft.com/office/officeart/2008/layout/LinedList"/>
    <dgm:cxn modelId="{FA86D10D-8738-C547-9E4E-E8CFE2F71505}" type="presParOf" srcId="{96698473-C899-5344-BDFA-5BEC4D0EB449}" destId="{CFEAFB5F-2974-B24B-A252-4B4495CFA171}" srcOrd="1" destOrd="0" presId="urn:microsoft.com/office/officeart/2008/layout/LinedList"/>
    <dgm:cxn modelId="{5FE7FEA1-856A-3640-BFF9-8934A54808CF}" type="presParOf" srcId="{2D34448F-1758-BD4C-95C1-B0CBD5A31F5D}" destId="{3C9C3578-5E78-C240-BDDB-403016DEB756}" srcOrd="2" destOrd="0" presId="urn:microsoft.com/office/officeart/2008/layout/LinedList"/>
    <dgm:cxn modelId="{FFC0F5AD-7FBF-A245-B4E2-A440418532DB}" type="presParOf" srcId="{2D34448F-1758-BD4C-95C1-B0CBD5A31F5D}" destId="{0A00F602-B36E-6F42-BABE-BF63B4FFA3EA}" srcOrd="3" destOrd="0" presId="urn:microsoft.com/office/officeart/2008/layout/LinedList"/>
    <dgm:cxn modelId="{12085A5D-66A2-AA4B-8717-49A7E3AB7A8D}" type="presParOf" srcId="{0A00F602-B36E-6F42-BABE-BF63B4FFA3EA}" destId="{75BB0619-4900-4B4C-A032-B256859DB210}" srcOrd="0" destOrd="0" presId="urn:microsoft.com/office/officeart/2008/layout/LinedList"/>
    <dgm:cxn modelId="{97C4AA4C-3342-F044-96DF-3EE8DCC6FC85}" type="presParOf" srcId="{0A00F602-B36E-6F42-BABE-BF63B4FFA3EA}" destId="{E4F7B503-FE7F-D645-ACEF-A80025D41890}" srcOrd="1" destOrd="0" presId="urn:microsoft.com/office/officeart/2008/layout/LinedList"/>
    <dgm:cxn modelId="{00AA0BB3-F88B-1344-A6BB-A89C8CC40FBF}" type="presParOf" srcId="{2D34448F-1758-BD4C-95C1-B0CBD5A31F5D}" destId="{D4474229-D3B5-BC4B-ADD0-C64AB75FD62D}" srcOrd="4" destOrd="0" presId="urn:microsoft.com/office/officeart/2008/layout/LinedList"/>
    <dgm:cxn modelId="{0FE2B897-03FE-9D4A-9B54-1D083E296487}" type="presParOf" srcId="{2D34448F-1758-BD4C-95C1-B0CBD5A31F5D}" destId="{9B151492-F11A-E74E-98A9-C7EB146F52B8}" srcOrd="5" destOrd="0" presId="urn:microsoft.com/office/officeart/2008/layout/LinedList"/>
    <dgm:cxn modelId="{9BFE98EA-AA31-FC4D-8EE9-602E2578945E}" type="presParOf" srcId="{9B151492-F11A-E74E-98A9-C7EB146F52B8}" destId="{FB1E031B-A28A-F146-A6B9-1B67F5DE7CB5}" srcOrd="0" destOrd="0" presId="urn:microsoft.com/office/officeart/2008/layout/LinedList"/>
    <dgm:cxn modelId="{DF68E3A3-4B76-9447-AA98-CDA3DF770F25}" type="presParOf" srcId="{9B151492-F11A-E74E-98A9-C7EB146F52B8}" destId="{52557385-081E-104E-8570-9BAE3E1A85D3}" srcOrd="1" destOrd="0" presId="urn:microsoft.com/office/officeart/2008/layout/LinedList"/>
    <dgm:cxn modelId="{08ADA8F5-3249-E74F-AD71-0F4A0F0256AB}" type="presParOf" srcId="{2D34448F-1758-BD4C-95C1-B0CBD5A31F5D}" destId="{8CAD51D0-6203-A24E-B323-CF373EF71EBA}" srcOrd="6" destOrd="0" presId="urn:microsoft.com/office/officeart/2008/layout/LinedList"/>
    <dgm:cxn modelId="{417FE681-BED6-EC40-B4C3-BCE1531D0580}" type="presParOf" srcId="{2D34448F-1758-BD4C-95C1-B0CBD5A31F5D}" destId="{055D3732-B649-4841-BE98-DC220447D61A}" srcOrd="7" destOrd="0" presId="urn:microsoft.com/office/officeart/2008/layout/LinedList"/>
    <dgm:cxn modelId="{D022CF93-2A6D-944D-9826-F91A334E0B2D}" type="presParOf" srcId="{055D3732-B649-4841-BE98-DC220447D61A}" destId="{818F44C8-7AA9-8643-8630-2224C5C4B7A8}" srcOrd="0" destOrd="0" presId="urn:microsoft.com/office/officeart/2008/layout/LinedList"/>
    <dgm:cxn modelId="{3B85B8A2-C124-D044-9164-8AE91FEEDF5B}" type="presParOf" srcId="{055D3732-B649-4841-BE98-DC220447D61A}" destId="{AB5B4B61-60CF-6345-9FB2-94698BB23857}" srcOrd="1" destOrd="0" presId="urn:microsoft.com/office/officeart/2008/layout/LinedList"/>
    <dgm:cxn modelId="{4E614A8F-9C8B-DF40-849C-F036DCC31540}" type="presParOf" srcId="{2D34448F-1758-BD4C-95C1-B0CBD5A31F5D}" destId="{6790CC17-B294-F440-AFE5-78972124BF07}" srcOrd="8" destOrd="0" presId="urn:microsoft.com/office/officeart/2008/layout/LinedList"/>
    <dgm:cxn modelId="{9540675B-67C2-564E-BFA5-38AB7C09DCB1}" type="presParOf" srcId="{2D34448F-1758-BD4C-95C1-B0CBD5A31F5D}" destId="{91256C3D-E1DB-884A-B95C-8D02BCE30ED7}" srcOrd="9" destOrd="0" presId="urn:microsoft.com/office/officeart/2008/layout/LinedList"/>
    <dgm:cxn modelId="{6394EB81-A755-A84A-BB61-417A6B8ECB14}" type="presParOf" srcId="{91256C3D-E1DB-884A-B95C-8D02BCE30ED7}" destId="{2E774C8A-C495-954A-885E-7BD2644562DC}" srcOrd="0" destOrd="0" presId="urn:microsoft.com/office/officeart/2008/layout/LinedList"/>
    <dgm:cxn modelId="{83BBA1C3-6071-3D46-B2D6-126B3E5658F5}" type="presParOf" srcId="{91256C3D-E1DB-884A-B95C-8D02BCE30ED7}" destId="{91723E8D-F1EE-1347-99EE-6711ED7B0F2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B2A1CA-B048-4C3E-9F39-FE76EC572A6A}"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D7DA4D1B-E4B3-4DC5-9782-99536F07C2E6}">
      <dgm:prSet/>
      <dgm:spPr>
        <a:solidFill>
          <a:schemeClr val="bg2">
            <a:lumMod val="50000"/>
          </a:schemeClr>
        </a:solidFill>
      </dgm:spPr>
      <dgm:t>
        <a:bodyPr/>
        <a:lstStyle/>
        <a:p>
          <a:r>
            <a:rPr lang="en-US" dirty="0" err="1"/>
            <a:t>Reklama</a:t>
          </a:r>
          <a:r>
            <a:rPr lang="en-US" dirty="0"/>
            <a:t> </a:t>
          </a:r>
          <a:r>
            <a:rPr lang="en-US" dirty="0" err="1"/>
            <a:t>obtěžující</a:t>
          </a:r>
          <a:r>
            <a:rPr lang="en-US" dirty="0"/>
            <a:t> z </a:t>
          </a:r>
          <a:r>
            <a:rPr lang="en-US" dirty="0" err="1"/>
            <a:t>důvodu</a:t>
          </a:r>
          <a:r>
            <a:rPr lang="en-US" dirty="0"/>
            <a:t> </a:t>
          </a:r>
          <a:r>
            <a:rPr lang="en-US" dirty="0" err="1"/>
            <a:t>pohlaví</a:t>
          </a:r>
          <a:r>
            <a:rPr lang="en-US" dirty="0"/>
            <a:t> a </a:t>
          </a:r>
          <a:r>
            <a:rPr lang="en-US" dirty="0" err="1"/>
            <a:t>tedy</a:t>
          </a:r>
          <a:r>
            <a:rPr lang="en-US" dirty="0"/>
            <a:t> </a:t>
          </a:r>
          <a:r>
            <a:rPr lang="en-US" dirty="0" err="1"/>
            <a:t>diskriminační</a:t>
          </a:r>
          <a:endParaRPr lang="en-US" dirty="0"/>
        </a:p>
      </dgm:t>
    </dgm:pt>
    <dgm:pt modelId="{79738FF1-AA23-4E29-91D2-E76B0589F40A}" type="parTrans" cxnId="{517BF759-FD58-4202-8BD6-9DA80B7EBD8D}">
      <dgm:prSet/>
      <dgm:spPr/>
      <dgm:t>
        <a:bodyPr/>
        <a:lstStyle/>
        <a:p>
          <a:endParaRPr lang="en-US"/>
        </a:p>
      </dgm:t>
    </dgm:pt>
    <dgm:pt modelId="{47FDC2B0-EF50-4C04-A0D4-12642964843B}" type="sibTrans" cxnId="{517BF759-FD58-4202-8BD6-9DA80B7EBD8D}">
      <dgm:prSet/>
      <dgm:spPr/>
      <dgm:t>
        <a:bodyPr/>
        <a:lstStyle/>
        <a:p>
          <a:endParaRPr lang="en-US"/>
        </a:p>
      </dgm:t>
    </dgm:pt>
    <dgm:pt modelId="{2EC7822D-6ABB-422E-A7BE-5D554C14498C}">
      <dgm:prSet/>
      <dgm:spPr>
        <a:solidFill>
          <a:schemeClr val="bg2">
            <a:lumMod val="50000"/>
          </a:schemeClr>
        </a:solidFill>
      </dgm:spPr>
      <dgm:t>
        <a:bodyPr/>
        <a:lstStyle/>
        <a:p>
          <a:r>
            <a:rPr lang="en-US"/>
            <a:t>Záměrem nebo důsledkem je snížení důstojnosti osoby a vytvoření:</a:t>
          </a:r>
        </a:p>
      </dgm:t>
    </dgm:pt>
    <dgm:pt modelId="{0ACE57EF-80E0-4A6F-802D-C06BB589E935}" type="parTrans" cxnId="{D74C81EA-C5CB-423D-9918-FE9F4AB1616D}">
      <dgm:prSet/>
      <dgm:spPr/>
      <dgm:t>
        <a:bodyPr/>
        <a:lstStyle/>
        <a:p>
          <a:endParaRPr lang="en-US"/>
        </a:p>
      </dgm:t>
    </dgm:pt>
    <dgm:pt modelId="{88E845E0-81F9-438E-A5FF-D44C7EA850E8}" type="sibTrans" cxnId="{D74C81EA-C5CB-423D-9918-FE9F4AB1616D}">
      <dgm:prSet/>
      <dgm:spPr/>
      <dgm:t>
        <a:bodyPr/>
        <a:lstStyle/>
        <a:p>
          <a:endParaRPr lang="en-US"/>
        </a:p>
      </dgm:t>
    </dgm:pt>
    <dgm:pt modelId="{3673AB2D-B676-4789-8371-3528CB01034A}">
      <dgm:prSet/>
      <dgm:spPr>
        <a:solidFill>
          <a:schemeClr val="bg2">
            <a:lumMod val="90000"/>
            <a:alpha val="90000"/>
          </a:schemeClr>
        </a:solidFill>
      </dgm:spPr>
      <dgm:t>
        <a:bodyPr/>
        <a:lstStyle/>
        <a:p>
          <a:r>
            <a:rPr lang="en-US"/>
            <a:t>zastrašujícího,</a:t>
          </a:r>
        </a:p>
      </dgm:t>
    </dgm:pt>
    <dgm:pt modelId="{0483872C-F760-42C3-8358-264DB0FFBD6F}" type="parTrans" cxnId="{66CD69EA-C47D-4A53-BDE7-08098901281A}">
      <dgm:prSet/>
      <dgm:spPr/>
      <dgm:t>
        <a:bodyPr/>
        <a:lstStyle/>
        <a:p>
          <a:endParaRPr lang="en-US"/>
        </a:p>
      </dgm:t>
    </dgm:pt>
    <dgm:pt modelId="{E014A38C-D7F2-4B6D-A6A3-C6255E3EF713}" type="sibTrans" cxnId="{66CD69EA-C47D-4A53-BDE7-08098901281A}">
      <dgm:prSet/>
      <dgm:spPr/>
      <dgm:t>
        <a:bodyPr/>
        <a:lstStyle/>
        <a:p>
          <a:endParaRPr lang="en-US"/>
        </a:p>
      </dgm:t>
    </dgm:pt>
    <dgm:pt modelId="{F06E620A-FD55-482B-B142-B0EA7182CFFA}">
      <dgm:prSet/>
      <dgm:spPr>
        <a:solidFill>
          <a:schemeClr val="bg2">
            <a:lumMod val="90000"/>
            <a:alpha val="90000"/>
          </a:schemeClr>
        </a:solidFill>
      </dgm:spPr>
      <dgm:t>
        <a:bodyPr/>
        <a:lstStyle/>
        <a:p>
          <a:r>
            <a:rPr lang="en-US"/>
            <a:t>nepřátelského,</a:t>
          </a:r>
        </a:p>
      </dgm:t>
    </dgm:pt>
    <dgm:pt modelId="{37C0F0C3-F927-4B30-A66D-053DF9F5E4FE}" type="parTrans" cxnId="{BF1C79F5-7B59-4E84-81F8-6919BDACC8E0}">
      <dgm:prSet/>
      <dgm:spPr/>
      <dgm:t>
        <a:bodyPr/>
        <a:lstStyle/>
        <a:p>
          <a:endParaRPr lang="en-US"/>
        </a:p>
      </dgm:t>
    </dgm:pt>
    <dgm:pt modelId="{CD8AD4B6-0C5C-44FD-B0AE-8720332C7CE7}" type="sibTrans" cxnId="{BF1C79F5-7B59-4E84-81F8-6919BDACC8E0}">
      <dgm:prSet/>
      <dgm:spPr/>
      <dgm:t>
        <a:bodyPr/>
        <a:lstStyle/>
        <a:p>
          <a:endParaRPr lang="en-US"/>
        </a:p>
      </dgm:t>
    </dgm:pt>
    <dgm:pt modelId="{7C9269B8-9DF7-4D1A-9D4A-3E099840E00A}">
      <dgm:prSet/>
      <dgm:spPr>
        <a:solidFill>
          <a:schemeClr val="bg2">
            <a:lumMod val="90000"/>
            <a:alpha val="90000"/>
          </a:schemeClr>
        </a:solidFill>
      </dgm:spPr>
      <dgm:t>
        <a:bodyPr/>
        <a:lstStyle/>
        <a:p>
          <a:r>
            <a:rPr lang="en-US"/>
            <a:t>ponižujícího,</a:t>
          </a:r>
        </a:p>
      </dgm:t>
    </dgm:pt>
    <dgm:pt modelId="{FD24D410-49F0-4AFF-8190-58E6A9146127}" type="parTrans" cxnId="{BB26E4BF-8ACD-4F5D-BCE2-2AC7A31CBFA5}">
      <dgm:prSet/>
      <dgm:spPr/>
      <dgm:t>
        <a:bodyPr/>
        <a:lstStyle/>
        <a:p>
          <a:endParaRPr lang="en-US"/>
        </a:p>
      </dgm:t>
    </dgm:pt>
    <dgm:pt modelId="{679B3D7F-1C3F-407D-98DE-22A9DCE12556}" type="sibTrans" cxnId="{BB26E4BF-8ACD-4F5D-BCE2-2AC7A31CBFA5}">
      <dgm:prSet/>
      <dgm:spPr/>
      <dgm:t>
        <a:bodyPr/>
        <a:lstStyle/>
        <a:p>
          <a:endParaRPr lang="en-US"/>
        </a:p>
      </dgm:t>
    </dgm:pt>
    <dgm:pt modelId="{EA58C896-48A0-432F-9957-1E8CA89A4350}">
      <dgm:prSet/>
      <dgm:spPr>
        <a:solidFill>
          <a:schemeClr val="bg2">
            <a:lumMod val="90000"/>
            <a:alpha val="90000"/>
          </a:schemeClr>
        </a:solidFill>
      </dgm:spPr>
      <dgm:t>
        <a:bodyPr/>
        <a:lstStyle/>
        <a:p>
          <a:r>
            <a:rPr lang="en-US"/>
            <a:t>pokořujícího nebo</a:t>
          </a:r>
        </a:p>
      </dgm:t>
    </dgm:pt>
    <dgm:pt modelId="{DBADF78B-2F42-4A07-B4BA-28245FF76DA8}" type="parTrans" cxnId="{C12E2CF5-53D0-408C-B107-0319F1E7F02A}">
      <dgm:prSet/>
      <dgm:spPr/>
      <dgm:t>
        <a:bodyPr/>
        <a:lstStyle/>
        <a:p>
          <a:endParaRPr lang="en-US"/>
        </a:p>
      </dgm:t>
    </dgm:pt>
    <dgm:pt modelId="{30ACB715-D391-4232-9013-F4ED1C951500}" type="sibTrans" cxnId="{C12E2CF5-53D0-408C-B107-0319F1E7F02A}">
      <dgm:prSet/>
      <dgm:spPr/>
      <dgm:t>
        <a:bodyPr/>
        <a:lstStyle/>
        <a:p>
          <a:endParaRPr lang="en-US"/>
        </a:p>
      </dgm:t>
    </dgm:pt>
    <dgm:pt modelId="{753D5ECA-A8D4-4785-B0A8-0C6E9BA67D81}">
      <dgm:prSet/>
      <dgm:spPr>
        <a:solidFill>
          <a:schemeClr val="bg2">
            <a:lumMod val="90000"/>
            <a:alpha val="90000"/>
          </a:schemeClr>
        </a:solidFill>
      </dgm:spPr>
      <dgm:t>
        <a:bodyPr/>
        <a:lstStyle/>
        <a:p>
          <a:r>
            <a:rPr lang="en-US" dirty="0" err="1"/>
            <a:t>urážlivého</a:t>
          </a:r>
          <a:r>
            <a:rPr lang="en-US" dirty="0"/>
            <a:t> </a:t>
          </a:r>
          <a:r>
            <a:rPr lang="en-US" dirty="0" err="1"/>
            <a:t>prostředí</a:t>
          </a:r>
          <a:r>
            <a:rPr lang="en-US" dirty="0"/>
            <a:t>.</a:t>
          </a:r>
        </a:p>
      </dgm:t>
    </dgm:pt>
    <dgm:pt modelId="{E1A2FE93-A46C-4CD2-B543-6DA5FDB42A46}" type="parTrans" cxnId="{2018E2DA-C6BE-4F1E-ADF7-A84DE9149E72}">
      <dgm:prSet/>
      <dgm:spPr/>
      <dgm:t>
        <a:bodyPr/>
        <a:lstStyle/>
        <a:p>
          <a:endParaRPr lang="en-US"/>
        </a:p>
      </dgm:t>
    </dgm:pt>
    <dgm:pt modelId="{1B889770-9B90-4409-BF3C-78C35A3FAE07}" type="sibTrans" cxnId="{2018E2DA-C6BE-4F1E-ADF7-A84DE9149E72}">
      <dgm:prSet/>
      <dgm:spPr/>
      <dgm:t>
        <a:bodyPr/>
        <a:lstStyle/>
        <a:p>
          <a:endParaRPr lang="en-US"/>
        </a:p>
      </dgm:t>
    </dgm:pt>
    <dgm:pt modelId="{2CFC951E-656A-0E49-A981-AE848ACCEA79}" type="pres">
      <dgm:prSet presAssocID="{3EB2A1CA-B048-4C3E-9F39-FE76EC572A6A}" presName="Name0" presStyleCnt="0">
        <dgm:presLayoutVars>
          <dgm:dir/>
          <dgm:animLvl val="lvl"/>
          <dgm:resizeHandles val="exact"/>
        </dgm:presLayoutVars>
      </dgm:prSet>
      <dgm:spPr/>
    </dgm:pt>
    <dgm:pt modelId="{82A868DF-66E5-2740-B20B-8DAC588A62F7}" type="pres">
      <dgm:prSet presAssocID="{2EC7822D-6ABB-422E-A7BE-5D554C14498C}" presName="boxAndChildren" presStyleCnt="0"/>
      <dgm:spPr/>
    </dgm:pt>
    <dgm:pt modelId="{C1BF47BA-E7CD-A046-BDE2-266E5476CCAA}" type="pres">
      <dgm:prSet presAssocID="{2EC7822D-6ABB-422E-A7BE-5D554C14498C}" presName="parentTextBox" presStyleLbl="node1" presStyleIdx="0" presStyleCnt="2"/>
      <dgm:spPr/>
    </dgm:pt>
    <dgm:pt modelId="{19076707-505A-2C44-B91B-48B43C71F960}" type="pres">
      <dgm:prSet presAssocID="{2EC7822D-6ABB-422E-A7BE-5D554C14498C}" presName="entireBox" presStyleLbl="node1" presStyleIdx="0" presStyleCnt="2"/>
      <dgm:spPr/>
    </dgm:pt>
    <dgm:pt modelId="{863037FE-5F73-BC48-9635-EAEC344DA517}" type="pres">
      <dgm:prSet presAssocID="{2EC7822D-6ABB-422E-A7BE-5D554C14498C}" presName="descendantBox" presStyleCnt="0"/>
      <dgm:spPr/>
    </dgm:pt>
    <dgm:pt modelId="{0850061D-64FD-1341-88D8-0F6BB043B403}" type="pres">
      <dgm:prSet presAssocID="{3673AB2D-B676-4789-8371-3528CB01034A}" presName="childTextBox" presStyleLbl="fgAccFollowNode1" presStyleIdx="0" presStyleCnt="5">
        <dgm:presLayoutVars>
          <dgm:bulletEnabled val="1"/>
        </dgm:presLayoutVars>
      </dgm:prSet>
      <dgm:spPr/>
    </dgm:pt>
    <dgm:pt modelId="{5F89849E-31ED-2443-AAFE-88D937200A23}" type="pres">
      <dgm:prSet presAssocID="{F06E620A-FD55-482B-B142-B0EA7182CFFA}" presName="childTextBox" presStyleLbl="fgAccFollowNode1" presStyleIdx="1" presStyleCnt="5">
        <dgm:presLayoutVars>
          <dgm:bulletEnabled val="1"/>
        </dgm:presLayoutVars>
      </dgm:prSet>
      <dgm:spPr/>
    </dgm:pt>
    <dgm:pt modelId="{56A0332D-9076-D94A-ADE6-30880863225A}" type="pres">
      <dgm:prSet presAssocID="{7C9269B8-9DF7-4D1A-9D4A-3E099840E00A}" presName="childTextBox" presStyleLbl="fgAccFollowNode1" presStyleIdx="2" presStyleCnt="5">
        <dgm:presLayoutVars>
          <dgm:bulletEnabled val="1"/>
        </dgm:presLayoutVars>
      </dgm:prSet>
      <dgm:spPr/>
    </dgm:pt>
    <dgm:pt modelId="{A9F527AA-4323-D247-816C-D4EE4933AEBD}" type="pres">
      <dgm:prSet presAssocID="{EA58C896-48A0-432F-9957-1E8CA89A4350}" presName="childTextBox" presStyleLbl="fgAccFollowNode1" presStyleIdx="3" presStyleCnt="5">
        <dgm:presLayoutVars>
          <dgm:bulletEnabled val="1"/>
        </dgm:presLayoutVars>
      </dgm:prSet>
      <dgm:spPr/>
    </dgm:pt>
    <dgm:pt modelId="{2DBECD38-5DF6-7942-B2A7-F2A8E5EC7E9A}" type="pres">
      <dgm:prSet presAssocID="{753D5ECA-A8D4-4785-B0A8-0C6E9BA67D81}" presName="childTextBox" presStyleLbl="fgAccFollowNode1" presStyleIdx="4" presStyleCnt="5">
        <dgm:presLayoutVars>
          <dgm:bulletEnabled val="1"/>
        </dgm:presLayoutVars>
      </dgm:prSet>
      <dgm:spPr/>
    </dgm:pt>
    <dgm:pt modelId="{B8DF3B37-237A-A040-8ACF-9C6BE641F6DB}" type="pres">
      <dgm:prSet presAssocID="{47FDC2B0-EF50-4C04-A0D4-12642964843B}" presName="sp" presStyleCnt="0"/>
      <dgm:spPr/>
    </dgm:pt>
    <dgm:pt modelId="{07CB158F-5A41-4841-9C5C-C20A6349C8C5}" type="pres">
      <dgm:prSet presAssocID="{D7DA4D1B-E4B3-4DC5-9782-99536F07C2E6}" presName="arrowAndChildren" presStyleCnt="0"/>
      <dgm:spPr/>
    </dgm:pt>
    <dgm:pt modelId="{40E1E660-7997-BD47-B9B3-DD9C77D65B22}" type="pres">
      <dgm:prSet presAssocID="{D7DA4D1B-E4B3-4DC5-9782-99536F07C2E6}" presName="parentTextArrow" presStyleLbl="node1" presStyleIdx="1" presStyleCnt="2"/>
      <dgm:spPr/>
    </dgm:pt>
  </dgm:ptLst>
  <dgm:cxnLst>
    <dgm:cxn modelId="{1E21A315-EF4E-054A-9E30-B58797D5C5B5}" type="presOf" srcId="{3673AB2D-B676-4789-8371-3528CB01034A}" destId="{0850061D-64FD-1341-88D8-0F6BB043B403}" srcOrd="0" destOrd="0" presId="urn:microsoft.com/office/officeart/2005/8/layout/process4"/>
    <dgm:cxn modelId="{A6985736-C7E7-BB40-B663-E7DDDD94651E}" type="presOf" srcId="{3EB2A1CA-B048-4C3E-9F39-FE76EC572A6A}" destId="{2CFC951E-656A-0E49-A981-AE848ACCEA79}" srcOrd="0" destOrd="0" presId="urn:microsoft.com/office/officeart/2005/8/layout/process4"/>
    <dgm:cxn modelId="{44111450-44FD-3B48-8BA9-14350301ED09}" type="presOf" srcId="{2EC7822D-6ABB-422E-A7BE-5D554C14498C}" destId="{C1BF47BA-E7CD-A046-BDE2-266E5476CCAA}" srcOrd="0" destOrd="0" presId="urn:microsoft.com/office/officeart/2005/8/layout/process4"/>
    <dgm:cxn modelId="{517BF759-FD58-4202-8BD6-9DA80B7EBD8D}" srcId="{3EB2A1CA-B048-4C3E-9F39-FE76EC572A6A}" destId="{D7DA4D1B-E4B3-4DC5-9782-99536F07C2E6}" srcOrd="0" destOrd="0" parTransId="{79738FF1-AA23-4E29-91D2-E76B0589F40A}" sibTransId="{47FDC2B0-EF50-4C04-A0D4-12642964843B}"/>
    <dgm:cxn modelId="{2FEFAB68-6396-4244-9BE7-53C2030A3E14}" type="presOf" srcId="{2EC7822D-6ABB-422E-A7BE-5D554C14498C}" destId="{19076707-505A-2C44-B91B-48B43C71F960}" srcOrd="1" destOrd="0" presId="urn:microsoft.com/office/officeart/2005/8/layout/process4"/>
    <dgm:cxn modelId="{E8950A90-0F98-0A46-8A56-CB4DC39ADE60}" type="presOf" srcId="{F06E620A-FD55-482B-B142-B0EA7182CFFA}" destId="{5F89849E-31ED-2443-AAFE-88D937200A23}" srcOrd="0" destOrd="0" presId="urn:microsoft.com/office/officeart/2005/8/layout/process4"/>
    <dgm:cxn modelId="{927F1498-C956-574E-A532-57EF25E11DEA}" type="presOf" srcId="{EA58C896-48A0-432F-9957-1E8CA89A4350}" destId="{A9F527AA-4323-D247-816C-D4EE4933AEBD}" srcOrd="0" destOrd="0" presId="urn:microsoft.com/office/officeart/2005/8/layout/process4"/>
    <dgm:cxn modelId="{BB26E4BF-8ACD-4F5D-BCE2-2AC7A31CBFA5}" srcId="{2EC7822D-6ABB-422E-A7BE-5D554C14498C}" destId="{7C9269B8-9DF7-4D1A-9D4A-3E099840E00A}" srcOrd="2" destOrd="0" parTransId="{FD24D410-49F0-4AFF-8190-58E6A9146127}" sibTransId="{679B3D7F-1C3F-407D-98DE-22A9DCE12556}"/>
    <dgm:cxn modelId="{1976F2C1-2640-FE48-8DE1-709E04CEE82A}" type="presOf" srcId="{D7DA4D1B-E4B3-4DC5-9782-99536F07C2E6}" destId="{40E1E660-7997-BD47-B9B3-DD9C77D65B22}" srcOrd="0" destOrd="0" presId="urn:microsoft.com/office/officeart/2005/8/layout/process4"/>
    <dgm:cxn modelId="{2018E2DA-C6BE-4F1E-ADF7-A84DE9149E72}" srcId="{2EC7822D-6ABB-422E-A7BE-5D554C14498C}" destId="{753D5ECA-A8D4-4785-B0A8-0C6E9BA67D81}" srcOrd="4" destOrd="0" parTransId="{E1A2FE93-A46C-4CD2-B543-6DA5FDB42A46}" sibTransId="{1B889770-9B90-4409-BF3C-78C35A3FAE07}"/>
    <dgm:cxn modelId="{66CD69EA-C47D-4A53-BDE7-08098901281A}" srcId="{2EC7822D-6ABB-422E-A7BE-5D554C14498C}" destId="{3673AB2D-B676-4789-8371-3528CB01034A}" srcOrd="0" destOrd="0" parTransId="{0483872C-F760-42C3-8358-264DB0FFBD6F}" sibTransId="{E014A38C-D7F2-4B6D-A6A3-C6255E3EF713}"/>
    <dgm:cxn modelId="{D74C81EA-C5CB-423D-9918-FE9F4AB1616D}" srcId="{3EB2A1CA-B048-4C3E-9F39-FE76EC572A6A}" destId="{2EC7822D-6ABB-422E-A7BE-5D554C14498C}" srcOrd="1" destOrd="0" parTransId="{0ACE57EF-80E0-4A6F-802D-C06BB589E935}" sibTransId="{88E845E0-81F9-438E-A5FF-D44C7EA850E8}"/>
    <dgm:cxn modelId="{C12E2CF5-53D0-408C-B107-0319F1E7F02A}" srcId="{2EC7822D-6ABB-422E-A7BE-5D554C14498C}" destId="{EA58C896-48A0-432F-9957-1E8CA89A4350}" srcOrd="3" destOrd="0" parTransId="{DBADF78B-2F42-4A07-B4BA-28245FF76DA8}" sibTransId="{30ACB715-D391-4232-9013-F4ED1C951500}"/>
    <dgm:cxn modelId="{BF1C79F5-7B59-4E84-81F8-6919BDACC8E0}" srcId="{2EC7822D-6ABB-422E-A7BE-5D554C14498C}" destId="{F06E620A-FD55-482B-B142-B0EA7182CFFA}" srcOrd="1" destOrd="0" parTransId="{37C0F0C3-F927-4B30-A66D-053DF9F5E4FE}" sibTransId="{CD8AD4B6-0C5C-44FD-B0AE-8720332C7CE7}"/>
    <dgm:cxn modelId="{80B05BF9-3712-3F41-BAB3-533AF123D355}" type="presOf" srcId="{7C9269B8-9DF7-4D1A-9D4A-3E099840E00A}" destId="{56A0332D-9076-D94A-ADE6-30880863225A}" srcOrd="0" destOrd="0" presId="urn:microsoft.com/office/officeart/2005/8/layout/process4"/>
    <dgm:cxn modelId="{70264CFF-EDEA-B24C-B7B3-C298533C30DF}" type="presOf" srcId="{753D5ECA-A8D4-4785-B0A8-0C6E9BA67D81}" destId="{2DBECD38-5DF6-7942-B2A7-F2A8E5EC7E9A}" srcOrd="0" destOrd="0" presId="urn:microsoft.com/office/officeart/2005/8/layout/process4"/>
    <dgm:cxn modelId="{C076A75A-8179-F84F-87D0-DE85CA63FD6A}" type="presParOf" srcId="{2CFC951E-656A-0E49-A981-AE848ACCEA79}" destId="{82A868DF-66E5-2740-B20B-8DAC588A62F7}" srcOrd="0" destOrd="0" presId="urn:microsoft.com/office/officeart/2005/8/layout/process4"/>
    <dgm:cxn modelId="{6F120EFC-1A82-D74C-8114-1B566E10087E}" type="presParOf" srcId="{82A868DF-66E5-2740-B20B-8DAC588A62F7}" destId="{C1BF47BA-E7CD-A046-BDE2-266E5476CCAA}" srcOrd="0" destOrd="0" presId="urn:microsoft.com/office/officeart/2005/8/layout/process4"/>
    <dgm:cxn modelId="{02A96113-28AB-BC48-938C-3414248C1956}" type="presParOf" srcId="{82A868DF-66E5-2740-B20B-8DAC588A62F7}" destId="{19076707-505A-2C44-B91B-48B43C71F960}" srcOrd="1" destOrd="0" presId="urn:microsoft.com/office/officeart/2005/8/layout/process4"/>
    <dgm:cxn modelId="{72AC5FD8-130D-8345-9F93-D371574FFDB3}" type="presParOf" srcId="{82A868DF-66E5-2740-B20B-8DAC588A62F7}" destId="{863037FE-5F73-BC48-9635-EAEC344DA517}" srcOrd="2" destOrd="0" presId="urn:microsoft.com/office/officeart/2005/8/layout/process4"/>
    <dgm:cxn modelId="{F9C82A6B-0F88-E149-BEE5-AFE2516A31F8}" type="presParOf" srcId="{863037FE-5F73-BC48-9635-EAEC344DA517}" destId="{0850061D-64FD-1341-88D8-0F6BB043B403}" srcOrd="0" destOrd="0" presId="urn:microsoft.com/office/officeart/2005/8/layout/process4"/>
    <dgm:cxn modelId="{1C1ABB30-2CC5-554F-BD2D-E9E47A17F83B}" type="presParOf" srcId="{863037FE-5F73-BC48-9635-EAEC344DA517}" destId="{5F89849E-31ED-2443-AAFE-88D937200A23}" srcOrd="1" destOrd="0" presId="urn:microsoft.com/office/officeart/2005/8/layout/process4"/>
    <dgm:cxn modelId="{8703AF2E-9719-D84B-923E-6A954A933578}" type="presParOf" srcId="{863037FE-5F73-BC48-9635-EAEC344DA517}" destId="{56A0332D-9076-D94A-ADE6-30880863225A}" srcOrd="2" destOrd="0" presId="urn:microsoft.com/office/officeart/2005/8/layout/process4"/>
    <dgm:cxn modelId="{1F156CF3-2F9F-2340-83B1-B31320198938}" type="presParOf" srcId="{863037FE-5F73-BC48-9635-EAEC344DA517}" destId="{A9F527AA-4323-D247-816C-D4EE4933AEBD}" srcOrd="3" destOrd="0" presId="urn:microsoft.com/office/officeart/2005/8/layout/process4"/>
    <dgm:cxn modelId="{59AE4AE3-A04D-5B45-8409-063C6D2ED2A4}" type="presParOf" srcId="{863037FE-5F73-BC48-9635-EAEC344DA517}" destId="{2DBECD38-5DF6-7942-B2A7-F2A8E5EC7E9A}" srcOrd="4" destOrd="0" presId="urn:microsoft.com/office/officeart/2005/8/layout/process4"/>
    <dgm:cxn modelId="{681044BA-B42D-5E4D-8510-3DF93D74FC8F}" type="presParOf" srcId="{2CFC951E-656A-0E49-A981-AE848ACCEA79}" destId="{B8DF3B37-237A-A040-8ACF-9C6BE641F6DB}" srcOrd="1" destOrd="0" presId="urn:microsoft.com/office/officeart/2005/8/layout/process4"/>
    <dgm:cxn modelId="{B5E522CC-3E51-0246-8110-A29BFEF34B21}" type="presParOf" srcId="{2CFC951E-656A-0E49-A981-AE848ACCEA79}" destId="{07CB158F-5A41-4841-9C5C-C20A6349C8C5}" srcOrd="2" destOrd="0" presId="urn:microsoft.com/office/officeart/2005/8/layout/process4"/>
    <dgm:cxn modelId="{49D7B646-4220-9A46-BB94-190934738FDF}" type="presParOf" srcId="{07CB158F-5A41-4841-9C5C-C20A6349C8C5}" destId="{40E1E660-7997-BD47-B9B3-DD9C77D65B2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7FEC57-43EC-4A76-982C-82AD4E7B5ED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083D366-74A7-4BA1-A990-46CD31C6BB2C}">
      <dgm:prSet/>
      <dgm:spPr>
        <a:solidFill>
          <a:schemeClr val="bg2">
            <a:lumMod val="50000"/>
          </a:schemeClr>
        </a:solidFill>
      </dgm:spPr>
      <dgm:t>
        <a:bodyPr/>
        <a:lstStyle/>
        <a:p>
          <a:r>
            <a:rPr lang="cs-CZ" dirty="0"/>
            <a:t>V souladu se závěry šetření veřejné ochránkyně práv doporučujeme využívat zvláštní opatření podle § 7c zákona o regulaci reklamy a reklamy v rozporu se zákonem nařídit ukončit nebo odstranit. </a:t>
          </a:r>
          <a:endParaRPr lang="en-US" dirty="0"/>
        </a:p>
      </dgm:t>
    </dgm:pt>
    <dgm:pt modelId="{01AF368D-3301-4B05-9F5B-B1163D248A35}" type="parTrans" cxnId="{E7135FD9-7C17-412D-87AE-CBF71AE6D336}">
      <dgm:prSet/>
      <dgm:spPr/>
      <dgm:t>
        <a:bodyPr/>
        <a:lstStyle/>
        <a:p>
          <a:endParaRPr lang="en-US"/>
        </a:p>
      </dgm:t>
    </dgm:pt>
    <dgm:pt modelId="{0EE5905F-5517-4754-B3A4-47270CCD9BDE}" type="sibTrans" cxnId="{E7135FD9-7C17-412D-87AE-CBF71AE6D336}">
      <dgm:prSet phldrT="1" phldr="0"/>
      <dgm:spPr/>
      <dgm:t>
        <a:bodyPr/>
        <a:lstStyle/>
        <a:p>
          <a:endParaRPr lang="en-US"/>
        </a:p>
      </dgm:t>
    </dgm:pt>
    <dgm:pt modelId="{F0396A45-6B0F-4F61-922A-31DB967305C1}">
      <dgm:prSet/>
      <dgm:spPr>
        <a:solidFill>
          <a:schemeClr val="bg2">
            <a:lumMod val="50000"/>
          </a:schemeClr>
        </a:solidFill>
      </dgm:spPr>
      <dgm:t>
        <a:bodyPr/>
        <a:lstStyle/>
        <a:p>
          <a:r>
            <a:rPr lang="cs-CZ" dirty="0"/>
            <a:t>Změnit koncepci zákona o regulaci reklamy, aby se neomezoval pouze na podnikatelskou sféru, s cílem sjednotit definici reklamy v zákonu o regulaci reklamy tak, aby byla jednotná s definicí reklamy v zákonu o provozování rozhlasového a televizního vysílání.</a:t>
          </a:r>
          <a:endParaRPr lang="en-US" dirty="0"/>
        </a:p>
      </dgm:t>
    </dgm:pt>
    <dgm:pt modelId="{6B5F4EBE-45FA-4D1A-8803-7ACB4404A4A0}" type="parTrans" cxnId="{358DFEFD-4D0D-456C-97ED-962B5D43CFD8}">
      <dgm:prSet/>
      <dgm:spPr/>
      <dgm:t>
        <a:bodyPr/>
        <a:lstStyle/>
        <a:p>
          <a:endParaRPr lang="en-US"/>
        </a:p>
      </dgm:t>
    </dgm:pt>
    <dgm:pt modelId="{F1E929A2-2952-41B8-AF65-366FF1EB90DE}" type="sibTrans" cxnId="{358DFEFD-4D0D-456C-97ED-962B5D43CFD8}">
      <dgm:prSet phldrT="2" phldr="0"/>
      <dgm:spPr/>
      <dgm:t>
        <a:bodyPr/>
        <a:lstStyle/>
        <a:p>
          <a:endParaRPr lang="en-US"/>
        </a:p>
      </dgm:t>
    </dgm:pt>
    <dgm:pt modelId="{F0A6C37A-5834-4770-A0AA-67E20B9F7A28}">
      <dgm:prSet/>
      <dgm:spPr>
        <a:solidFill>
          <a:schemeClr val="bg2">
            <a:lumMod val="50000"/>
          </a:schemeClr>
        </a:solidFill>
      </dgm:spPr>
      <dgm:t>
        <a:bodyPr/>
        <a:lstStyle/>
        <a:p>
          <a:r>
            <a:rPr lang="cs-CZ"/>
            <a:t>Metodicky se zaměřit na nová komunikační média a jimi šířenou reklamu. </a:t>
          </a:r>
          <a:endParaRPr lang="en-US"/>
        </a:p>
      </dgm:t>
    </dgm:pt>
    <dgm:pt modelId="{5DB220D2-E782-40E3-B66C-0422381B03CB}" type="parTrans" cxnId="{F11A4E7B-31BE-4FC2-BFC8-BE0DD368977C}">
      <dgm:prSet/>
      <dgm:spPr/>
      <dgm:t>
        <a:bodyPr/>
        <a:lstStyle/>
        <a:p>
          <a:endParaRPr lang="en-US"/>
        </a:p>
      </dgm:t>
    </dgm:pt>
    <dgm:pt modelId="{A07D3FC0-9ED6-42E7-9D6A-D162FF0B5C2D}" type="sibTrans" cxnId="{F11A4E7B-31BE-4FC2-BFC8-BE0DD368977C}">
      <dgm:prSet phldrT="3" phldr="0"/>
      <dgm:spPr/>
      <dgm:t>
        <a:bodyPr/>
        <a:lstStyle/>
        <a:p>
          <a:endParaRPr lang="en-US"/>
        </a:p>
      </dgm:t>
    </dgm:pt>
    <dgm:pt modelId="{97CFB26F-B1CE-4D77-998E-06EDB83BF444}">
      <dgm:prSet/>
      <dgm:spPr>
        <a:solidFill>
          <a:schemeClr val="bg2">
            <a:lumMod val="50000"/>
          </a:schemeClr>
        </a:solidFill>
      </dgm:spPr>
      <dgm:t>
        <a:bodyPr/>
        <a:lstStyle/>
        <a:p>
          <a:r>
            <a:rPr lang="cs-CZ"/>
            <a:t>Posílit metodické vedení ze strany Ministerstva průmyslu a obchodu směrem ke krajským živnostenským úřadům. </a:t>
          </a:r>
          <a:endParaRPr lang="en-US"/>
        </a:p>
      </dgm:t>
    </dgm:pt>
    <dgm:pt modelId="{3A19F30A-7EBB-4CBA-AD47-A985A8C9B3EC}" type="parTrans" cxnId="{A85AE36E-931B-4607-8DEF-967BA71ED111}">
      <dgm:prSet/>
      <dgm:spPr/>
      <dgm:t>
        <a:bodyPr/>
        <a:lstStyle/>
        <a:p>
          <a:endParaRPr lang="en-US"/>
        </a:p>
      </dgm:t>
    </dgm:pt>
    <dgm:pt modelId="{BEB94B91-252E-461D-AABC-405B5C3000FF}" type="sibTrans" cxnId="{A85AE36E-931B-4607-8DEF-967BA71ED111}">
      <dgm:prSet phldrT="4" phldr="0"/>
      <dgm:spPr/>
      <dgm:t>
        <a:bodyPr/>
        <a:lstStyle/>
        <a:p>
          <a:endParaRPr lang="en-US"/>
        </a:p>
      </dgm:t>
    </dgm:pt>
    <dgm:pt modelId="{9F105296-8E43-45E2-866B-C6168874A6B5}">
      <dgm:prSet/>
      <dgm:spPr>
        <a:solidFill>
          <a:schemeClr val="bg2">
            <a:lumMod val="50000"/>
          </a:schemeClr>
        </a:solidFill>
      </dgm:spPr>
      <dgm:t>
        <a:bodyPr/>
        <a:lstStyle/>
        <a:p>
          <a:r>
            <a:rPr lang="cs-CZ"/>
            <a:t>Podporovat ze strany MPO využívání možnosti zahájit šetření z vlastní iniciativy krajskými živnostenskými úřady v případech možného porušení zákona + podporovat osvětovou činnost úřadů.</a:t>
          </a:r>
          <a:endParaRPr lang="en-US"/>
        </a:p>
      </dgm:t>
    </dgm:pt>
    <dgm:pt modelId="{61FF5CF2-CEB4-4766-A004-F762C92C1CAD}" type="parTrans" cxnId="{4D9A49AB-953F-42BA-93C9-1476630339B7}">
      <dgm:prSet/>
      <dgm:spPr/>
      <dgm:t>
        <a:bodyPr/>
        <a:lstStyle/>
        <a:p>
          <a:endParaRPr lang="en-US"/>
        </a:p>
      </dgm:t>
    </dgm:pt>
    <dgm:pt modelId="{70CE8544-2D45-4D13-A0D7-DDDAA316917F}" type="sibTrans" cxnId="{4D9A49AB-953F-42BA-93C9-1476630339B7}">
      <dgm:prSet phldrT="5" phldr="0"/>
      <dgm:spPr/>
      <dgm:t>
        <a:bodyPr/>
        <a:lstStyle/>
        <a:p>
          <a:endParaRPr lang="en-US"/>
        </a:p>
      </dgm:t>
    </dgm:pt>
    <dgm:pt modelId="{B1CBAEF5-0800-4523-A369-B3B9345D543D}">
      <dgm:prSet/>
      <dgm:spPr>
        <a:solidFill>
          <a:schemeClr val="bg2">
            <a:lumMod val="50000"/>
          </a:schemeClr>
        </a:solidFill>
      </dgm:spPr>
      <dgm:t>
        <a:bodyPr/>
        <a:lstStyle/>
        <a:p>
          <a:r>
            <a:rPr lang="cs-CZ" dirty="0"/>
            <a:t>Zabývat se v případech diskriminační reklamy zpracovatelem i zadavatelem reklamy a nezapomínat na jejich společnou odpovědnost za výslednou reklamu. </a:t>
          </a:r>
          <a:endParaRPr lang="en-US" dirty="0"/>
        </a:p>
      </dgm:t>
    </dgm:pt>
    <dgm:pt modelId="{F547CB9F-DEEC-4121-BCDC-65A32754FB78}" type="parTrans" cxnId="{0BBA2C5E-85A1-4E4E-BFED-FDBFFFEFA33B}">
      <dgm:prSet/>
      <dgm:spPr/>
      <dgm:t>
        <a:bodyPr/>
        <a:lstStyle/>
        <a:p>
          <a:endParaRPr lang="en-US"/>
        </a:p>
      </dgm:t>
    </dgm:pt>
    <dgm:pt modelId="{90C4A3EE-9AB1-44CD-87BD-5599D559BDE6}" type="sibTrans" cxnId="{0BBA2C5E-85A1-4E4E-BFED-FDBFFFEFA33B}">
      <dgm:prSet phldrT="6" phldr="0"/>
      <dgm:spPr/>
      <dgm:t>
        <a:bodyPr/>
        <a:lstStyle/>
        <a:p>
          <a:endParaRPr lang="en-US"/>
        </a:p>
      </dgm:t>
    </dgm:pt>
    <dgm:pt modelId="{5C6DE00D-9DA8-4304-B207-61BB58ED37A8}">
      <dgm:prSet/>
      <dgm:spPr>
        <a:solidFill>
          <a:schemeClr val="bg2">
            <a:lumMod val="50000"/>
          </a:schemeClr>
        </a:solidFill>
      </dgm:spPr>
      <dgm:t>
        <a:bodyPr/>
        <a:lstStyle/>
        <a:p>
          <a:r>
            <a:rPr lang="cs-CZ"/>
            <a:t>Metodickou informaci k rozeznávání sexismu v reklamě považovat za závaznou pro činnost krajských živnostenských úřadů. </a:t>
          </a:r>
          <a:endParaRPr lang="en-US"/>
        </a:p>
      </dgm:t>
    </dgm:pt>
    <dgm:pt modelId="{2DB06256-67F4-48FF-BCE5-F6083F2DBA3E}" type="parTrans" cxnId="{3A56EC22-BEF1-4C72-9710-81B2DEA49FBF}">
      <dgm:prSet/>
      <dgm:spPr/>
      <dgm:t>
        <a:bodyPr/>
        <a:lstStyle/>
        <a:p>
          <a:endParaRPr lang="en-US"/>
        </a:p>
      </dgm:t>
    </dgm:pt>
    <dgm:pt modelId="{00628E5F-1625-4CC8-A021-A714B92C3613}" type="sibTrans" cxnId="{3A56EC22-BEF1-4C72-9710-81B2DEA49FBF}">
      <dgm:prSet phldrT="7" phldr="0"/>
      <dgm:spPr/>
      <dgm:t>
        <a:bodyPr/>
        <a:lstStyle/>
        <a:p>
          <a:endParaRPr lang="en-US"/>
        </a:p>
      </dgm:t>
    </dgm:pt>
    <dgm:pt modelId="{FA7F9900-8C1E-E743-922F-E9B76AB9FCBB}" type="pres">
      <dgm:prSet presAssocID="{A27FEC57-43EC-4A76-982C-82AD4E7B5ED2}" presName="diagram" presStyleCnt="0">
        <dgm:presLayoutVars>
          <dgm:dir/>
          <dgm:resizeHandles val="exact"/>
        </dgm:presLayoutVars>
      </dgm:prSet>
      <dgm:spPr/>
    </dgm:pt>
    <dgm:pt modelId="{043A63A1-E308-D445-BC66-4E80CEE2238F}" type="pres">
      <dgm:prSet presAssocID="{B083D366-74A7-4BA1-A990-46CD31C6BB2C}" presName="node" presStyleLbl="node1" presStyleIdx="0" presStyleCnt="7">
        <dgm:presLayoutVars>
          <dgm:bulletEnabled val="1"/>
        </dgm:presLayoutVars>
      </dgm:prSet>
      <dgm:spPr/>
    </dgm:pt>
    <dgm:pt modelId="{EA54248C-FBE2-D242-8689-AD032835FF03}" type="pres">
      <dgm:prSet presAssocID="{0EE5905F-5517-4754-B3A4-47270CCD9BDE}" presName="sibTrans" presStyleCnt="0"/>
      <dgm:spPr/>
    </dgm:pt>
    <dgm:pt modelId="{59FD6F1E-A4FA-904D-B200-45EEE469AD8F}" type="pres">
      <dgm:prSet presAssocID="{F0396A45-6B0F-4F61-922A-31DB967305C1}" presName="node" presStyleLbl="node1" presStyleIdx="1" presStyleCnt="7">
        <dgm:presLayoutVars>
          <dgm:bulletEnabled val="1"/>
        </dgm:presLayoutVars>
      </dgm:prSet>
      <dgm:spPr/>
    </dgm:pt>
    <dgm:pt modelId="{57C2D14A-70F8-E44A-86B4-D89BD2BBAD79}" type="pres">
      <dgm:prSet presAssocID="{F1E929A2-2952-41B8-AF65-366FF1EB90DE}" presName="sibTrans" presStyleCnt="0"/>
      <dgm:spPr/>
    </dgm:pt>
    <dgm:pt modelId="{BEEBDAA8-652D-4446-A632-9D999AE2FCD6}" type="pres">
      <dgm:prSet presAssocID="{F0A6C37A-5834-4770-A0AA-67E20B9F7A28}" presName="node" presStyleLbl="node1" presStyleIdx="2" presStyleCnt="7">
        <dgm:presLayoutVars>
          <dgm:bulletEnabled val="1"/>
        </dgm:presLayoutVars>
      </dgm:prSet>
      <dgm:spPr/>
    </dgm:pt>
    <dgm:pt modelId="{D2A515C8-5524-3A48-9E26-3A5E3962FB7E}" type="pres">
      <dgm:prSet presAssocID="{A07D3FC0-9ED6-42E7-9D6A-D162FF0B5C2D}" presName="sibTrans" presStyleCnt="0"/>
      <dgm:spPr/>
    </dgm:pt>
    <dgm:pt modelId="{31D5A406-5E94-6F4A-9587-5AF6A086FFAE}" type="pres">
      <dgm:prSet presAssocID="{97CFB26F-B1CE-4D77-998E-06EDB83BF444}" presName="node" presStyleLbl="node1" presStyleIdx="3" presStyleCnt="7">
        <dgm:presLayoutVars>
          <dgm:bulletEnabled val="1"/>
        </dgm:presLayoutVars>
      </dgm:prSet>
      <dgm:spPr/>
    </dgm:pt>
    <dgm:pt modelId="{E485B299-5D97-A14E-83DF-E23079D4CF1A}" type="pres">
      <dgm:prSet presAssocID="{BEB94B91-252E-461D-AABC-405B5C3000FF}" presName="sibTrans" presStyleCnt="0"/>
      <dgm:spPr/>
    </dgm:pt>
    <dgm:pt modelId="{43B6FAF0-C995-254F-A607-450C888BC3D2}" type="pres">
      <dgm:prSet presAssocID="{9F105296-8E43-45E2-866B-C6168874A6B5}" presName="node" presStyleLbl="node1" presStyleIdx="4" presStyleCnt="7">
        <dgm:presLayoutVars>
          <dgm:bulletEnabled val="1"/>
        </dgm:presLayoutVars>
      </dgm:prSet>
      <dgm:spPr/>
    </dgm:pt>
    <dgm:pt modelId="{A1495F69-31DE-6F41-8A47-8C4F0FD24F2A}" type="pres">
      <dgm:prSet presAssocID="{70CE8544-2D45-4D13-A0D7-DDDAA316917F}" presName="sibTrans" presStyleCnt="0"/>
      <dgm:spPr/>
    </dgm:pt>
    <dgm:pt modelId="{2B7FF2DE-B040-E54F-874C-A4966EEA85E1}" type="pres">
      <dgm:prSet presAssocID="{B1CBAEF5-0800-4523-A369-B3B9345D543D}" presName="node" presStyleLbl="node1" presStyleIdx="5" presStyleCnt="7">
        <dgm:presLayoutVars>
          <dgm:bulletEnabled val="1"/>
        </dgm:presLayoutVars>
      </dgm:prSet>
      <dgm:spPr/>
    </dgm:pt>
    <dgm:pt modelId="{47782415-13E3-904B-84E4-B13F27AE90DA}" type="pres">
      <dgm:prSet presAssocID="{90C4A3EE-9AB1-44CD-87BD-5599D559BDE6}" presName="sibTrans" presStyleCnt="0"/>
      <dgm:spPr/>
    </dgm:pt>
    <dgm:pt modelId="{1694B6FC-9826-E948-A5DA-0673E866937E}" type="pres">
      <dgm:prSet presAssocID="{5C6DE00D-9DA8-4304-B207-61BB58ED37A8}" presName="node" presStyleLbl="node1" presStyleIdx="6" presStyleCnt="7">
        <dgm:presLayoutVars>
          <dgm:bulletEnabled val="1"/>
        </dgm:presLayoutVars>
      </dgm:prSet>
      <dgm:spPr/>
    </dgm:pt>
  </dgm:ptLst>
  <dgm:cxnLst>
    <dgm:cxn modelId="{3A56EC22-BEF1-4C72-9710-81B2DEA49FBF}" srcId="{A27FEC57-43EC-4A76-982C-82AD4E7B5ED2}" destId="{5C6DE00D-9DA8-4304-B207-61BB58ED37A8}" srcOrd="6" destOrd="0" parTransId="{2DB06256-67F4-48FF-BCE5-F6083F2DBA3E}" sibTransId="{00628E5F-1625-4CC8-A021-A714B92C3613}"/>
    <dgm:cxn modelId="{EE5A0249-64BD-9349-AE3E-D2EB24C0C5D5}" type="presOf" srcId="{B1CBAEF5-0800-4523-A369-B3B9345D543D}" destId="{2B7FF2DE-B040-E54F-874C-A4966EEA85E1}" srcOrd="0" destOrd="0" presId="urn:microsoft.com/office/officeart/2005/8/layout/default"/>
    <dgm:cxn modelId="{07E2504C-1041-CE47-920C-512F9B830EED}" type="presOf" srcId="{B083D366-74A7-4BA1-A990-46CD31C6BB2C}" destId="{043A63A1-E308-D445-BC66-4E80CEE2238F}" srcOrd="0" destOrd="0" presId="urn:microsoft.com/office/officeart/2005/8/layout/default"/>
    <dgm:cxn modelId="{0BBA2C5E-85A1-4E4E-BFED-FDBFFFEFA33B}" srcId="{A27FEC57-43EC-4A76-982C-82AD4E7B5ED2}" destId="{B1CBAEF5-0800-4523-A369-B3B9345D543D}" srcOrd="5" destOrd="0" parTransId="{F547CB9F-DEEC-4121-BCDC-65A32754FB78}" sibTransId="{90C4A3EE-9AB1-44CD-87BD-5599D559BDE6}"/>
    <dgm:cxn modelId="{A85AE36E-931B-4607-8DEF-967BA71ED111}" srcId="{A27FEC57-43EC-4A76-982C-82AD4E7B5ED2}" destId="{97CFB26F-B1CE-4D77-998E-06EDB83BF444}" srcOrd="3" destOrd="0" parTransId="{3A19F30A-7EBB-4CBA-AD47-A985A8C9B3EC}" sibTransId="{BEB94B91-252E-461D-AABC-405B5C3000FF}"/>
    <dgm:cxn modelId="{F11A4E7B-31BE-4FC2-BFC8-BE0DD368977C}" srcId="{A27FEC57-43EC-4A76-982C-82AD4E7B5ED2}" destId="{F0A6C37A-5834-4770-A0AA-67E20B9F7A28}" srcOrd="2" destOrd="0" parTransId="{5DB220D2-E782-40E3-B66C-0422381B03CB}" sibTransId="{A07D3FC0-9ED6-42E7-9D6A-D162FF0B5C2D}"/>
    <dgm:cxn modelId="{81755E86-73BA-324D-BDE5-D852F6D76CFE}" type="presOf" srcId="{F0396A45-6B0F-4F61-922A-31DB967305C1}" destId="{59FD6F1E-A4FA-904D-B200-45EEE469AD8F}" srcOrd="0" destOrd="0" presId="urn:microsoft.com/office/officeart/2005/8/layout/default"/>
    <dgm:cxn modelId="{B3083C98-98AB-2C44-B874-A2BFE17766A2}" type="presOf" srcId="{5C6DE00D-9DA8-4304-B207-61BB58ED37A8}" destId="{1694B6FC-9826-E948-A5DA-0673E866937E}" srcOrd="0" destOrd="0" presId="urn:microsoft.com/office/officeart/2005/8/layout/default"/>
    <dgm:cxn modelId="{4D9A49AB-953F-42BA-93C9-1476630339B7}" srcId="{A27FEC57-43EC-4A76-982C-82AD4E7B5ED2}" destId="{9F105296-8E43-45E2-866B-C6168874A6B5}" srcOrd="4" destOrd="0" parTransId="{61FF5CF2-CEB4-4766-A004-F762C92C1CAD}" sibTransId="{70CE8544-2D45-4D13-A0D7-DDDAA316917F}"/>
    <dgm:cxn modelId="{B48AE8AD-EE89-EE41-A20C-055B8C32DEE3}" type="presOf" srcId="{9F105296-8E43-45E2-866B-C6168874A6B5}" destId="{43B6FAF0-C995-254F-A607-450C888BC3D2}" srcOrd="0" destOrd="0" presId="urn:microsoft.com/office/officeart/2005/8/layout/default"/>
    <dgm:cxn modelId="{CE6732AF-067A-9F4E-A0D8-3EA9E97A794D}" type="presOf" srcId="{A27FEC57-43EC-4A76-982C-82AD4E7B5ED2}" destId="{FA7F9900-8C1E-E743-922F-E9B76AB9FCBB}" srcOrd="0" destOrd="0" presId="urn:microsoft.com/office/officeart/2005/8/layout/default"/>
    <dgm:cxn modelId="{EEFF10C5-0AF1-1349-BA30-63C86FE5FD49}" type="presOf" srcId="{F0A6C37A-5834-4770-A0AA-67E20B9F7A28}" destId="{BEEBDAA8-652D-4446-A632-9D999AE2FCD6}" srcOrd="0" destOrd="0" presId="urn:microsoft.com/office/officeart/2005/8/layout/default"/>
    <dgm:cxn modelId="{72A7D6D4-D7B3-7A46-A3A6-B90DA56C1689}" type="presOf" srcId="{97CFB26F-B1CE-4D77-998E-06EDB83BF444}" destId="{31D5A406-5E94-6F4A-9587-5AF6A086FFAE}" srcOrd="0" destOrd="0" presId="urn:microsoft.com/office/officeart/2005/8/layout/default"/>
    <dgm:cxn modelId="{E7135FD9-7C17-412D-87AE-CBF71AE6D336}" srcId="{A27FEC57-43EC-4A76-982C-82AD4E7B5ED2}" destId="{B083D366-74A7-4BA1-A990-46CD31C6BB2C}" srcOrd="0" destOrd="0" parTransId="{01AF368D-3301-4B05-9F5B-B1163D248A35}" sibTransId="{0EE5905F-5517-4754-B3A4-47270CCD9BDE}"/>
    <dgm:cxn modelId="{358DFEFD-4D0D-456C-97ED-962B5D43CFD8}" srcId="{A27FEC57-43EC-4A76-982C-82AD4E7B5ED2}" destId="{F0396A45-6B0F-4F61-922A-31DB967305C1}" srcOrd="1" destOrd="0" parTransId="{6B5F4EBE-45FA-4D1A-8803-7ACB4404A4A0}" sibTransId="{F1E929A2-2952-41B8-AF65-366FF1EB90DE}"/>
    <dgm:cxn modelId="{AA98AD20-324D-F348-82AA-EE81AB1A2B54}" type="presParOf" srcId="{FA7F9900-8C1E-E743-922F-E9B76AB9FCBB}" destId="{043A63A1-E308-D445-BC66-4E80CEE2238F}" srcOrd="0" destOrd="0" presId="urn:microsoft.com/office/officeart/2005/8/layout/default"/>
    <dgm:cxn modelId="{09470A1A-BADF-F949-A684-E9F0004A15A9}" type="presParOf" srcId="{FA7F9900-8C1E-E743-922F-E9B76AB9FCBB}" destId="{EA54248C-FBE2-D242-8689-AD032835FF03}" srcOrd="1" destOrd="0" presId="urn:microsoft.com/office/officeart/2005/8/layout/default"/>
    <dgm:cxn modelId="{3A6828C3-B7FF-FC4C-B21C-7A5BDBAA1A05}" type="presParOf" srcId="{FA7F9900-8C1E-E743-922F-E9B76AB9FCBB}" destId="{59FD6F1E-A4FA-904D-B200-45EEE469AD8F}" srcOrd="2" destOrd="0" presId="urn:microsoft.com/office/officeart/2005/8/layout/default"/>
    <dgm:cxn modelId="{7FCC72CD-7A10-5B44-B76F-3B9525424FE1}" type="presParOf" srcId="{FA7F9900-8C1E-E743-922F-E9B76AB9FCBB}" destId="{57C2D14A-70F8-E44A-86B4-D89BD2BBAD79}" srcOrd="3" destOrd="0" presId="urn:microsoft.com/office/officeart/2005/8/layout/default"/>
    <dgm:cxn modelId="{EDA697AA-05FE-0C40-BCE1-7E1BF6C7DB89}" type="presParOf" srcId="{FA7F9900-8C1E-E743-922F-E9B76AB9FCBB}" destId="{BEEBDAA8-652D-4446-A632-9D999AE2FCD6}" srcOrd="4" destOrd="0" presId="urn:microsoft.com/office/officeart/2005/8/layout/default"/>
    <dgm:cxn modelId="{4E197315-465D-F543-A05C-A5D464B301C2}" type="presParOf" srcId="{FA7F9900-8C1E-E743-922F-E9B76AB9FCBB}" destId="{D2A515C8-5524-3A48-9E26-3A5E3962FB7E}" srcOrd="5" destOrd="0" presId="urn:microsoft.com/office/officeart/2005/8/layout/default"/>
    <dgm:cxn modelId="{9EA8AE4B-6C8C-6844-934A-73C947D48C5E}" type="presParOf" srcId="{FA7F9900-8C1E-E743-922F-E9B76AB9FCBB}" destId="{31D5A406-5E94-6F4A-9587-5AF6A086FFAE}" srcOrd="6" destOrd="0" presId="urn:microsoft.com/office/officeart/2005/8/layout/default"/>
    <dgm:cxn modelId="{2B573711-6491-614C-B84E-421B95A70AF8}" type="presParOf" srcId="{FA7F9900-8C1E-E743-922F-E9B76AB9FCBB}" destId="{E485B299-5D97-A14E-83DF-E23079D4CF1A}" srcOrd="7" destOrd="0" presId="urn:microsoft.com/office/officeart/2005/8/layout/default"/>
    <dgm:cxn modelId="{FDC2F114-3A30-7C45-9664-F80DD22FD58F}" type="presParOf" srcId="{FA7F9900-8C1E-E743-922F-E9B76AB9FCBB}" destId="{43B6FAF0-C995-254F-A607-450C888BC3D2}" srcOrd="8" destOrd="0" presId="urn:microsoft.com/office/officeart/2005/8/layout/default"/>
    <dgm:cxn modelId="{0C35AB72-75BD-D245-A917-994BF19CEC7F}" type="presParOf" srcId="{FA7F9900-8C1E-E743-922F-E9B76AB9FCBB}" destId="{A1495F69-31DE-6F41-8A47-8C4F0FD24F2A}" srcOrd="9" destOrd="0" presId="urn:microsoft.com/office/officeart/2005/8/layout/default"/>
    <dgm:cxn modelId="{2352F4DC-5B78-3842-B4C5-97E874A7C92D}" type="presParOf" srcId="{FA7F9900-8C1E-E743-922F-E9B76AB9FCBB}" destId="{2B7FF2DE-B040-E54F-874C-A4966EEA85E1}" srcOrd="10" destOrd="0" presId="urn:microsoft.com/office/officeart/2005/8/layout/default"/>
    <dgm:cxn modelId="{35A4174E-5A37-F447-9883-04356B3E70E2}" type="presParOf" srcId="{FA7F9900-8C1E-E743-922F-E9B76AB9FCBB}" destId="{47782415-13E3-904B-84E4-B13F27AE90DA}" srcOrd="11" destOrd="0" presId="urn:microsoft.com/office/officeart/2005/8/layout/default"/>
    <dgm:cxn modelId="{51AE875A-F6B2-6040-AF18-DAECCDE06737}" type="presParOf" srcId="{FA7F9900-8C1E-E743-922F-E9B76AB9FCBB}" destId="{1694B6FC-9826-E948-A5DA-0673E866937E}"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456A5-1428-1C4A-9A0B-C0A76DF7E518}">
      <dsp:nvSpPr>
        <dsp:cNvPr id="0" name=""/>
        <dsp:cNvSpPr/>
      </dsp:nvSpPr>
      <dsp:spPr>
        <a:xfrm>
          <a:off x="0" y="398"/>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504014-1553-764F-9C1B-AF0F282BB149}">
      <dsp:nvSpPr>
        <dsp:cNvPr id="0" name=""/>
        <dsp:cNvSpPr/>
      </dsp:nvSpPr>
      <dsp:spPr>
        <a:xfrm>
          <a:off x="0" y="398"/>
          <a:ext cx="7886700" cy="65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cs-CZ" sz="3000" kern="1200"/>
            <a:t>Stereotypizace</a:t>
          </a:r>
          <a:endParaRPr lang="en-US" sz="3000" kern="1200"/>
        </a:p>
      </dsp:txBody>
      <dsp:txXfrm>
        <a:off x="0" y="398"/>
        <a:ext cx="7886700" cy="652303"/>
      </dsp:txXfrm>
    </dsp:sp>
    <dsp:sp modelId="{3C9C3578-5E78-C240-BDDB-403016DEB756}">
      <dsp:nvSpPr>
        <dsp:cNvPr id="0" name=""/>
        <dsp:cNvSpPr/>
      </dsp:nvSpPr>
      <dsp:spPr>
        <a:xfrm>
          <a:off x="0" y="652701"/>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BB0619-4900-4B4C-A032-B256859DB210}">
      <dsp:nvSpPr>
        <dsp:cNvPr id="0" name=""/>
        <dsp:cNvSpPr/>
      </dsp:nvSpPr>
      <dsp:spPr>
        <a:xfrm>
          <a:off x="0" y="652701"/>
          <a:ext cx="7886700" cy="65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cs-CZ" sz="3000" kern="1200"/>
            <a:t>Objektifikace</a:t>
          </a:r>
          <a:endParaRPr lang="en-US" sz="3000" kern="1200"/>
        </a:p>
      </dsp:txBody>
      <dsp:txXfrm>
        <a:off x="0" y="652701"/>
        <a:ext cx="7886700" cy="652303"/>
      </dsp:txXfrm>
    </dsp:sp>
    <dsp:sp modelId="{D4474229-D3B5-BC4B-ADD0-C64AB75FD62D}">
      <dsp:nvSpPr>
        <dsp:cNvPr id="0" name=""/>
        <dsp:cNvSpPr/>
      </dsp:nvSpPr>
      <dsp:spPr>
        <a:xfrm>
          <a:off x="0" y="1305004"/>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1E031B-A28A-F146-A6B9-1B67F5DE7CB5}">
      <dsp:nvSpPr>
        <dsp:cNvPr id="0" name=""/>
        <dsp:cNvSpPr/>
      </dsp:nvSpPr>
      <dsp:spPr>
        <a:xfrm>
          <a:off x="0" y="1305004"/>
          <a:ext cx="7886700" cy="65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cs-CZ" sz="3000" kern="1200"/>
            <a:t>Fragmentace</a:t>
          </a:r>
          <a:endParaRPr lang="en-US" sz="3000" kern="1200"/>
        </a:p>
      </dsp:txBody>
      <dsp:txXfrm>
        <a:off x="0" y="1305004"/>
        <a:ext cx="7886700" cy="652303"/>
      </dsp:txXfrm>
    </dsp:sp>
    <dsp:sp modelId="{8CAD51D0-6203-A24E-B323-CF373EF71EBA}">
      <dsp:nvSpPr>
        <dsp:cNvPr id="0" name=""/>
        <dsp:cNvSpPr/>
      </dsp:nvSpPr>
      <dsp:spPr>
        <a:xfrm>
          <a:off x="0" y="1957307"/>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8F44C8-7AA9-8643-8630-2224C5C4B7A8}">
      <dsp:nvSpPr>
        <dsp:cNvPr id="0" name=""/>
        <dsp:cNvSpPr/>
      </dsp:nvSpPr>
      <dsp:spPr>
        <a:xfrm>
          <a:off x="0" y="1957307"/>
          <a:ext cx="7886700" cy="65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cs-CZ" sz="3000" kern="1200"/>
            <a:t>Sexualizace</a:t>
          </a:r>
          <a:endParaRPr lang="en-US" sz="3000" kern="1200"/>
        </a:p>
      </dsp:txBody>
      <dsp:txXfrm>
        <a:off x="0" y="1957307"/>
        <a:ext cx="7886700" cy="652303"/>
      </dsp:txXfrm>
    </dsp:sp>
    <dsp:sp modelId="{6790CC17-B294-F440-AFE5-78972124BF07}">
      <dsp:nvSpPr>
        <dsp:cNvPr id="0" name=""/>
        <dsp:cNvSpPr/>
      </dsp:nvSpPr>
      <dsp:spPr>
        <a:xfrm>
          <a:off x="0" y="2609610"/>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774C8A-C495-954A-885E-7BD2644562DC}">
      <dsp:nvSpPr>
        <dsp:cNvPr id="0" name=""/>
        <dsp:cNvSpPr/>
      </dsp:nvSpPr>
      <dsp:spPr>
        <a:xfrm>
          <a:off x="0" y="2609610"/>
          <a:ext cx="7886700" cy="65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cs-CZ" sz="3000" kern="1200"/>
            <a:t>Násilí na ženách</a:t>
          </a:r>
          <a:r>
            <a:rPr lang="en-US" sz="3000" kern="1200"/>
            <a:t> </a:t>
          </a:r>
        </a:p>
      </dsp:txBody>
      <dsp:txXfrm>
        <a:off x="0" y="2609610"/>
        <a:ext cx="7886700" cy="6523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076707-505A-2C44-B91B-48B43C71F960}">
      <dsp:nvSpPr>
        <dsp:cNvPr id="0" name=""/>
        <dsp:cNvSpPr/>
      </dsp:nvSpPr>
      <dsp:spPr>
        <a:xfrm>
          <a:off x="0" y="2491778"/>
          <a:ext cx="4972629" cy="1634876"/>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Záměrem nebo důsledkem je snížení důstojnosti osoby a vytvoření:</a:t>
          </a:r>
        </a:p>
      </dsp:txBody>
      <dsp:txXfrm>
        <a:off x="0" y="2491778"/>
        <a:ext cx="4972629" cy="882833"/>
      </dsp:txXfrm>
    </dsp:sp>
    <dsp:sp modelId="{0850061D-64FD-1341-88D8-0F6BB043B403}">
      <dsp:nvSpPr>
        <dsp:cNvPr id="0" name=""/>
        <dsp:cNvSpPr/>
      </dsp:nvSpPr>
      <dsp:spPr>
        <a:xfrm>
          <a:off x="607" y="3341913"/>
          <a:ext cx="994283" cy="752043"/>
        </a:xfrm>
        <a:prstGeom prst="rect">
          <a:avLst/>
        </a:prstGeom>
        <a:solidFill>
          <a:schemeClr val="bg2">
            <a:lumMod val="9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zastrašujícího,</a:t>
          </a:r>
        </a:p>
      </dsp:txBody>
      <dsp:txXfrm>
        <a:off x="607" y="3341913"/>
        <a:ext cx="994283" cy="752043"/>
      </dsp:txXfrm>
    </dsp:sp>
    <dsp:sp modelId="{5F89849E-31ED-2443-AAFE-88D937200A23}">
      <dsp:nvSpPr>
        <dsp:cNvPr id="0" name=""/>
        <dsp:cNvSpPr/>
      </dsp:nvSpPr>
      <dsp:spPr>
        <a:xfrm>
          <a:off x="994890" y="3341913"/>
          <a:ext cx="994283" cy="752043"/>
        </a:xfrm>
        <a:prstGeom prst="rect">
          <a:avLst/>
        </a:prstGeom>
        <a:solidFill>
          <a:schemeClr val="bg2">
            <a:lumMod val="9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nepřátelského,</a:t>
          </a:r>
        </a:p>
      </dsp:txBody>
      <dsp:txXfrm>
        <a:off x="994890" y="3341913"/>
        <a:ext cx="994283" cy="752043"/>
      </dsp:txXfrm>
    </dsp:sp>
    <dsp:sp modelId="{56A0332D-9076-D94A-ADE6-30880863225A}">
      <dsp:nvSpPr>
        <dsp:cNvPr id="0" name=""/>
        <dsp:cNvSpPr/>
      </dsp:nvSpPr>
      <dsp:spPr>
        <a:xfrm>
          <a:off x="1989173" y="3341913"/>
          <a:ext cx="994283" cy="752043"/>
        </a:xfrm>
        <a:prstGeom prst="rect">
          <a:avLst/>
        </a:prstGeom>
        <a:solidFill>
          <a:schemeClr val="bg2">
            <a:lumMod val="9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ponižujícího,</a:t>
          </a:r>
        </a:p>
      </dsp:txBody>
      <dsp:txXfrm>
        <a:off x="1989173" y="3341913"/>
        <a:ext cx="994283" cy="752043"/>
      </dsp:txXfrm>
    </dsp:sp>
    <dsp:sp modelId="{A9F527AA-4323-D247-816C-D4EE4933AEBD}">
      <dsp:nvSpPr>
        <dsp:cNvPr id="0" name=""/>
        <dsp:cNvSpPr/>
      </dsp:nvSpPr>
      <dsp:spPr>
        <a:xfrm>
          <a:off x="2983456" y="3341913"/>
          <a:ext cx="994283" cy="752043"/>
        </a:xfrm>
        <a:prstGeom prst="rect">
          <a:avLst/>
        </a:prstGeom>
        <a:solidFill>
          <a:schemeClr val="bg2">
            <a:lumMod val="9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pokořujícího nebo</a:t>
          </a:r>
        </a:p>
      </dsp:txBody>
      <dsp:txXfrm>
        <a:off x="2983456" y="3341913"/>
        <a:ext cx="994283" cy="752043"/>
      </dsp:txXfrm>
    </dsp:sp>
    <dsp:sp modelId="{2DBECD38-5DF6-7942-B2A7-F2A8E5EC7E9A}">
      <dsp:nvSpPr>
        <dsp:cNvPr id="0" name=""/>
        <dsp:cNvSpPr/>
      </dsp:nvSpPr>
      <dsp:spPr>
        <a:xfrm>
          <a:off x="3977739" y="3341913"/>
          <a:ext cx="994283" cy="752043"/>
        </a:xfrm>
        <a:prstGeom prst="rect">
          <a:avLst/>
        </a:prstGeom>
        <a:solidFill>
          <a:schemeClr val="bg2">
            <a:lumMod val="9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err="1"/>
            <a:t>urážlivého</a:t>
          </a:r>
          <a:r>
            <a:rPr lang="en-US" sz="1000" kern="1200" dirty="0"/>
            <a:t> </a:t>
          </a:r>
          <a:r>
            <a:rPr lang="en-US" sz="1000" kern="1200" dirty="0" err="1"/>
            <a:t>prostředí</a:t>
          </a:r>
          <a:r>
            <a:rPr lang="en-US" sz="1000" kern="1200" dirty="0"/>
            <a:t>.</a:t>
          </a:r>
        </a:p>
      </dsp:txBody>
      <dsp:txXfrm>
        <a:off x="3977739" y="3341913"/>
        <a:ext cx="994283" cy="752043"/>
      </dsp:txXfrm>
    </dsp:sp>
    <dsp:sp modelId="{40E1E660-7997-BD47-B9B3-DD9C77D65B22}">
      <dsp:nvSpPr>
        <dsp:cNvPr id="0" name=""/>
        <dsp:cNvSpPr/>
      </dsp:nvSpPr>
      <dsp:spPr>
        <a:xfrm rot="10800000">
          <a:off x="0" y="1861"/>
          <a:ext cx="4972629" cy="2514439"/>
        </a:xfrm>
        <a:prstGeom prst="upArrowCallou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err="1"/>
            <a:t>Reklama</a:t>
          </a:r>
          <a:r>
            <a:rPr lang="en-US" sz="2000" kern="1200" dirty="0"/>
            <a:t> </a:t>
          </a:r>
          <a:r>
            <a:rPr lang="en-US" sz="2000" kern="1200" dirty="0" err="1"/>
            <a:t>obtěžující</a:t>
          </a:r>
          <a:r>
            <a:rPr lang="en-US" sz="2000" kern="1200" dirty="0"/>
            <a:t> z </a:t>
          </a:r>
          <a:r>
            <a:rPr lang="en-US" sz="2000" kern="1200" dirty="0" err="1"/>
            <a:t>důvodu</a:t>
          </a:r>
          <a:r>
            <a:rPr lang="en-US" sz="2000" kern="1200" dirty="0"/>
            <a:t> </a:t>
          </a:r>
          <a:r>
            <a:rPr lang="en-US" sz="2000" kern="1200" dirty="0" err="1"/>
            <a:t>pohlaví</a:t>
          </a:r>
          <a:r>
            <a:rPr lang="en-US" sz="2000" kern="1200" dirty="0"/>
            <a:t> a </a:t>
          </a:r>
          <a:r>
            <a:rPr lang="en-US" sz="2000" kern="1200" dirty="0" err="1"/>
            <a:t>tedy</a:t>
          </a:r>
          <a:r>
            <a:rPr lang="en-US" sz="2000" kern="1200" dirty="0"/>
            <a:t> </a:t>
          </a:r>
          <a:r>
            <a:rPr lang="en-US" sz="2000" kern="1200" dirty="0" err="1"/>
            <a:t>diskriminační</a:t>
          </a:r>
          <a:endParaRPr lang="en-US" sz="2000" kern="1200" dirty="0"/>
        </a:p>
      </dsp:txBody>
      <dsp:txXfrm rot="10800000">
        <a:off x="0" y="1861"/>
        <a:ext cx="4972629" cy="16338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A63A1-E308-D445-BC66-4E80CEE2238F}">
      <dsp:nvSpPr>
        <dsp:cNvPr id="0" name=""/>
        <dsp:cNvSpPr/>
      </dsp:nvSpPr>
      <dsp:spPr>
        <a:xfrm>
          <a:off x="2496" y="530535"/>
          <a:ext cx="1980373" cy="1188224"/>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cs-CZ" sz="900" kern="1200" dirty="0"/>
            <a:t>V souladu se závěry šetření veřejné ochránkyně práv doporučujeme využívat zvláštní opatření podle § 7c zákona o regulaci reklamy a reklamy v rozporu se zákonem nařídit ukončit nebo odstranit. </a:t>
          </a:r>
          <a:endParaRPr lang="en-US" sz="900" kern="1200" dirty="0"/>
        </a:p>
      </dsp:txBody>
      <dsp:txXfrm>
        <a:off x="2496" y="530535"/>
        <a:ext cx="1980373" cy="1188224"/>
      </dsp:txXfrm>
    </dsp:sp>
    <dsp:sp modelId="{59FD6F1E-A4FA-904D-B200-45EEE469AD8F}">
      <dsp:nvSpPr>
        <dsp:cNvPr id="0" name=""/>
        <dsp:cNvSpPr/>
      </dsp:nvSpPr>
      <dsp:spPr>
        <a:xfrm>
          <a:off x="2180907" y="530535"/>
          <a:ext cx="1980373" cy="1188224"/>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cs-CZ" sz="900" kern="1200" dirty="0"/>
            <a:t>Změnit koncepci zákona o regulaci reklamy, aby se neomezoval pouze na podnikatelskou sféru, s cílem sjednotit definici reklamy v zákonu o regulaci reklamy tak, aby byla jednotná s definicí reklamy v zákonu o provozování rozhlasového a televizního vysílání.</a:t>
          </a:r>
          <a:endParaRPr lang="en-US" sz="900" kern="1200" dirty="0"/>
        </a:p>
      </dsp:txBody>
      <dsp:txXfrm>
        <a:off x="2180907" y="530535"/>
        <a:ext cx="1980373" cy="1188224"/>
      </dsp:txXfrm>
    </dsp:sp>
    <dsp:sp modelId="{BEEBDAA8-652D-4446-A632-9D999AE2FCD6}">
      <dsp:nvSpPr>
        <dsp:cNvPr id="0" name=""/>
        <dsp:cNvSpPr/>
      </dsp:nvSpPr>
      <dsp:spPr>
        <a:xfrm>
          <a:off x="4359318" y="530535"/>
          <a:ext cx="1980373" cy="1188224"/>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cs-CZ" sz="900" kern="1200"/>
            <a:t>Metodicky se zaměřit na nová komunikační média a jimi šířenou reklamu. </a:t>
          </a:r>
          <a:endParaRPr lang="en-US" sz="900" kern="1200"/>
        </a:p>
      </dsp:txBody>
      <dsp:txXfrm>
        <a:off x="4359318" y="530535"/>
        <a:ext cx="1980373" cy="1188224"/>
      </dsp:txXfrm>
    </dsp:sp>
    <dsp:sp modelId="{31D5A406-5E94-6F4A-9587-5AF6A086FFAE}">
      <dsp:nvSpPr>
        <dsp:cNvPr id="0" name=""/>
        <dsp:cNvSpPr/>
      </dsp:nvSpPr>
      <dsp:spPr>
        <a:xfrm>
          <a:off x="6537729" y="530535"/>
          <a:ext cx="1980373" cy="1188224"/>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cs-CZ" sz="900" kern="1200"/>
            <a:t>Posílit metodické vedení ze strany Ministerstva průmyslu a obchodu směrem ke krajským živnostenským úřadům. </a:t>
          </a:r>
          <a:endParaRPr lang="en-US" sz="900" kern="1200"/>
        </a:p>
      </dsp:txBody>
      <dsp:txXfrm>
        <a:off x="6537729" y="530535"/>
        <a:ext cx="1980373" cy="1188224"/>
      </dsp:txXfrm>
    </dsp:sp>
    <dsp:sp modelId="{43B6FAF0-C995-254F-A607-450C888BC3D2}">
      <dsp:nvSpPr>
        <dsp:cNvPr id="0" name=""/>
        <dsp:cNvSpPr/>
      </dsp:nvSpPr>
      <dsp:spPr>
        <a:xfrm>
          <a:off x="1091701" y="1916796"/>
          <a:ext cx="1980373" cy="1188224"/>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cs-CZ" sz="900" kern="1200"/>
            <a:t>Podporovat ze strany MPO využívání možnosti zahájit šetření z vlastní iniciativy krajskými živnostenskými úřady v případech možného porušení zákona + podporovat osvětovou činnost úřadů.</a:t>
          </a:r>
          <a:endParaRPr lang="en-US" sz="900" kern="1200"/>
        </a:p>
      </dsp:txBody>
      <dsp:txXfrm>
        <a:off x="1091701" y="1916796"/>
        <a:ext cx="1980373" cy="1188224"/>
      </dsp:txXfrm>
    </dsp:sp>
    <dsp:sp modelId="{2B7FF2DE-B040-E54F-874C-A4966EEA85E1}">
      <dsp:nvSpPr>
        <dsp:cNvPr id="0" name=""/>
        <dsp:cNvSpPr/>
      </dsp:nvSpPr>
      <dsp:spPr>
        <a:xfrm>
          <a:off x="3270113" y="1916796"/>
          <a:ext cx="1980373" cy="1188224"/>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cs-CZ" sz="900" kern="1200" dirty="0"/>
            <a:t>Zabývat se v případech diskriminační reklamy zpracovatelem i zadavatelem reklamy a nezapomínat na jejich společnou odpovědnost za výslednou reklamu. </a:t>
          </a:r>
          <a:endParaRPr lang="en-US" sz="900" kern="1200" dirty="0"/>
        </a:p>
      </dsp:txBody>
      <dsp:txXfrm>
        <a:off x="3270113" y="1916796"/>
        <a:ext cx="1980373" cy="1188224"/>
      </dsp:txXfrm>
    </dsp:sp>
    <dsp:sp modelId="{1694B6FC-9826-E948-A5DA-0673E866937E}">
      <dsp:nvSpPr>
        <dsp:cNvPr id="0" name=""/>
        <dsp:cNvSpPr/>
      </dsp:nvSpPr>
      <dsp:spPr>
        <a:xfrm>
          <a:off x="5448524" y="1916796"/>
          <a:ext cx="1980373" cy="1188224"/>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cs-CZ" sz="900" kern="1200"/>
            <a:t>Metodickou informaci k rozeznávání sexismu v reklamě považovat za závaznou pro činnost krajských živnostenských úřadů. </a:t>
          </a:r>
          <a:endParaRPr lang="en-US" sz="900" kern="1200"/>
        </a:p>
      </dsp:txBody>
      <dsp:txXfrm>
        <a:off x="5448524" y="1916796"/>
        <a:ext cx="1980373" cy="118822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78827c548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78827c548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78827c548a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78827c548a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78827c548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78827c548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8827c548a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8827c548a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78827c548a_0_7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78827c548a_0_7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8827c548a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8827c548a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78827c548a_0_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78827c548a_0_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9141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78827c548a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78827c548a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78827c548a_0_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78827c548a_0_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Z" dirty="0"/>
          </a:p>
        </p:txBody>
      </p:sp>
    </p:spTree>
    <p:extLst>
      <p:ext uri="{BB962C8B-B14F-4D97-AF65-F5344CB8AC3E}">
        <p14:creationId xmlns:p14="http://schemas.microsoft.com/office/powerpoint/2010/main" val="1612405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a84d147fc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a84d147fc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78827c548a_0_7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78827c548a_0_7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78827c548a_0_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78827c548a_0_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78827c548a_0_7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78827c548a_0_7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78827c548a_0_7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78827c548a_0_7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282289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78827c548a_0_7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78827c548a_0_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78827c548a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78827c548a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616324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78827c548a_0_8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78827c548a_0_8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78827c548a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78827c548a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a84d147fc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a84d147fc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78827c548a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78827c548a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78827c548a_0_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78827c548a_0_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03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78827c548a_0_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78827c548a_0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62308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78827c548a_0_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78827c548a_0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88865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78827c548a_0_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78827c548a_0_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a84d147fc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a84d147fc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a84d147fc0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a84d147fc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78827c54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78827c54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8827c548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8827c548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78827c548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78827c548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78827c548a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78827c548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70C33-A05E-16BD-4A02-C4E05EFD65FB}"/>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CZ"/>
          </a:p>
        </p:txBody>
      </p:sp>
      <p:sp>
        <p:nvSpPr>
          <p:cNvPr id="3" name="Subtitle 2">
            <a:extLst>
              <a:ext uri="{FF2B5EF4-FFF2-40B4-BE49-F238E27FC236}">
                <a16:creationId xmlns:a16="http://schemas.microsoft.com/office/drawing/2014/main" id="{4AD8963F-63B8-54AE-65BE-79CC24463A2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Z"/>
          </a:p>
        </p:txBody>
      </p:sp>
      <p:sp>
        <p:nvSpPr>
          <p:cNvPr id="4" name="Date Placeholder 3">
            <a:extLst>
              <a:ext uri="{FF2B5EF4-FFF2-40B4-BE49-F238E27FC236}">
                <a16:creationId xmlns:a16="http://schemas.microsoft.com/office/drawing/2014/main" id="{9E979936-421E-77AA-3C92-04520768A0FA}"/>
              </a:ext>
            </a:extLst>
          </p:cNvPr>
          <p:cNvSpPr>
            <a:spLocks noGrp="1"/>
          </p:cNvSpPr>
          <p:nvPr>
            <p:ph type="dt" sz="half" idx="10"/>
          </p:nvPr>
        </p:nvSpPr>
        <p:spPr/>
        <p:txBody>
          <a:bodyPr/>
          <a:lstStyle/>
          <a:p>
            <a:fld id="{9AB3A824-1A51-4B26-AD58-A6D8E14F6C04}" type="datetimeFigureOut">
              <a:rPr lang="en-US" smtClean="0"/>
              <a:t>5/11/23</a:t>
            </a:fld>
            <a:endParaRPr lang="en-US" dirty="0"/>
          </a:p>
        </p:txBody>
      </p:sp>
      <p:sp>
        <p:nvSpPr>
          <p:cNvPr id="5" name="Footer Placeholder 4">
            <a:extLst>
              <a:ext uri="{FF2B5EF4-FFF2-40B4-BE49-F238E27FC236}">
                <a16:creationId xmlns:a16="http://schemas.microsoft.com/office/drawing/2014/main" id="{A5C4C838-867C-50C1-F8E4-D970EC8A8E19}"/>
              </a:ext>
            </a:extLst>
          </p:cNvPr>
          <p:cNvSpPr>
            <a:spLocks noGrp="1"/>
          </p:cNvSpPr>
          <p:nvPr>
            <p:ph type="ftr" sz="quarter" idx="11"/>
          </p:nvPr>
        </p:nvSpPr>
        <p:spPr/>
        <p:txBody>
          <a:bodyPr/>
          <a:lstStyle/>
          <a:p>
            <a:r>
              <a:rPr lang="en-US"/>
              <a:t>
              </a:t>
            </a:r>
            <a:endParaRPr lang="en-US" dirty="0"/>
          </a:p>
        </p:txBody>
      </p:sp>
      <p:sp>
        <p:nvSpPr>
          <p:cNvPr id="6" name="Slide Number Placeholder 5">
            <a:extLst>
              <a:ext uri="{FF2B5EF4-FFF2-40B4-BE49-F238E27FC236}">
                <a16:creationId xmlns:a16="http://schemas.microsoft.com/office/drawing/2014/main" id="{1FD84912-99BF-C5B0-3F35-C40D6EF93A7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7350128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383D-4A16-BC1B-F169-6369B2C48341}"/>
              </a:ext>
            </a:extLst>
          </p:cNvPr>
          <p:cNvSpPr>
            <a:spLocks noGrp="1"/>
          </p:cNvSpPr>
          <p:nvPr>
            <p:ph type="title"/>
          </p:nvPr>
        </p:nvSpPr>
        <p:spPr/>
        <p:txBody>
          <a:bodyPr/>
          <a:lstStyle/>
          <a:p>
            <a:r>
              <a:rPr lang="en-GB"/>
              <a:t>Click to edit Master title style</a:t>
            </a:r>
            <a:endParaRPr lang="en-CZ"/>
          </a:p>
        </p:txBody>
      </p:sp>
      <p:sp>
        <p:nvSpPr>
          <p:cNvPr id="3" name="Vertical Text Placeholder 2">
            <a:extLst>
              <a:ext uri="{FF2B5EF4-FFF2-40B4-BE49-F238E27FC236}">
                <a16:creationId xmlns:a16="http://schemas.microsoft.com/office/drawing/2014/main" id="{580A5879-E0CB-3FE8-33EE-470AE5954F4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345B86B0-B2DC-BDB0-EAC9-5474E8BDD710}"/>
              </a:ext>
            </a:extLst>
          </p:cNvPr>
          <p:cNvSpPr>
            <a:spLocks noGrp="1"/>
          </p:cNvSpPr>
          <p:nvPr>
            <p:ph type="dt" sz="half" idx="10"/>
          </p:nvPr>
        </p:nvSpPr>
        <p:spPr/>
        <p:txBody>
          <a:bodyPr/>
          <a:lstStyle/>
          <a:p>
            <a:fld id="{D857E33E-8B18-4087-B112-809917729534}" type="datetimeFigureOut">
              <a:rPr lang="en-US" smtClean="0"/>
              <a:t>5/11/23</a:t>
            </a:fld>
            <a:endParaRPr lang="en-US" dirty="0"/>
          </a:p>
        </p:txBody>
      </p:sp>
      <p:sp>
        <p:nvSpPr>
          <p:cNvPr id="5" name="Footer Placeholder 4">
            <a:extLst>
              <a:ext uri="{FF2B5EF4-FFF2-40B4-BE49-F238E27FC236}">
                <a16:creationId xmlns:a16="http://schemas.microsoft.com/office/drawing/2014/main" id="{B51108BF-004E-2767-8CBB-8A044BC4B278}"/>
              </a:ext>
            </a:extLst>
          </p:cNvPr>
          <p:cNvSpPr>
            <a:spLocks noGrp="1"/>
          </p:cNvSpPr>
          <p:nvPr>
            <p:ph type="ftr" sz="quarter" idx="11"/>
          </p:nvPr>
        </p:nvSpPr>
        <p:spPr/>
        <p:txBody>
          <a:bodyPr/>
          <a:lstStyle/>
          <a:p>
            <a:r>
              <a:rPr lang="en-US"/>
              <a:t>
              </a:t>
            </a:r>
            <a:endParaRPr lang="en-US" dirty="0"/>
          </a:p>
        </p:txBody>
      </p:sp>
      <p:sp>
        <p:nvSpPr>
          <p:cNvPr id="6" name="Slide Number Placeholder 5">
            <a:extLst>
              <a:ext uri="{FF2B5EF4-FFF2-40B4-BE49-F238E27FC236}">
                <a16:creationId xmlns:a16="http://schemas.microsoft.com/office/drawing/2014/main" id="{6A0EB316-4138-0157-0D99-A29D3BB7D23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779047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67848C-E90D-073E-C832-3AAE690BA366}"/>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CZ"/>
          </a:p>
        </p:txBody>
      </p:sp>
      <p:sp>
        <p:nvSpPr>
          <p:cNvPr id="3" name="Vertical Text Placeholder 2">
            <a:extLst>
              <a:ext uri="{FF2B5EF4-FFF2-40B4-BE49-F238E27FC236}">
                <a16:creationId xmlns:a16="http://schemas.microsoft.com/office/drawing/2014/main" id="{019BB4A4-2565-CC8B-9F22-C6095D646279}"/>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50C5A734-1669-9721-ACEC-EFD9DA86A0D5}"/>
              </a:ext>
            </a:extLst>
          </p:cNvPr>
          <p:cNvSpPr>
            <a:spLocks noGrp="1"/>
          </p:cNvSpPr>
          <p:nvPr>
            <p:ph type="dt" sz="half" idx="10"/>
          </p:nvPr>
        </p:nvSpPr>
        <p:spPr/>
        <p:txBody>
          <a:bodyPr/>
          <a:lstStyle/>
          <a:p>
            <a:fld id="{D3FFE419-2371-464F-8239-3959401C3561}" type="datetimeFigureOut">
              <a:rPr lang="en-US" smtClean="0"/>
              <a:t>5/11/23</a:t>
            </a:fld>
            <a:endParaRPr lang="en-US" dirty="0"/>
          </a:p>
        </p:txBody>
      </p:sp>
      <p:sp>
        <p:nvSpPr>
          <p:cNvPr id="5" name="Footer Placeholder 4">
            <a:extLst>
              <a:ext uri="{FF2B5EF4-FFF2-40B4-BE49-F238E27FC236}">
                <a16:creationId xmlns:a16="http://schemas.microsoft.com/office/drawing/2014/main" id="{7AB89B44-0771-47A0-0047-80044309D776}"/>
              </a:ext>
            </a:extLst>
          </p:cNvPr>
          <p:cNvSpPr>
            <a:spLocks noGrp="1"/>
          </p:cNvSpPr>
          <p:nvPr>
            <p:ph type="ftr" sz="quarter" idx="11"/>
          </p:nvPr>
        </p:nvSpPr>
        <p:spPr/>
        <p:txBody>
          <a:bodyPr/>
          <a:lstStyle/>
          <a:p>
            <a:r>
              <a:rPr lang="en-US"/>
              <a:t>
              </a:t>
            </a:r>
            <a:endParaRPr lang="en-US" dirty="0"/>
          </a:p>
        </p:txBody>
      </p:sp>
      <p:sp>
        <p:nvSpPr>
          <p:cNvPr id="6" name="Slide Number Placeholder 5">
            <a:extLst>
              <a:ext uri="{FF2B5EF4-FFF2-40B4-BE49-F238E27FC236}">
                <a16:creationId xmlns:a16="http://schemas.microsoft.com/office/drawing/2014/main" id="{2AA18AB1-98D4-BCBA-EFC1-18B34F14B6A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9066754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35633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21933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00113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6F9F0-690E-188D-7B85-33E5B134595D}"/>
              </a:ext>
            </a:extLst>
          </p:cNvPr>
          <p:cNvSpPr>
            <a:spLocks noGrp="1"/>
          </p:cNvSpPr>
          <p:nvPr>
            <p:ph type="title"/>
          </p:nvPr>
        </p:nvSpPr>
        <p:spPr/>
        <p:txBody>
          <a:bodyPr/>
          <a:lstStyle/>
          <a:p>
            <a:r>
              <a:rPr lang="en-GB"/>
              <a:t>Click to edit Master title style</a:t>
            </a:r>
            <a:endParaRPr lang="en-CZ"/>
          </a:p>
        </p:txBody>
      </p:sp>
      <p:sp>
        <p:nvSpPr>
          <p:cNvPr id="3" name="Content Placeholder 2">
            <a:extLst>
              <a:ext uri="{FF2B5EF4-FFF2-40B4-BE49-F238E27FC236}">
                <a16:creationId xmlns:a16="http://schemas.microsoft.com/office/drawing/2014/main" id="{AE296631-6AA0-10AB-4FB0-25BD0B2D63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89392AF7-3F8B-8B2B-039A-C03127431D90}"/>
              </a:ext>
            </a:extLst>
          </p:cNvPr>
          <p:cNvSpPr>
            <a:spLocks noGrp="1"/>
          </p:cNvSpPr>
          <p:nvPr>
            <p:ph type="dt" sz="half" idx="10"/>
          </p:nvPr>
        </p:nvSpPr>
        <p:spPr/>
        <p:txBody>
          <a:bodyPr/>
          <a:lstStyle/>
          <a:p>
            <a:fld id="{97D162C4-EDD9-4389-A98B-B87ECEA2A816}" type="datetimeFigureOut">
              <a:rPr lang="en-US" smtClean="0"/>
              <a:t>5/11/23</a:t>
            </a:fld>
            <a:endParaRPr lang="en-US" dirty="0"/>
          </a:p>
        </p:txBody>
      </p:sp>
      <p:sp>
        <p:nvSpPr>
          <p:cNvPr id="5" name="Footer Placeholder 4">
            <a:extLst>
              <a:ext uri="{FF2B5EF4-FFF2-40B4-BE49-F238E27FC236}">
                <a16:creationId xmlns:a16="http://schemas.microsoft.com/office/drawing/2014/main" id="{0E8B2731-722F-4273-7BEE-25FF4B83CB05}"/>
              </a:ext>
            </a:extLst>
          </p:cNvPr>
          <p:cNvSpPr>
            <a:spLocks noGrp="1"/>
          </p:cNvSpPr>
          <p:nvPr>
            <p:ph type="ftr" sz="quarter" idx="11"/>
          </p:nvPr>
        </p:nvSpPr>
        <p:spPr/>
        <p:txBody>
          <a:bodyPr/>
          <a:lstStyle/>
          <a:p>
            <a:r>
              <a:rPr lang="en-US"/>
              <a:t>
              </a:t>
            </a:r>
            <a:endParaRPr lang="en-US" dirty="0"/>
          </a:p>
        </p:txBody>
      </p:sp>
      <p:sp>
        <p:nvSpPr>
          <p:cNvPr id="6" name="Slide Number Placeholder 5">
            <a:extLst>
              <a:ext uri="{FF2B5EF4-FFF2-40B4-BE49-F238E27FC236}">
                <a16:creationId xmlns:a16="http://schemas.microsoft.com/office/drawing/2014/main" id="{1958BD1D-B993-A93B-2798-A8C974B4895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239570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A4592-6301-B3F6-5ABB-CEB1415BF783}"/>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CZ"/>
          </a:p>
        </p:txBody>
      </p:sp>
      <p:sp>
        <p:nvSpPr>
          <p:cNvPr id="3" name="Text Placeholder 2">
            <a:extLst>
              <a:ext uri="{FF2B5EF4-FFF2-40B4-BE49-F238E27FC236}">
                <a16:creationId xmlns:a16="http://schemas.microsoft.com/office/drawing/2014/main" id="{B8585903-ED9E-A838-D834-1CEED7DCEA8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38AF0B2-048C-8DE7-D3F2-8D9151C9EDE5}"/>
              </a:ext>
            </a:extLst>
          </p:cNvPr>
          <p:cNvSpPr>
            <a:spLocks noGrp="1"/>
          </p:cNvSpPr>
          <p:nvPr>
            <p:ph type="dt" sz="half" idx="10"/>
          </p:nvPr>
        </p:nvSpPr>
        <p:spPr/>
        <p:txBody>
          <a:bodyPr/>
          <a:lstStyle/>
          <a:p>
            <a:fld id="{3E5059C3-6A89-4494-99FF-5A4D6FFD50EB}" type="datetimeFigureOut">
              <a:rPr lang="en-US" smtClean="0"/>
              <a:t>5/11/23</a:t>
            </a:fld>
            <a:endParaRPr lang="en-US" dirty="0"/>
          </a:p>
        </p:txBody>
      </p:sp>
      <p:sp>
        <p:nvSpPr>
          <p:cNvPr id="5" name="Footer Placeholder 4">
            <a:extLst>
              <a:ext uri="{FF2B5EF4-FFF2-40B4-BE49-F238E27FC236}">
                <a16:creationId xmlns:a16="http://schemas.microsoft.com/office/drawing/2014/main" id="{0CA99A2A-0E79-651D-C756-7B0656364246}"/>
              </a:ext>
            </a:extLst>
          </p:cNvPr>
          <p:cNvSpPr>
            <a:spLocks noGrp="1"/>
          </p:cNvSpPr>
          <p:nvPr>
            <p:ph type="ftr" sz="quarter" idx="11"/>
          </p:nvPr>
        </p:nvSpPr>
        <p:spPr/>
        <p:txBody>
          <a:bodyPr/>
          <a:lstStyle/>
          <a:p>
            <a:r>
              <a:rPr lang="en-US"/>
              <a:t>
              </a:t>
            </a:r>
            <a:endParaRPr lang="en-US" dirty="0"/>
          </a:p>
        </p:txBody>
      </p:sp>
      <p:sp>
        <p:nvSpPr>
          <p:cNvPr id="6" name="Slide Number Placeholder 5">
            <a:extLst>
              <a:ext uri="{FF2B5EF4-FFF2-40B4-BE49-F238E27FC236}">
                <a16:creationId xmlns:a16="http://schemas.microsoft.com/office/drawing/2014/main" id="{AEB96381-B313-474D-8CBB-1F0BE2C7EA8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2793382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9EBDC-79D1-A0A9-7514-003CC17100FA}"/>
              </a:ext>
            </a:extLst>
          </p:cNvPr>
          <p:cNvSpPr>
            <a:spLocks noGrp="1"/>
          </p:cNvSpPr>
          <p:nvPr>
            <p:ph type="title"/>
          </p:nvPr>
        </p:nvSpPr>
        <p:spPr/>
        <p:txBody>
          <a:bodyPr/>
          <a:lstStyle/>
          <a:p>
            <a:r>
              <a:rPr lang="en-GB"/>
              <a:t>Click to edit Master title style</a:t>
            </a:r>
            <a:endParaRPr lang="en-CZ"/>
          </a:p>
        </p:txBody>
      </p:sp>
      <p:sp>
        <p:nvSpPr>
          <p:cNvPr id="3" name="Content Placeholder 2">
            <a:extLst>
              <a:ext uri="{FF2B5EF4-FFF2-40B4-BE49-F238E27FC236}">
                <a16:creationId xmlns:a16="http://schemas.microsoft.com/office/drawing/2014/main" id="{147A709C-6528-7405-154F-3E45DC8E3150}"/>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Content Placeholder 3">
            <a:extLst>
              <a:ext uri="{FF2B5EF4-FFF2-40B4-BE49-F238E27FC236}">
                <a16:creationId xmlns:a16="http://schemas.microsoft.com/office/drawing/2014/main" id="{70CB45F5-2F73-590B-3D40-D7151F6BF5FB}"/>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5" name="Date Placeholder 4">
            <a:extLst>
              <a:ext uri="{FF2B5EF4-FFF2-40B4-BE49-F238E27FC236}">
                <a16:creationId xmlns:a16="http://schemas.microsoft.com/office/drawing/2014/main" id="{B1565572-A0E7-1808-FD91-22BA9F29AC07}"/>
              </a:ext>
            </a:extLst>
          </p:cNvPr>
          <p:cNvSpPr>
            <a:spLocks noGrp="1"/>
          </p:cNvSpPr>
          <p:nvPr>
            <p:ph type="dt" sz="half" idx="10"/>
          </p:nvPr>
        </p:nvSpPr>
        <p:spPr/>
        <p:txBody>
          <a:bodyPr/>
          <a:lstStyle/>
          <a:p>
            <a:fld id="{CA954B2F-12DE-47F5-8894-472B206D2E1E}" type="datetimeFigureOut">
              <a:rPr lang="en-US" smtClean="0"/>
              <a:t>5/11/23</a:t>
            </a:fld>
            <a:endParaRPr lang="en-US" dirty="0"/>
          </a:p>
        </p:txBody>
      </p:sp>
      <p:sp>
        <p:nvSpPr>
          <p:cNvPr id="6" name="Footer Placeholder 5">
            <a:extLst>
              <a:ext uri="{FF2B5EF4-FFF2-40B4-BE49-F238E27FC236}">
                <a16:creationId xmlns:a16="http://schemas.microsoft.com/office/drawing/2014/main" id="{39B98778-A44B-D8A3-9F5E-FD35BE5676C4}"/>
              </a:ext>
            </a:extLst>
          </p:cNvPr>
          <p:cNvSpPr>
            <a:spLocks noGrp="1"/>
          </p:cNvSpPr>
          <p:nvPr>
            <p:ph type="ftr" sz="quarter" idx="11"/>
          </p:nvPr>
        </p:nvSpPr>
        <p:spPr/>
        <p:txBody>
          <a:bodyPr/>
          <a:lstStyle/>
          <a:p>
            <a:r>
              <a:rPr lang="en-US"/>
              <a:t>
              </a:t>
            </a:r>
            <a:endParaRPr lang="en-US" dirty="0"/>
          </a:p>
        </p:txBody>
      </p:sp>
      <p:sp>
        <p:nvSpPr>
          <p:cNvPr id="7" name="Slide Number Placeholder 6">
            <a:extLst>
              <a:ext uri="{FF2B5EF4-FFF2-40B4-BE49-F238E27FC236}">
                <a16:creationId xmlns:a16="http://schemas.microsoft.com/office/drawing/2014/main" id="{4C028015-539B-5B99-7B57-8B0098C1D84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5828327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F83D0-C34F-40D6-70F6-38B27BDAADEB}"/>
              </a:ext>
            </a:extLst>
          </p:cNvPr>
          <p:cNvSpPr>
            <a:spLocks noGrp="1"/>
          </p:cNvSpPr>
          <p:nvPr>
            <p:ph type="title"/>
          </p:nvPr>
        </p:nvSpPr>
        <p:spPr>
          <a:xfrm>
            <a:off x="629841" y="273844"/>
            <a:ext cx="7886700" cy="994172"/>
          </a:xfrm>
        </p:spPr>
        <p:txBody>
          <a:bodyPr/>
          <a:lstStyle/>
          <a:p>
            <a:r>
              <a:rPr lang="en-GB"/>
              <a:t>Click to edit Master title style</a:t>
            </a:r>
            <a:endParaRPr lang="en-CZ"/>
          </a:p>
        </p:txBody>
      </p:sp>
      <p:sp>
        <p:nvSpPr>
          <p:cNvPr id="3" name="Text Placeholder 2">
            <a:extLst>
              <a:ext uri="{FF2B5EF4-FFF2-40B4-BE49-F238E27FC236}">
                <a16:creationId xmlns:a16="http://schemas.microsoft.com/office/drawing/2014/main" id="{AABEEBB0-AC92-AFC8-E87A-7B72EEEC198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5269F6CB-421C-9BF5-9DB4-E767CD395BC3}"/>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5" name="Text Placeholder 4">
            <a:extLst>
              <a:ext uri="{FF2B5EF4-FFF2-40B4-BE49-F238E27FC236}">
                <a16:creationId xmlns:a16="http://schemas.microsoft.com/office/drawing/2014/main" id="{3A41395E-6C29-C9BD-7CCD-891B8D0E039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304D467D-5A06-58A3-F500-41264BF3FE98}"/>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7" name="Date Placeholder 6">
            <a:extLst>
              <a:ext uri="{FF2B5EF4-FFF2-40B4-BE49-F238E27FC236}">
                <a16:creationId xmlns:a16="http://schemas.microsoft.com/office/drawing/2014/main" id="{485232C7-6A82-17B5-3912-400197C9310E}"/>
              </a:ext>
            </a:extLst>
          </p:cNvPr>
          <p:cNvSpPr>
            <a:spLocks noGrp="1"/>
          </p:cNvSpPr>
          <p:nvPr>
            <p:ph type="dt" sz="half" idx="10"/>
          </p:nvPr>
        </p:nvSpPr>
        <p:spPr/>
        <p:txBody>
          <a:bodyPr/>
          <a:lstStyle/>
          <a:p>
            <a:fld id="{3F30E46F-7819-4ACF-B48B-48222C2ACC88}" type="datetimeFigureOut">
              <a:rPr lang="en-US" smtClean="0"/>
              <a:t>5/11/23</a:t>
            </a:fld>
            <a:endParaRPr lang="en-US" dirty="0"/>
          </a:p>
        </p:txBody>
      </p:sp>
      <p:sp>
        <p:nvSpPr>
          <p:cNvPr id="8" name="Footer Placeholder 7">
            <a:extLst>
              <a:ext uri="{FF2B5EF4-FFF2-40B4-BE49-F238E27FC236}">
                <a16:creationId xmlns:a16="http://schemas.microsoft.com/office/drawing/2014/main" id="{4F186493-27DF-380A-DA74-3BED941A57B4}"/>
              </a:ext>
            </a:extLst>
          </p:cNvPr>
          <p:cNvSpPr>
            <a:spLocks noGrp="1"/>
          </p:cNvSpPr>
          <p:nvPr>
            <p:ph type="ftr" sz="quarter" idx="11"/>
          </p:nvPr>
        </p:nvSpPr>
        <p:spPr/>
        <p:txBody>
          <a:bodyPr/>
          <a:lstStyle/>
          <a:p>
            <a:r>
              <a:rPr lang="en-US"/>
              <a:t>
              </a:t>
            </a:r>
            <a:endParaRPr lang="en-US" dirty="0"/>
          </a:p>
        </p:txBody>
      </p:sp>
      <p:sp>
        <p:nvSpPr>
          <p:cNvPr id="9" name="Slide Number Placeholder 8">
            <a:extLst>
              <a:ext uri="{FF2B5EF4-FFF2-40B4-BE49-F238E27FC236}">
                <a16:creationId xmlns:a16="http://schemas.microsoft.com/office/drawing/2014/main" id="{EEEB97D7-329F-16B8-727E-97AE2F8EA02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7198748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B5396-6FC9-003C-79EF-27D41A4A1523}"/>
              </a:ext>
            </a:extLst>
          </p:cNvPr>
          <p:cNvSpPr>
            <a:spLocks noGrp="1"/>
          </p:cNvSpPr>
          <p:nvPr>
            <p:ph type="title"/>
          </p:nvPr>
        </p:nvSpPr>
        <p:spPr/>
        <p:txBody>
          <a:bodyPr/>
          <a:lstStyle/>
          <a:p>
            <a:r>
              <a:rPr lang="en-GB"/>
              <a:t>Click to edit Master title style</a:t>
            </a:r>
            <a:endParaRPr lang="en-CZ"/>
          </a:p>
        </p:txBody>
      </p:sp>
      <p:sp>
        <p:nvSpPr>
          <p:cNvPr id="3" name="Date Placeholder 2">
            <a:extLst>
              <a:ext uri="{FF2B5EF4-FFF2-40B4-BE49-F238E27FC236}">
                <a16:creationId xmlns:a16="http://schemas.microsoft.com/office/drawing/2014/main" id="{43BAA2AA-C91D-FD5A-CC2A-E849B0446698}"/>
              </a:ext>
            </a:extLst>
          </p:cNvPr>
          <p:cNvSpPr>
            <a:spLocks noGrp="1"/>
          </p:cNvSpPr>
          <p:nvPr>
            <p:ph type="dt" sz="half" idx="10"/>
          </p:nvPr>
        </p:nvSpPr>
        <p:spPr/>
        <p:txBody>
          <a:bodyPr/>
          <a:lstStyle/>
          <a:p>
            <a:fld id="{1FAF3416-4057-4DAA-829D-4CA07428D088}" type="datetimeFigureOut">
              <a:rPr lang="en-US" smtClean="0"/>
              <a:t>5/11/23</a:t>
            </a:fld>
            <a:endParaRPr lang="en-US" dirty="0"/>
          </a:p>
        </p:txBody>
      </p:sp>
      <p:sp>
        <p:nvSpPr>
          <p:cNvPr id="4" name="Footer Placeholder 3">
            <a:extLst>
              <a:ext uri="{FF2B5EF4-FFF2-40B4-BE49-F238E27FC236}">
                <a16:creationId xmlns:a16="http://schemas.microsoft.com/office/drawing/2014/main" id="{16590735-9428-7C5B-45B2-66E49D700056}"/>
              </a:ext>
            </a:extLst>
          </p:cNvPr>
          <p:cNvSpPr>
            <a:spLocks noGrp="1"/>
          </p:cNvSpPr>
          <p:nvPr>
            <p:ph type="ftr" sz="quarter" idx="11"/>
          </p:nvPr>
        </p:nvSpPr>
        <p:spPr/>
        <p:txBody>
          <a:bodyPr/>
          <a:lstStyle/>
          <a:p>
            <a:r>
              <a:rPr lang="en-US"/>
              <a:t>
              </a:t>
            </a:r>
            <a:endParaRPr lang="en-US" dirty="0"/>
          </a:p>
        </p:txBody>
      </p:sp>
      <p:sp>
        <p:nvSpPr>
          <p:cNvPr id="5" name="Slide Number Placeholder 4">
            <a:extLst>
              <a:ext uri="{FF2B5EF4-FFF2-40B4-BE49-F238E27FC236}">
                <a16:creationId xmlns:a16="http://schemas.microsoft.com/office/drawing/2014/main" id="{5075EB8D-C092-73AE-A343-FA1914F6CB5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0737599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13174E-6C1C-BF4C-C7DD-783C395AF7DF}"/>
              </a:ext>
            </a:extLst>
          </p:cNvPr>
          <p:cNvSpPr>
            <a:spLocks noGrp="1"/>
          </p:cNvSpPr>
          <p:nvPr>
            <p:ph type="dt" sz="half" idx="10"/>
          </p:nvPr>
        </p:nvSpPr>
        <p:spPr/>
        <p:txBody>
          <a:bodyPr/>
          <a:lstStyle/>
          <a:p>
            <a:fld id="{921D9284-D300-4297-87F7-E791DCC15DB1}" type="datetimeFigureOut">
              <a:rPr lang="en-US" smtClean="0"/>
              <a:t>5/11/23</a:t>
            </a:fld>
            <a:endParaRPr lang="en-US" dirty="0"/>
          </a:p>
        </p:txBody>
      </p:sp>
      <p:sp>
        <p:nvSpPr>
          <p:cNvPr id="3" name="Footer Placeholder 2">
            <a:extLst>
              <a:ext uri="{FF2B5EF4-FFF2-40B4-BE49-F238E27FC236}">
                <a16:creationId xmlns:a16="http://schemas.microsoft.com/office/drawing/2014/main" id="{A17729A5-4C71-445E-93FF-D40B7EB47B53}"/>
              </a:ext>
            </a:extLst>
          </p:cNvPr>
          <p:cNvSpPr>
            <a:spLocks noGrp="1"/>
          </p:cNvSpPr>
          <p:nvPr>
            <p:ph type="ftr" sz="quarter" idx="11"/>
          </p:nvPr>
        </p:nvSpPr>
        <p:spPr/>
        <p:txBody>
          <a:bodyPr/>
          <a:lstStyle/>
          <a:p>
            <a:r>
              <a:rPr lang="en-US"/>
              <a:t>
              </a:t>
            </a:r>
            <a:endParaRPr lang="en-US" dirty="0"/>
          </a:p>
        </p:txBody>
      </p:sp>
      <p:sp>
        <p:nvSpPr>
          <p:cNvPr id="4" name="Slide Number Placeholder 3">
            <a:extLst>
              <a:ext uri="{FF2B5EF4-FFF2-40B4-BE49-F238E27FC236}">
                <a16:creationId xmlns:a16="http://schemas.microsoft.com/office/drawing/2014/main" id="{051A8E5C-8249-2ED2-50A5-AD6FFB3C394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83314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3674-BA24-0972-C5EE-98B4D3DF7C6E}"/>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CZ"/>
          </a:p>
        </p:txBody>
      </p:sp>
      <p:sp>
        <p:nvSpPr>
          <p:cNvPr id="3" name="Content Placeholder 2">
            <a:extLst>
              <a:ext uri="{FF2B5EF4-FFF2-40B4-BE49-F238E27FC236}">
                <a16:creationId xmlns:a16="http://schemas.microsoft.com/office/drawing/2014/main" id="{B13A5A14-CD4F-F25D-205E-BD1F54623DE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Text Placeholder 3">
            <a:extLst>
              <a:ext uri="{FF2B5EF4-FFF2-40B4-BE49-F238E27FC236}">
                <a16:creationId xmlns:a16="http://schemas.microsoft.com/office/drawing/2014/main" id="{CC326196-75FB-4E9C-5A97-690B09BA173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E6FD3741-2FAB-ED1F-E67C-F3700327DD94}"/>
              </a:ext>
            </a:extLst>
          </p:cNvPr>
          <p:cNvSpPr>
            <a:spLocks noGrp="1"/>
          </p:cNvSpPr>
          <p:nvPr>
            <p:ph type="dt" sz="half" idx="10"/>
          </p:nvPr>
        </p:nvSpPr>
        <p:spPr/>
        <p:txBody>
          <a:bodyPr/>
          <a:lstStyle/>
          <a:p>
            <a:fld id="{37D525BB-DA17-4BA0-B3C8-3AC3ABC827E6}" type="datetimeFigureOut">
              <a:rPr lang="en-US" smtClean="0"/>
              <a:t>5/11/23</a:t>
            </a:fld>
            <a:endParaRPr lang="en-US" dirty="0"/>
          </a:p>
        </p:txBody>
      </p:sp>
      <p:sp>
        <p:nvSpPr>
          <p:cNvPr id="6" name="Footer Placeholder 5">
            <a:extLst>
              <a:ext uri="{FF2B5EF4-FFF2-40B4-BE49-F238E27FC236}">
                <a16:creationId xmlns:a16="http://schemas.microsoft.com/office/drawing/2014/main" id="{22BADF1C-AF4A-C5CD-409F-45D6F1AD93DC}"/>
              </a:ext>
            </a:extLst>
          </p:cNvPr>
          <p:cNvSpPr>
            <a:spLocks noGrp="1"/>
          </p:cNvSpPr>
          <p:nvPr>
            <p:ph type="ftr" sz="quarter" idx="11"/>
          </p:nvPr>
        </p:nvSpPr>
        <p:spPr/>
        <p:txBody>
          <a:bodyPr/>
          <a:lstStyle/>
          <a:p>
            <a:r>
              <a:rPr lang="en-US"/>
              <a:t>
              </a:t>
            </a:r>
            <a:endParaRPr lang="en-US" dirty="0"/>
          </a:p>
        </p:txBody>
      </p:sp>
      <p:sp>
        <p:nvSpPr>
          <p:cNvPr id="7" name="Slide Number Placeholder 6">
            <a:extLst>
              <a:ext uri="{FF2B5EF4-FFF2-40B4-BE49-F238E27FC236}">
                <a16:creationId xmlns:a16="http://schemas.microsoft.com/office/drawing/2014/main" id="{31C19722-7E60-21FC-A4C1-89773E4422F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2350940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A1769-1C9D-0BD9-DFD3-C9B0AFDE0ECC}"/>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CZ"/>
          </a:p>
        </p:txBody>
      </p:sp>
      <p:sp>
        <p:nvSpPr>
          <p:cNvPr id="3" name="Picture Placeholder 2">
            <a:extLst>
              <a:ext uri="{FF2B5EF4-FFF2-40B4-BE49-F238E27FC236}">
                <a16:creationId xmlns:a16="http://schemas.microsoft.com/office/drawing/2014/main" id="{B2890B39-E1B5-7CB6-6185-407931FA066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Z"/>
          </a:p>
        </p:txBody>
      </p:sp>
      <p:sp>
        <p:nvSpPr>
          <p:cNvPr id="4" name="Text Placeholder 3">
            <a:extLst>
              <a:ext uri="{FF2B5EF4-FFF2-40B4-BE49-F238E27FC236}">
                <a16:creationId xmlns:a16="http://schemas.microsoft.com/office/drawing/2014/main" id="{AD66A9C1-B7E9-8307-5E01-84EC5002627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3170A222-64DA-8F53-819C-C9DDB63F302F}"/>
              </a:ext>
            </a:extLst>
          </p:cNvPr>
          <p:cNvSpPr>
            <a:spLocks noGrp="1"/>
          </p:cNvSpPr>
          <p:nvPr>
            <p:ph type="dt" sz="half" idx="10"/>
          </p:nvPr>
        </p:nvSpPr>
        <p:spPr/>
        <p:txBody>
          <a:bodyPr/>
          <a:lstStyle/>
          <a:p>
            <a:fld id="{B16C4C9A-3960-41CF-A4E9-2A8FB932454B}" type="datetimeFigureOut">
              <a:rPr lang="en-US" smtClean="0"/>
              <a:t>5/11/23</a:t>
            </a:fld>
            <a:endParaRPr lang="en-US" dirty="0"/>
          </a:p>
        </p:txBody>
      </p:sp>
      <p:sp>
        <p:nvSpPr>
          <p:cNvPr id="6" name="Footer Placeholder 5">
            <a:extLst>
              <a:ext uri="{FF2B5EF4-FFF2-40B4-BE49-F238E27FC236}">
                <a16:creationId xmlns:a16="http://schemas.microsoft.com/office/drawing/2014/main" id="{C239E3BF-26B5-387A-0A3A-BC71EA39B9F7}"/>
              </a:ext>
            </a:extLst>
          </p:cNvPr>
          <p:cNvSpPr>
            <a:spLocks noGrp="1"/>
          </p:cNvSpPr>
          <p:nvPr>
            <p:ph type="ftr" sz="quarter" idx="11"/>
          </p:nvPr>
        </p:nvSpPr>
        <p:spPr/>
        <p:txBody>
          <a:bodyPr/>
          <a:lstStyle/>
          <a:p>
            <a:endParaRPr lang="en-CZ"/>
          </a:p>
        </p:txBody>
      </p:sp>
      <p:sp>
        <p:nvSpPr>
          <p:cNvPr id="7" name="Slide Number Placeholder 6">
            <a:extLst>
              <a:ext uri="{FF2B5EF4-FFF2-40B4-BE49-F238E27FC236}">
                <a16:creationId xmlns:a16="http://schemas.microsoft.com/office/drawing/2014/main" id="{85E36261-C541-28F3-EE27-FE997D8D11D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2619115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5AE4A2-8D09-26D5-8476-9FC3F603D5D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CZ"/>
          </a:p>
        </p:txBody>
      </p:sp>
      <p:sp>
        <p:nvSpPr>
          <p:cNvPr id="3" name="Text Placeholder 2">
            <a:extLst>
              <a:ext uri="{FF2B5EF4-FFF2-40B4-BE49-F238E27FC236}">
                <a16:creationId xmlns:a16="http://schemas.microsoft.com/office/drawing/2014/main" id="{ADB11D1F-BA6F-6732-575D-C76128C2DDB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44B100D6-0930-D53F-92C3-2600CD10547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CBC1C18-307B-4F68-A007-B5B542270E8D}" type="datetimeFigureOut">
              <a:rPr lang="en-US" smtClean="0"/>
              <a:t>5/11/23</a:t>
            </a:fld>
            <a:endParaRPr lang="en-US" dirty="0"/>
          </a:p>
        </p:txBody>
      </p:sp>
      <p:sp>
        <p:nvSpPr>
          <p:cNvPr id="5" name="Footer Placeholder 4">
            <a:extLst>
              <a:ext uri="{FF2B5EF4-FFF2-40B4-BE49-F238E27FC236}">
                <a16:creationId xmlns:a16="http://schemas.microsoft.com/office/drawing/2014/main" id="{C08234D8-CC69-F1E6-DBCB-E5C269EE6CF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
              </a:t>
            </a:r>
            <a:endParaRPr lang="en-US" dirty="0"/>
          </a:p>
        </p:txBody>
      </p:sp>
      <p:sp>
        <p:nvSpPr>
          <p:cNvPr id="6" name="Slide Number Placeholder 5">
            <a:extLst>
              <a:ext uri="{FF2B5EF4-FFF2-40B4-BE49-F238E27FC236}">
                <a16:creationId xmlns:a16="http://schemas.microsoft.com/office/drawing/2014/main" id="{CAA7B0BB-2E76-0AF4-F5ED-27B9DC51866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2295001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avlikova.p@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www.nesehnuti.cz"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hyperlink" Target="http://www.ochrance.cz/" TargetMode="External"/><Relationship Id="rId4" Type="http://schemas.openxmlformats.org/officeDocument/2006/relationships/hyperlink" Target="http://www.prasatecko.cz/"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s://www.ochrance.cz/fileadmin/user_upload/ESO/2024-17-VOP-VB-Z18-final.pdf"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hyperlink" Target="https://www.instagram.com/p/CsRrWmLpJbW/?fbclid=IwAR2aKYNv4b6sBhD5_w30eueuVEXqow04-tcfcXryLs66GbqEQMGN0uWus6U"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7.xml"/><Relationship Id="rId4" Type="http://schemas.openxmlformats.org/officeDocument/2006/relationships/image" Target="../media/image42.tiff"/></Relationships>
</file>

<file path=ppt/slides/_rels/slide45.xml.rels><?xml version="1.0" encoding="UTF-8" standalone="yes"?>
<Relationships xmlns="http://schemas.openxmlformats.org/package/2006/relationships"><Relationship Id="rId3" Type="http://schemas.openxmlformats.org/officeDocument/2006/relationships/hyperlink" Target="https://www.mpo.cz/assets/dokumenty/55757/63940/656321/priloha001.pdf"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hyperlink" Target="https://www.ochrance.cz/fileadmin/user_upload/ESO/2024-17-VOP-VB-Z18-final.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img.cncenter.cz/img/11/full/2829152_v0.jpg?v=0" TargetMode="External"/></Relationships>
</file>

<file path=ppt/slides/_rels/slide54.xml.rels><?xml version="1.0" encoding="UTF-8" standalone="yes"?>
<Relationships xmlns="http://schemas.openxmlformats.org/package/2006/relationships"><Relationship Id="rId2" Type="http://schemas.openxmlformats.org/officeDocument/2006/relationships/hyperlink" Target="https://www.idnes.cz/ekonomika/podniky/ceska-odevni-firma-kalup-provokuje-sexistickou-reklamou.A141209_120143_ekonomika_fih"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nssoud.cz/files/SOUDNI_VYKON/2019/0202_8As__1900043S_20210331091146.pdf"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hyperlink" Target="http://zenskaprava.cz/nabidka/sexisticka-reklama/"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hyperlink" Target="http://zenskaprava.cz/nabidka/sexisticka-reklama/"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hyperlink" Target="http://www.prasatecko.cz/" TargetMode="External"/><Relationship Id="rId4" Type="http://schemas.openxmlformats.org/officeDocument/2006/relationships/hyperlink" Target="https://www.youtube.com/watch?v=aOqRYSptu4o&amp;list=PLCuH3iES4_mbbiPT6_MDFXwbBHna3zrPJ"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2623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Mediální právo</a:t>
            </a:r>
            <a:endParaRPr/>
          </a:p>
        </p:txBody>
      </p:sp>
      <p:sp>
        <p:nvSpPr>
          <p:cNvPr id="55" name="Google Shape;55;p13"/>
          <p:cNvSpPr txBox="1">
            <a:spLocks noGrp="1"/>
          </p:cNvSpPr>
          <p:nvPr>
            <p:ph type="subTitle" idx="1"/>
          </p:nvPr>
        </p:nvSpPr>
        <p:spPr>
          <a:xfrm>
            <a:off x="311700" y="2373825"/>
            <a:ext cx="8520600" cy="792600"/>
          </a:xfrm>
          <a:prstGeom prst="rect">
            <a:avLst/>
          </a:prstGeom>
        </p:spPr>
        <p:txBody>
          <a:bodyPr spcFirstLastPara="1" wrap="square" lIns="91425" tIns="91425" rIns="91425" bIns="91425" anchor="t" anchorCtr="0">
            <a:noAutofit/>
          </a:bodyPr>
          <a:lstStyle/>
          <a:p>
            <a:pPr>
              <a:spcBef>
                <a:spcPts val="0"/>
              </a:spcBef>
            </a:pPr>
            <a:r>
              <a:rPr lang="en-GB" dirty="0" err="1"/>
              <a:t>Regulace</a:t>
            </a:r>
            <a:r>
              <a:rPr lang="en-GB" dirty="0"/>
              <a:t> </a:t>
            </a:r>
            <a:r>
              <a:rPr lang="en-GB" dirty="0" err="1"/>
              <a:t>sexistické</a:t>
            </a:r>
            <a:r>
              <a:rPr lang="en-GB" dirty="0"/>
              <a:t> </a:t>
            </a:r>
            <a:r>
              <a:rPr lang="en-GB" dirty="0" err="1"/>
              <a:t>reklamy</a:t>
            </a:r>
            <a:endParaRPr lang="en-GB" dirty="0"/>
          </a:p>
        </p:txBody>
      </p:sp>
      <p:sp>
        <p:nvSpPr>
          <p:cNvPr id="56" name="Google Shape;56;p13"/>
          <p:cNvSpPr txBox="1">
            <a:spLocks noGrp="1"/>
          </p:cNvSpPr>
          <p:nvPr>
            <p:ph type="subTitle" idx="4294967295"/>
          </p:nvPr>
        </p:nvSpPr>
        <p:spPr>
          <a:xfrm>
            <a:off x="623888" y="3883025"/>
            <a:ext cx="8520112" cy="79216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lang="en" sz="1600" dirty="0">
              <a:solidFill>
                <a:srgbClr val="000000"/>
              </a:solidFill>
              <a:latin typeface="Roboto"/>
              <a:ea typeface="Roboto"/>
              <a:cs typeface="Roboto"/>
              <a:sym typeface="Roboto"/>
            </a:endParaRPr>
          </a:p>
          <a:p>
            <a:pPr marL="0" indent="0">
              <a:spcBef>
                <a:spcPts val="0"/>
              </a:spcBef>
              <a:buClr>
                <a:schemeClr val="dk1"/>
              </a:buClr>
              <a:buSzPts val="1100"/>
              <a:buNone/>
            </a:pPr>
            <a:r>
              <a:rPr lang="en" sz="1600" dirty="0">
                <a:solidFill>
                  <a:srgbClr val="000000"/>
                </a:solidFill>
                <a:latin typeface="Roboto"/>
                <a:ea typeface="Roboto"/>
                <a:cs typeface="Roboto"/>
                <a:sym typeface="Roboto"/>
              </a:rPr>
              <a:t>Petra Havlíková (</a:t>
            </a:r>
            <a:r>
              <a:rPr lang="en" sz="1600" dirty="0">
                <a:solidFill>
                  <a:srgbClr val="000000"/>
                </a:solidFill>
                <a:latin typeface="Roboto"/>
                <a:ea typeface="Roboto"/>
                <a:cs typeface="Roboto"/>
                <a:sym typeface="Roboto"/>
                <a:hlinkClick r:id="rId3"/>
              </a:rPr>
              <a:t>havlikova.p@gmail.com</a:t>
            </a:r>
            <a:r>
              <a:rPr lang="en" sz="1600" dirty="0">
                <a:solidFill>
                  <a:srgbClr val="000000"/>
                </a:solidFill>
                <a:latin typeface="Roboto"/>
                <a:ea typeface="Roboto"/>
                <a:cs typeface="Roboto"/>
                <a:sym typeface="Roboto"/>
              </a:rPr>
              <a:t>) </a:t>
            </a:r>
          </a:p>
          <a:p>
            <a:pPr marL="0" indent="0">
              <a:spcBef>
                <a:spcPts val="0"/>
              </a:spcBef>
              <a:buClr>
                <a:schemeClr val="dk1"/>
              </a:buClr>
              <a:buSzPts val="1100"/>
              <a:buNone/>
            </a:pPr>
            <a:r>
              <a:rPr lang="en" sz="1600" dirty="0">
                <a:solidFill>
                  <a:srgbClr val="000000"/>
                </a:solidFill>
                <a:latin typeface="Roboto"/>
                <a:ea typeface="Roboto"/>
                <a:cs typeface="Roboto"/>
                <a:sym typeface="Roboto"/>
              </a:rPr>
              <a:t>Jana </a:t>
            </a:r>
            <a:r>
              <a:rPr lang="en" sz="1600" dirty="0" err="1">
                <a:solidFill>
                  <a:srgbClr val="000000"/>
                </a:solidFill>
                <a:latin typeface="Roboto"/>
                <a:ea typeface="Roboto"/>
                <a:cs typeface="Roboto"/>
                <a:sym typeface="Roboto"/>
              </a:rPr>
              <a:t>Kvasnicová</a:t>
            </a:r>
            <a:r>
              <a:rPr lang="en" sz="1600" dirty="0">
                <a:solidFill>
                  <a:srgbClr val="000000"/>
                </a:solidFill>
                <a:latin typeface="Roboto"/>
                <a:ea typeface="Roboto"/>
                <a:cs typeface="Roboto"/>
                <a:sym typeface="Roboto"/>
              </a:rPr>
              <a:t> (</a:t>
            </a:r>
            <a:r>
              <a:rPr lang="cs-CZ" sz="1600" dirty="0">
                <a:solidFill>
                  <a:srgbClr val="000000"/>
                </a:solidFill>
                <a:latin typeface="Roboto"/>
                <a:ea typeface="Roboto"/>
                <a:cs typeface="Roboto"/>
                <a:sym typeface="Roboto"/>
              </a:rPr>
              <a:t>134702@mail.muni.cz)</a:t>
            </a:r>
            <a:endParaRPr b="1" dirty="0">
              <a:solidFill>
                <a:srgbClr val="000000"/>
              </a:solidFill>
            </a:endParaRPr>
          </a:p>
        </p:txBody>
      </p:sp>
      <p:sp>
        <p:nvSpPr>
          <p:cNvPr id="2" name="TextBox 1">
            <a:extLst>
              <a:ext uri="{FF2B5EF4-FFF2-40B4-BE49-F238E27FC236}">
                <a16:creationId xmlns:a16="http://schemas.microsoft.com/office/drawing/2014/main" id="{27F1C5F4-068A-2044-9675-41D6B7B6BDBE}"/>
              </a:ext>
            </a:extLst>
          </p:cNvPr>
          <p:cNvSpPr txBox="1"/>
          <p:nvPr/>
        </p:nvSpPr>
        <p:spPr>
          <a:xfrm>
            <a:off x="7482177" y="4367411"/>
            <a:ext cx="1330814" cy="369332"/>
          </a:xfrm>
          <a:prstGeom prst="rect">
            <a:avLst/>
          </a:prstGeom>
          <a:noFill/>
        </p:spPr>
        <p:txBody>
          <a:bodyPr wrap="none" rtlCol="0">
            <a:spAutoFit/>
          </a:bodyPr>
          <a:lstStyle/>
          <a:p>
            <a:r>
              <a:rPr lang="cs-CZ" dirty="0">
                <a:latin typeface="Roboto"/>
                <a:ea typeface="Roboto"/>
                <a:cs typeface="Roboto"/>
                <a:sym typeface="Roboto"/>
              </a:rPr>
              <a:t>17</a:t>
            </a:r>
            <a:r>
              <a:rPr lang="en" dirty="0">
                <a:latin typeface="Roboto"/>
                <a:ea typeface="Roboto"/>
                <a:cs typeface="Roboto"/>
                <a:sym typeface="Roboto"/>
              </a:rPr>
              <a:t>. </a:t>
            </a:r>
            <a:r>
              <a:rPr lang="cs-CZ" dirty="0">
                <a:latin typeface="Roboto"/>
                <a:ea typeface="Roboto"/>
                <a:cs typeface="Roboto"/>
                <a:sym typeface="Roboto"/>
              </a:rPr>
              <a:t>5</a:t>
            </a:r>
            <a:r>
              <a:rPr lang="en" dirty="0">
                <a:latin typeface="Roboto"/>
                <a:ea typeface="Roboto"/>
                <a:cs typeface="Roboto"/>
                <a:sym typeface="Roboto"/>
              </a:rPr>
              <a:t>. 202</a:t>
            </a:r>
            <a:r>
              <a:rPr lang="cs-CZ" dirty="0">
                <a:latin typeface="Roboto"/>
                <a:ea typeface="Roboto"/>
                <a:cs typeface="Roboto"/>
                <a:sym typeface="Roboto"/>
              </a:rPr>
              <a:t>2</a:t>
            </a:r>
            <a:endParaRPr lang="cs-CZ"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94"/>
        <p:cNvGrpSpPr/>
        <p:nvPr/>
      </p:nvGrpSpPr>
      <p:grpSpPr>
        <a:xfrm>
          <a:off x="0" y="0"/>
          <a:ext cx="0" cy="0"/>
          <a:chOff x="0" y="0"/>
          <a:chExt cx="0" cy="0"/>
        </a:xfrm>
      </p:grpSpPr>
      <p:pic>
        <p:nvPicPr>
          <p:cNvPr id="95" name="Google Shape;95;p20"/>
          <p:cNvPicPr preferRelativeResize="0"/>
          <p:nvPr/>
        </p:nvPicPr>
        <p:blipFill>
          <a:blip r:embed="rId3">
            <a:alphaModFix/>
          </a:blip>
          <a:stretch>
            <a:fillRect/>
          </a:stretch>
        </p:blipFill>
        <p:spPr>
          <a:xfrm>
            <a:off x="2481263" y="795338"/>
            <a:ext cx="4181475" cy="3552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99"/>
        <p:cNvGrpSpPr/>
        <p:nvPr/>
      </p:nvGrpSpPr>
      <p:grpSpPr>
        <a:xfrm>
          <a:off x="0" y="0"/>
          <a:ext cx="0" cy="0"/>
          <a:chOff x="0" y="0"/>
          <a:chExt cx="0" cy="0"/>
        </a:xfrm>
      </p:grpSpPr>
      <p:pic>
        <p:nvPicPr>
          <p:cNvPr id="100" name="Google Shape;100;p21"/>
          <p:cNvPicPr preferRelativeResize="0"/>
          <p:nvPr/>
        </p:nvPicPr>
        <p:blipFill>
          <a:blip r:embed="rId3">
            <a:alphaModFix/>
          </a:blip>
          <a:stretch>
            <a:fillRect/>
          </a:stretch>
        </p:blipFill>
        <p:spPr>
          <a:xfrm>
            <a:off x="2500025" y="474661"/>
            <a:ext cx="4143949" cy="4194175"/>
          </a:xfrm>
          <a:prstGeom prst="rect">
            <a:avLst/>
          </a:prstGeom>
          <a:noFill/>
          <a:ln>
            <a:noFill/>
          </a:ln>
        </p:spPr>
      </p:pic>
      <p:sp>
        <p:nvSpPr>
          <p:cNvPr id="101" name="Google Shape;101;p21"/>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b="1">
              <a:solidFill>
                <a:schemeClr val="dk1"/>
              </a:solidFill>
            </a:endParaRPr>
          </a:p>
          <a:p>
            <a:pPr marL="0" lvl="0" indent="0" algn="l" rtl="0">
              <a:spcBef>
                <a:spcPts val="0"/>
              </a:spcBef>
              <a:spcAft>
                <a:spcPts val="0"/>
              </a:spcAft>
              <a:buNone/>
            </a:pPr>
            <a:r>
              <a:rPr lang="en" sz="2000" b="1">
                <a:solidFill>
                  <a:schemeClr val="dk1"/>
                </a:solidFill>
              </a:rPr>
              <a:t>Česká reklama na záclony</a:t>
            </a:r>
            <a:endParaRPr sz="2000" b="1">
              <a:solidFill>
                <a:schemeClr val="dk1"/>
              </a:solidFill>
            </a:endParaRPr>
          </a:p>
          <a:p>
            <a:pPr marL="0" lvl="0" indent="0" algn="l" rtl="0">
              <a:spcBef>
                <a:spcPts val="0"/>
              </a:spcBef>
              <a:spcAft>
                <a:spcPts val="0"/>
              </a:spcAft>
              <a:buNone/>
            </a:pPr>
            <a:endParaRPr sz="2000" b="1">
              <a:solidFill>
                <a:schemeClr val="dk1"/>
              </a:solidFill>
            </a:endParaRPr>
          </a:p>
          <a:p>
            <a:pPr marL="0" lvl="0" indent="0" algn="l" rtl="0">
              <a:spcBef>
                <a:spcPts val="0"/>
              </a:spcBef>
              <a:spcAft>
                <a:spcPts val="0"/>
              </a:spcAft>
              <a:buNone/>
            </a:pPr>
            <a:r>
              <a:rPr lang="en" sz="2000" b="1">
                <a:solidFill>
                  <a:schemeClr val="dk1"/>
                </a:solidFill>
              </a:rPr>
              <a:t>„Poslední kapka </a:t>
            </a:r>
            <a:endParaRPr sz="2000" b="1">
              <a:solidFill>
                <a:schemeClr val="dk1"/>
              </a:solidFill>
            </a:endParaRPr>
          </a:p>
          <a:p>
            <a:pPr marL="0" lvl="0" indent="0" algn="l" rtl="0">
              <a:spcBef>
                <a:spcPts val="0"/>
              </a:spcBef>
              <a:spcAft>
                <a:spcPts val="0"/>
              </a:spcAft>
              <a:buNone/>
            </a:pPr>
            <a:r>
              <a:rPr lang="en" sz="2000" b="1">
                <a:solidFill>
                  <a:schemeClr val="dk1"/>
                </a:solidFill>
              </a:rPr>
              <a:t>jde do textilu.“</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105"/>
        <p:cNvGrpSpPr/>
        <p:nvPr/>
      </p:nvGrpSpPr>
      <p:grpSpPr>
        <a:xfrm>
          <a:off x="0" y="0"/>
          <a:ext cx="0" cy="0"/>
          <a:chOff x="0" y="0"/>
          <a:chExt cx="0" cy="0"/>
        </a:xfrm>
      </p:grpSpPr>
      <p:pic>
        <p:nvPicPr>
          <p:cNvPr id="106" name="Google Shape;106;p22"/>
          <p:cNvPicPr preferRelativeResize="0"/>
          <p:nvPr/>
        </p:nvPicPr>
        <p:blipFill>
          <a:blip r:embed="rId3">
            <a:alphaModFix/>
          </a:blip>
          <a:stretch>
            <a:fillRect/>
          </a:stretch>
        </p:blipFill>
        <p:spPr>
          <a:xfrm>
            <a:off x="2681488" y="152400"/>
            <a:ext cx="3781015" cy="483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110"/>
        <p:cNvGrpSpPr/>
        <p:nvPr/>
      </p:nvGrpSpPr>
      <p:grpSpPr>
        <a:xfrm>
          <a:off x="0" y="0"/>
          <a:ext cx="0" cy="0"/>
          <a:chOff x="0" y="0"/>
          <a:chExt cx="0" cy="0"/>
        </a:xfrm>
      </p:grpSpPr>
      <p:pic>
        <p:nvPicPr>
          <p:cNvPr id="111" name="Google Shape;111;p23"/>
          <p:cNvPicPr preferRelativeResize="0"/>
          <p:nvPr/>
        </p:nvPicPr>
        <p:blipFill>
          <a:blip r:embed="rId3">
            <a:alphaModFix/>
          </a:blip>
          <a:stretch>
            <a:fillRect/>
          </a:stretch>
        </p:blipFill>
        <p:spPr>
          <a:xfrm>
            <a:off x="2743200" y="233363"/>
            <a:ext cx="3657600" cy="4676775"/>
          </a:xfrm>
          <a:prstGeom prst="rect">
            <a:avLst/>
          </a:prstGeom>
          <a:noFill/>
          <a:ln>
            <a:noFill/>
          </a:ln>
        </p:spPr>
      </p:pic>
      <p:sp>
        <p:nvSpPr>
          <p:cNvPr id="112" name="Google Shape;112;p23"/>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b="1">
              <a:solidFill>
                <a:schemeClr val="dk1"/>
              </a:solidFill>
            </a:endParaRPr>
          </a:p>
          <a:p>
            <a:pPr marL="0" lvl="0" indent="0" algn="l" rtl="0">
              <a:spcBef>
                <a:spcPts val="0"/>
              </a:spcBef>
              <a:spcAft>
                <a:spcPts val="0"/>
              </a:spcAft>
              <a:buNone/>
            </a:pPr>
            <a:r>
              <a:rPr lang="en" sz="2000" b="1">
                <a:solidFill>
                  <a:schemeClr val="dk1"/>
                </a:solidFill>
              </a:rPr>
              <a:t>Americká reklama na pánské oděvy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116"/>
        <p:cNvGrpSpPr/>
        <p:nvPr/>
      </p:nvGrpSpPr>
      <p:grpSpPr>
        <a:xfrm>
          <a:off x="0" y="0"/>
          <a:ext cx="0" cy="0"/>
          <a:chOff x="0" y="0"/>
          <a:chExt cx="0" cy="0"/>
        </a:xfrm>
      </p:grpSpPr>
      <p:pic>
        <p:nvPicPr>
          <p:cNvPr id="117" name="Google Shape;117;p24"/>
          <p:cNvPicPr preferRelativeResize="0"/>
          <p:nvPr/>
        </p:nvPicPr>
        <p:blipFill>
          <a:blip r:embed="rId3">
            <a:alphaModFix/>
          </a:blip>
          <a:stretch>
            <a:fillRect/>
          </a:stretch>
        </p:blipFill>
        <p:spPr>
          <a:xfrm>
            <a:off x="2609850" y="1576388"/>
            <a:ext cx="3924300" cy="19907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121"/>
        <p:cNvGrpSpPr/>
        <p:nvPr/>
      </p:nvGrpSpPr>
      <p:grpSpPr>
        <a:xfrm>
          <a:off x="0" y="0"/>
          <a:ext cx="0" cy="0"/>
          <a:chOff x="0" y="0"/>
          <a:chExt cx="0" cy="0"/>
        </a:xfrm>
      </p:grpSpPr>
      <p:pic>
        <p:nvPicPr>
          <p:cNvPr id="122" name="Google Shape;122;p25"/>
          <p:cNvPicPr preferRelativeResize="0"/>
          <p:nvPr/>
        </p:nvPicPr>
        <p:blipFill>
          <a:blip r:embed="rId3">
            <a:alphaModFix/>
          </a:blip>
          <a:stretch>
            <a:fillRect/>
          </a:stretch>
        </p:blipFill>
        <p:spPr>
          <a:xfrm>
            <a:off x="1633538" y="1076325"/>
            <a:ext cx="5876925" cy="2990850"/>
          </a:xfrm>
          <a:prstGeom prst="rect">
            <a:avLst/>
          </a:prstGeom>
          <a:noFill/>
          <a:ln>
            <a:noFill/>
          </a:ln>
        </p:spPr>
      </p:pic>
      <p:sp>
        <p:nvSpPr>
          <p:cNvPr id="123" name="Google Shape;123;p25"/>
          <p:cNvSpPr txBox="1"/>
          <p:nvPr/>
        </p:nvSpPr>
        <p:spPr>
          <a:xfrm>
            <a:off x="0" y="0"/>
            <a:ext cx="74376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b="1">
              <a:solidFill>
                <a:schemeClr val="dk1"/>
              </a:solidFill>
            </a:endParaRPr>
          </a:p>
          <a:p>
            <a:pPr marL="0" lvl="0" indent="0" algn="l" rtl="0">
              <a:spcBef>
                <a:spcPts val="0"/>
              </a:spcBef>
              <a:spcAft>
                <a:spcPts val="0"/>
              </a:spcAft>
              <a:buNone/>
            </a:pPr>
            <a:r>
              <a:rPr lang="en" sz="2000" b="1">
                <a:solidFill>
                  <a:schemeClr val="dk1"/>
                </a:solidFill>
              </a:rPr>
              <a:t>Česká reklama stavební firmy na regeneraci objektů</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1F1CC-2117-2147-8706-AA402191CAD6}"/>
              </a:ext>
            </a:extLst>
          </p:cNvPr>
          <p:cNvSpPr>
            <a:spLocks noGrp="1"/>
          </p:cNvSpPr>
          <p:nvPr>
            <p:ph type="title"/>
          </p:nvPr>
        </p:nvSpPr>
        <p:spPr/>
        <p:txBody>
          <a:bodyPr/>
          <a:lstStyle/>
          <a:p>
            <a:r>
              <a:rPr lang="cs-CZ" dirty="0"/>
              <a:t>Dotazy?</a:t>
            </a:r>
          </a:p>
        </p:txBody>
      </p:sp>
    </p:spTree>
    <p:extLst>
      <p:ext uri="{BB962C8B-B14F-4D97-AF65-F5344CB8AC3E}">
        <p14:creationId xmlns:p14="http://schemas.microsoft.com/office/powerpoint/2010/main" val="862224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3E56AAFE-9BE9-4FA7-A0B3-1748E67F0E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760" y="823191"/>
            <a:ext cx="846286" cy="635405"/>
            <a:chOff x="7393391" y="606484"/>
            <a:chExt cx="1128382" cy="847206"/>
          </a:xfrm>
        </p:grpSpPr>
        <p:sp>
          <p:nvSpPr>
            <p:cNvPr id="10"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393391" y="858310"/>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71281" y="606484"/>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FB5FF348-AC01-3D46-91BE-EABF1A2DB8FE}"/>
              </a:ext>
            </a:extLst>
          </p:cNvPr>
          <p:cNvSpPr>
            <a:spLocks noGrp="1"/>
          </p:cNvSpPr>
          <p:nvPr>
            <p:ph type="title"/>
          </p:nvPr>
        </p:nvSpPr>
        <p:spPr>
          <a:xfrm>
            <a:off x="1508760" y="1462575"/>
            <a:ext cx="6185916" cy="1805410"/>
          </a:xfrm>
        </p:spPr>
        <p:txBody>
          <a:bodyPr vert="horz" lIns="91440" tIns="45720" rIns="91440" bIns="45720" rtlCol="0" anchor="b">
            <a:normAutofit/>
          </a:bodyPr>
          <a:lstStyle/>
          <a:p>
            <a:pPr algn="l" defTabSz="914400">
              <a:spcBef>
                <a:spcPct val="0"/>
              </a:spcBef>
            </a:pPr>
            <a:r>
              <a:rPr lang="en-US" sz="5100" kern="1200">
                <a:solidFill>
                  <a:schemeClr val="tx1"/>
                </a:solidFill>
                <a:latin typeface="+mj-lt"/>
                <a:ea typeface="+mj-ea"/>
                <a:cs typeface="+mj-cs"/>
              </a:rPr>
              <a:t>Sexismus – co to je</a:t>
            </a:r>
          </a:p>
        </p:txBody>
      </p:sp>
    </p:spTree>
    <p:extLst>
      <p:ext uri="{BB962C8B-B14F-4D97-AF65-F5344CB8AC3E}">
        <p14:creationId xmlns:p14="http://schemas.microsoft.com/office/powerpoint/2010/main" val="3763624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556591-DE24-9D46-8E58-88EA655DE8DE}"/>
              </a:ext>
            </a:extLst>
          </p:cNvPr>
          <p:cNvSpPr>
            <a:spLocks noGrp="1"/>
          </p:cNvSpPr>
          <p:nvPr>
            <p:ph type="title"/>
          </p:nvPr>
        </p:nvSpPr>
        <p:spPr>
          <a:xfrm>
            <a:off x="311700" y="200096"/>
            <a:ext cx="8520600" cy="572700"/>
          </a:xfrm>
        </p:spPr>
        <p:txBody>
          <a:bodyPr/>
          <a:lstStyle/>
          <a:p>
            <a:r>
              <a:rPr lang="cs-CZ" b="1" dirty="0"/>
              <a:t>Sexismus</a:t>
            </a:r>
          </a:p>
        </p:txBody>
      </p:sp>
      <p:sp>
        <p:nvSpPr>
          <p:cNvPr id="4" name="Text Placeholder 3">
            <a:extLst>
              <a:ext uri="{FF2B5EF4-FFF2-40B4-BE49-F238E27FC236}">
                <a16:creationId xmlns:a16="http://schemas.microsoft.com/office/drawing/2014/main" id="{31944787-66C2-1645-A1A3-6C2B6B6817DC}"/>
              </a:ext>
            </a:extLst>
          </p:cNvPr>
          <p:cNvSpPr>
            <a:spLocks noGrp="1"/>
          </p:cNvSpPr>
          <p:nvPr>
            <p:ph type="body" idx="1"/>
          </p:nvPr>
        </p:nvSpPr>
        <p:spPr>
          <a:xfrm>
            <a:off x="311700" y="772796"/>
            <a:ext cx="5664557" cy="4170608"/>
          </a:xfrm>
        </p:spPr>
        <p:txBody>
          <a:bodyPr/>
          <a:lstStyle/>
          <a:p>
            <a:r>
              <a:rPr lang="cs-CZ" sz="2000" b="1" dirty="0"/>
              <a:t>sexismus je v nejobecnější rovině přesvědčení, že jedno pohlaví je méně důležité nebo méně schopné než druhé, případně nezaslouží si takový respekt jako druhé</a:t>
            </a:r>
          </a:p>
          <a:p>
            <a:r>
              <a:rPr lang="cs-CZ" sz="2000" dirty="0"/>
              <a:t>Sexismem se rozumí jakýkoliv projev (čin, psané nebo vizuální vyjádření nebo gesto) založené na myšlence, že osoba nebo skupina osob, zpravidla žen, má z důvodu svého pohlaví podřadné postavení.</a:t>
            </a:r>
          </a:p>
          <a:p>
            <a:r>
              <a:rPr lang="cs-CZ" sz="2000" dirty="0"/>
              <a:t>Škodlivý dopad sexismu může být pro některé ženy a muže závažnější kvůli jejich etnickému původu, věku, zdravotnímu postižení, sociálnímu původu, náboženství, genderové identitě, sexuální orientaci nebo jiným faktorům.</a:t>
            </a:r>
          </a:p>
        </p:txBody>
      </p:sp>
      <p:pic>
        <p:nvPicPr>
          <p:cNvPr id="2" name="Picture 1">
            <a:extLst>
              <a:ext uri="{FF2B5EF4-FFF2-40B4-BE49-F238E27FC236}">
                <a16:creationId xmlns:a16="http://schemas.microsoft.com/office/drawing/2014/main" id="{4D43037E-9C3F-FEBC-07CB-E7ACAD44481E}"/>
              </a:ext>
            </a:extLst>
          </p:cNvPr>
          <p:cNvPicPr>
            <a:picLocks noChangeAspect="1"/>
          </p:cNvPicPr>
          <p:nvPr/>
        </p:nvPicPr>
        <p:blipFill>
          <a:blip r:embed="rId2"/>
          <a:stretch>
            <a:fillRect/>
          </a:stretch>
        </p:blipFill>
        <p:spPr>
          <a:xfrm>
            <a:off x="6482443" y="0"/>
            <a:ext cx="2661557" cy="5139323"/>
          </a:xfrm>
          <a:prstGeom prst="rect">
            <a:avLst/>
          </a:prstGeom>
        </p:spPr>
      </p:pic>
    </p:spTree>
    <p:extLst>
      <p:ext uri="{BB962C8B-B14F-4D97-AF65-F5344CB8AC3E}">
        <p14:creationId xmlns:p14="http://schemas.microsoft.com/office/powerpoint/2010/main" val="4118368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Sexistická reklama - co je třeba říct na úvod</a:t>
            </a:r>
            <a:endParaRPr/>
          </a:p>
        </p:txBody>
      </p:sp>
      <p:sp>
        <p:nvSpPr>
          <p:cNvPr id="151" name="Google Shape;151;p30"/>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en" sz="1900" dirty="0" err="1">
                <a:solidFill>
                  <a:schemeClr val="dk1"/>
                </a:solidFill>
              </a:rPr>
              <a:t>Sexistická</a:t>
            </a:r>
            <a:r>
              <a:rPr lang="en" sz="1900" dirty="0">
                <a:solidFill>
                  <a:schemeClr val="dk1"/>
                </a:solidFill>
              </a:rPr>
              <a:t> </a:t>
            </a:r>
            <a:r>
              <a:rPr lang="en" sz="1900" dirty="0" err="1">
                <a:solidFill>
                  <a:schemeClr val="dk1"/>
                </a:solidFill>
              </a:rPr>
              <a:t>reklama</a:t>
            </a:r>
            <a:r>
              <a:rPr lang="en" sz="1900" dirty="0">
                <a:solidFill>
                  <a:schemeClr val="dk1"/>
                </a:solidFill>
              </a:rPr>
              <a:t> </a:t>
            </a:r>
            <a:r>
              <a:rPr lang="en" sz="1900" dirty="0" err="1">
                <a:solidFill>
                  <a:schemeClr val="dk1"/>
                </a:solidFill>
              </a:rPr>
              <a:t>nemusí</a:t>
            </a:r>
            <a:r>
              <a:rPr lang="en" sz="1900" dirty="0">
                <a:solidFill>
                  <a:schemeClr val="dk1"/>
                </a:solidFill>
              </a:rPr>
              <a:t> </a:t>
            </a:r>
            <a:r>
              <a:rPr lang="en" sz="1900" dirty="0" err="1">
                <a:solidFill>
                  <a:schemeClr val="dk1"/>
                </a:solidFill>
              </a:rPr>
              <a:t>nutně</a:t>
            </a:r>
            <a:r>
              <a:rPr lang="en" sz="1900" dirty="0">
                <a:solidFill>
                  <a:schemeClr val="dk1"/>
                </a:solidFill>
              </a:rPr>
              <a:t> </a:t>
            </a:r>
            <a:r>
              <a:rPr lang="en" sz="1900" dirty="0" err="1">
                <a:solidFill>
                  <a:schemeClr val="dk1"/>
                </a:solidFill>
              </a:rPr>
              <a:t>mít</a:t>
            </a:r>
            <a:r>
              <a:rPr lang="en" sz="1900" dirty="0">
                <a:solidFill>
                  <a:schemeClr val="dk1"/>
                </a:solidFill>
              </a:rPr>
              <a:t> </a:t>
            </a:r>
            <a:r>
              <a:rPr lang="en" sz="1900" dirty="0" err="1">
                <a:solidFill>
                  <a:schemeClr val="dk1"/>
                </a:solidFill>
              </a:rPr>
              <a:t>sexuální</a:t>
            </a:r>
            <a:r>
              <a:rPr lang="en" sz="1900" dirty="0">
                <a:solidFill>
                  <a:schemeClr val="dk1"/>
                </a:solidFill>
              </a:rPr>
              <a:t> </a:t>
            </a:r>
            <a:r>
              <a:rPr lang="en" sz="1900" dirty="0" err="1">
                <a:solidFill>
                  <a:schemeClr val="dk1"/>
                </a:solidFill>
              </a:rPr>
              <a:t>obsah</a:t>
            </a:r>
            <a:endParaRPr sz="1900" dirty="0">
              <a:solidFill>
                <a:schemeClr val="dk1"/>
              </a:solidFill>
            </a:endParaRPr>
          </a:p>
          <a:p>
            <a:pPr marL="457200" lvl="0" indent="0" algn="l" rtl="0">
              <a:spcBef>
                <a:spcPts val="600"/>
              </a:spcBef>
              <a:spcAft>
                <a:spcPts val="0"/>
              </a:spcAft>
              <a:buNone/>
            </a:pPr>
            <a:endParaRPr sz="1900" dirty="0">
              <a:solidFill>
                <a:schemeClr val="dk1"/>
              </a:solidFill>
            </a:endParaRPr>
          </a:p>
          <a:p>
            <a:pPr marL="0" lvl="0" indent="0" algn="l" rtl="0">
              <a:spcBef>
                <a:spcPts val="0"/>
              </a:spcBef>
              <a:spcAft>
                <a:spcPts val="1600"/>
              </a:spcAft>
              <a:buNone/>
            </a:pPr>
            <a:endParaRPr dirty="0"/>
          </a:p>
        </p:txBody>
      </p:sp>
      <p:pic>
        <p:nvPicPr>
          <p:cNvPr id="6" name="Google Shape;124;p6">
            <a:extLst>
              <a:ext uri="{FF2B5EF4-FFF2-40B4-BE49-F238E27FC236}">
                <a16:creationId xmlns:a16="http://schemas.microsoft.com/office/drawing/2014/main" id="{C7B751C8-43E2-5344-9FC9-72E6068D2B5E}"/>
              </a:ext>
            </a:extLst>
          </p:cNvPr>
          <p:cNvPicPr preferRelativeResize="0"/>
          <p:nvPr/>
        </p:nvPicPr>
        <p:blipFill rotWithShape="1">
          <a:blip r:embed="rId3">
            <a:alphaModFix/>
          </a:blip>
          <a:srcRect l="21171" t="23194" r="16250" b="27499"/>
          <a:stretch/>
        </p:blipFill>
        <p:spPr>
          <a:xfrm>
            <a:off x="485029" y="1660660"/>
            <a:ext cx="8173941" cy="29749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Představení a program hodiny</a:t>
            </a:r>
            <a:endParaRPr/>
          </a:p>
        </p:txBody>
      </p:sp>
      <p:sp>
        <p:nvSpPr>
          <p:cNvPr id="62" name="Google Shape;62;p14"/>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dirty="0" err="1">
                <a:solidFill>
                  <a:srgbClr val="666666"/>
                </a:solidFill>
                <a:latin typeface="Roboto"/>
                <a:ea typeface="Roboto"/>
                <a:cs typeface="Roboto"/>
                <a:sym typeface="Roboto"/>
              </a:rPr>
              <a:t>Představení</a:t>
            </a:r>
            <a:r>
              <a:rPr lang="en" sz="1300" dirty="0">
                <a:solidFill>
                  <a:srgbClr val="666666"/>
                </a:solidFill>
                <a:latin typeface="Roboto"/>
                <a:ea typeface="Roboto"/>
                <a:cs typeface="Roboto"/>
                <a:sym typeface="Roboto"/>
              </a:rPr>
              <a:t>: </a:t>
            </a:r>
          </a:p>
          <a:p>
            <a:pPr marL="0" lvl="0" indent="0" algn="l" rtl="0">
              <a:spcBef>
                <a:spcPts val="0"/>
              </a:spcBef>
              <a:spcAft>
                <a:spcPts val="0"/>
              </a:spcAft>
              <a:buClr>
                <a:schemeClr val="dk1"/>
              </a:buClr>
              <a:buSzPts val="1100"/>
              <a:buFont typeface="Arial"/>
              <a:buNone/>
            </a:pPr>
            <a:endParaRPr lang="en" sz="1300" dirty="0">
              <a:solidFill>
                <a:srgbClr val="66666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300" dirty="0">
                <a:solidFill>
                  <a:srgbClr val="666666"/>
                </a:solidFill>
                <a:latin typeface="Roboto"/>
                <a:ea typeface="Roboto"/>
                <a:cs typeface="Roboto"/>
                <a:sym typeface="Roboto"/>
              </a:rPr>
              <a:t>Petra Havlíková</a:t>
            </a:r>
            <a:endParaRPr sz="1300" dirty="0">
              <a:solidFill>
                <a:srgbClr val="666666"/>
              </a:solidFill>
              <a:latin typeface="Roboto"/>
              <a:ea typeface="Roboto"/>
              <a:cs typeface="Roboto"/>
              <a:sym typeface="Roboto"/>
            </a:endParaRPr>
          </a:p>
          <a:p>
            <a:pPr marL="457200" lvl="0" indent="-311150" algn="l" rtl="0">
              <a:spcBef>
                <a:spcPts val="1600"/>
              </a:spcBef>
              <a:spcAft>
                <a:spcPts val="0"/>
              </a:spcAft>
              <a:buClr>
                <a:srgbClr val="666666"/>
              </a:buClr>
              <a:buSzPts val="1300"/>
              <a:buFont typeface="Roboto"/>
              <a:buChar char="●"/>
            </a:pPr>
            <a:r>
              <a:rPr lang="en" sz="1300" u="sng" dirty="0">
                <a:solidFill>
                  <a:srgbClr val="009384"/>
                </a:solidFill>
                <a:latin typeface="Roboto"/>
                <a:ea typeface="Roboto"/>
                <a:cs typeface="Roboto"/>
                <a:sym typeface="Roboto"/>
                <a:hlinkClick r:id="rId3">
                  <a:extLst>
                    <a:ext uri="{A12FA001-AC4F-418D-AE19-62706E023703}">
                      <ahyp:hlinkClr xmlns:ahyp="http://schemas.microsoft.com/office/drawing/2018/hyperlinkcolor" val="tx"/>
                    </a:ext>
                  </a:extLst>
                </a:hlinkClick>
              </a:rPr>
              <a:t>www.nesehnuti.cz</a:t>
            </a:r>
            <a:endParaRPr sz="1300" dirty="0">
              <a:solidFill>
                <a:srgbClr val="666666"/>
              </a:solidFill>
              <a:latin typeface="Roboto"/>
              <a:ea typeface="Roboto"/>
              <a:cs typeface="Roboto"/>
              <a:sym typeface="Roboto"/>
            </a:endParaRPr>
          </a:p>
          <a:p>
            <a:pPr marL="457200" lvl="0" indent="-311150" algn="l" rtl="0">
              <a:spcBef>
                <a:spcPts val="0"/>
              </a:spcBef>
              <a:spcAft>
                <a:spcPts val="0"/>
              </a:spcAft>
              <a:buClr>
                <a:srgbClr val="666666"/>
              </a:buClr>
              <a:buSzPts val="1300"/>
              <a:buFont typeface="Roboto"/>
              <a:buChar char="●"/>
            </a:pPr>
            <a:r>
              <a:rPr lang="en" sz="1300" u="sng" dirty="0">
                <a:solidFill>
                  <a:srgbClr val="009384"/>
                </a:solidFill>
                <a:latin typeface="Roboto"/>
                <a:ea typeface="Roboto"/>
                <a:cs typeface="Roboto"/>
                <a:sym typeface="Roboto"/>
                <a:hlinkClick r:id="rId4">
                  <a:extLst>
                    <a:ext uri="{A12FA001-AC4F-418D-AE19-62706E023703}">
                      <ahyp:hlinkClr xmlns:ahyp="http://schemas.microsoft.com/office/drawing/2018/hyperlinkcolor" val="tx"/>
                    </a:ext>
                  </a:extLst>
                </a:hlinkClick>
              </a:rPr>
              <a:t>www.prasatecko.cz</a:t>
            </a:r>
            <a:endParaRPr lang="en" sz="1300" u="sng" dirty="0">
              <a:solidFill>
                <a:srgbClr val="009384"/>
              </a:solidFill>
              <a:latin typeface="Roboto"/>
              <a:ea typeface="Roboto"/>
              <a:cs typeface="Roboto"/>
              <a:sym typeface="Roboto"/>
            </a:endParaRPr>
          </a:p>
          <a:p>
            <a:pPr marL="457200" lvl="0" indent="-311150" algn="l" rtl="0">
              <a:spcBef>
                <a:spcPts val="0"/>
              </a:spcBef>
              <a:spcAft>
                <a:spcPts val="0"/>
              </a:spcAft>
              <a:buClr>
                <a:srgbClr val="666666"/>
              </a:buClr>
              <a:buSzPts val="1300"/>
              <a:buFont typeface="Roboto"/>
              <a:buChar char="●"/>
            </a:pPr>
            <a:endParaRPr lang="en" sz="1300" u="sng" dirty="0">
              <a:solidFill>
                <a:srgbClr val="009384"/>
              </a:solidFill>
              <a:latin typeface="Roboto"/>
              <a:ea typeface="Roboto"/>
              <a:cs typeface="Roboto"/>
              <a:sym typeface="Roboto"/>
            </a:endParaRPr>
          </a:p>
          <a:p>
            <a:pPr marL="146050" lvl="0" indent="0" algn="l" rtl="0">
              <a:spcBef>
                <a:spcPts val="0"/>
              </a:spcBef>
              <a:spcAft>
                <a:spcPts val="0"/>
              </a:spcAft>
              <a:buClr>
                <a:srgbClr val="666666"/>
              </a:buClr>
              <a:buSzPts val="1300"/>
              <a:buNone/>
            </a:pPr>
            <a:endParaRPr lang="en" sz="1300" u="sng" dirty="0">
              <a:solidFill>
                <a:srgbClr val="009384"/>
              </a:solidFill>
              <a:latin typeface="Roboto"/>
              <a:ea typeface="Roboto"/>
              <a:cs typeface="Roboto"/>
              <a:sym typeface="Roboto"/>
            </a:endParaRPr>
          </a:p>
          <a:p>
            <a:pPr marL="0" indent="0">
              <a:buClr>
                <a:schemeClr val="dk1"/>
              </a:buClr>
              <a:buSzPts val="1100"/>
              <a:buNone/>
            </a:pPr>
            <a:r>
              <a:rPr lang="en" sz="1300" dirty="0">
                <a:solidFill>
                  <a:srgbClr val="666666"/>
                </a:solidFill>
                <a:latin typeface="Roboto"/>
                <a:ea typeface="Roboto"/>
                <a:sym typeface="Roboto"/>
              </a:rPr>
              <a:t>Jana </a:t>
            </a:r>
            <a:r>
              <a:rPr lang="en" sz="1300" dirty="0" err="1">
                <a:solidFill>
                  <a:srgbClr val="666666"/>
                </a:solidFill>
                <a:latin typeface="Roboto"/>
                <a:ea typeface="Roboto"/>
                <a:sym typeface="Roboto"/>
              </a:rPr>
              <a:t>Kvasnicová</a:t>
            </a:r>
            <a:endParaRPr lang="en" sz="1300" dirty="0">
              <a:solidFill>
                <a:srgbClr val="666666"/>
              </a:solidFill>
              <a:latin typeface="Roboto"/>
              <a:ea typeface="Roboto"/>
              <a:sym typeface="Roboto"/>
            </a:endParaRPr>
          </a:p>
          <a:p>
            <a:pPr marL="0" indent="0">
              <a:buClr>
                <a:schemeClr val="dk1"/>
              </a:buClr>
              <a:buSzPts val="1100"/>
              <a:buNone/>
            </a:pPr>
            <a:endParaRPr lang="en" sz="1300" dirty="0">
              <a:solidFill>
                <a:srgbClr val="666666"/>
              </a:solidFill>
              <a:latin typeface="Roboto"/>
              <a:ea typeface="Roboto"/>
              <a:sym typeface="Roboto"/>
            </a:endParaRPr>
          </a:p>
          <a:p>
            <a:pPr marL="285750" indent="-285750">
              <a:buClr>
                <a:schemeClr val="dk1"/>
              </a:buClr>
              <a:buSzPts val="1100"/>
            </a:pPr>
            <a:r>
              <a:rPr lang="en" sz="1300" dirty="0">
                <a:solidFill>
                  <a:srgbClr val="666666"/>
                </a:solidFill>
                <a:latin typeface="Roboto"/>
                <a:ea typeface="Roboto"/>
                <a:sym typeface="Roboto"/>
                <a:hlinkClick r:id="rId5"/>
              </a:rPr>
              <a:t>www.ochrance.cz</a:t>
            </a:r>
            <a:endParaRPr lang="en" sz="1300" dirty="0">
              <a:solidFill>
                <a:srgbClr val="666666"/>
              </a:solidFill>
              <a:latin typeface="Roboto"/>
              <a:ea typeface="Roboto"/>
              <a:sym typeface="Roboto"/>
            </a:endParaRPr>
          </a:p>
          <a:p>
            <a:pPr marL="285750" indent="-285750">
              <a:buClr>
                <a:schemeClr val="dk1"/>
              </a:buClr>
              <a:buSzPts val="1100"/>
            </a:pPr>
            <a:endParaRPr lang="en" sz="1300" dirty="0">
              <a:solidFill>
                <a:srgbClr val="666666"/>
              </a:solidFill>
              <a:latin typeface="Roboto"/>
              <a:ea typeface="Roboto"/>
              <a:sym typeface="Roboto"/>
            </a:endParaRPr>
          </a:p>
          <a:p>
            <a:pPr marL="0" indent="0">
              <a:buClr>
                <a:schemeClr val="dk1"/>
              </a:buClr>
              <a:buSzPts val="1100"/>
              <a:buNone/>
            </a:pPr>
            <a:r>
              <a:rPr lang="en" sz="1300" dirty="0">
                <a:solidFill>
                  <a:srgbClr val="666666"/>
                </a:solidFill>
                <a:latin typeface="Roboto"/>
                <a:ea typeface="Roboto"/>
                <a:sym typeface="Roboto"/>
              </a:rPr>
              <a:t>Program:</a:t>
            </a:r>
          </a:p>
          <a:p>
            <a:pPr marL="285750" indent="-285750">
              <a:buClr>
                <a:schemeClr val="dk1"/>
              </a:buClr>
              <a:buSzPts val="1100"/>
            </a:pPr>
            <a:r>
              <a:rPr lang="cs-CZ" sz="1300" dirty="0">
                <a:solidFill>
                  <a:srgbClr val="666666"/>
                </a:solidFill>
                <a:latin typeface="Roboto"/>
                <a:ea typeface="Roboto"/>
                <a:sym typeface="Roboto"/>
              </a:rPr>
              <a:t>C</a:t>
            </a:r>
            <a:r>
              <a:rPr lang="en" sz="1300" dirty="0">
                <a:solidFill>
                  <a:srgbClr val="666666"/>
                </a:solidFill>
                <a:latin typeface="Roboto"/>
                <a:ea typeface="Roboto"/>
                <a:sym typeface="Roboto"/>
              </a:rPr>
              <a:t>o je to </a:t>
            </a:r>
            <a:r>
              <a:rPr lang="en" sz="1300" dirty="0" err="1">
                <a:solidFill>
                  <a:srgbClr val="666666"/>
                </a:solidFill>
                <a:latin typeface="Roboto"/>
                <a:ea typeface="Roboto"/>
                <a:sym typeface="Roboto"/>
              </a:rPr>
              <a:t>sexismus</a:t>
            </a:r>
            <a:r>
              <a:rPr lang="en" sz="1300" dirty="0">
                <a:solidFill>
                  <a:srgbClr val="666666"/>
                </a:solidFill>
                <a:latin typeface="Roboto"/>
                <a:ea typeface="Roboto"/>
                <a:sym typeface="Roboto"/>
              </a:rPr>
              <a:t> v </a:t>
            </a:r>
            <a:r>
              <a:rPr lang="en" sz="1300" dirty="0" err="1">
                <a:solidFill>
                  <a:srgbClr val="666666"/>
                </a:solidFill>
                <a:latin typeface="Roboto"/>
                <a:ea typeface="Roboto"/>
                <a:sym typeface="Roboto"/>
              </a:rPr>
              <a:t>reklamě</a:t>
            </a:r>
            <a:endParaRPr lang="en" sz="1300" dirty="0">
              <a:solidFill>
                <a:srgbClr val="666666"/>
              </a:solidFill>
              <a:latin typeface="Roboto"/>
              <a:ea typeface="Roboto"/>
              <a:sym typeface="Roboto"/>
            </a:endParaRPr>
          </a:p>
          <a:p>
            <a:pPr marL="285750" indent="-285750">
              <a:buClr>
                <a:schemeClr val="dk1"/>
              </a:buClr>
              <a:buSzPts val="1100"/>
            </a:pPr>
            <a:r>
              <a:rPr lang="en" sz="1300" dirty="0">
                <a:solidFill>
                  <a:srgbClr val="666666"/>
                </a:solidFill>
                <a:latin typeface="Roboto"/>
                <a:ea typeface="Roboto"/>
                <a:sym typeface="Roboto"/>
              </a:rPr>
              <a:t>Moot court</a:t>
            </a:r>
          </a:p>
          <a:p>
            <a:pPr marL="285750" indent="-285750">
              <a:buClr>
                <a:schemeClr val="dk1"/>
              </a:buClr>
              <a:buSzPts val="1100"/>
            </a:pPr>
            <a:r>
              <a:rPr lang="en" sz="1300" dirty="0" err="1">
                <a:solidFill>
                  <a:srgbClr val="666666"/>
                </a:solidFill>
                <a:latin typeface="Roboto"/>
                <a:ea typeface="Roboto"/>
                <a:sym typeface="Roboto"/>
              </a:rPr>
              <a:t>Česká</a:t>
            </a:r>
            <a:r>
              <a:rPr lang="en" sz="1300" dirty="0">
                <a:solidFill>
                  <a:srgbClr val="666666"/>
                </a:solidFill>
                <a:latin typeface="Roboto"/>
                <a:ea typeface="Roboto"/>
                <a:sym typeface="Roboto"/>
              </a:rPr>
              <a:t> </a:t>
            </a:r>
            <a:r>
              <a:rPr lang="en" sz="1300" dirty="0" err="1">
                <a:solidFill>
                  <a:srgbClr val="666666"/>
                </a:solidFill>
                <a:latin typeface="Roboto"/>
                <a:ea typeface="Roboto"/>
                <a:sym typeface="Roboto"/>
              </a:rPr>
              <a:t>právní</a:t>
            </a:r>
            <a:r>
              <a:rPr lang="en" sz="1300" dirty="0">
                <a:solidFill>
                  <a:srgbClr val="666666"/>
                </a:solidFill>
                <a:latin typeface="Roboto"/>
                <a:ea typeface="Roboto"/>
                <a:sym typeface="Roboto"/>
              </a:rPr>
              <a:t> </a:t>
            </a:r>
            <a:r>
              <a:rPr lang="en" sz="1300" dirty="0" err="1">
                <a:solidFill>
                  <a:srgbClr val="666666"/>
                </a:solidFill>
                <a:latin typeface="Roboto"/>
                <a:ea typeface="Roboto"/>
                <a:sym typeface="Roboto"/>
              </a:rPr>
              <a:t>úprava</a:t>
            </a:r>
            <a:r>
              <a:rPr lang="en" sz="1300" dirty="0">
                <a:solidFill>
                  <a:srgbClr val="666666"/>
                </a:solidFill>
                <a:latin typeface="Roboto"/>
                <a:ea typeface="Roboto"/>
                <a:sym typeface="Roboto"/>
              </a:rPr>
              <a:t> </a:t>
            </a:r>
            <a:r>
              <a:rPr lang="en" sz="1300" dirty="0" err="1">
                <a:solidFill>
                  <a:srgbClr val="666666"/>
                </a:solidFill>
                <a:latin typeface="Roboto"/>
                <a:ea typeface="Roboto"/>
                <a:sym typeface="Roboto"/>
              </a:rPr>
              <a:t>regulace</a:t>
            </a:r>
            <a:r>
              <a:rPr lang="en" sz="1300" dirty="0">
                <a:solidFill>
                  <a:srgbClr val="666666"/>
                </a:solidFill>
                <a:latin typeface="Roboto"/>
                <a:ea typeface="Roboto"/>
                <a:sym typeface="Roboto"/>
              </a:rPr>
              <a:t> </a:t>
            </a:r>
            <a:r>
              <a:rPr lang="en" sz="1300" dirty="0" err="1">
                <a:solidFill>
                  <a:srgbClr val="666666"/>
                </a:solidFill>
                <a:latin typeface="Roboto"/>
                <a:ea typeface="Roboto"/>
                <a:sym typeface="Roboto"/>
              </a:rPr>
              <a:t>reklamy</a:t>
            </a:r>
            <a:endParaRPr lang="en" sz="1300" dirty="0">
              <a:solidFill>
                <a:srgbClr val="666666"/>
              </a:solidFill>
              <a:latin typeface="Roboto"/>
              <a:ea typeface="Roboto"/>
              <a:sym typeface="Roboto"/>
            </a:endParaRPr>
          </a:p>
          <a:p>
            <a:pPr marL="285750" indent="-285750">
              <a:buClr>
                <a:schemeClr val="dk1"/>
              </a:buClr>
              <a:buSzPts val="1100"/>
            </a:pPr>
            <a:r>
              <a:rPr lang="en" sz="1300" dirty="0" err="1">
                <a:solidFill>
                  <a:srgbClr val="666666"/>
                </a:solidFill>
                <a:latin typeface="Roboto"/>
                <a:ea typeface="Roboto"/>
                <a:sym typeface="Roboto"/>
              </a:rPr>
              <a:t>Problematická</a:t>
            </a:r>
            <a:r>
              <a:rPr lang="en" sz="1300" dirty="0">
                <a:solidFill>
                  <a:srgbClr val="666666"/>
                </a:solidFill>
                <a:latin typeface="Roboto"/>
                <a:ea typeface="Roboto"/>
                <a:sym typeface="Roboto"/>
              </a:rPr>
              <a:t> </a:t>
            </a:r>
            <a:r>
              <a:rPr lang="en" sz="1300" dirty="0" err="1">
                <a:solidFill>
                  <a:srgbClr val="666666"/>
                </a:solidFill>
                <a:latin typeface="Roboto"/>
                <a:ea typeface="Roboto"/>
                <a:sym typeface="Roboto"/>
              </a:rPr>
              <a:t>místa</a:t>
            </a:r>
            <a:endParaRPr lang="en" sz="1300" u="sng" dirty="0">
              <a:solidFill>
                <a:srgbClr val="009384"/>
              </a:solidFill>
              <a:latin typeface="Roboto"/>
              <a:ea typeface="Roboto"/>
              <a:cs typeface="Roboto"/>
              <a:sym typeface="Roboto"/>
            </a:endParaRPr>
          </a:p>
          <a:p>
            <a:pPr marL="146050" lvl="0" indent="0" algn="l" rtl="0">
              <a:spcBef>
                <a:spcPts val="0"/>
              </a:spcBef>
              <a:spcAft>
                <a:spcPts val="0"/>
              </a:spcAft>
              <a:buClr>
                <a:srgbClr val="666666"/>
              </a:buClr>
              <a:buSzPts val="1300"/>
              <a:buNone/>
            </a:pPr>
            <a:endParaRPr lang="en" sz="1300" u="sng" dirty="0">
              <a:solidFill>
                <a:srgbClr val="666666"/>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holding a baby&#10;&#10;Description automatically generated with low confidence">
            <a:extLst>
              <a:ext uri="{FF2B5EF4-FFF2-40B4-BE49-F238E27FC236}">
                <a16:creationId xmlns:a16="http://schemas.microsoft.com/office/drawing/2014/main" id="{59B9E225-5FF7-8CBF-3FFF-8BA5B66DB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52" r="-2" b="17478"/>
          <a:stretch/>
        </p:blipFill>
        <p:spPr bwMode="auto">
          <a:xfrm>
            <a:off x="1747186" y="482600"/>
            <a:ext cx="5649626" cy="4178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487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613" y="303498"/>
            <a:ext cx="8125737" cy="1188132"/>
          </a:xfrm>
        </p:spPr>
        <p:txBody>
          <a:bodyPr>
            <a:normAutofit/>
          </a:bodyPr>
          <a:lstStyle/>
          <a:p>
            <a:r>
              <a:rPr lang="cs-CZ" b="1" dirty="0"/>
              <a:t>Co konkrétně? </a:t>
            </a:r>
            <a:r>
              <a:rPr lang="en-US" b="1" dirty="0" err="1"/>
              <a:t>Formy</a:t>
            </a:r>
            <a:r>
              <a:rPr lang="en-US" b="1" dirty="0"/>
              <a:t> </a:t>
            </a:r>
            <a:r>
              <a:rPr lang="en-US" b="1" dirty="0" err="1"/>
              <a:t>sexistického</a:t>
            </a:r>
            <a:r>
              <a:rPr lang="en-US" b="1" dirty="0"/>
              <a:t> </a:t>
            </a:r>
            <a:r>
              <a:rPr lang="en-US" b="1" dirty="0" err="1"/>
              <a:t>zobrazování</a:t>
            </a:r>
            <a:r>
              <a:rPr lang="en-US" b="1" dirty="0"/>
              <a:t>:</a:t>
            </a:r>
            <a:endParaRPr lang="cs-CZ" b="1" dirty="0"/>
          </a:p>
        </p:txBody>
      </p:sp>
      <p:graphicFrame>
        <p:nvGraphicFramePr>
          <p:cNvPr id="5" name="Content Placeholder 2">
            <a:extLst>
              <a:ext uri="{FF2B5EF4-FFF2-40B4-BE49-F238E27FC236}">
                <a16:creationId xmlns:a16="http://schemas.microsoft.com/office/drawing/2014/main" id="{2A3307BE-5A0C-0D1D-21A0-A311F175AC54}"/>
              </a:ext>
            </a:extLst>
          </p:cNvPr>
          <p:cNvGraphicFramePr>
            <a:graphicFrameLocks noGrp="1"/>
          </p:cNvGraphicFramePr>
          <p:nvPr>
            <p:ph idx="1"/>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5153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3662" y="273843"/>
            <a:ext cx="3601687" cy="1809662"/>
          </a:xfrm>
        </p:spPr>
        <p:txBody>
          <a:bodyPr anchor="b">
            <a:normAutofit/>
          </a:bodyPr>
          <a:lstStyle/>
          <a:p>
            <a:r>
              <a:rPr lang="cs-CZ" sz="3000"/>
              <a:t>Stereotypizace</a:t>
            </a:r>
          </a:p>
        </p:txBody>
      </p:sp>
      <p:sp>
        <p:nvSpPr>
          <p:cNvPr id="3" name="Content Placeholder 2"/>
          <p:cNvSpPr>
            <a:spLocks noGrp="1"/>
          </p:cNvSpPr>
          <p:nvPr>
            <p:ph idx="1"/>
          </p:nvPr>
        </p:nvSpPr>
        <p:spPr>
          <a:xfrm>
            <a:off x="4913662" y="2218248"/>
            <a:ext cx="3601687" cy="2383922"/>
          </a:xfrm>
        </p:spPr>
        <p:txBody>
          <a:bodyPr>
            <a:normAutofit/>
          </a:bodyPr>
          <a:lstStyle/>
          <a:p>
            <a:pPr marL="0" indent="0">
              <a:buNone/>
            </a:pPr>
            <a:r>
              <a:rPr lang="en-US" sz="1500" b="1"/>
              <a:t>Použití genderových stereotypů znevažujícím, urážlivým či zesměšňujícím způsobem.</a:t>
            </a:r>
          </a:p>
          <a:p>
            <a:pPr marL="0" indent="0">
              <a:buNone/>
            </a:pPr>
            <a:endParaRPr lang="cs-CZ" sz="1500"/>
          </a:p>
        </p:txBody>
      </p:sp>
      <p:pic>
        <p:nvPicPr>
          <p:cNvPr id="6148" name="Picture 4" descr="Website&#10;&#10;Description automatically generated">
            <a:extLst>
              <a:ext uri="{FF2B5EF4-FFF2-40B4-BE49-F238E27FC236}">
                <a16:creationId xmlns:a16="http://schemas.microsoft.com/office/drawing/2014/main" id="{FE4734C5-19F3-22E3-C3F9-1B8739B235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77" r="-3" b="-3"/>
          <a:stretch/>
        </p:blipFill>
        <p:spPr bwMode="auto">
          <a:xfrm>
            <a:off x="20" y="14524"/>
            <a:ext cx="2252321" cy="291928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ext&#10;&#10;Description automatically generated">
            <a:extLst>
              <a:ext uri="{FF2B5EF4-FFF2-40B4-BE49-F238E27FC236}">
                <a16:creationId xmlns:a16="http://schemas.microsoft.com/office/drawing/2014/main" id="{3CF22FC3-FFE9-E2D5-B3ED-3E7564F495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46" r="19650" b="-5"/>
          <a:stretch/>
        </p:blipFill>
        <p:spPr bwMode="auto">
          <a:xfrm>
            <a:off x="2385192" y="10"/>
            <a:ext cx="2262231" cy="208944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 group of people posing for a photo&#10;&#10;Description automatically generated with medium confidence">
            <a:extLst>
              <a:ext uri="{FF2B5EF4-FFF2-40B4-BE49-F238E27FC236}">
                <a16:creationId xmlns:a16="http://schemas.microsoft.com/office/drawing/2014/main" id="{CE167574-10BA-95F9-872F-2962A5BE3B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10" r="3248" b="-7"/>
          <a:stretch/>
        </p:blipFill>
        <p:spPr bwMode="auto">
          <a:xfrm>
            <a:off x="20" y="3059991"/>
            <a:ext cx="2252321" cy="2083509"/>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A person holding a sign&#10;&#10;Description automatically generated with low confidence">
            <a:extLst>
              <a:ext uri="{FF2B5EF4-FFF2-40B4-BE49-F238E27FC236}">
                <a16:creationId xmlns:a16="http://schemas.microsoft.com/office/drawing/2014/main" id="{51ED0809-5F15-D26A-79E5-9241194ED1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 b="27261"/>
          <a:stretch/>
        </p:blipFill>
        <p:spPr bwMode="auto">
          <a:xfrm>
            <a:off x="2385192" y="2218248"/>
            <a:ext cx="2262231" cy="2925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299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6948" y="3401568"/>
            <a:ext cx="2763774" cy="1168939"/>
          </a:xfrm>
        </p:spPr>
        <p:txBody>
          <a:bodyPr anchor="t">
            <a:normAutofit/>
          </a:bodyPr>
          <a:lstStyle/>
          <a:p>
            <a:r>
              <a:rPr lang="en-US" sz="2600"/>
              <a:t>Objektifikace</a:t>
            </a:r>
            <a:endParaRPr lang="cs-CZ" sz="2600"/>
          </a:p>
        </p:txBody>
      </p:sp>
      <p:sp>
        <p:nvSpPr>
          <p:cNvPr id="3" name="Content Placeholder 2"/>
          <p:cNvSpPr>
            <a:spLocks noGrp="1"/>
          </p:cNvSpPr>
          <p:nvPr>
            <p:ph idx="1"/>
          </p:nvPr>
        </p:nvSpPr>
        <p:spPr>
          <a:xfrm>
            <a:off x="3806190" y="3401568"/>
            <a:ext cx="3374136" cy="1189093"/>
          </a:xfrm>
        </p:spPr>
        <p:txBody>
          <a:bodyPr>
            <a:normAutofit/>
          </a:bodyPr>
          <a:lstStyle/>
          <a:p>
            <a:pPr marL="0" indent="0">
              <a:buNone/>
            </a:pPr>
            <a:r>
              <a:rPr lang="en-US" sz="1500" b="1"/>
              <a:t>Redukce lidské bytosti na pouhý objekt</a:t>
            </a:r>
          </a:p>
          <a:p>
            <a:pPr marL="0" indent="0">
              <a:buNone/>
            </a:pPr>
            <a:r>
              <a:rPr lang="en-US" sz="1500" b="1"/>
              <a:t>(často provázána se stereotypizací).</a:t>
            </a:r>
          </a:p>
        </p:txBody>
      </p:sp>
      <p:pic>
        <p:nvPicPr>
          <p:cNvPr id="4098" name="Picture 2" descr="c2ee2f6396ccf54b2e69d1d46c66b78c"/>
          <p:cNvPicPr>
            <a:picLocks noChangeAspect="1" noChangeArrowheads="1"/>
          </p:cNvPicPr>
          <p:nvPr/>
        </p:nvPicPr>
        <p:blipFill rotWithShape="1">
          <a:blip r:embed="rId2">
            <a:extLst>
              <a:ext uri="{28A0092B-C50C-407E-A947-70E740481C1C}">
                <a14:useLocalDpi xmlns:a14="http://schemas.microsoft.com/office/drawing/2010/main" val="0"/>
              </a:ext>
            </a:extLst>
          </a:blip>
          <a:srcRect r="5" b="20813"/>
          <a:stretch/>
        </p:blipFill>
        <p:spPr bwMode="auto">
          <a:xfrm>
            <a:off x="20" y="10"/>
            <a:ext cx="3002260" cy="317002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alendar&#10;&#10;Description automatically generated with low confidence">
            <a:extLst>
              <a:ext uri="{FF2B5EF4-FFF2-40B4-BE49-F238E27FC236}">
                <a16:creationId xmlns:a16="http://schemas.microsoft.com/office/drawing/2014/main" id="{9C8842EA-4E56-30CE-30AB-E3190CF042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00"/>
          <a:stretch/>
        </p:blipFill>
        <p:spPr bwMode="auto">
          <a:xfrm>
            <a:off x="3070098" y="10"/>
            <a:ext cx="3002280" cy="316838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26813B5B-6FAB-0EB4-9207-665BA4A79C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302" r="11436" b="-3"/>
          <a:stretch/>
        </p:blipFill>
        <p:spPr bwMode="auto">
          <a:xfrm>
            <a:off x="6140196" y="10"/>
            <a:ext cx="3003804" cy="3168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061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6948" y="3401568"/>
            <a:ext cx="2763774" cy="1168939"/>
          </a:xfrm>
        </p:spPr>
        <p:txBody>
          <a:bodyPr anchor="t">
            <a:normAutofit/>
          </a:bodyPr>
          <a:lstStyle/>
          <a:p>
            <a:r>
              <a:rPr lang="en-US" sz="2600"/>
              <a:t>Fragmentace</a:t>
            </a:r>
            <a:endParaRPr lang="cs-CZ" sz="2600"/>
          </a:p>
        </p:txBody>
      </p:sp>
      <p:sp>
        <p:nvSpPr>
          <p:cNvPr id="3" name="Content Placeholder 2"/>
          <p:cNvSpPr>
            <a:spLocks noGrp="1"/>
          </p:cNvSpPr>
          <p:nvPr>
            <p:ph idx="1"/>
          </p:nvPr>
        </p:nvSpPr>
        <p:spPr>
          <a:xfrm>
            <a:off x="3806190" y="3401568"/>
            <a:ext cx="3374136" cy="1189093"/>
          </a:xfrm>
        </p:spPr>
        <p:txBody>
          <a:bodyPr>
            <a:normAutofit/>
          </a:bodyPr>
          <a:lstStyle/>
          <a:p>
            <a:r>
              <a:rPr lang="en-US" sz="1500" b="1"/>
              <a:t>Zobrazení pouze vybrané části lidského těla. Mnohdy se jedná o takovou část těla, která má sexuální konotace.  </a:t>
            </a:r>
          </a:p>
          <a:p>
            <a:pPr marL="0" indent="0">
              <a:buNone/>
            </a:pPr>
            <a:endParaRPr lang="cs-CZ" sz="1500"/>
          </a:p>
        </p:txBody>
      </p:sp>
      <p:pic>
        <p:nvPicPr>
          <p:cNvPr id="8200" name="Picture 8" descr="A sign on the back of a car&#10;&#10;Description automatically generated with medium confidence">
            <a:extLst>
              <a:ext uri="{FF2B5EF4-FFF2-40B4-BE49-F238E27FC236}">
                <a16:creationId xmlns:a16="http://schemas.microsoft.com/office/drawing/2014/main" id="{71064F47-92BD-C3E9-B30B-581F85734E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23" r="5" b="13090"/>
          <a:stretch/>
        </p:blipFill>
        <p:spPr bwMode="auto">
          <a:xfrm>
            <a:off x="20" y="10"/>
            <a:ext cx="3002260" cy="3170029"/>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Graphical user interface&#10;&#10;Description automatically generated">
            <a:extLst>
              <a:ext uri="{FF2B5EF4-FFF2-40B4-BE49-F238E27FC236}">
                <a16:creationId xmlns:a16="http://schemas.microsoft.com/office/drawing/2014/main" id="{7681F44C-0FE4-7046-CDB8-793CF2AD33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18" r="19127" b="5"/>
          <a:stretch/>
        </p:blipFill>
        <p:spPr bwMode="auto">
          <a:xfrm>
            <a:off x="3070098" y="10"/>
            <a:ext cx="3002280" cy="316838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6858A40C-F9B3-D6D9-5894-CD84EAC95A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97" r="19097" b="-3"/>
          <a:stretch/>
        </p:blipFill>
        <p:spPr bwMode="auto">
          <a:xfrm>
            <a:off x="6140196" y="10"/>
            <a:ext cx="3003804" cy="3168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718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0339" y="1207518"/>
            <a:ext cx="2293965" cy="1092751"/>
          </a:xfrm>
        </p:spPr>
        <p:txBody>
          <a:bodyPr anchor="b">
            <a:normAutofit/>
          </a:bodyPr>
          <a:lstStyle/>
          <a:p>
            <a:r>
              <a:rPr lang="en-US" sz="3000"/>
              <a:t>Sexualizace</a:t>
            </a:r>
            <a:endParaRPr lang="cs-CZ" sz="3000"/>
          </a:p>
        </p:txBody>
      </p:sp>
      <p:sp>
        <p:nvSpPr>
          <p:cNvPr id="3" name="Content Placeholder 2"/>
          <p:cNvSpPr>
            <a:spLocks noGrp="1"/>
          </p:cNvSpPr>
          <p:nvPr>
            <p:ph idx="1"/>
          </p:nvPr>
        </p:nvSpPr>
        <p:spPr>
          <a:xfrm>
            <a:off x="750337" y="2300269"/>
            <a:ext cx="2293967" cy="2454243"/>
          </a:xfrm>
        </p:spPr>
        <p:txBody>
          <a:bodyPr anchor="t">
            <a:normAutofit/>
          </a:bodyPr>
          <a:lstStyle/>
          <a:p>
            <a:r>
              <a:rPr lang="en-US" sz="1500" b="1"/>
              <a:t>Redukce lidských bytostí na jejich sexualitu.</a:t>
            </a:r>
          </a:p>
          <a:p>
            <a:pPr marL="0" indent="0">
              <a:buNone/>
            </a:pPr>
            <a:endParaRPr lang="cs-CZ" sz="1500"/>
          </a:p>
        </p:txBody>
      </p:sp>
      <p:pic>
        <p:nvPicPr>
          <p:cNvPr id="4" name="Picture 3" descr="A person wearing a garment&#10;&#10;Description automatically generated with low confidence">
            <a:extLst>
              <a:ext uri="{FF2B5EF4-FFF2-40B4-BE49-F238E27FC236}">
                <a16:creationId xmlns:a16="http://schemas.microsoft.com/office/drawing/2014/main" id="{FC555AEA-5B02-B248-7291-6774B69C3973}"/>
              </a:ext>
            </a:extLst>
          </p:cNvPr>
          <p:cNvPicPr>
            <a:picLocks noChangeAspect="1"/>
          </p:cNvPicPr>
          <p:nvPr/>
        </p:nvPicPr>
        <p:blipFill rotWithShape="1">
          <a:blip r:embed="rId2"/>
          <a:srcRect t="5855" r="2" b="14535"/>
          <a:stretch/>
        </p:blipFill>
        <p:spPr>
          <a:xfrm>
            <a:off x="3477722" y="10"/>
            <a:ext cx="5666278" cy="2537450"/>
          </a:xfrm>
          <a:prstGeom prst="rect">
            <a:avLst/>
          </a:prstGeom>
        </p:spPr>
      </p:pic>
      <p:pic>
        <p:nvPicPr>
          <p:cNvPr id="7170" name="Picture 2" descr="http://zenskaprava.cz/files/Z%C3%A1clony-a-design_Ostrava_Radka-C%C3%ADsa%C5%99ov%C3%A1.jpg"/>
          <p:cNvPicPr>
            <a:picLocks noChangeAspect="1" noChangeArrowheads="1"/>
          </p:cNvPicPr>
          <p:nvPr/>
        </p:nvPicPr>
        <p:blipFill rotWithShape="1">
          <a:blip r:embed="rId3">
            <a:extLst>
              <a:ext uri="{28A0092B-C50C-407E-A947-70E740481C1C}">
                <a14:useLocalDpi xmlns:a14="http://schemas.microsoft.com/office/drawing/2010/main" val="0"/>
              </a:ext>
            </a:extLst>
          </a:blip>
          <a:srcRect t="17804" r="2" b="22472"/>
          <a:stretch/>
        </p:blipFill>
        <p:spPr bwMode="auto">
          <a:xfrm>
            <a:off x="3479292" y="2606040"/>
            <a:ext cx="5664708" cy="2537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920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6948" y="3401568"/>
            <a:ext cx="2763774" cy="1193292"/>
          </a:xfrm>
        </p:spPr>
        <p:txBody>
          <a:bodyPr anchor="t">
            <a:normAutofit/>
          </a:bodyPr>
          <a:lstStyle/>
          <a:p>
            <a:r>
              <a:rPr lang="en-US" sz="2600"/>
              <a:t>Násilí na ženách</a:t>
            </a:r>
            <a:endParaRPr lang="cs-CZ" sz="2600"/>
          </a:p>
        </p:txBody>
      </p:sp>
      <p:sp>
        <p:nvSpPr>
          <p:cNvPr id="3" name="Content Placeholder 2"/>
          <p:cNvSpPr>
            <a:spLocks noGrp="1"/>
          </p:cNvSpPr>
          <p:nvPr>
            <p:ph idx="1"/>
          </p:nvPr>
        </p:nvSpPr>
        <p:spPr>
          <a:xfrm>
            <a:off x="3806190" y="3401567"/>
            <a:ext cx="3697969" cy="1193293"/>
          </a:xfrm>
        </p:spPr>
        <p:txBody>
          <a:bodyPr>
            <a:normAutofit/>
          </a:bodyPr>
          <a:lstStyle/>
          <a:p>
            <a:r>
              <a:rPr lang="en-US" sz="1500" b="1"/>
              <a:t>Bagatelizace násilí (fyzického, psychického i symbolického)</a:t>
            </a:r>
          </a:p>
          <a:p>
            <a:pPr marL="0" indent="0">
              <a:buNone/>
            </a:pPr>
            <a:endParaRPr lang="cs-CZ" sz="1500"/>
          </a:p>
        </p:txBody>
      </p:sp>
      <p:pic>
        <p:nvPicPr>
          <p:cNvPr id="8" name="Picture 2" descr="http://zenskaprava.cz/files/ForMen_Praha_Tereza-Dom%C3%ADnov%C3%A1-1024x768.jpg">
            <a:extLst>
              <a:ext uri="{FF2B5EF4-FFF2-40B4-BE49-F238E27FC236}">
                <a16:creationId xmlns:a16="http://schemas.microsoft.com/office/drawing/2014/main" id="{8DC92ABD-0245-4A67-3499-417E1B044D9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20" r="7318" b="-2"/>
          <a:stretch/>
        </p:blipFill>
        <p:spPr bwMode="auto">
          <a:xfrm>
            <a:off x="465729" y="613129"/>
            <a:ext cx="2579112" cy="21991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 sign on a pole&#10;&#10;Description automatically generated with low confidence">
            <a:extLst>
              <a:ext uri="{FF2B5EF4-FFF2-40B4-BE49-F238E27FC236}">
                <a16:creationId xmlns:a16="http://schemas.microsoft.com/office/drawing/2014/main" id="{D6ACB9DC-A62B-F530-56EB-71C400AD89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19" r="2" b="2"/>
          <a:stretch/>
        </p:blipFill>
        <p:spPr bwMode="auto">
          <a:xfrm>
            <a:off x="3286140" y="555130"/>
            <a:ext cx="2562242" cy="23150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5EDAE6B-FE58-EE43-ABDD-D0BD6ADF35D7}"/>
              </a:ext>
            </a:extLst>
          </p:cNvPr>
          <p:cNvPicPr>
            <a:picLocks noChangeAspect="1"/>
          </p:cNvPicPr>
          <p:nvPr/>
        </p:nvPicPr>
        <p:blipFill rotWithShape="1">
          <a:blip r:embed="rId4"/>
          <a:srcRect t="9700" r="-4" b="15297"/>
          <a:stretch/>
        </p:blipFill>
        <p:spPr>
          <a:xfrm>
            <a:off x="6148669" y="482600"/>
            <a:ext cx="2460157" cy="2460159"/>
          </a:xfrm>
          <a:prstGeom prst="rect">
            <a:avLst/>
          </a:prstGeom>
        </p:spPr>
      </p:pic>
    </p:spTree>
    <p:extLst>
      <p:ext uri="{BB962C8B-B14F-4D97-AF65-F5344CB8AC3E}">
        <p14:creationId xmlns:p14="http://schemas.microsoft.com/office/powerpoint/2010/main" val="6318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0339" y="1207518"/>
            <a:ext cx="2293965" cy="1092751"/>
          </a:xfrm>
        </p:spPr>
        <p:txBody>
          <a:bodyPr anchor="b">
            <a:normAutofit/>
          </a:bodyPr>
          <a:lstStyle/>
          <a:p>
            <a:r>
              <a:rPr lang="cs-CZ" sz="3000"/>
              <a:t>Ageismus, rasismus</a:t>
            </a:r>
          </a:p>
        </p:txBody>
      </p:sp>
      <p:sp>
        <p:nvSpPr>
          <p:cNvPr id="4" name="Content Placeholder 2"/>
          <p:cNvSpPr>
            <a:spLocks noGrp="1"/>
          </p:cNvSpPr>
          <p:nvPr>
            <p:ph idx="1"/>
          </p:nvPr>
        </p:nvSpPr>
        <p:spPr>
          <a:xfrm>
            <a:off x="750337" y="2300269"/>
            <a:ext cx="2293967" cy="2454243"/>
          </a:xfrm>
        </p:spPr>
        <p:txBody>
          <a:bodyPr anchor="t">
            <a:normAutofit/>
          </a:bodyPr>
          <a:lstStyle/>
          <a:p>
            <a:pPr marL="0" indent="0">
              <a:buNone/>
            </a:pPr>
            <a:r>
              <a:rPr lang="cs-CZ" sz="1500" b="1"/>
              <a:t>Sexismus může být v reklamě spojen s dalšími formami diskriminace na základě věku, etnické příslušnosti, sexuální identity.</a:t>
            </a:r>
          </a:p>
          <a:p>
            <a:pPr marL="0" indent="0">
              <a:buNone/>
            </a:pPr>
            <a:endParaRPr lang="en-US" sz="1500"/>
          </a:p>
          <a:p>
            <a:endParaRPr lang="en-US" sz="1500"/>
          </a:p>
        </p:txBody>
      </p:sp>
      <p:pic>
        <p:nvPicPr>
          <p:cNvPr id="4100" name="Picture 4" descr="A person smoking a cigarette&#10;&#10;Description automatically generated with medium confidence">
            <a:extLst>
              <a:ext uri="{FF2B5EF4-FFF2-40B4-BE49-F238E27FC236}">
                <a16:creationId xmlns:a16="http://schemas.microsoft.com/office/drawing/2014/main" id="{C69ABE7C-555D-1D26-9C88-80A020A55C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29" r="11816" b="1"/>
          <a:stretch/>
        </p:blipFill>
        <p:spPr bwMode="auto">
          <a:xfrm>
            <a:off x="3477722" y="10"/>
            <a:ext cx="5666278" cy="25374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ext&#10;&#10;Description automatically generated">
            <a:extLst>
              <a:ext uri="{FF2B5EF4-FFF2-40B4-BE49-F238E27FC236}">
                <a16:creationId xmlns:a16="http://schemas.microsoft.com/office/drawing/2014/main" id="{4DEA3741-E0CA-7736-4F3C-8A9C0DBC95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6192"/>
          <a:stretch/>
        </p:blipFill>
        <p:spPr bwMode="auto">
          <a:xfrm>
            <a:off x="3479292" y="2606040"/>
            <a:ext cx="5664708" cy="2537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975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52B92C-891F-0C43-9A6D-345FCF437C52}"/>
              </a:ext>
            </a:extLst>
          </p:cNvPr>
          <p:cNvSpPr>
            <a:spLocks noGrp="1"/>
          </p:cNvSpPr>
          <p:nvPr>
            <p:ph type="title"/>
          </p:nvPr>
        </p:nvSpPr>
        <p:spPr/>
        <p:txBody>
          <a:bodyPr/>
          <a:lstStyle/>
          <a:p>
            <a:r>
              <a:rPr lang="cs-CZ" dirty="0"/>
              <a:t>Pohled české veřejnosti na sexistickou reklamu </a:t>
            </a:r>
          </a:p>
        </p:txBody>
      </p:sp>
      <p:sp>
        <p:nvSpPr>
          <p:cNvPr id="5" name="Text Placeholder 4">
            <a:extLst>
              <a:ext uri="{FF2B5EF4-FFF2-40B4-BE49-F238E27FC236}">
                <a16:creationId xmlns:a16="http://schemas.microsoft.com/office/drawing/2014/main" id="{515B6D8F-FFD3-5849-93A8-94C07085C69F}"/>
              </a:ext>
            </a:extLst>
          </p:cNvPr>
          <p:cNvSpPr>
            <a:spLocks noGrp="1"/>
          </p:cNvSpPr>
          <p:nvPr>
            <p:ph type="body" idx="1"/>
          </p:nvPr>
        </p:nvSpPr>
        <p:spPr/>
        <p:txBody>
          <a:bodyPr/>
          <a:lstStyle/>
          <a:p>
            <a:r>
              <a:rPr lang="cs-CZ" dirty="0"/>
              <a:t>Výzkum</a:t>
            </a:r>
          </a:p>
        </p:txBody>
      </p:sp>
    </p:spTree>
    <p:extLst>
      <p:ext uri="{BB962C8B-B14F-4D97-AF65-F5344CB8AC3E}">
        <p14:creationId xmlns:p14="http://schemas.microsoft.com/office/powerpoint/2010/main" val="1323952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20911"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467" y="511222"/>
            <a:ext cx="846288" cy="635405"/>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9"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B3F5947D-0DF5-F241-BB38-6FE4EEDD848D}"/>
              </a:ext>
            </a:extLst>
          </p:cNvPr>
          <p:cNvSpPr>
            <a:spLocks noGrp="1"/>
          </p:cNvSpPr>
          <p:nvPr>
            <p:ph type="title"/>
          </p:nvPr>
        </p:nvSpPr>
        <p:spPr>
          <a:xfrm>
            <a:off x="575467" y="875199"/>
            <a:ext cx="2686555" cy="3209781"/>
          </a:xfrm>
        </p:spPr>
        <p:txBody>
          <a:bodyPr anchor="ctr">
            <a:normAutofit/>
          </a:bodyPr>
          <a:lstStyle/>
          <a:p>
            <a:r>
              <a:rPr lang="cs-CZ" sz="3600">
                <a:solidFill>
                  <a:schemeClr val="bg1"/>
                </a:solidFill>
              </a:rPr>
              <a:t>Metodologie</a:t>
            </a:r>
          </a:p>
        </p:txBody>
      </p:sp>
      <p:sp>
        <p:nvSpPr>
          <p:cNvPr id="3" name="Content Placeholder 2">
            <a:extLst>
              <a:ext uri="{FF2B5EF4-FFF2-40B4-BE49-F238E27FC236}">
                <a16:creationId xmlns:a16="http://schemas.microsoft.com/office/drawing/2014/main" id="{794C25E6-10E0-254F-A236-535EF8A4CC8B}"/>
              </a:ext>
            </a:extLst>
          </p:cNvPr>
          <p:cNvSpPr>
            <a:spLocks noGrp="1"/>
          </p:cNvSpPr>
          <p:nvPr>
            <p:ph idx="1"/>
          </p:nvPr>
        </p:nvSpPr>
        <p:spPr>
          <a:xfrm>
            <a:off x="4180398" y="875199"/>
            <a:ext cx="4287741" cy="3209782"/>
          </a:xfrm>
        </p:spPr>
        <p:txBody>
          <a:bodyPr anchor="ctr">
            <a:normAutofit/>
          </a:bodyPr>
          <a:lstStyle/>
          <a:p>
            <a:r>
              <a:rPr lang="cs-CZ" sz="1800"/>
              <a:t>Populace obyvatel ČR starších 15 let</a:t>
            </a:r>
          </a:p>
          <a:p>
            <a:r>
              <a:rPr lang="cs-CZ" sz="1800"/>
              <a:t>Sběr dat proběhl v termínu od 8. do 20. září 2018 metodou osobního dotazování tazatele s respondentkami a s respondenty – kombinace CAPI a PAPI – na základě standardizovaného dotazníku</a:t>
            </a:r>
          </a:p>
          <a:p>
            <a:r>
              <a:rPr lang="cs-CZ" sz="1800"/>
              <a:t>Celkem bylo dotázáno 1 037 respondentek a respondentů vybraných kvótní metodou podle kraje, velikosti místa bydliště, pohlaví, věku a vzdělání. </a:t>
            </a:r>
          </a:p>
        </p:txBody>
      </p:sp>
    </p:spTree>
    <p:extLst>
      <p:ext uri="{BB962C8B-B14F-4D97-AF65-F5344CB8AC3E}">
        <p14:creationId xmlns:p14="http://schemas.microsoft.com/office/powerpoint/2010/main" val="150912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BCCB1ED-11DD-595A-4A6B-6F89E426DF69}"/>
              </a:ext>
            </a:extLst>
          </p:cNvPr>
          <p:cNvSpPr>
            <a:spLocks noGrp="1"/>
          </p:cNvSpPr>
          <p:nvPr>
            <p:ph type="title"/>
          </p:nvPr>
        </p:nvSpPr>
        <p:spPr>
          <a:xfrm>
            <a:off x="883920" y="190500"/>
            <a:ext cx="7223759" cy="1485900"/>
          </a:xfrm>
        </p:spPr>
        <p:txBody>
          <a:bodyPr vert="horz" lIns="91440" tIns="45720" rIns="91440" bIns="45720" rtlCol="0" anchor="b">
            <a:normAutofit/>
          </a:bodyPr>
          <a:lstStyle/>
          <a:p>
            <a:pPr defTabSz="914400"/>
            <a:r>
              <a:rPr lang="en-US" sz="4400" b="0" i="0" u="none" strike="noStrike" kern="1200" dirty="0">
                <a:solidFill>
                  <a:schemeClr val="tx1"/>
                </a:solidFill>
                <a:effectLst/>
                <a:latin typeface="+mn-lt"/>
                <a:ea typeface="+mn-ea"/>
                <a:cs typeface="+mn-cs"/>
              </a:rPr>
              <a:t>https://</a:t>
            </a:r>
            <a:r>
              <a:rPr lang="en-US" sz="4400" b="0" i="0" u="none" strike="noStrike" kern="1200" dirty="0" err="1">
                <a:solidFill>
                  <a:schemeClr val="tx1"/>
                </a:solidFill>
                <a:effectLst/>
                <a:latin typeface="+mn-lt"/>
                <a:ea typeface="+mn-ea"/>
                <a:cs typeface="+mn-cs"/>
              </a:rPr>
              <a:t>padlet.com</a:t>
            </a:r>
            <a:r>
              <a:rPr lang="en-US" sz="4400" b="0" i="0" u="none" strike="noStrike" kern="1200" dirty="0">
                <a:solidFill>
                  <a:schemeClr val="tx1"/>
                </a:solidFill>
                <a:effectLst/>
                <a:latin typeface="+mn-lt"/>
                <a:ea typeface="+mn-ea"/>
                <a:cs typeface="+mn-cs"/>
              </a:rPr>
              <a:t>/</a:t>
            </a:r>
            <a:r>
              <a:rPr lang="en-US" sz="4400" b="0" i="0" u="none" strike="noStrike" kern="1200" dirty="0" err="1">
                <a:solidFill>
                  <a:schemeClr val="tx1"/>
                </a:solidFill>
                <a:effectLst/>
                <a:latin typeface="+mn-lt"/>
                <a:ea typeface="+mn-ea"/>
                <a:cs typeface="+mn-cs"/>
              </a:rPr>
              <a:t>havlikovap</a:t>
            </a:r>
            <a:r>
              <a:rPr lang="en-US" sz="4400" b="0" i="0" u="none" strike="noStrike" kern="1200" dirty="0">
                <a:solidFill>
                  <a:schemeClr val="tx1"/>
                </a:solidFill>
                <a:effectLst/>
                <a:latin typeface="+mn-lt"/>
                <a:ea typeface="+mn-ea"/>
                <a:cs typeface="+mn-cs"/>
              </a:rPr>
              <a:t>/mp2023</a:t>
            </a:r>
            <a:endParaRPr lang="en-US" sz="4400"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10C292B8-1C97-A4DD-42AE-394677DB1CCB}"/>
              </a:ext>
            </a:extLst>
          </p:cNvPr>
          <p:cNvSpPr>
            <a:spLocks noGrp="1"/>
          </p:cNvSpPr>
          <p:nvPr>
            <p:ph type="body" sz="half" idx="2"/>
          </p:nvPr>
        </p:nvSpPr>
        <p:spPr>
          <a:xfrm>
            <a:off x="883920" y="2194560"/>
            <a:ext cx="3924300" cy="2194560"/>
          </a:xfrm>
        </p:spPr>
        <p:txBody>
          <a:bodyPr vert="horz" lIns="91440" tIns="45720" rIns="91440" bIns="45720" rtlCol="0" anchor="t">
            <a:normAutofit lnSpcReduction="10000"/>
          </a:bodyPr>
          <a:lstStyle/>
          <a:p>
            <a:pPr defTabSz="914400">
              <a:spcBef>
                <a:spcPts val="1000"/>
              </a:spcBef>
            </a:pPr>
            <a:r>
              <a:rPr lang="en-US" sz="2400" kern="1200" dirty="0" err="1">
                <a:solidFill>
                  <a:schemeClr val="tx1"/>
                </a:solidFill>
                <a:latin typeface="+mn-lt"/>
                <a:ea typeface="+mn-ea"/>
                <a:cs typeface="+mn-cs"/>
              </a:rPr>
              <a:t>Zadání</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Najděte</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reklamu</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obrázek</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který</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považujete</a:t>
            </a:r>
            <a:r>
              <a:rPr lang="en-US" sz="2400" kern="1200" dirty="0">
                <a:solidFill>
                  <a:schemeClr val="tx1"/>
                </a:solidFill>
                <a:latin typeface="+mn-lt"/>
                <a:ea typeface="+mn-ea"/>
                <a:cs typeface="+mn-cs"/>
              </a:rPr>
              <a:t> za </a:t>
            </a:r>
            <a:r>
              <a:rPr lang="en-US" sz="2400" kern="1200" dirty="0" err="1">
                <a:solidFill>
                  <a:schemeClr val="tx1"/>
                </a:solidFill>
                <a:latin typeface="+mn-lt"/>
                <a:ea typeface="+mn-ea"/>
                <a:cs typeface="+mn-cs"/>
              </a:rPr>
              <a:t>sexistický</a:t>
            </a:r>
            <a:r>
              <a:rPr lang="en-US" sz="2400" kern="1200" dirty="0">
                <a:solidFill>
                  <a:schemeClr val="tx1"/>
                </a:solidFill>
                <a:latin typeface="+mn-lt"/>
                <a:ea typeface="+mn-ea"/>
                <a:cs typeface="+mn-cs"/>
              </a:rPr>
              <a:t> a </a:t>
            </a:r>
            <a:r>
              <a:rPr lang="en-US" sz="2400" kern="1200" dirty="0" err="1">
                <a:solidFill>
                  <a:schemeClr val="tx1"/>
                </a:solidFill>
                <a:latin typeface="+mn-lt"/>
                <a:ea typeface="+mn-ea"/>
                <a:cs typeface="+mn-cs"/>
              </a:rPr>
              <a:t>vložte</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na</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nástěnku</a:t>
            </a:r>
            <a:endParaRPr lang="en-US" sz="2400" kern="1200" dirty="0">
              <a:solidFill>
                <a:schemeClr val="tx1"/>
              </a:solidFill>
              <a:latin typeface="+mn-lt"/>
              <a:ea typeface="+mn-ea"/>
              <a:cs typeface="+mn-cs"/>
            </a:endParaRPr>
          </a:p>
          <a:p>
            <a:pPr defTabSz="914400">
              <a:spcBef>
                <a:spcPts val="1000"/>
              </a:spcBef>
            </a:pPr>
            <a:endParaRPr lang="en-US" sz="2400" dirty="0"/>
          </a:p>
          <a:p>
            <a:pPr defTabSz="914400">
              <a:spcBef>
                <a:spcPts val="1000"/>
              </a:spcBef>
            </a:pPr>
            <a:r>
              <a:rPr lang="en-US" sz="2400" b="1" kern="1200" dirty="0">
                <a:solidFill>
                  <a:schemeClr val="tx1"/>
                </a:solidFill>
                <a:latin typeface="+mn-lt"/>
                <a:ea typeface="+mn-ea"/>
                <a:cs typeface="+mn-cs"/>
              </a:rPr>
              <a:t>HESLO: MP2023</a:t>
            </a:r>
          </a:p>
        </p:txBody>
      </p:sp>
      <p:pic>
        <p:nvPicPr>
          <p:cNvPr id="2050" name="Picture 2" descr="QR code for this padlet">
            <a:extLst>
              <a:ext uri="{FF2B5EF4-FFF2-40B4-BE49-F238E27FC236}">
                <a16:creationId xmlns:a16="http://schemas.microsoft.com/office/drawing/2014/main" id="{B2720986-CF8F-0129-2859-C9D10268E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951" y="2030729"/>
            <a:ext cx="257175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58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5EDB1A-7FDF-1B47-91AF-AEEE54B5FDF3}"/>
              </a:ext>
            </a:extLst>
          </p:cNvPr>
          <p:cNvPicPr>
            <a:picLocks noChangeAspect="1"/>
          </p:cNvPicPr>
          <p:nvPr/>
        </p:nvPicPr>
        <p:blipFill>
          <a:blip r:embed="rId2"/>
          <a:stretch>
            <a:fillRect/>
          </a:stretch>
        </p:blipFill>
        <p:spPr>
          <a:xfrm>
            <a:off x="1417002" y="381663"/>
            <a:ext cx="6450264" cy="4411980"/>
          </a:xfrm>
          <a:prstGeom prst="rect">
            <a:avLst/>
          </a:prstGeom>
        </p:spPr>
      </p:pic>
    </p:spTree>
    <p:extLst>
      <p:ext uri="{BB962C8B-B14F-4D97-AF65-F5344CB8AC3E}">
        <p14:creationId xmlns:p14="http://schemas.microsoft.com/office/powerpoint/2010/main" val="1957171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7.png">
            <a:extLst>
              <a:ext uri="{FF2B5EF4-FFF2-40B4-BE49-F238E27FC236}">
                <a16:creationId xmlns:a16="http://schemas.microsoft.com/office/drawing/2014/main" id="{97B38B64-E8FF-E540-8591-ECA5726CAC66}"/>
              </a:ext>
            </a:extLst>
          </p:cNvPr>
          <p:cNvPicPr/>
          <p:nvPr/>
        </p:nvPicPr>
        <p:blipFill>
          <a:blip r:embed="rId2"/>
          <a:srcRect/>
          <a:stretch>
            <a:fillRect/>
          </a:stretch>
        </p:blipFill>
        <p:spPr>
          <a:xfrm>
            <a:off x="427603" y="409437"/>
            <a:ext cx="3454400" cy="2336800"/>
          </a:xfrm>
          <a:prstGeom prst="rect">
            <a:avLst/>
          </a:prstGeom>
          <a:ln/>
        </p:spPr>
      </p:pic>
      <p:pic>
        <p:nvPicPr>
          <p:cNvPr id="3" name="image13.png">
            <a:extLst>
              <a:ext uri="{FF2B5EF4-FFF2-40B4-BE49-F238E27FC236}">
                <a16:creationId xmlns:a16="http://schemas.microsoft.com/office/drawing/2014/main" id="{86A193B1-D7EA-BF47-993D-0E6AA8104725}"/>
              </a:ext>
            </a:extLst>
          </p:cNvPr>
          <p:cNvPicPr/>
          <p:nvPr/>
        </p:nvPicPr>
        <p:blipFill>
          <a:blip r:embed="rId3"/>
          <a:srcRect l="4325"/>
          <a:stretch>
            <a:fillRect/>
          </a:stretch>
        </p:blipFill>
        <p:spPr>
          <a:xfrm>
            <a:off x="3045902" y="2553348"/>
            <a:ext cx="5389880" cy="2247265"/>
          </a:xfrm>
          <a:prstGeom prst="rect">
            <a:avLst/>
          </a:prstGeom>
          <a:ln/>
        </p:spPr>
      </p:pic>
    </p:spTree>
    <p:extLst>
      <p:ext uri="{BB962C8B-B14F-4D97-AF65-F5344CB8AC3E}">
        <p14:creationId xmlns:p14="http://schemas.microsoft.com/office/powerpoint/2010/main" val="1833105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E32D54-5B0C-CD49-A0FE-4D7A2EFC9562}"/>
              </a:ext>
            </a:extLst>
          </p:cNvPr>
          <p:cNvPicPr>
            <a:picLocks noChangeAspect="1"/>
          </p:cNvPicPr>
          <p:nvPr/>
        </p:nvPicPr>
        <p:blipFill>
          <a:blip r:embed="rId2"/>
          <a:stretch>
            <a:fillRect/>
          </a:stretch>
        </p:blipFill>
        <p:spPr>
          <a:xfrm>
            <a:off x="0" y="259474"/>
            <a:ext cx="9144000" cy="4624552"/>
          </a:xfrm>
          <a:prstGeom prst="rect">
            <a:avLst/>
          </a:prstGeom>
        </p:spPr>
      </p:pic>
    </p:spTree>
    <p:extLst>
      <p:ext uri="{BB962C8B-B14F-4D97-AF65-F5344CB8AC3E}">
        <p14:creationId xmlns:p14="http://schemas.microsoft.com/office/powerpoint/2010/main" val="2043559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4"/>
        <p:cNvGrpSpPr/>
        <p:nvPr/>
      </p:nvGrpSpPr>
      <p:grpSpPr>
        <a:xfrm>
          <a:off x="0" y="0"/>
          <a:ext cx="0" cy="0"/>
          <a:chOff x="0" y="0"/>
          <a:chExt cx="0" cy="0"/>
        </a:xfrm>
      </p:grpSpPr>
      <p:sp useBgFill="1">
        <p:nvSpPr>
          <p:cNvPr id="150" name="Rectangle 149">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3E56AAFE-9BE9-4FA7-A0B3-1748E67F0E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760" y="823191"/>
            <a:ext cx="846286" cy="635405"/>
            <a:chOff x="7393391" y="606484"/>
            <a:chExt cx="1128382" cy="847206"/>
          </a:xfrm>
        </p:grpSpPr>
        <p:sp>
          <p:nvSpPr>
            <p:cNvPr id="153"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393391" y="858310"/>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54"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71281" y="606484"/>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grpSp>
      <p:sp>
        <p:nvSpPr>
          <p:cNvPr id="145" name="Google Shape;145;p29"/>
          <p:cNvSpPr txBox="1">
            <a:spLocks noGrp="1"/>
          </p:cNvSpPr>
          <p:nvPr>
            <p:ph type="title"/>
          </p:nvPr>
        </p:nvSpPr>
        <p:spPr>
          <a:xfrm>
            <a:off x="1508760" y="1462575"/>
            <a:ext cx="6185916" cy="1805410"/>
          </a:xfrm>
          <a:prstGeom prst="rect">
            <a:avLst/>
          </a:prstGeom>
        </p:spPr>
        <p:txBody>
          <a:bodyPr spcFirstLastPara="1" vert="horz" lIns="91440" tIns="45720" rIns="91440" bIns="45720" rtlCol="0" anchor="b" anchorCtr="0">
            <a:normAutofit/>
          </a:bodyPr>
          <a:lstStyle/>
          <a:p>
            <a:pPr marL="0" lvl="0" indent="0" algn="l" defTabSz="914400">
              <a:spcBef>
                <a:spcPct val="0"/>
              </a:spcBef>
              <a:spcAft>
                <a:spcPts val="0"/>
              </a:spcAft>
            </a:pPr>
            <a:r>
              <a:rPr lang="en-US" sz="4700" b="1" kern="1200">
                <a:solidFill>
                  <a:schemeClr val="tx1"/>
                </a:solidFill>
                <a:latin typeface="+mj-lt"/>
                <a:ea typeface="+mj-ea"/>
                <a:cs typeface="+mj-cs"/>
              </a:rPr>
              <a:t>Shrnutí české právní úpravy regulace reklamy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Co </a:t>
            </a:r>
            <a:r>
              <a:rPr lang="en" dirty="0" err="1"/>
              <a:t>je</a:t>
            </a:r>
            <a:r>
              <a:rPr lang="en" dirty="0"/>
              <a:t> </a:t>
            </a:r>
            <a:r>
              <a:rPr lang="en" dirty="0" err="1"/>
              <a:t>třeba</a:t>
            </a:r>
            <a:r>
              <a:rPr lang="en" dirty="0"/>
              <a:t> </a:t>
            </a:r>
            <a:r>
              <a:rPr lang="en" dirty="0" err="1"/>
              <a:t>říct</a:t>
            </a:r>
            <a:r>
              <a:rPr lang="en" dirty="0"/>
              <a:t> </a:t>
            </a:r>
            <a:r>
              <a:rPr lang="en" dirty="0" err="1"/>
              <a:t>na</a:t>
            </a:r>
            <a:r>
              <a:rPr lang="en" dirty="0"/>
              <a:t> </a:t>
            </a:r>
            <a:r>
              <a:rPr lang="en" dirty="0" err="1"/>
              <a:t>úvod</a:t>
            </a:r>
            <a:r>
              <a:rPr lang="en" dirty="0"/>
              <a:t>:</a:t>
            </a:r>
            <a:endParaRPr dirty="0"/>
          </a:p>
        </p:txBody>
      </p:sp>
      <p:sp>
        <p:nvSpPr>
          <p:cNvPr id="158" name="Google Shape;158;p31"/>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900" dirty="0" err="1">
                <a:solidFill>
                  <a:schemeClr val="dk1"/>
                </a:solidFill>
              </a:rPr>
              <a:t>Reklama</a:t>
            </a:r>
            <a:r>
              <a:rPr lang="en" sz="1900" dirty="0">
                <a:solidFill>
                  <a:schemeClr val="dk1"/>
                </a:solidFill>
              </a:rPr>
              <a:t>, </a:t>
            </a:r>
            <a:r>
              <a:rPr lang="en" sz="1900" dirty="0" err="1">
                <a:solidFill>
                  <a:schemeClr val="dk1"/>
                </a:solidFill>
              </a:rPr>
              <a:t>která</a:t>
            </a:r>
            <a:r>
              <a:rPr lang="en" sz="1900" dirty="0">
                <a:solidFill>
                  <a:schemeClr val="dk1"/>
                </a:solidFill>
              </a:rPr>
              <a:t> </a:t>
            </a:r>
            <a:r>
              <a:rPr lang="en" sz="1900" dirty="0" err="1">
                <a:solidFill>
                  <a:schemeClr val="dk1"/>
                </a:solidFill>
              </a:rPr>
              <a:t>je</a:t>
            </a:r>
            <a:r>
              <a:rPr lang="en" sz="1900" dirty="0">
                <a:solidFill>
                  <a:schemeClr val="dk1"/>
                </a:solidFill>
              </a:rPr>
              <a:t> v </a:t>
            </a:r>
            <a:r>
              <a:rPr lang="en" sz="1900" dirty="0" err="1">
                <a:solidFill>
                  <a:schemeClr val="dk1"/>
                </a:solidFill>
              </a:rPr>
              <a:t>rozporu</a:t>
            </a:r>
            <a:r>
              <a:rPr lang="en" sz="1900" dirty="0">
                <a:solidFill>
                  <a:schemeClr val="dk1"/>
                </a:solidFill>
              </a:rPr>
              <a:t> s </a:t>
            </a:r>
            <a:r>
              <a:rPr lang="en" sz="1900" dirty="0" err="1">
                <a:solidFill>
                  <a:schemeClr val="dk1"/>
                </a:solidFill>
              </a:rPr>
              <a:t>dobrými</a:t>
            </a:r>
            <a:r>
              <a:rPr lang="en" sz="1900" dirty="0">
                <a:solidFill>
                  <a:schemeClr val="dk1"/>
                </a:solidFill>
              </a:rPr>
              <a:t> </a:t>
            </a:r>
            <a:r>
              <a:rPr lang="en" sz="1900" dirty="0" err="1">
                <a:solidFill>
                  <a:schemeClr val="dk1"/>
                </a:solidFill>
              </a:rPr>
              <a:t>mravy</a:t>
            </a:r>
            <a:r>
              <a:rPr lang="en" sz="1900" dirty="0">
                <a:solidFill>
                  <a:schemeClr val="dk1"/>
                </a:solidFill>
              </a:rPr>
              <a:t>, </a:t>
            </a:r>
            <a:r>
              <a:rPr lang="en" sz="1900" dirty="0" err="1">
                <a:solidFill>
                  <a:schemeClr val="dk1"/>
                </a:solidFill>
              </a:rPr>
              <a:t>je</a:t>
            </a:r>
            <a:r>
              <a:rPr lang="en" sz="1900" dirty="0">
                <a:solidFill>
                  <a:schemeClr val="dk1"/>
                </a:solidFill>
              </a:rPr>
              <a:t> </a:t>
            </a:r>
            <a:r>
              <a:rPr lang="en" sz="1900" dirty="0" err="1">
                <a:solidFill>
                  <a:schemeClr val="dk1"/>
                </a:solidFill>
              </a:rPr>
              <a:t>zakázaná</a:t>
            </a:r>
            <a:r>
              <a:rPr lang="en" sz="1900" dirty="0">
                <a:solidFill>
                  <a:schemeClr val="dk1"/>
                </a:solidFill>
              </a:rPr>
              <a:t>.</a:t>
            </a:r>
            <a:endParaRPr sz="1900" dirty="0">
              <a:solidFill>
                <a:schemeClr val="dk1"/>
              </a:solidFill>
            </a:endParaRPr>
          </a:p>
          <a:p>
            <a:pPr marL="457200" lvl="0" indent="-342900" algn="l" rtl="0">
              <a:spcBef>
                <a:spcPts val="0"/>
              </a:spcBef>
              <a:spcAft>
                <a:spcPts val="0"/>
              </a:spcAft>
              <a:buSzPts val="1800"/>
              <a:buChar char="●"/>
            </a:pPr>
            <a:r>
              <a:rPr lang="en" sz="1900" dirty="0" err="1">
                <a:solidFill>
                  <a:schemeClr val="dk1"/>
                </a:solidFill>
              </a:rPr>
              <a:t>Právo</a:t>
            </a:r>
            <a:r>
              <a:rPr lang="en" sz="1900" dirty="0">
                <a:solidFill>
                  <a:schemeClr val="dk1"/>
                </a:solidFill>
              </a:rPr>
              <a:t> </a:t>
            </a:r>
            <a:r>
              <a:rPr lang="en" sz="1900" dirty="0" err="1">
                <a:solidFill>
                  <a:schemeClr val="dk1"/>
                </a:solidFill>
              </a:rPr>
              <a:t>na</a:t>
            </a:r>
            <a:r>
              <a:rPr lang="en" sz="1900" dirty="0">
                <a:solidFill>
                  <a:schemeClr val="dk1"/>
                </a:solidFill>
              </a:rPr>
              <a:t> </a:t>
            </a:r>
            <a:r>
              <a:rPr lang="en" sz="1900" dirty="0" err="1">
                <a:solidFill>
                  <a:schemeClr val="dk1"/>
                </a:solidFill>
              </a:rPr>
              <a:t>ochranu</a:t>
            </a:r>
            <a:r>
              <a:rPr lang="en" sz="1900" dirty="0">
                <a:solidFill>
                  <a:schemeClr val="dk1"/>
                </a:solidFill>
              </a:rPr>
              <a:t> </a:t>
            </a:r>
            <a:r>
              <a:rPr lang="en" sz="1900" dirty="0" err="1">
                <a:solidFill>
                  <a:schemeClr val="dk1"/>
                </a:solidFill>
              </a:rPr>
              <a:t>lidské</a:t>
            </a:r>
            <a:r>
              <a:rPr lang="en" sz="1900" dirty="0">
                <a:solidFill>
                  <a:schemeClr val="dk1"/>
                </a:solidFill>
              </a:rPr>
              <a:t> </a:t>
            </a:r>
            <a:r>
              <a:rPr lang="en" sz="1900" dirty="0" err="1">
                <a:solidFill>
                  <a:schemeClr val="dk1"/>
                </a:solidFill>
              </a:rPr>
              <a:t>důstojnosti</a:t>
            </a:r>
            <a:r>
              <a:rPr lang="en" sz="1900" dirty="0">
                <a:solidFill>
                  <a:schemeClr val="dk1"/>
                </a:solidFill>
              </a:rPr>
              <a:t> </a:t>
            </a:r>
            <a:r>
              <a:rPr lang="en" sz="1900" dirty="0" err="1">
                <a:solidFill>
                  <a:schemeClr val="dk1"/>
                </a:solidFill>
              </a:rPr>
              <a:t>nebo</a:t>
            </a:r>
            <a:r>
              <a:rPr lang="en" sz="1900" dirty="0">
                <a:solidFill>
                  <a:schemeClr val="dk1"/>
                </a:solidFill>
              </a:rPr>
              <a:t> </a:t>
            </a:r>
            <a:r>
              <a:rPr lang="en" sz="1900" dirty="0" err="1">
                <a:solidFill>
                  <a:schemeClr val="dk1"/>
                </a:solidFill>
              </a:rPr>
              <a:t>právo</a:t>
            </a:r>
            <a:r>
              <a:rPr lang="en" sz="1900" dirty="0">
                <a:solidFill>
                  <a:schemeClr val="dk1"/>
                </a:solidFill>
              </a:rPr>
              <a:t> </a:t>
            </a:r>
            <a:r>
              <a:rPr lang="en" sz="1900" dirty="0" err="1">
                <a:solidFill>
                  <a:schemeClr val="dk1"/>
                </a:solidFill>
              </a:rPr>
              <a:t>na</a:t>
            </a:r>
            <a:r>
              <a:rPr lang="en" sz="1900" dirty="0">
                <a:solidFill>
                  <a:schemeClr val="dk1"/>
                </a:solidFill>
              </a:rPr>
              <a:t> </a:t>
            </a:r>
            <a:r>
              <a:rPr lang="en" sz="1900" dirty="0" err="1">
                <a:solidFill>
                  <a:schemeClr val="dk1"/>
                </a:solidFill>
              </a:rPr>
              <a:t>nediskriminaci</a:t>
            </a:r>
            <a:r>
              <a:rPr lang="en" sz="1900" dirty="0">
                <a:solidFill>
                  <a:schemeClr val="dk1"/>
                </a:solidFill>
              </a:rPr>
              <a:t> (</a:t>
            </a:r>
            <a:r>
              <a:rPr lang="en" sz="1900" dirty="0" err="1">
                <a:solidFill>
                  <a:schemeClr val="dk1"/>
                </a:solidFill>
              </a:rPr>
              <a:t>rovné</a:t>
            </a:r>
            <a:r>
              <a:rPr lang="en" sz="1900" dirty="0">
                <a:solidFill>
                  <a:schemeClr val="dk1"/>
                </a:solidFill>
              </a:rPr>
              <a:t> </a:t>
            </a:r>
            <a:r>
              <a:rPr lang="en" sz="1900" dirty="0" err="1">
                <a:solidFill>
                  <a:schemeClr val="dk1"/>
                </a:solidFill>
              </a:rPr>
              <a:t>zacházení</a:t>
            </a:r>
            <a:r>
              <a:rPr lang="en" sz="1900" dirty="0">
                <a:solidFill>
                  <a:schemeClr val="dk1"/>
                </a:solidFill>
              </a:rPr>
              <a:t>) se </a:t>
            </a:r>
            <a:r>
              <a:rPr lang="en" sz="1900" dirty="0" err="1">
                <a:solidFill>
                  <a:schemeClr val="dk1"/>
                </a:solidFill>
              </a:rPr>
              <a:t>mohou</a:t>
            </a:r>
            <a:r>
              <a:rPr lang="en" sz="1900" dirty="0">
                <a:solidFill>
                  <a:schemeClr val="dk1"/>
                </a:solidFill>
              </a:rPr>
              <a:t> </a:t>
            </a:r>
            <a:r>
              <a:rPr lang="en" sz="1900" dirty="0" err="1">
                <a:solidFill>
                  <a:schemeClr val="dk1"/>
                </a:solidFill>
              </a:rPr>
              <a:t>dostávat</a:t>
            </a:r>
            <a:r>
              <a:rPr lang="en" sz="1900" dirty="0">
                <a:solidFill>
                  <a:schemeClr val="dk1"/>
                </a:solidFill>
              </a:rPr>
              <a:t> do </a:t>
            </a:r>
            <a:r>
              <a:rPr lang="en" sz="1900" dirty="0" err="1">
                <a:solidFill>
                  <a:schemeClr val="dk1"/>
                </a:solidFill>
              </a:rPr>
              <a:t>střetu</a:t>
            </a:r>
            <a:r>
              <a:rPr lang="en" sz="1900" dirty="0">
                <a:solidFill>
                  <a:schemeClr val="dk1"/>
                </a:solidFill>
              </a:rPr>
              <a:t> s </a:t>
            </a:r>
            <a:r>
              <a:rPr lang="en" sz="1900" dirty="0" err="1">
                <a:solidFill>
                  <a:schemeClr val="dk1"/>
                </a:solidFill>
              </a:rPr>
              <a:t>jiným</a:t>
            </a:r>
            <a:r>
              <a:rPr lang="en" sz="1900" dirty="0">
                <a:solidFill>
                  <a:schemeClr val="dk1"/>
                </a:solidFill>
              </a:rPr>
              <a:t> </a:t>
            </a:r>
            <a:r>
              <a:rPr lang="en" sz="1900" dirty="0" err="1">
                <a:solidFill>
                  <a:schemeClr val="dk1"/>
                </a:solidFill>
              </a:rPr>
              <a:t>ústavně</a:t>
            </a:r>
            <a:r>
              <a:rPr lang="en" sz="1900" dirty="0">
                <a:solidFill>
                  <a:schemeClr val="dk1"/>
                </a:solidFill>
              </a:rPr>
              <a:t> </a:t>
            </a:r>
            <a:r>
              <a:rPr lang="en" sz="1900" dirty="0" err="1">
                <a:solidFill>
                  <a:schemeClr val="dk1"/>
                </a:solidFill>
              </a:rPr>
              <a:t>chráněnými</a:t>
            </a:r>
            <a:r>
              <a:rPr lang="en" sz="1900" dirty="0">
                <a:solidFill>
                  <a:schemeClr val="dk1"/>
                </a:solidFill>
              </a:rPr>
              <a:t> </a:t>
            </a:r>
            <a:r>
              <a:rPr lang="en" sz="1900" dirty="0" err="1">
                <a:solidFill>
                  <a:schemeClr val="dk1"/>
                </a:solidFill>
              </a:rPr>
              <a:t>hodnotami</a:t>
            </a:r>
            <a:r>
              <a:rPr lang="en" sz="1900" dirty="0">
                <a:solidFill>
                  <a:schemeClr val="dk1"/>
                </a:solidFill>
              </a:rPr>
              <a:t>, </a:t>
            </a:r>
            <a:r>
              <a:rPr lang="en" sz="1900" dirty="0" err="1">
                <a:solidFill>
                  <a:schemeClr val="dk1"/>
                </a:solidFill>
              </a:rPr>
              <a:t>jako</a:t>
            </a:r>
            <a:r>
              <a:rPr lang="en" sz="1900" dirty="0">
                <a:solidFill>
                  <a:schemeClr val="dk1"/>
                </a:solidFill>
              </a:rPr>
              <a:t> </a:t>
            </a:r>
            <a:r>
              <a:rPr lang="en" sz="1900" dirty="0" err="1">
                <a:solidFill>
                  <a:schemeClr val="dk1"/>
                </a:solidFill>
              </a:rPr>
              <a:t>je</a:t>
            </a:r>
            <a:r>
              <a:rPr lang="en" sz="1900" dirty="0">
                <a:solidFill>
                  <a:schemeClr val="dk1"/>
                </a:solidFill>
              </a:rPr>
              <a:t> </a:t>
            </a:r>
            <a:r>
              <a:rPr lang="en" sz="1900" dirty="0" err="1">
                <a:solidFill>
                  <a:schemeClr val="dk1"/>
                </a:solidFill>
              </a:rPr>
              <a:t>svoboda</a:t>
            </a:r>
            <a:r>
              <a:rPr lang="en" sz="1900" dirty="0">
                <a:solidFill>
                  <a:schemeClr val="dk1"/>
                </a:solidFill>
              </a:rPr>
              <a:t> </a:t>
            </a:r>
            <a:r>
              <a:rPr lang="en" sz="1900" dirty="0" err="1">
                <a:solidFill>
                  <a:schemeClr val="dk1"/>
                </a:solidFill>
              </a:rPr>
              <a:t>projevu</a:t>
            </a:r>
            <a:r>
              <a:rPr lang="en" sz="1900" dirty="0">
                <a:solidFill>
                  <a:schemeClr val="dk1"/>
                </a:solidFill>
              </a:rPr>
              <a:t> </a:t>
            </a:r>
            <a:r>
              <a:rPr lang="en" sz="1900" dirty="0" err="1">
                <a:solidFill>
                  <a:schemeClr val="dk1"/>
                </a:solidFill>
              </a:rPr>
              <a:t>nebo</a:t>
            </a:r>
            <a:r>
              <a:rPr lang="en" sz="1900" dirty="0">
                <a:solidFill>
                  <a:schemeClr val="dk1"/>
                </a:solidFill>
              </a:rPr>
              <a:t> </a:t>
            </a:r>
            <a:r>
              <a:rPr lang="en" sz="1900" dirty="0" err="1">
                <a:solidFill>
                  <a:schemeClr val="dk1"/>
                </a:solidFill>
              </a:rPr>
              <a:t>právo</a:t>
            </a:r>
            <a:r>
              <a:rPr lang="en" sz="1900" dirty="0">
                <a:solidFill>
                  <a:schemeClr val="dk1"/>
                </a:solidFill>
              </a:rPr>
              <a:t> </a:t>
            </a:r>
            <a:r>
              <a:rPr lang="en" sz="1900" dirty="0" err="1">
                <a:solidFill>
                  <a:schemeClr val="dk1"/>
                </a:solidFill>
              </a:rPr>
              <a:t>podnikat</a:t>
            </a:r>
            <a:r>
              <a:rPr lang="en" sz="1900" dirty="0">
                <a:solidFill>
                  <a:schemeClr val="dk1"/>
                </a:solidFill>
              </a:rPr>
              <a:t>.</a:t>
            </a:r>
          </a:p>
          <a:p>
            <a:pPr marL="457200" lvl="0" indent="-342900" algn="l" rtl="0">
              <a:spcBef>
                <a:spcPts val="0"/>
              </a:spcBef>
              <a:spcAft>
                <a:spcPts val="0"/>
              </a:spcAft>
              <a:buSzPts val="1800"/>
              <a:buChar char="●"/>
            </a:pPr>
            <a:r>
              <a:rPr lang="en" sz="1900" dirty="0" err="1">
                <a:solidFill>
                  <a:schemeClr val="dk1"/>
                </a:solidFill>
              </a:rPr>
              <a:t>Proporcionalita</a:t>
            </a:r>
            <a:r>
              <a:rPr lang="en" sz="1900" dirty="0">
                <a:solidFill>
                  <a:schemeClr val="dk1"/>
                </a:solidFill>
              </a:rPr>
              <a:t> </a:t>
            </a:r>
            <a:r>
              <a:rPr lang="en" sz="1900" dirty="0" err="1">
                <a:solidFill>
                  <a:schemeClr val="dk1"/>
                </a:solidFill>
              </a:rPr>
              <a:t>těchto</a:t>
            </a:r>
            <a:r>
              <a:rPr lang="en" sz="1900" dirty="0">
                <a:solidFill>
                  <a:schemeClr val="dk1"/>
                </a:solidFill>
              </a:rPr>
              <a:t> </a:t>
            </a:r>
            <a:r>
              <a:rPr lang="en" sz="1900" dirty="0" err="1">
                <a:solidFill>
                  <a:schemeClr val="dk1"/>
                </a:solidFill>
              </a:rPr>
              <a:t>hodnot</a:t>
            </a:r>
            <a:r>
              <a:rPr lang="en" sz="1900" dirty="0">
                <a:solidFill>
                  <a:schemeClr val="dk1"/>
                </a:solidFill>
              </a:rPr>
              <a:t> </a:t>
            </a:r>
            <a:r>
              <a:rPr lang="en" sz="1900" dirty="0" err="1">
                <a:solidFill>
                  <a:schemeClr val="dk1"/>
                </a:solidFill>
              </a:rPr>
              <a:t>je</a:t>
            </a:r>
            <a:r>
              <a:rPr lang="en" sz="1900" dirty="0">
                <a:solidFill>
                  <a:schemeClr val="dk1"/>
                </a:solidFill>
              </a:rPr>
              <a:t> </a:t>
            </a:r>
            <a:r>
              <a:rPr lang="en" sz="1900" dirty="0" err="1">
                <a:solidFill>
                  <a:schemeClr val="dk1"/>
                </a:solidFill>
              </a:rPr>
              <a:t>tím</a:t>
            </a:r>
            <a:r>
              <a:rPr lang="en" sz="1900" dirty="0">
                <a:solidFill>
                  <a:schemeClr val="dk1"/>
                </a:solidFill>
              </a:rPr>
              <a:t>, co v </a:t>
            </a:r>
            <a:r>
              <a:rPr lang="en" sz="1900" dirty="0" err="1">
                <a:solidFill>
                  <a:schemeClr val="dk1"/>
                </a:solidFill>
              </a:rPr>
              <a:t>nejobecnější</a:t>
            </a:r>
            <a:r>
              <a:rPr lang="en" sz="1900" dirty="0">
                <a:solidFill>
                  <a:schemeClr val="dk1"/>
                </a:solidFill>
              </a:rPr>
              <a:t> </a:t>
            </a:r>
            <a:r>
              <a:rPr lang="en" sz="1900" dirty="0" err="1">
                <a:solidFill>
                  <a:schemeClr val="dk1"/>
                </a:solidFill>
              </a:rPr>
              <a:t>rovině</a:t>
            </a:r>
            <a:r>
              <a:rPr lang="en" sz="1900" dirty="0">
                <a:solidFill>
                  <a:schemeClr val="dk1"/>
                </a:solidFill>
              </a:rPr>
              <a:t> v </a:t>
            </a:r>
            <a:r>
              <a:rPr lang="en" sz="1900" dirty="0" err="1">
                <a:solidFill>
                  <a:schemeClr val="dk1"/>
                </a:solidFill>
              </a:rPr>
              <a:t>těchto</a:t>
            </a:r>
            <a:r>
              <a:rPr lang="en" sz="1900" dirty="0">
                <a:solidFill>
                  <a:schemeClr val="dk1"/>
                </a:solidFill>
              </a:rPr>
              <a:t> </a:t>
            </a:r>
            <a:r>
              <a:rPr lang="en" sz="1900" dirty="0" err="1">
                <a:solidFill>
                  <a:schemeClr val="dk1"/>
                </a:solidFill>
              </a:rPr>
              <a:t>otázkách</a:t>
            </a:r>
            <a:r>
              <a:rPr lang="en" sz="1900" dirty="0">
                <a:solidFill>
                  <a:schemeClr val="dk1"/>
                </a:solidFill>
              </a:rPr>
              <a:t> </a:t>
            </a:r>
            <a:r>
              <a:rPr lang="en" sz="1900" dirty="0" err="1">
                <a:solidFill>
                  <a:schemeClr val="dk1"/>
                </a:solidFill>
              </a:rPr>
              <a:t>řešíme</a:t>
            </a:r>
            <a:r>
              <a:rPr lang="en" sz="1900" dirty="0">
                <a:solidFill>
                  <a:schemeClr val="dk1"/>
                </a:solidFill>
              </a:rPr>
              <a:t>.</a:t>
            </a:r>
          </a:p>
          <a:p>
            <a:pPr marL="114300" lvl="0" indent="0" algn="l" rtl="0">
              <a:spcBef>
                <a:spcPts val="0"/>
              </a:spcBef>
              <a:spcAft>
                <a:spcPts val="0"/>
              </a:spcAft>
              <a:buSzPts val="1800"/>
              <a:buNone/>
            </a:pPr>
            <a:endParaRPr sz="1900" dirty="0">
              <a:solidFill>
                <a:schemeClr val="dk1"/>
              </a:solidFill>
            </a:endParaRPr>
          </a:p>
          <a:p>
            <a:pPr marL="0" lvl="0" indent="0" algn="l" rtl="0">
              <a:spcBef>
                <a:spcPts val="0"/>
              </a:spcBef>
              <a:spcAft>
                <a:spcPts val="1600"/>
              </a:spcAft>
              <a:buNone/>
            </a:pPr>
            <a:endParaRPr dirty="0"/>
          </a:p>
        </p:txBody>
      </p:sp>
    </p:spTree>
    <p:extLst>
      <p:ext uri="{BB962C8B-B14F-4D97-AF65-F5344CB8AC3E}">
        <p14:creationId xmlns:p14="http://schemas.microsoft.com/office/powerpoint/2010/main" val="2098310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Regulace reklamy - právní úprava</a:t>
            </a:r>
            <a:endParaRPr/>
          </a:p>
        </p:txBody>
      </p:sp>
      <p:sp>
        <p:nvSpPr>
          <p:cNvPr id="164" name="Google Shape;164;p32"/>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t>Veřejné</a:t>
            </a:r>
            <a:r>
              <a:rPr lang="en" dirty="0"/>
              <a:t> </a:t>
            </a:r>
            <a:r>
              <a:rPr lang="en" dirty="0" err="1"/>
              <a:t>právo</a:t>
            </a:r>
            <a:r>
              <a:rPr lang="en" dirty="0"/>
              <a:t> - </a:t>
            </a:r>
            <a:r>
              <a:rPr lang="en" dirty="0" err="1"/>
              <a:t>hlavně</a:t>
            </a:r>
            <a:r>
              <a:rPr lang="en" dirty="0"/>
              <a:t> </a:t>
            </a:r>
            <a:r>
              <a:rPr lang="en" dirty="0" err="1"/>
              <a:t>Zákon</a:t>
            </a:r>
            <a:r>
              <a:rPr lang="en" dirty="0"/>
              <a:t> o </a:t>
            </a:r>
            <a:r>
              <a:rPr lang="en" dirty="0" err="1"/>
              <a:t>regulaci</a:t>
            </a:r>
            <a:r>
              <a:rPr lang="en" dirty="0"/>
              <a:t> </a:t>
            </a:r>
            <a:r>
              <a:rPr lang="en" dirty="0" err="1"/>
              <a:t>reklamy</a:t>
            </a:r>
            <a:r>
              <a:rPr lang="en" dirty="0"/>
              <a:t>, ale </a:t>
            </a:r>
            <a:r>
              <a:rPr lang="en" dirty="0" err="1"/>
              <a:t>také</a:t>
            </a:r>
            <a:r>
              <a:rPr lang="en" dirty="0"/>
              <a:t> </a:t>
            </a:r>
            <a:r>
              <a:rPr lang="en" dirty="0" err="1"/>
              <a:t>Zákon</a:t>
            </a:r>
            <a:r>
              <a:rPr lang="en" dirty="0"/>
              <a:t> o </a:t>
            </a:r>
            <a:r>
              <a:rPr lang="en" dirty="0" err="1"/>
              <a:t>rozhlasovém</a:t>
            </a:r>
            <a:r>
              <a:rPr lang="en" dirty="0"/>
              <a:t> a </a:t>
            </a:r>
            <a:r>
              <a:rPr lang="en" dirty="0" err="1"/>
              <a:t>televizním</a:t>
            </a:r>
            <a:r>
              <a:rPr lang="en" dirty="0"/>
              <a:t> </a:t>
            </a:r>
            <a:r>
              <a:rPr lang="en" dirty="0" err="1"/>
              <a:t>vysílání</a:t>
            </a:r>
            <a:r>
              <a:rPr lang="en" dirty="0"/>
              <a:t> (</a:t>
            </a:r>
            <a:r>
              <a:rPr lang="en" dirty="0" err="1"/>
              <a:t>televize</a:t>
            </a:r>
            <a:r>
              <a:rPr lang="en" dirty="0"/>
              <a:t>, </a:t>
            </a:r>
            <a:r>
              <a:rPr lang="en" dirty="0" err="1"/>
              <a:t>rádio</a:t>
            </a:r>
            <a:r>
              <a:rPr lang="en" dirty="0"/>
              <a:t>)</a:t>
            </a:r>
            <a:endParaRPr dirty="0"/>
          </a:p>
          <a:p>
            <a:pPr marL="457200" lvl="0" indent="-304800" algn="l" rtl="0">
              <a:spcBef>
                <a:spcPts val="1600"/>
              </a:spcBef>
              <a:spcAft>
                <a:spcPts val="0"/>
              </a:spcAft>
              <a:buClr>
                <a:schemeClr val="dk1"/>
              </a:buClr>
              <a:buSzPts val="1200"/>
              <a:buChar char="●"/>
            </a:pPr>
            <a:r>
              <a:rPr lang="en" sz="1200" b="1" dirty="0" err="1">
                <a:solidFill>
                  <a:schemeClr val="dk1"/>
                </a:solidFill>
              </a:rPr>
              <a:t>Dozorovými</a:t>
            </a:r>
            <a:r>
              <a:rPr lang="en" sz="1200" b="1" dirty="0">
                <a:solidFill>
                  <a:schemeClr val="dk1"/>
                </a:solidFill>
              </a:rPr>
              <a:t> </a:t>
            </a:r>
            <a:r>
              <a:rPr lang="en" sz="1200" b="1" dirty="0" err="1">
                <a:solidFill>
                  <a:schemeClr val="dk1"/>
                </a:solidFill>
              </a:rPr>
              <a:t>orgány</a:t>
            </a:r>
            <a:r>
              <a:rPr lang="en" sz="1200" b="1" dirty="0">
                <a:solidFill>
                  <a:schemeClr val="dk1"/>
                </a:solidFill>
              </a:rPr>
              <a:t> </a:t>
            </a:r>
            <a:r>
              <a:rPr lang="en" sz="1200" b="1" dirty="0" err="1">
                <a:solidFill>
                  <a:schemeClr val="dk1"/>
                </a:solidFill>
              </a:rPr>
              <a:t>jsou</a:t>
            </a:r>
            <a:r>
              <a:rPr lang="en" sz="1200" b="1" dirty="0">
                <a:solidFill>
                  <a:schemeClr val="dk1"/>
                </a:solidFill>
              </a:rPr>
              <a:t>:</a:t>
            </a:r>
            <a:r>
              <a:rPr lang="en" sz="1200" dirty="0">
                <a:solidFill>
                  <a:schemeClr val="dk1"/>
                </a:solidFill>
              </a:rPr>
              <a:t> RRTV, KŽÚ, (</a:t>
            </a:r>
            <a:r>
              <a:rPr lang="en" sz="1200" dirty="0" err="1">
                <a:solidFill>
                  <a:schemeClr val="dk1"/>
                </a:solidFill>
              </a:rPr>
              <a:t>Státní</a:t>
            </a:r>
            <a:r>
              <a:rPr lang="en" sz="1200" dirty="0">
                <a:solidFill>
                  <a:schemeClr val="dk1"/>
                </a:solidFill>
              </a:rPr>
              <a:t> </a:t>
            </a:r>
            <a:r>
              <a:rPr lang="en" sz="1200" dirty="0" err="1">
                <a:solidFill>
                  <a:schemeClr val="dk1"/>
                </a:solidFill>
              </a:rPr>
              <a:t>ústav</a:t>
            </a:r>
            <a:r>
              <a:rPr lang="en" sz="1200" dirty="0">
                <a:solidFill>
                  <a:schemeClr val="dk1"/>
                </a:solidFill>
              </a:rPr>
              <a:t> pro </a:t>
            </a:r>
            <a:r>
              <a:rPr lang="en" sz="1200" dirty="0" err="1">
                <a:solidFill>
                  <a:schemeClr val="dk1"/>
                </a:solidFill>
              </a:rPr>
              <a:t>kontrolu</a:t>
            </a:r>
            <a:r>
              <a:rPr lang="en" sz="1200" dirty="0">
                <a:solidFill>
                  <a:schemeClr val="dk1"/>
                </a:solidFill>
              </a:rPr>
              <a:t> </a:t>
            </a:r>
            <a:r>
              <a:rPr lang="en" sz="1200" dirty="0" err="1">
                <a:solidFill>
                  <a:schemeClr val="dk1"/>
                </a:solidFill>
              </a:rPr>
              <a:t>léčiv</a:t>
            </a:r>
            <a:r>
              <a:rPr lang="en" sz="1200" dirty="0">
                <a:solidFill>
                  <a:schemeClr val="dk1"/>
                </a:solidFill>
              </a:rPr>
              <a:t>, </a:t>
            </a:r>
            <a:r>
              <a:rPr lang="en" sz="1200" dirty="0" err="1">
                <a:solidFill>
                  <a:schemeClr val="dk1"/>
                </a:solidFill>
              </a:rPr>
              <a:t>Ministerstvo</a:t>
            </a:r>
            <a:r>
              <a:rPr lang="en" sz="1200" dirty="0">
                <a:solidFill>
                  <a:schemeClr val="dk1"/>
                </a:solidFill>
              </a:rPr>
              <a:t> </a:t>
            </a:r>
            <a:r>
              <a:rPr lang="en" sz="1200" dirty="0" err="1">
                <a:solidFill>
                  <a:schemeClr val="dk1"/>
                </a:solidFill>
              </a:rPr>
              <a:t>zdravotnictví</a:t>
            </a:r>
            <a:r>
              <a:rPr lang="en" sz="1200" dirty="0">
                <a:solidFill>
                  <a:schemeClr val="dk1"/>
                </a:solidFill>
              </a:rPr>
              <a:t>, </a:t>
            </a:r>
            <a:r>
              <a:rPr lang="en" sz="1200" dirty="0" err="1">
                <a:solidFill>
                  <a:schemeClr val="dk1"/>
                </a:solidFill>
              </a:rPr>
              <a:t>Ústřední</a:t>
            </a:r>
            <a:r>
              <a:rPr lang="en" sz="1200" dirty="0">
                <a:solidFill>
                  <a:schemeClr val="dk1"/>
                </a:solidFill>
              </a:rPr>
              <a:t> </a:t>
            </a:r>
            <a:r>
              <a:rPr lang="en" sz="1200" dirty="0" err="1">
                <a:solidFill>
                  <a:schemeClr val="dk1"/>
                </a:solidFill>
              </a:rPr>
              <a:t>kontrolní</a:t>
            </a:r>
            <a:r>
              <a:rPr lang="en" sz="1200" dirty="0">
                <a:solidFill>
                  <a:schemeClr val="dk1"/>
                </a:solidFill>
              </a:rPr>
              <a:t> a </a:t>
            </a:r>
            <a:r>
              <a:rPr lang="en" sz="1200" dirty="0" err="1">
                <a:solidFill>
                  <a:schemeClr val="dk1"/>
                </a:solidFill>
              </a:rPr>
              <a:t>zkušební</a:t>
            </a:r>
            <a:r>
              <a:rPr lang="en" sz="1200" dirty="0">
                <a:solidFill>
                  <a:schemeClr val="dk1"/>
                </a:solidFill>
              </a:rPr>
              <a:t> </a:t>
            </a:r>
            <a:r>
              <a:rPr lang="en" sz="1200" dirty="0" err="1">
                <a:solidFill>
                  <a:schemeClr val="dk1"/>
                </a:solidFill>
              </a:rPr>
              <a:t>ústav</a:t>
            </a:r>
            <a:r>
              <a:rPr lang="en" sz="1200" dirty="0">
                <a:solidFill>
                  <a:schemeClr val="dk1"/>
                </a:solidFill>
              </a:rPr>
              <a:t> </a:t>
            </a:r>
            <a:r>
              <a:rPr lang="en" sz="1200" dirty="0" err="1">
                <a:solidFill>
                  <a:schemeClr val="dk1"/>
                </a:solidFill>
              </a:rPr>
              <a:t>zemědělský</a:t>
            </a:r>
            <a:r>
              <a:rPr lang="en" sz="1200" dirty="0">
                <a:solidFill>
                  <a:schemeClr val="dk1"/>
                </a:solidFill>
              </a:rPr>
              <a:t>, </a:t>
            </a:r>
            <a:r>
              <a:rPr lang="en" sz="1200" dirty="0" err="1">
                <a:solidFill>
                  <a:schemeClr val="dk1"/>
                </a:solidFill>
              </a:rPr>
              <a:t>Ústav</a:t>
            </a:r>
            <a:r>
              <a:rPr lang="en" sz="1200" dirty="0">
                <a:solidFill>
                  <a:schemeClr val="dk1"/>
                </a:solidFill>
              </a:rPr>
              <a:t> pro </a:t>
            </a:r>
            <a:r>
              <a:rPr lang="en" sz="1200" dirty="0" err="1">
                <a:solidFill>
                  <a:schemeClr val="dk1"/>
                </a:solidFill>
              </a:rPr>
              <a:t>státní</a:t>
            </a:r>
            <a:r>
              <a:rPr lang="en" sz="1200" dirty="0">
                <a:solidFill>
                  <a:schemeClr val="dk1"/>
                </a:solidFill>
              </a:rPr>
              <a:t> </a:t>
            </a:r>
            <a:r>
              <a:rPr lang="en" sz="1200" dirty="0" err="1">
                <a:solidFill>
                  <a:schemeClr val="dk1"/>
                </a:solidFill>
              </a:rPr>
              <a:t>kontrolu</a:t>
            </a:r>
            <a:r>
              <a:rPr lang="en" sz="1200" dirty="0">
                <a:solidFill>
                  <a:schemeClr val="dk1"/>
                </a:solidFill>
              </a:rPr>
              <a:t> </a:t>
            </a:r>
            <a:r>
              <a:rPr lang="en" sz="1200" dirty="0" err="1">
                <a:solidFill>
                  <a:schemeClr val="dk1"/>
                </a:solidFill>
              </a:rPr>
              <a:t>veterinárních</a:t>
            </a:r>
            <a:r>
              <a:rPr lang="en" sz="1200" dirty="0">
                <a:solidFill>
                  <a:schemeClr val="dk1"/>
                </a:solidFill>
              </a:rPr>
              <a:t> </a:t>
            </a:r>
            <a:r>
              <a:rPr lang="en" sz="1200" dirty="0" err="1">
                <a:solidFill>
                  <a:schemeClr val="dk1"/>
                </a:solidFill>
              </a:rPr>
              <a:t>biopreparátů</a:t>
            </a:r>
            <a:r>
              <a:rPr lang="en" sz="1200" dirty="0">
                <a:solidFill>
                  <a:schemeClr val="dk1"/>
                </a:solidFill>
              </a:rPr>
              <a:t> a </a:t>
            </a:r>
            <a:r>
              <a:rPr lang="en" sz="1200" dirty="0" err="1">
                <a:solidFill>
                  <a:schemeClr val="dk1"/>
                </a:solidFill>
              </a:rPr>
              <a:t>léčiv</a:t>
            </a:r>
            <a:r>
              <a:rPr lang="en" sz="1200" dirty="0">
                <a:solidFill>
                  <a:schemeClr val="dk1"/>
                </a:solidFill>
              </a:rPr>
              <a:t> a pro </a:t>
            </a:r>
            <a:r>
              <a:rPr lang="en" sz="1200" dirty="0" err="1">
                <a:solidFill>
                  <a:schemeClr val="dk1"/>
                </a:solidFill>
              </a:rPr>
              <a:t>nevyžádanou</a:t>
            </a:r>
            <a:r>
              <a:rPr lang="en" sz="1200" dirty="0">
                <a:solidFill>
                  <a:schemeClr val="dk1"/>
                </a:solidFill>
              </a:rPr>
              <a:t> </a:t>
            </a:r>
            <a:r>
              <a:rPr lang="en" sz="1200" dirty="0" err="1">
                <a:solidFill>
                  <a:schemeClr val="dk1"/>
                </a:solidFill>
              </a:rPr>
              <a:t>reklamu</a:t>
            </a:r>
            <a:r>
              <a:rPr lang="en" sz="1200" dirty="0">
                <a:solidFill>
                  <a:schemeClr val="dk1"/>
                </a:solidFill>
              </a:rPr>
              <a:t> </a:t>
            </a:r>
            <a:r>
              <a:rPr lang="en" sz="1200" dirty="0" err="1">
                <a:solidFill>
                  <a:schemeClr val="dk1"/>
                </a:solidFill>
              </a:rPr>
              <a:t>šířenou</a:t>
            </a:r>
            <a:r>
              <a:rPr lang="en" sz="1200" dirty="0">
                <a:solidFill>
                  <a:schemeClr val="dk1"/>
                </a:solidFill>
              </a:rPr>
              <a:t> </a:t>
            </a:r>
            <a:r>
              <a:rPr lang="en" sz="1200" dirty="0" err="1">
                <a:solidFill>
                  <a:schemeClr val="dk1"/>
                </a:solidFill>
              </a:rPr>
              <a:t>elektronickými</a:t>
            </a:r>
            <a:r>
              <a:rPr lang="en" sz="1200" dirty="0">
                <a:solidFill>
                  <a:schemeClr val="dk1"/>
                </a:solidFill>
              </a:rPr>
              <a:t> </a:t>
            </a:r>
            <a:r>
              <a:rPr lang="en" sz="1200" dirty="0" err="1">
                <a:solidFill>
                  <a:schemeClr val="dk1"/>
                </a:solidFill>
              </a:rPr>
              <a:t>prostředky</a:t>
            </a:r>
            <a:r>
              <a:rPr lang="en" sz="1200" dirty="0">
                <a:solidFill>
                  <a:schemeClr val="dk1"/>
                </a:solidFill>
              </a:rPr>
              <a:t> </a:t>
            </a:r>
            <a:r>
              <a:rPr lang="en" sz="1200" dirty="0" err="1">
                <a:solidFill>
                  <a:schemeClr val="dk1"/>
                </a:solidFill>
              </a:rPr>
              <a:t>Úřad</a:t>
            </a:r>
            <a:r>
              <a:rPr lang="en" sz="1200" dirty="0">
                <a:solidFill>
                  <a:schemeClr val="dk1"/>
                </a:solidFill>
              </a:rPr>
              <a:t> pro </a:t>
            </a:r>
            <a:r>
              <a:rPr lang="en" sz="1200" dirty="0" err="1">
                <a:solidFill>
                  <a:schemeClr val="dk1"/>
                </a:solidFill>
              </a:rPr>
              <a:t>ochranu</a:t>
            </a:r>
            <a:r>
              <a:rPr lang="en" sz="1200" dirty="0">
                <a:solidFill>
                  <a:schemeClr val="dk1"/>
                </a:solidFill>
              </a:rPr>
              <a:t> </a:t>
            </a:r>
            <a:r>
              <a:rPr lang="en" sz="1200" dirty="0" err="1">
                <a:solidFill>
                  <a:schemeClr val="dk1"/>
                </a:solidFill>
              </a:rPr>
              <a:t>osobních</a:t>
            </a:r>
            <a:r>
              <a:rPr lang="en" sz="1200" dirty="0">
                <a:solidFill>
                  <a:schemeClr val="dk1"/>
                </a:solidFill>
              </a:rPr>
              <a:t> </a:t>
            </a:r>
            <a:r>
              <a:rPr lang="en" sz="1200" dirty="0" err="1">
                <a:solidFill>
                  <a:schemeClr val="dk1"/>
                </a:solidFill>
              </a:rPr>
              <a:t>údajů</a:t>
            </a:r>
            <a:r>
              <a:rPr lang="en" sz="1200" dirty="0">
                <a:solidFill>
                  <a:schemeClr val="dk1"/>
                </a:solidFill>
              </a:rPr>
              <a:t>)</a:t>
            </a:r>
            <a:endParaRPr sz="1200" dirty="0">
              <a:solidFill>
                <a:schemeClr val="dk1"/>
              </a:solidFill>
            </a:endParaRPr>
          </a:p>
          <a:p>
            <a:pPr marL="457200" lvl="0" indent="-304800" algn="l" rtl="0">
              <a:spcBef>
                <a:spcPts val="0"/>
              </a:spcBef>
              <a:spcAft>
                <a:spcPts val="0"/>
              </a:spcAft>
              <a:buClr>
                <a:schemeClr val="dk1"/>
              </a:buClr>
              <a:buSzPts val="1200"/>
              <a:buChar char="●"/>
            </a:pPr>
            <a:r>
              <a:rPr lang="en" sz="1100" dirty="0" err="1">
                <a:solidFill>
                  <a:schemeClr val="dk1"/>
                </a:solidFill>
              </a:rPr>
              <a:t>Metodická</a:t>
            </a:r>
            <a:r>
              <a:rPr lang="en" sz="1100" dirty="0">
                <a:solidFill>
                  <a:schemeClr val="dk1"/>
                </a:solidFill>
              </a:rPr>
              <a:t> </a:t>
            </a:r>
            <a:r>
              <a:rPr lang="en" sz="1100" dirty="0" err="1">
                <a:solidFill>
                  <a:schemeClr val="dk1"/>
                </a:solidFill>
              </a:rPr>
              <a:t>informace</a:t>
            </a:r>
            <a:r>
              <a:rPr lang="en" sz="1100" dirty="0">
                <a:solidFill>
                  <a:schemeClr val="dk1"/>
                </a:solidFill>
              </a:rPr>
              <a:t> </a:t>
            </a:r>
            <a:r>
              <a:rPr lang="en" sz="1100" dirty="0" err="1">
                <a:solidFill>
                  <a:schemeClr val="dk1"/>
                </a:solidFill>
              </a:rPr>
              <a:t>ministerstva</a:t>
            </a:r>
            <a:r>
              <a:rPr lang="en" sz="1100" dirty="0">
                <a:solidFill>
                  <a:schemeClr val="dk1"/>
                </a:solidFill>
              </a:rPr>
              <a:t> </a:t>
            </a:r>
            <a:r>
              <a:rPr lang="en" sz="1100" dirty="0" err="1">
                <a:solidFill>
                  <a:schemeClr val="dk1"/>
                </a:solidFill>
              </a:rPr>
              <a:t>průmyslu</a:t>
            </a:r>
            <a:r>
              <a:rPr lang="en" sz="1100" dirty="0">
                <a:solidFill>
                  <a:schemeClr val="dk1"/>
                </a:solidFill>
              </a:rPr>
              <a:t> a </a:t>
            </a:r>
            <a:r>
              <a:rPr lang="en" sz="1100" dirty="0" err="1">
                <a:solidFill>
                  <a:schemeClr val="dk1"/>
                </a:solidFill>
              </a:rPr>
              <a:t>obchodu</a:t>
            </a:r>
            <a:r>
              <a:rPr lang="en" sz="1100" dirty="0">
                <a:solidFill>
                  <a:schemeClr val="dk1"/>
                </a:solidFill>
              </a:rPr>
              <a:t> k </a:t>
            </a:r>
            <a:r>
              <a:rPr lang="en" sz="1100" dirty="0" err="1">
                <a:solidFill>
                  <a:schemeClr val="dk1"/>
                </a:solidFill>
              </a:rPr>
              <a:t>rozeznávání</a:t>
            </a:r>
            <a:r>
              <a:rPr lang="en" sz="1100" dirty="0">
                <a:solidFill>
                  <a:schemeClr val="dk1"/>
                </a:solidFill>
              </a:rPr>
              <a:t> </a:t>
            </a:r>
            <a:r>
              <a:rPr lang="en" sz="1100" dirty="0" err="1">
                <a:solidFill>
                  <a:schemeClr val="dk1"/>
                </a:solidFill>
              </a:rPr>
              <a:t>sexismu</a:t>
            </a:r>
            <a:r>
              <a:rPr lang="en" sz="1100" dirty="0">
                <a:solidFill>
                  <a:schemeClr val="dk1"/>
                </a:solidFill>
              </a:rPr>
              <a:t> v </a:t>
            </a:r>
            <a:r>
              <a:rPr lang="en" sz="1100" dirty="0" err="1">
                <a:solidFill>
                  <a:schemeClr val="dk1"/>
                </a:solidFill>
              </a:rPr>
              <a:t>reklamě</a:t>
            </a:r>
            <a:endParaRPr sz="1200" dirty="0">
              <a:solidFill>
                <a:schemeClr val="dk1"/>
              </a:solidFill>
            </a:endParaRPr>
          </a:p>
          <a:p>
            <a:pPr marL="0" lvl="0" indent="0" algn="l" rtl="0">
              <a:spcBef>
                <a:spcPts val="1600"/>
              </a:spcBef>
              <a:spcAft>
                <a:spcPts val="0"/>
              </a:spcAft>
              <a:buNone/>
            </a:pPr>
            <a:r>
              <a:rPr lang="en" dirty="0" err="1"/>
              <a:t>Soukromé</a:t>
            </a:r>
            <a:r>
              <a:rPr lang="en" dirty="0"/>
              <a:t> </a:t>
            </a:r>
            <a:r>
              <a:rPr lang="en" dirty="0" err="1"/>
              <a:t>právo</a:t>
            </a:r>
            <a:r>
              <a:rPr lang="en" dirty="0"/>
              <a:t> - </a:t>
            </a:r>
            <a:r>
              <a:rPr lang="en" dirty="0" err="1"/>
              <a:t>Občanský</a:t>
            </a:r>
            <a:r>
              <a:rPr lang="en" dirty="0"/>
              <a:t> </a:t>
            </a:r>
            <a:r>
              <a:rPr lang="en" dirty="0" err="1"/>
              <a:t>zákoník</a:t>
            </a:r>
            <a:r>
              <a:rPr lang="en" dirty="0"/>
              <a:t> (</a:t>
            </a:r>
            <a:r>
              <a:rPr lang="en" dirty="0" err="1"/>
              <a:t>zejména</a:t>
            </a:r>
            <a:r>
              <a:rPr lang="en" dirty="0"/>
              <a:t> </a:t>
            </a:r>
            <a:r>
              <a:rPr lang="en" dirty="0" err="1"/>
              <a:t>úprava</a:t>
            </a:r>
            <a:r>
              <a:rPr lang="en" dirty="0"/>
              <a:t> </a:t>
            </a:r>
            <a:r>
              <a:rPr lang="en" dirty="0" err="1"/>
              <a:t>nekalé</a:t>
            </a:r>
            <a:r>
              <a:rPr lang="en" dirty="0"/>
              <a:t> </a:t>
            </a:r>
            <a:r>
              <a:rPr lang="en" dirty="0" err="1"/>
              <a:t>soutěže</a:t>
            </a:r>
            <a:r>
              <a:rPr lang="en" dirty="0"/>
              <a:t>)</a:t>
            </a:r>
          </a:p>
          <a:p>
            <a:pPr marL="0" indent="0">
              <a:spcBef>
                <a:spcPts val="1600"/>
              </a:spcBef>
              <a:buNone/>
            </a:pPr>
            <a:r>
              <a:rPr lang="en" dirty="0" err="1"/>
              <a:t>Veřejný</a:t>
            </a:r>
            <a:r>
              <a:rPr lang="en" dirty="0"/>
              <a:t> </a:t>
            </a:r>
            <a:r>
              <a:rPr lang="en" dirty="0" err="1"/>
              <a:t>ochránce</a:t>
            </a:r>
            <a:r>
              <a:rPr lang="en" dirty="0"/>
              <a:t> </a:t>
            </a:r>
            <a:r>
              <a:rPr lang="en" dirty="0" err="1"/>
              <a:t>práv</a:t>
            </a:r>
            <a:r>
              <a:rPr lang="en" dirty="0"/>
              <a:t> –</a:t>
            </a:r>
            <a:r>
              <a:rPr lang="cs-CZ" dirty="0"/>
              <a:t>Zpráva veřejné ochránkyně práv o šetření z vlastní iniciativy ve věci přístupu úřadů k sexistické reklamě ze dne 20. 4. 2018 (</a:t>
            </a:r>
            <a:r>
              <a:rPr lang="cs-CZ" sz="1200" dirty="0">
                <a:hlinkClick r:id="rId3"/>
              </a:rPr>
              <a:t>https://www.ochrance.cz/fileadmin/user_upload/ESO/2024-17-VOP-VB-Z18-final.pdf</a:t>
            </a:r>
            <a:r>
              <a:rPr lang="cs-CZ" dirty="0"/>
              <a:t>)</a:t>
            </a:r>
            <a:endParaRPr dirty="0"/>
          </a:p>
          <a:p>
            <a:pPr marL="0" lvl="0" indent="0" algn="l" rtl="0">
              <a:spcBef>
                <a:spcPts val="1600"/>
              </a:spcBef>
              <a:spcAft>
                <a:spcPts val="0"/>
              </a:spcAft>
              <a:buNone/>
            </a:pPr>
            <a:r>
              <a:rPr lang="en" dirty="0" err="1"/>
              <a:t>Samoregulace</a:t>
            </a:r>
            <a:r>
              <a:rPr lang="en" dirty="0"/>
              <a:t> - Rada pro </a:t>
            </a:r>
            <a:r>
              <a:rPr lang="en" dirty="0" err="1"/>
              <a:t>reklamu</a:t>
            </a: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sz="2000" i="1" dirty="0"/>
          </a:p>
          <a:p>
            <a:pPr marL="0" lvl="0" indent="0" algn="l" rtl="0">
              <a:spcBef>
                <a:spcPts val="1600"/>
              </a:spcBef>
              <a:spcAft>
                <a:spcPts val="1600"/>
              </a:spcAft>
              <a:buNone/>
            </a:pP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Regulace reklamy - právní úprava</a:t>
            </a:r>
            <a:endParaRPr/>
          </a:p>
        </p:txBody>
      </p:sp>
      <p:sp>
        <p:nvSpPr>
          <p:cNvPr id="170" name="Google Shape;170;p33"/>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err="1"/>
              <a:t>Sexistická</a:t>
            </a:r>
            <a:r>
              <a:rPr lang="en" dirty="0"/>
              <a:t> </a:t>
            </a:r>
            <a:r>
              <a:rPr lang="en" dirty="0" err="1"/>
              <a:t>reklamy</a:t>
            </a:r>
            <a:r>
              <a:rPr lang="en" dirty="0"/>
              <a:t> - </a:t>
            </a:r>
            <a:r>
              <a:rPr lang="en" dirty="0" err="1"/>
              <a:t>klíčové</a:t>
            </a:r>
            <a:r>
              <a:rPr lang="en" dirty="0"/>
              <a:t> </a:t>
            </a:r>
            <a:r>
              <a:rPr lang="en" dirty="0" err="1"/>
              <a:t>je</a:t>
            </a:r>
            <a:r>
              <a:rPr lang="en" dirty="0"/>
              <a:t> </a:t>
            </a:r>
            <a:r>
              <a:rPr lang="en" dirty="0" err="1"/>
              <a:t>ust</a:t>
            </a:r>
            <a:r>
              <a:rPr lang="en" dirty="0"/>
              <a:t>. § 2 </a:t>
            </a:r>
            <a:r>
              <a:rPr lang="en" dirty="0" err="1"/>
              <a:t>odst</a:t>
            </a:r>
            <a:r>
              <a:rPr lang="en" dirty="0"/>
              <a:t>. 3 </a:t>
            </a:r>
            <a:r>
              <a:rPr lang="en" dirty="0" err="1"/>
              <a:t>zákona</a:t>
            </a:r>
            <a:r>
              <a:rPr lang="en" dirty="0"/>
              <a:t> o </a:t>
            </a:r>
            <a:r>
              <a:rPr lang="en" dirty="0" err="1"/>
              <a:t>regulaci</a:t>
            </a:r>
            <a:r>
              <a:rPr lang="en" dirty="0"/>
              <a:t> </a:t>
            </a:r>
            <a:r>
              <a:rPr lang="en" dirty="0" err="1"/>
              <a:t>reklamy</a:t>
            </a:r>
            <a:r>
              <a:rPr lang="en" dirty="0"/>
              <a:t>:</a:t>
            </a:r>
            <a:endParaRPr dirty="0"/>
          </a:p>
          <a:p>
            <a:pPr marL="0" lvl="0" indent="0" algn="l" rtl="0">
              <a:spcBef>
                <a:spcPts val="1600"/>
              </a:spcBef>
              <a:spcAft>
                <a:spcPts val="1600"/>
              </a:spcAft>
              <a:buClr>
                <a:schemeClr val="dk1"/>
              </a:buClr>
              <a:buSzPts val="1100"/>
              <a:buFont typeface="Arial"/>
              <a:buNone/>
            </a:pPr>
            <a:r>
              <a:rPr lang="en" sz="1200" i="1" dirty="0">
                <a:solidFill>
                  <a:schemeClr val="dk1"/>
                </a:solidFill>
                <a:highlight>
                  <a:srgbClr val="FFFFFF"/>
                </a:highlight>
              </a:rPr>
              <a:t>“</a:t>
            </a:r>
            <a:r>
              <a:rPr lang="en" sz="1200" i="1" dirty="0" err="1">
                <a:solidFill>
                  <a:schemeClr val="dk1"/>
                </a:solidFill>
                <a:highlight>
                  <a:srgbClr val="FFFFFF"/>
                </a:highlight>
              </a:rPr>
              <a:t>Reklama</a:t>
            </a:r>
            <a:r>
              <a:rPr lang="en" sz="1200" i="1" dirty="0">
                <a:solidFill>
                  <a:schemeClr val="dk1"/>
                </a:solidFill>
                <a:highlight>
                  <a:srgbClr val="FFFFFF"/>
                </a:highlight>
              </a:rPr>
              <a:t> </a:t>
            </a:r>
            <a:r>
              <a:rPr lang="en" sz="1200" b="1" i="1" dirty="0" err="1">
                <a:solidFill>
                  <a:schemeClr val="dk1"/>
                </a:solidFill>
                <a:highlight>
                  <a:srgbClr val="FFFFFF"/>
                </a:highlight>
              </a:rPr>
              <a:t>nesmí</a:t>
            </a:r>
            <a:r>
              <a:rPr lang="en" sz="1200" b="1" i="1" dirty="0">
                <a:solidFill>
                  <a:schemeClr val="dk1"/>
                </a:solidFill>
                <a:highlight>
                  <a:srgbClr val="FFFFFF"/>
                </a:highlight>
              </a:rPr>
              <a:t> </a:t>
            </a:r>
            <a:r>
              <a:rPr lang="en" sz="1200" b="1" i="1" dirty="0" err="1">
                <a:solidFill>
                  <a:schemeClr val="dk1"/>
                </a:solidFill>
                <a:highlight>
                  <a:srgbClr val="FFFFFF"/>
                </a:highlight>
              </a:rPr>
              <a:t>být</a:t>
            </a:r>
            <a:r>
              <a:rPr lang="en" sz="1200" b="1" i="1" dirty="0">
                <a:solidFill>
                  <a:schemeClr val="dk1"/>
                </a:solidFill>
                <a:highlight>
                  <a:srgbClr val="FFFFFF"/>
                </a:highlight>
              </a:rPr>
              <a:t> v </a:t>
            </a:r>
            <a:r>
              <a:rPr lang="en" sz="1200" b="1" i="1" dirty="0" err="1">
                <a:solidFill>
                  <a:schemeClr val="dk1"/>
                </a:solidFill>
                <a:highlight>
                  <a:srgbClr val="FFFFFF"/>
                </a:highlight>
              </a:rPr>
              <a:t>rozporu</a:t>
            </a:r>
            <a:r>
              <a:rPr lang="en" sz="1200" b="1" i="1" dirty="0">
                <a:solidFill>
                  <a:schemeClr val="dk1"/>
                </a:solidFill>
                <a:highlight>
                  <a:srgbClr val="FFFFFF"/>
                </a:highlight>
              </a:rPr>
              <a:t> s </a:t>
            </a:r>
            <a:r>
              <a:rPr lang="en" sz="1200" b="1" i="1" dirty="0" err="1">
                <a:solidFill>
                  <a:schemeClr val="dk1"/>
                </a:solidFill>
                <a:highlight>
                  <a:srgbClr val="FFFFFF"/>
                </a:highlight>
              </a:rPr>
              <a:t>dobrými</a:t>
            </a:r>
            <a:r>
              <a:rPr lang="en" sz="1200" b="1" i="1" dirty="0">
                <a:solidFill>
                  <a:schemeClr val="dk1"/>
                </a:solidFill>
                <a:highlight>
                  <a:srgbClr val="FFFFFF"/>
                </a:highlight>
              </a:rPr>
              <a:t> </a:t>
            </a:r>
            <a:r>
              <a:rPr lang="en" sz="1200" b="1" i="1" dirty="0" err="1">
                <a:solidFill>
                  <a:schemeClr val="dk1"/>
                </a:solidFill>
                <a:highlight>
                  <a:srgbClr val="FFFFFF"/>
                </a:highlight>
              </a:rPr>
              <a:t>mravy</a:t>
            </a:r>
            <a:r>
              <a:rPr lang="en" sz="1200" i="1" dirty="0">
                <a:solidFill>
                  <a:schemeClr val="dk1"/>
                </a:solidFill>
                <a:highlight>
                  <a:srgbClr val="FFFFFF"/>
                </a:highlight>
              </a:rPr>
              <a:t>, </a:t>
            </a:r>
            <a:r>
              <a:rPr lang="en" sz="1200" i="1" dirty="0" err="1">
                <a:solidFill>
                  <a:schemeClr val="dk1"/>
                </a:solidFill>
                <a:highlight>
                  <a:srgbClr val="FFFFFF"/>
                </a:highlight>
              </a:rPr>
              <a:t>zejména</a:t>
            </a:r>
            <a:r>
              <a:rPr lang="en" sz="1200" i="1" dirty="0">
                <a:solidFill>
                  <a:schemeClr val="dk1"/>
                </a:solidFill>
                <a:highlight>
                  <a:srgbClr val="FFFFFF"/>
                </a:highlight>
              </a:rPr>
              <a:t> </a:t>
            </a:r>
            <a:r>
              <a:rPr lang="en" sz="1200" i="1" dirty="0" err="1">
                <a:solidFill>
                  <a:schemeClr val="dk1"/>
                </a:solidFill>
                <a:highlight>
                  <a:srgbClr val="FFFFFF"/>
                </a:highlight>
              </a:rPr>
              <a:t>nesmí</a:t>
            </a:r>
            <a:r>
              <a:rPr lang="en" sz="1200" i="1" dirty="0">
                <a:solidFill>
                  <a:schemeClr val="dk1"/>
                </a:solidFill>
                <a:highlight>
                  <a:srgbClr val="FFFFFF"/>
                </a:highlight>
              </a:rPr>
              <a:t> </a:t>
            </a:r>
            <a:r>
              <a:rPr lang="en" sz="1200" i="1" dirty="0" err="1">
                <a:solidFill>
                  <a:schemeClr val="dk1"/>
                </a:solidFill>
                <a:highlight>
                  <a:srgbClr val="FFFFFF"/>
                </a:highlight>
              </a:rPr>
              <a:t>obsahovat</a:t>
            </a:r>
            <a:r>
              <a:rPr lang="en" sz="1200" i="1" dirty="0">
                <a:solidFill>
                  <a:schemeClr val="dk1"/>
                </a:solidFill>
                <a:highlight>
                  <a:srgbClr val="FFFFFF"/>
                </a:highlight>
              </a:rPr>
              <a:t> </a:t>
            </a:r>
            <a:r>
              <a:rPr lang="en" sz="1200" i="1" dirty="0" err="1">
                <a:solidFill>
                  <a:schemeClr val="dk1"/>
                </a:solidFill>
                <a:highlight>
                  <a:srgbClr val="FFFFFF"/>
                </a:highlight>
              </a:rPr>
              <a:t>jakoukoliv</a:t>
            </a:r>
            <a:r>
              <a:rPr lang="en" sz="1200" i="1" dirty="0">
                <a:solidFill>
                  <a:schemeClr val="dk1"/>
                </a:solidFill>
                <a:highlight>
                  <a:srgbClr val="FFFFFF"/>
                </a:highlight>
              </a:rPr>
              <a:t> </a:t>
            </a:r>
            <a:r>
              <a:rPr lang="en" sz="1200" b="1" i="1" dirty="0" err="1">
                <a:solidFill>
                  <a:schemeClr val="dk1"/>
                </a:solidFill>
                <a:highlight>
                  <a:srgbClr val="FFFFFF"/>
                </a:highlight>
              </a:rPr>
              <a:t>diskriminaci</a:t>
            </a:r>
            <a:r>
              <a:rPr lang="en" sz="1200" b="1" i="1" dirty="0">
                <a:solidFill>
                  <a:schemeClr val="dk1"/>
                </a:solidFill>
                <a:highlight>
                  <a:srgbClr val="FFFFFF"/>
                </a:highlight>
              </a:rPr>
              <a:t> z </a:t>
            </a:r>
            <a:r>
              <a:rPr lang="en" sz="1200" b="1" i="1" dirty="0" err="1">
                <a:solidFill>
                  <a:schemeClr val="dk1"/>
                </a:solidFill>
                <a:highlight>
                  <a:srgbClr val="FFFFFF"/>
                </a:highlight>
              </a:rPr>
              <a:t>důvodů</a:t>
            </a:r>
            <a:r>
              <a:rPr lang="en" sz="1200" b="1" i="1" dirty="0">
                <a:solidFill>
                  <a:schemeClr val="dk1"/>
                </a:solidFill>
                <a:highlight>
                  <a:srgbClr val="FFFFFF"/>
                </a:highlight>
              </a:rPr>
              <a:t> </a:t>
            </a:r>
            <a:r>
              <a:rPr lang="en" sz="1200" i="1" dirty="0" err="1">
                <a:solidFill>
                  <a:schemeClr val="dk1"/>
                </a:solidFill>
                <a:highlight>
                  <a:srgbClr val="FFFFFF"/>
                </a:highlight>
              </a:rPr>
              <a:t>rasy</a:t>
            </a:r>
            <a:r>
              <a:rPr lang="en" sz="1200" i="1" dirty="0">
                <a:solidFill>
                  <a:schemeClr val="dk1"/>
                </a:solidFill>
                <a:highlight>
                  <a:srgbClr val="FFFFFF"/>
                </a:highlight>
              </a:rPr>
              <a:t>, </a:t>
            </a:r>
            <a:r>
              <a:rPr lang="en" sz="1200" b="1" i="1" dirty="0" err="1">
                <a:solidFill>
                  <a:schemeClr val="dk1"/>
                </a:solidFill>
                <a:highlight>
                  <a:srgbClr val="FFFFFF"/>
                </a:highlight>
              </a:rPr>
              <a:t>pohlaví</a:t>
            </a:r>
            <a:r>
              <a:rPr lang="en" sz="1200" b="1" i="1" dirty="0">
                <a:solidFill>
                  <a:schemeClr val="dk1"/>
                </a:solidFill>
                <a:highlight>
                  <a:srgbClr val="FFFFFF"/>
                </a:highlight>
              </a:rPr>
              <a:t> </a:t>
            </a:r>
            <a:r>
              <a:rPr lang="en" sz="1200" i="1" dirty="0" err="1">
                <a:solidFill>
                  <a:schemeClr val="dk1"/>
                </a:solidFill>
                <a:highlight>
                  <a:srgbClr val="FFFFFF"/>
                </a:highlight>
              </a:rPr>
              <a:t>nebo</a:t>
            </a:r>
            <a:r>
              <a:rPr lang="en" sz="1200" i="1" dirty="0">
                <a:solidFill>
                  <a:schemeClr val="dk1"/>
                </a:solidFill>
                <a:highlight>
                  <a:srgbClr val="FFFFFF"/>
                </a:highlight>
              </a:rPr>
              <a:t> </a:t>
            </a:r>
            <a:r>
              <a:rPr lang="en" sz="1200" i="1" dirty="0" err="1">
                <a:solidFill>
                  <a:schemeClr val="dk1"/>
                </a:solidFill>
                <a:highlight>
                  <a:srgbClr val="FFFFFF"/>
                </a:highlight>
              </a:rPr>
              <a:t>národnosti</a:t>
            </a:r>
            <a:r>
              <a:rPr lang="en" sz="1200" i="1" dirty="0">
                <a:solidFill>
                  <a:schemeClr val="dk1"/>
                </a:solidFill>
                <a:highlight>
                  <a:srgbClr val="FFFFFF"/>
                </a:highlight>
              </a:rPr>
              <a:t> </a:t>
            </a:r>
            <a:r>
              <a:rPr lang="en" sz="1200" i="1" dirty="0" err="1">
                <a:solidFill>
                  <a:schemeClr val="dk1"/>
                </a:solidFill>
                <a:highlight>
                  <a:srgbClr val="FFFFFF"/>
                </a:highlight>
              </a:rPr>
              <a:t>nebo</a:t>
            </a:r>
            <a:r>
              <a:rPr lang="en" sz="1200" i="1" dirty="0">
                <a:solidFill>
                  <a:schemeClr val="dk1"/>
                </a:solidFill>
                <a:highlight>
                  <a:srgbClr val="FFFFFF"/>
                </a:highlight>
              </a:rPr>
              <a:t> </a:t>
            </a:r>
            <a:r>
              <a:rPr lang="en" sz="1200" i="1" dirty="0" err="1">
                <a:solidFill>
                  <a:schemeClr val="dk1"/>
                </a:solidFill>
                <a:highlight>
                  <a:srgbClr val="FFFFFF"/>
                </a:highlight>
              </a:rPr>
              <a:t>napadat</a:t>
            </a:r>
            <a:r>
              <a:rPr lang="en" sz="1200" i="1" dirty="0">
                <a:solidFill>
                  <a:schemeClr val="dk1"/>
                </a:solidFill>
                <a:highlight>
                  <a:srgbClr val="FFFFFF"/>
                </a:highlight>
              </a:rPr>
              <a:t> </a:t>
            </a:r>
            <a:r>
              <a:rPr lang="en" sz="1200" i="1" dirty="0" err="1">
                <a:solidFill>
                  <a:schemeClr val="dk1"/>
                </a:solidFill>
                <a:highlight>
                  <a:srgbClr val="FFFFFF"/>
                </a:highlight>
              </a:rPr>
              <a:t>náboženské</a:t>
            </a:r>
            <a:r>
              <a:rPr lang="en" sz="1200" i="1" dirty="0">
                <a:solidFill>
                  <a:schemeClr val="dk1"/>
                </a:solidFill>
                <a:highlight>
                  <a:srgbClr val="FFFFFF"/>
                </a:highlight>
              </a:rPr>
              <a:t> </a:t>
            </a:r>
            <a:r>
              <a:rPr lang="en" sz="1200" i="1" dirty="0" err="1">
                <a:solidFill>
                  <a:schemeClr val="dk1"/>
                </a:solidFill>
                <a:highlight>
                  <a:srgbClr val="FFFFFF"/>
                </a:highlight>
              </a:rPr>
              <a:t>nebo</a:t>
            </a:r>
            <a:r>
              <a:rPr lang="en" sz="1200" i="1" dirty="0">
                <a:solidFill>
                  <a:schemeClr val="dk1"/>
                </a:solidFill>
                <a:highlight>
                  <a:srgbClr val="FFFFFF"/>
                </a:highlight>
              </a:rPr>
              <a:t> </a:t>
            </a:r>
            <a:r>
              <a:rPr lang="en" sz="1200" i="1" dirty="0" err="1">
                <a:solidFill>
                  <a:schemeClr val="dk1"/>
                </a:solidFill>
                <a:highlight>
                  <a:srgbClr val="FFFFFF"/>
                </a:highlight>
              </a:rPr>
              <a:t>národnostní</a:t>
            </a:r>
            <a:r>
              <a:rPr lang="en" sz="1200" i="1" dirty="0">
                <a:solidFill>
                  <a:schemeClr val="dk1"/>
                </a:solidFill>
                <a:highlight>
                  <a:srgbClr val="FFFFFF"/>
                </a:highlight>
              </a:rPr>
              <a:t> </a:t>
            </a:r>
            <a:r>
              <a:rPr lang="en" sz="1200" i="1" dirty="0" err="1">
                <a:solidFill>
                  <a:schemeClr val="dk1"/>
                </a:solidFill>
                <a:highlight>
                  <a:srgbClr val="FFFFFF"/>
                </a:highlight>
              </a:rPr>
              <a:t>cítění</a:t>
            </a:r>
            <a:r>
              <a:rPr lang="en" sz="1200" i="1" dirty="0">
                <a:solidFill>
                  <a:schemeClr val="dk1"/>
                </a:solidFill>
                <a:highlight>
                  <a:srgbClr val="FFFFFF"/>
                </a:highlight>
              </a:rPr>
              <a:t>, </a:t>
            </a:r>
            <a:r>
              <a:rPr lang="en" sz="1200" b="1" i="1" dirty="0" err="1">
                <a:solidFill>
                  <a:schemeClr val="dk1"/>
                </a:solidFill>
                <a:highlight>
                  <a:srgbClr val="FFFFFF"/>
                </a:highlight>
              </a:rPr>
              <a:t>ohrožovat</a:t>
            </a:r>
            <a:r>
              <a:rPr lang="en" sz="1200" b="1" i="1" dirty="0">
                <a:solidFill>
                  <a:schemeClr val="dk1"/>
                </a:solidFill>
                <a:highlight>
                  <a:srgbClr val="FFFFFF"/>
                </a:highlight>
              </a:rPr>
              <a:t> </a:t>
            </a:r>
            <a:r>
              <a:rPr lang="en" sz="1200" b="1" i="1" dirty="0" err="1">
                <a:solidFill>
                  <a:schemeClr val="dk1"/>
                </a:solidFill>
                <a:highlight>
                  <a:srgbClr val="FFFFFF"/>
                </a:highlight>
              </a:rPr>
              <a:t>obecně</a:t>
            </a:r>
            <a:r>
              <a:rPr lang="en" sz="1200" b="1" i="1" dirty="0">
                <a:solidFill>
                  <a:schemeClr val="dk1"/>
                </a:solidFill>
                <a:highlight>
                  <a:srgbClr val="FFFFFF"/>
                </a:highlight>
              </a:rPr>
              <a:t> </a:t>
            </a:r>
            <a:r>
              <a:rPr lang="en" sz="1200" b="1" i="1" dirty="0" err="1">
                <a:solidFill>
                  <a:schemeClr val="dk1"/>
                </a:solidFill>
                <a:highlight>
                  <a:srgbClr val="FFFFFF"/>
                </a:highlight>
              </a:rPr>
              <a:t>nepřijatelným</a:t>
            </a:r>
            <a:r>
              <a:rPr lang="en" sz="1200" b="1" i="1" dirty="0">
                <a:solidFill>
                  <a:schemeClr val="dk1"/>
                </a:solidFill>
                <a:highlight>
                  <a:srgbClr val="FFFFFF"/>
                </a:highlight>
              </a:rPr>
              <a:t> </a:t>
            </a:r>
            <a:r>
              <a:rPr lang="en" sz="1200" b="1" i="1" dirty="0" err="1">
                <a:solidFill>
                  <a:schemeClr val="dk1"/>
                </a:solidFill>
                <a:highlight>
                  <a:srgbClr val="FFFFFF"/>
                </a:highlight>
              </a:rPr>
              <a:t>způsobem</a:t>
            </a:r>
            <a:r>
              <a:rPr lang="en" sz="1200" b="1" i="1" dirty="0">
                <a:solidFill>
                  <a:schemeClr val="dk1"/>
                </a:solidFill>
                <a:highlight>
                  <a:srgbClr val="FFFFFF"/>
                </a:highlight>
              </a:rPr>
              <a:t> </a:t>
            </a:r>
            <a:r>
              <a:rPr lang="en" sz="1200" b="1" i="1" dirty="0" err="1">
                <a:solidFill>
                  <a:schemeClr val="dk1"/>
                </a:solidFill>
                <a:highlight>
                  <a:srgbClr val="FFFFFF"/>
                </a:highlight>
              </a:rPr>
              <a:t>mravnost</a:t>
            </a:r>
            <a:r>
              <a:rPr lang="en" sz="1200" i="1" dirty="0">
                <a:solidFill>
                  <a:schemeClr val="dk1"/>
                </a:solidFill>
                <a:highlight>
                  <a:srgbClr val="FFFFFF"/>
                </a:highlight>
              </a:rPr>
              <a:t>, </a:t>
            </a:r>
            <a:r>
              <a:rPr lang="en" sz="1200" b="1" i="1" dirty="0" err="1">
                <a:solidFill>
                  <a:schemeClr val="dk1"/>
                </a:solidFill>
                <a:highlight>
                  <a:srgbClr val="FFFFFF"/>
                </a:highlight>
              </a:rPr>
              <a:t>snižovat</a:t>
            </a:r>
            <a:r>
              <a:rPr lang="en" sz="1200" b="1" i="1" dirty="0">
                <a:solidFill>
                  <a:schemeClr val="dk1"/>
                </a:solidFill>
                <a:highlight>
                  <a:srgbClr val="FFFFFF"/>
                </a:highlight>
              </a:rPr>
              <a:t> </a:t>
            </a:r>
            <a:r>
              <a:rPr lang="en" sz="1200" b="1" i="1" dirty="0" err="1">
                <a:solidFill>
                  <a:schemeClr val="dk1"/>
                </a:solidFill>
                <a:highlight>
                  <a:srgbClr val="FFFFFF"/>
                </a:highlight>
              </a:rPr>
              <a:t>lidskou</a:t>
            </a:r>
            <a:r>
              <a:rPr lang="en" sz="1200" b="1" i="1" dirty="0">
                <a:solidFill>
                  <a:schemeClr val="dk1"/>
                </a:solidFill>
                <a:highlight>
                  <a:srgbClr val="FFFFFF"/>
                </a:highlight>
              </a:rPr>
              <a:t> </a:t>
            </a:r>
            <a:r>
              <a:rPr lang="en" sz="1200" b="1" i="1" dirty="0" err="1">
                <a:solidFill>
                  <a:schemeClr val="dk1"/>
                </a:solidFill>
                <a:highlight>
                  <a:srgbClr val="FFFFFF"/>
                </a:highlight>
              </a:rPr>
              <a:t>důstojnost</a:t>
            </a:r>
            <a:r>
              <a:rPr lang="en" sz="1200" b="1" i="1" dirty="0">
                <a:solidFill>
                  <a:schemeClr val="dk1"/>
                </a:solidFill>
                <a:highlight>
                  <a:srgbClr val="FFFFFF"/>
                </a:highlight>
              </a:rPr>
              <a:t>, </a:t>
            </a:r>
            <a:r>
              <a:rPr lang="en" sz="1200" b="1" i="1" dirty="0" err="1">
                <a:solidFill>
                  <a:schemeClr val="dk1"/>
                </a:solidFill>
                <a:highlight>
                  <a:srgbClr val="FFFFFF"/>
                </a:highlight>
              </a:rPr>
              <a:t>obsahovat</a:t>
            </a:r>
            <a:r>
              <a:rPr lang="en" sz="1200" b="1" i="1" dirty="0">
                <a:solidFill>
                  <a:schemeClr val="dk1"/>
                </a:solidFill>
                <a:highlight>
                  <a:srgbClr val="FFFFFF"/>
                </a:highlight>
              </a:rPr>
              <a:t> </a:t>
            </a:r>
            <a:r>
              <a:rPr lang="en" sz="1200" b="1" i="1" dirty="0" err="1">
                <a:solidFill>
                  <a:schemeClr val="dk1"/>
                </a:solidFill>
                <a:highlight>
                  <a:srgbClr val="FFFFFF"/>
                </a:highlight>
              </a:rPr>
              <a:t>prvky</a:t>
            </a:r>
            <a:r>
              <a:rPr lang="en" sz="1200" b="1" i="1" dirty="0">
                <a:solidFill>
                  <a:schemeClr val="dk1"/>
                </a:solidFill>
                <a:highlight>
                  <a:srgbClr val="FFFFFF"/>
                </a:highlight>
              </a:rPr>
              <a:t> </a:t>
            </a:r>
            <a:r>
              <a:rPr lang="en" sz="1200" b="1" i="1" dirty="0" err="1">
                <a:solidFill>
                  <a:schemeClr val="dk1"/>
                </a:solidFill>
                <a:highlight>
                  <a:srgbClr val="FFFFFF"/>
                </a:highlight>
              </a:rPr>
              <a:t>pornografie</a:t>
            </a:r>
            <a:r>
              <a:rPr lang="en" sz="1200" b="1" i="1" dirty="0">
                <a:solidFill>
                  <a:schemeClr val="dk1"/>
                </a:solidFill>
                <a:highlight>
                  <a:srgbClr val="FFFFFF"/>
                </a:highlight>
              </a:rPr>
              <a:t>, </a:t>
            </a:r>
            <a:r>
              <a:rPr lang="en" sz="1200" b="1" i="1" dirty="0" err="1">
                <a:solidFill>
                  <a:schemeClr val="dk1"/>
                </a:solidFill>
                <a:highlight>
                  <a:srgbClr val="FFFFFF"/>
                </a:highlight>
              </a:rPr>
              <a:t>násilí</a:t>
            </a:r>
            <a:r>
              <a:rPr lang="en" sz="1200" b="1" i="1" dirty="0">
                <a:solidFill>
                  <a:schemeClr val="dk1"/>
                </a:solidFill>
                <a:highlight>
                  <a:srgbClr val="FFFFFF"/>
                </a:highlight>
              </a:rPr>
              <a:t> </a:t>
            </a:r>
            <a:r>
              <a:rPr lang="en" sz="1200" b="1" i="1" dirty="0" err="1">
                <a:solidFill>
                  <a:schemeClr val="dk1"/>
                </a:solidFill>
                <a:highlight>
                  <a:srgbClr val="FFFFFF"/>
                </a:highlight>
              </a:rPr>
              <a:t>nebo</a:t>
            </a:r>
            <a:r>
              <a:rPr lang="en" sz="1200" b="1" i="1" dirty="0">
                <a:solidFill>
                  <a:schemeClr val="dk1"/>
                </a:solidFill>
                <a:highlight>
                  <a:srgbClr val="FFFFFF"/>
                </a:highlight>
              </a:rPr>
              <a:t> </a:t>
            </a:r>
            <a:r>
              <a:rPr lang="en" sz="1200" b="1" i="1" dirty="0" err="1">
                <a:solidFill>
                  <a:schemeClr val="dk1"/>
                </a:solidFill>
                <a:highlight>
                  <a:srgbClr val="FFFFFF"/>
                </a:highlight>
              </a:rPr>
              <a:t>prvky</a:t>
            </a:r>
            <a:r>
              <a:rPr lang="en" sz="1200" b="1" i="1" dirty="0">
                <a:solidFill>
                  <a:schemeClr val="dk1"/>
                </a:solidFill>
                <a:highlight>
                  <a:srgbClr val="FFFFFF"/>
                </a:highlight>
              </a:rPr>
              <a:t> </a:t>
            </a:r>
            <a:r>
              <a:rPr lang="en" sz="1200" b="1" i="1" dirty="0" err="1">
                <a:solidFill>
                  <a:schemeClr val="dk1"/>
                </a:solidFill>
                <a:highlight>
                  <a:srgbClr val="FFFFFF"/>
                </a:highlight>
              </a:rPr>
              <a:t>využívající</a:t>
            </a:r>
            <a:r>
              <a:rPr lang="en" sz="1200" b="1" i="1" dirty="0">
                <a:solidFill>
                  <a:schemeClr val="dk1"/>
                </a:solidFill>
                <a:highlight>
                  <a:srgbClr val="FFFFFF"/>
                </a:highlight>
              </a:rPr>
              <a:t> </a:t>
            </a:r>
            <a:r>
              <a:rPr lang="en" sz="1200" b="1" i="1" dirty="0" err="1">
                <a:solidFill>
                  <a:schemeClr val="dk1"/>
                </a:solidFill>
                <a:highlight>
                  <a:srgbClr val="FFFFFF"/>
                </a:highlight>
              </a:rPr>
              <a:t>motivu</a:t>
            </a:r>
            <a:r>
              <a:rPr lang="en" sz="1200" b="1" i="1" dirty="0">
                <a:solidFill>
                  <a:schemeClr val="dk1"/>
                </a:solidFill>
                <a:highlight>
                  <a:srgbClr val="FFFFFF"/>
                </a:highlight>
              </a:rPr>
              <a:t> </a:t>
            </a:r>
            <a:r>
              <a:rPr lang="en" sz="1200" b="1" i="1" dirty="0" err="1">
                <a:solidFill>
                  <a:schemeClr val="dk1"/>
                </a:solidFill>
                <a:highlight>
                  <a:srgbClr val="FFFFFF"/>
                </a:highlight>
              </a:rPr>
              <a:t>strachu</a:t>
            </a:r>
            <a:r>
              <a:rPr lang="en" sz="1200" i="1" dirty="0">
                <a:solidFill>
                  <a:schemeClr val="dk1"/>
                </a:solidFill>
                <a:highlight>
                  <a:srgbClr val="FFFFFF"/>
                </a:highlight>
              </a:rPr>
              <a:t>. </a:t>
            </a:r>
            <a:r>
              <a:rPr lang="en" sz="1200" i="1" dirty="0" err="1">
                <a:solidFill>
                  <a:schemeClr val="dk1"/>
                </a:solidFill>
                <a:highlight>
                  <a:srgbClr val="FFFFFF"/>
                </a:highlight>
              </a:rPr>
              <a:t>Reklama</a:t>
            </a:r>
            <a:r>
              <a:rPr lang="en" sz="1200" i="1" dirty="0">
                <a:solidFill>
                  <a:schemeClr val="dk1"/>
                </a:solidFill>
                <a:highlight>
                  <a:srgbClr val="FFFFFF"/>
                </a:highlight>
              </a:rPr>
              <a:t> </a:t>
            </a:r>
            <a:r>
              <a:rPr lang="en" sz="1200" i="1" dirty="0" err="1">
                <a:solidFill>
                  <a:schemeClr val="dk1"/>
                </a:solidFill>
                <a:highlight>
                  <a:srgbClr val="FFFFFF"/>
                </a:highlight>
              </a:rPr>
              <a:t>nesmí</a:t>
            </a:r>
            <a:r>
              <a:rPr lang="en" sz="1200" i="1" dirty="0">
                <a:solidFill>
                  <a:schemeClr val="dk1"/>
                </a:solidFill>
                <a:highlight>
                  <a:srgbClr val="FFFFFF"/>
                </a:highlight>
              </a:rPr>
              <a:t> </a:t>
            </a:r>
            <a:r>
              <a:rPr lang="en" sz="1200" i="1" dirty="0" err="1">
                <a:solidFill>
                  <a:schemeClr val="dk1"/>
                </a:solidFill>
                <a:highlight>
                  <a:srgbClr val="FFFFFF"/>
                </a:highlight>
              </a:rPr>
              <a:t>napadat</a:t>
            </a:r>
            <a:r>
              <a:rPr lang="en" sz="1200" i="1" dirty="0">
                <a:solidFill>
                  <a:schemeClr val="dk1"/>
                </a:solidFill>
                <a:highlight>
                  <a:srgbClr val="FFFFFF"/>
                </a:highlight>
              </a:rPr>
              <a:t> </a:t>
            </a:r>
            <a:r>
              <a:rPr lang="en" sz="1200" i="1" dirty="0" err="1">
                <a:solidFill>
                  <a:schemeClr val="dk1"/>
                </a:solidFill>
                <a:highlight>
                  <a:srgbClr val="FFFFFF"/>
                </a:highlight>
              </a:rPr>
              <a:t>politické</a:t>
            </a:r>
            <a:r>
              <a:rPr lang="en" sz="1200" i="1" dirty="0">
                <a:solidFill>
                  <a:schemeClr val="dk1"/>
                </a:solidFill>
                <a:highlight>
                  <a:srgbClr val="FFFFFF"/>
                </a:highlight>
              </a:rPr>
              <a:t> </a:t>
            </a:r>
            <a:r>
              <a:rPr lang="en" sz="1200" i="1" dirty="0" err="1">
                <a:solidFill>
                  <a:schemeClr val="dk1"/>
                </a:solidFill>
                <a:highlight>
                  <a:srgbClr val="FFFFFF"/>
                </a:highlight>
              </a:rPr>
              <a:t>přesvědčení</a:t>
            </a:r>
            <a:r>
              <a:rPr lang="en" sz="1200" i="1" dirty="0">
                <a:solidFill>
                  <a:schemeClr val="dk1"/>
                </a:solidFill>
                <a:highlight>
                  <a:srgbClr val="FFFFFF"/>
                </a:highlight>
              </a:rPr>
              <a:t>.”</a:t>
            </a:r>
            <a:endParaRPr dirty="0"/>
          </a:p>
        </p:txBody>
      </p:sp>
      <p:pic>
        <p:nvPicPr>
          <p:cNvPr id="171" name="Google Shape;171;p33"/>
          <p:cNvPicPr preferRelativeResize="0"/>
          <p:nvPr/>
        </p:nvPicPr>
        <p:blipFill>
          <a:blip r:embed="rId3">
            <a:alphaModFix/>
          </a:blip>
          <a:stretch>
            <a:fillRect/>
          </a:stretch>
        </p:blipFill>
        <p:spPr>
          <a:xfrm>
            <a:off x="6180976" y="1267625"/>
            <a:ext cx="2181325" cy="28822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1585-06BD-B34C-AE57-F79A2CCD19B1}"/>
              </a:ext>
            </a:extLst>
          </p:cNvPr>
          <p:cNvSpPr>
            <a:spLocks noGrp="1"/>
          </p:cNvSpPr>
          <p:nvPr>
            <p:ph type="title"/>
          </p:nvPr>
        </p:nvSpPr>
        <p:spPr/>
        <p:txBody>
          <a:bodyPr/>
          <a:lstStyle/>
          <a:p>
            <a:r>
              <a:rPr lang="en" dirty="0" err="1"/>
              <a:t>Kdy</a:t>
            </a:r>
            <a:r>
              <a:rPr lang="en" dirty="0"/>
              <a:t> </a:t>
            </a:r>
            <a:r>
              <a:rPr lang="en" dirty="0" err="1"/>
              <a:t>je</a:t>
            </a:r>
            <a:r>
              <a:rPr lang="en" dirty="0"/>
              <a:t> </a:t>
            </a:r>
            <a:r>
              <a:rPr lang="en" dirty="0" err="1"/>
              <a:t>reklama</a:t>
            </a:r>
            <a:r>
              <a:rPr lang="en" dirty="0"/>
              <a:t> v </a:t>
            </a:r>
            <a:r>
              <a:rPr lang="en" dirty="0" err="1"/>
              <a:t>rozporu</a:t>
            </a:r>
            <a:r>
              <a:rPr lang="en" dirty="0"/>
              <a:t> se </a:t>
            </a:r>
            <a:r>
              <a:rPr lang="en" dirty="0" err="1"/>
              <a:t>zákonem</a:t>
            </a:r>
            <a:r>
              <a:rPr lang="en" dirty="0"/>
              <a:t>?</a:t>
            </a:r>
            <a:endParaRPr lang="cs-CZ" dirty="0"/>
          </a:p>
        </p:txBody>
      </p:sp>
      <p:sp>
        <p:nvSpPr>
          <p:cNvPr id="3" name="Content Placeholder 2">
            <a:extLst>
              <a:ext uri="{FF2B5EF4-FFF2-40B4-BE49-F238E27FC236}">
                <a16:creationId xmlns:a16="http://schemas.microsoft.com/office/drawing/2014/main" id="{DF08B32E-851E-E644-9428-E7FF9DD1C4CB}"/>
              </a:ext>
            </a:extLst>
          </p:cNvPr>
          <p:cNvSpPr>
            <a:spLocks noGrp="1"/>
          </p:cNvSpPr>
          <p:nvPr>
            <p:ph idx="1"/>
          </p:nvPr>
        </p:nvSpPr>
        <p:spPr/>
        <p:txBody>
          <a:bodyPr/>
          <a:lstStyle/>
          <a:p>
            <a:r>
              <a:rPr lang="cs-CZ" dirty="0"/>
              <a:t>Když je v rozporu s dobrými mravy</a:t>
            </a:r>
          </a:p>
          <a:p>
            <a:pPr lvl="1"/>
            <a:r>
              <a:rPr lang="cs-CZ" dirty="0"/>
              <a:t>Ohrožuje nepřijatelným způsobem mravnost</a:t>
            </a:r>
          </a:p>
          <a:p>
            <a:pPr lvl="1"/>
            <a:r>
              <a:rPr lang="cs-CZ" dirty="0"/>
              <a:t>Obsahuje prvky </a:t>
            </a:r>
          </a:p>
          <a:p>
            <a:pPr lvl="2"/>
            <a:r>
              <a:rPr lang="cs-CZ" dirty="0"/>
              <a:t>násilí</a:t>
            </a:r>
          </a:p>
          <a:p>
            <a:pPr lvl="2"/>
            <a:r>
              <a:rPr lang="cs-CZ" dirty="0"/>
              <a:t>Pornografie</a:t>
            </a:r>
          </a:p>
          <a:p>
            <a:pPr lvl="2"/>
            <a:r>
              <a:rPr lang="cs-CZ" dirty="0"/>
              <a:t>Využívá strachu</a:t>
            </a:r>
          </a:p>
          <a:p>
            <a:pPr lvl="1"/>
            <a:r>
              <a:rPr lang="cs-CZ" dirty="0"/>
              <a:t>Snižuje lidskou důstojnost</a:t>
            </a:r>
          </a:p>
          <a:p>
            <a:pPr lvl="1"/>
            <a:r>
              <a:rPr lang="cs-CZ" dirty="0"/>
              <a:t>Diskriminuje</a:t>
            </a:r>
          </a:p>
        </p:txBody>
      </p:sp>
    </p:spTree>
    <p:extLst>
      <p:ext uri="{BB962C8B-B14F-4D97-AF65-F5344CB8AC3E}">
        <p14:creationId xmlns:p14="http://schemas.microsoft.com/office/powerpoint/2010/main" val="986802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1585-06BD-B34C-AE57-F79A2CCD19B1}"/>
              </a:ext>
            </a:extLst>
          </p:cNvPr>
          <p:cNvSpPr>
            <a:spLocks noGrp="1"/>
          </p:cNvSpPr>
          <p:nvPr>
            <p:ph type="title"/>
          </p:nvPr>
        </p:nvSpPr>
        <p:spPr/>
        <p:txBody>
          <a:bodyPr/>
          <a:lstStyle/>
          <a:p>
            <a:r>
              <a:rPr lang="en" dirty="0" err="1"/>
              <a:t>Kdy</a:t>
            </a:r>
            <a:r>
              <a:rPr lang="en" dirty="0"/>
              <a:t> </a:t>
            </a:r>
            <a:r>
              <a:rPr lang="en" dirty="0" err="1"/>
              <a:t>je</a:t>
            </a:r>
            <a:r>
              <a:rPr lang="en" dirty="0"/>
              <a:t> </a:t>
            </a:r>
            <a:r>
              <a:rPr lang="en" dirty="0" err="1"/>
              <a:t>reklama</a:t>
            </a:r>
            <a:r>
              <a:rPr lang="en" dirty="0"/>
              <a:t> v </a:t>
            </a:r>
            <a:r>
              <a:rPr lang="en" dirty="0" err="1"/>
              <a:t>rozporu</a:t>
            </a:r>
            <a:r>
              <a:rPr lang="en" dirty="0"/>
              <a:t> se </a:t>
            </a:r>
            <a:r>
              <a:rPr lang="en" dirty="0" err="1"/>
              <a:t>zákonem</a:t>
            </a:r>
            <a:r>
              <a:rPr lang="en" dirty="0"/>
              <a:t>?</a:t>
            </a:r>
            <a:endParaRPr lang="cs-CZ" dirty="0"/>
          </a:p>
        </p:txBody>
      </p:sp>
      <p:sp>
        <p:nvSpPr>
          <p:cNvPr id="3" name="Content Placeholder 2">
            <a:extLst>
              <a:ext uri="{FF2B5EF4-FFF2-40B4-BE49-F238E27FC236}">
                <a16:creationId xmlns:a16="http://schemas.microsoft.com/office/drawing/2014/main" id="{DF08B32E-851E-E644-9428-E7FF9DD1C4CB}"/>
              </a:ext>
            </a:extLst>
          </p:cNvPr>
          <p:cNvSpPr>
            <a:spLocks noGrp="1"/>
          </p:cNvSpPr>
          <p:nvPr>
            <p:ph idx="1"/>
          </p:nvPr>
        </p:nvSpPr>
        <p:spPr/>
        <p:txBody>
          <a:bodyPr>
            <a:normAutofit fontScale="77500" lnSpcReduction="20000"/>
          </a:bodyPr>
          <a:lstStyle/>
          <a:p>
            <a:r>
              <a:rPr lang="cs-CZ" dirty="0"/>
              <a:t>Dobré mravy – neurčitý pojem</a:t>
            </a:r>
          </a:p>
          <a:p>
            <a:r>
              <a:rPr lang="cs-CZ" i="1" dirty="0"/>
              <a:t>„souhrnem etických, obecně zachovávaných a uznávaných zásad, jejichž dodržování je mnohdy zajišťováno i právními normami tak, aby každé jednání bylo v souladu s obecnými morálními zásadami demokratické společnosti“ </a:t>
            </a:r>
            <a:r>
              <a:rPr lang="cs-CZ" dirty="0"/>
              <a:t>(ÚS II. 249/97) </a:t>
            </a:r>
          </a:p>
          <a:p>
            <a:r>
              <a:rPr lang="cs-CZ" dirty="0"/>
              <a:t>Dobré mravy jsou takové mravy, které respektují všechny společenské, kulturní a mravní normy, jež v historickém vývoji osvědčují jistou neměnnost, jsou sdíleny rozhodující částí společnosti a mají povahu norem základních. (ÚS 728/10)</a:t>
            </a:r>
          </a:p>
          <a:p>
            <a:endParaRPr lang="cs-CZ" dirty="0"/>
          </a:p>
          <a:p>
            <a:pPr>
              <a:buFont typeface="Wingdings" panose="05000000000000000000" pitchFamily="2" charset="2"/>
              <a:buChar char="Ø"/>
            </a:pPr>
            <a:r>
              <a:rPr lang="cs-CZ" dirty="0"/>
              <a:t>Měl by ÚS vykládat pojmy z „jednoduchého“ práva? </a:t>
            </a:r>
          </a:p>
          <a:p>
            <a:pPr>
              <a:buFont typeface="Wingdings" panose="05000000000000000000" pitchFamily="2" charset="2"/>
              <a:buChar char="Ø"/>
            </a:pPr>
            <a:r>
              <a:rPr lang="cs-CZ" dirty="0" err="1"/>
              <a:t>Drittwirkung</a:t>
            </a:r>
            <a:r>
              <a:rPr lang="cs-CZ" dirty="0"/>
              <a:t>: neurčitý pojem – místo, jímž prozařují ústavní hodnoty (uplatňuje se při aplikaci soukromého práva soudy)</a:t>
            </a:r>
          </a:p>
          <a:p>
            <a:pPr>
              <a:buFont typeface="Wingdings" panose="05000000000000000000" pitchFamily="2" charset="2"/>
              <a:buChar char="Ø"/>
            </a:pPr>
            <a:r>
              <a:rPr lang="cs-CZ" dirty="0"/>
              <a:t>Celospolečenské minimum/většinový názor či konsenzus? („</a:t>
            </a:r>
            <a:r>
              <a:rPr lang="cs-CZ" b="1" dirty="0"/>
              <a:t>positive morality</a:t>
            </a:r>
            <a:r>
              <a:rPr lang="cs-CZ" dirty="0"/>
              <a:t>“)</a:t>
            </a:r>
          </a:p>
          <a:p>
            <a:pPr>
              <a:buFont typeface="Wingdings" panose="05000000000000000000" pitchFamily="2" charset="2"/>
              <a:buChar char="Ø"/>
            </a:pPr>
            <a:r>
              <a:rPr lang="cs-CZ" dirty="0"/>
              <a:t>Morální principy využité ke kritice aktuálních sociálních institucí včetně „positive morality“ („</a:t>
            </a:r>
            <a:r>
              <a:rPr lang="cs-CZ" b="1" dirty="0" err="1"/>
              <a:t>critical</a:t>
            </a:r>
            <a:r>
              <a:rPr lang="cs-CZ" b="1" dirty="0"/>
              <a:t> morality</a:t>
            </a:r>
            <a:r>
              <a:rPr lang="cs-CZ" dirty="0"/>
              <a:t>“, H. L. A. Hart) </a:t>
            </a:r>
          </a:p>
        </p:txBody>
      </p:sp>
    </p:spTree>
    <p:extLst>
      <p:ext uri="{BB962C8B-B14F-4D97-AF65-F5344CB8AC3E}">
        <p14:creationId xmlns:p14="http://schemas.microsoft.com/office/powerpoint/2010/main" val="1066727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t>Kdy</a:t>
            </a:r>
            <a:r>
              <a:rPr lang="en" dirty="0"/>
              <a:t> </a:t>
            </a:r>
            <a:r>
              <a:rPr lang="en" dirty="0" err="1"/>
              <a:t>je</a:t>
            </a:r>
            <a:r>
              <a:rPr lang="en" dirty="0"/>
              <a:t> </a:t>
            </a:r>
            <a:r>
              <a:rPr lang="en" dirty="0" err="1"/>
              <a:t>reklama</a:t>
            </a:r>
            <a:r>
              <a:rPr lang="en" dirty="0"/>
              <a:t> v </a:t>
            </a:r>
            <a:r>
              <a:rPr lang="en" dirty="0" err="1"/>
              <a:t>rozporu</a:t>
            </a:r>
            <a:r>
              <a:rPr lang="en" dirty="0"/>
              <a:t> se </a:t>
            </a:r>
            <a:r>
              <a:rPr lang="en" dirty="0" err="1"/>
              <a:t>zákonem</a:t>
            </a:r>
            <a:r>
              <a:rPr lang="en" dirty="0"/>
              <a:t>?</a:t>
            </a:r>
            <a:endParaRPr dirty="0"/>
          </a:p>
        </p:txBody>
      </p:sp>
      <p:sp>
        <p:nvSpPr>
          <p:cNvPr id="177" name="Google Shape;177;p34"/>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1700" b="1">
                <a:solidFill>
                  <a:schemeClr val="dk1"/>
                </a:solidFill>
              </a:rPr>
              <a:t>Kvalifikovaný (dostatečně intenzivní) zásah do lidské důstojnosti – </a:t>
            </a:r>
            <a:endParaRPr sz="1700" b="1">
              <a:solidFill>
                <a:schemeClr val="dk1"/>
              </a:solidFill>
            </a:endParaRPr>
          </a:p>
          <a:p>
            <a:pPr marL="0" lvl="0" indent="0" algn="l" rtl="0">
              <a:spcBef>
                <a:spcPts val="600"/>
              </a:spcBef>
              <a:spcAft>
                <a:spcPts val="0"/>
              </a:spcAft>
              <a:buClr>
                <a:schemeClr val="dk1"/>
              </a:buClr>
              <a:buSzPts val="1100"/>
              <a:buFont typeface="Arial"/>
              <a:buNone/>
            </a:pPr>
            <a:r>
              <a:rPr lang="en">
                <a:solidFill>
                  <a:srgbClr val="3891A7"/>
                </a:solidFill>
                <a:latin typeface="Verdana"/>
                <a:ea typeface="Verdana"/>
                <a:cs typeface="Verdana"/>
                <a:sym typeface="Verdana"/>
              </a:rPr>
              <a:t>◦</a:t>
            </a:r>
            <a:r>
              <a:rPr lang="en">
                <a:solidFill>
                  <a:schemeClr val="dk1"/>
                </a:solidFill>
              </a:rPr>
              <a:t>Objektivizace</a:t>
            </a:r>
            <a:endParaRPr>
              <a:solidFill>
                <a:schemeClr val="dk1"/>
              </a:solidFill>
            </a:endParaRPr>
          </a:p>
          <a:p>
            <a:pPr marL="0" lvl="0" indent="0" algn="l" rtl="0">
              <a:spcBef>
                <a:spcPts val="600"/>
              </a:spcBef>
              <a:spcAft>
                <a:spcPts val="0"/>
              </a:spcAft>
              <a:buClr>
                <a:schemeClr val="dk1"/>
              </a:buClr>
              <a:buSzPts val="1100"/>
              <a:buFont typeface="Arial"/>
              <a:buNone/>
            </a:pPr>
            <a:r>
              <a:rPr lang="en">
                <a:solidFill>
                  <a:srgbClr val="3891A7"/>
                </a:solidFill>
                <a:latin typeface="Verdana"/>
                <a:ea typeface="Verdana"/>
                <a:cs typeface="Verdana"/>
                <a:sym typeface="Verdana"/>
              </a:rPr>
              <a:t>◦</a:t>
            </a:r>
            <a:r>
              <a:rPr lang="en">
                <a:solidFill>
                  <a:schemeClr val="dk1"/>
                </a:solidFill>
              </a:rPr>
              <a:t>Zobrazení části lidského těla</a:t>
            </a:r>
            <a:endParaRPr>
              <a:solidFill>
                <a:schemeClr val="dk1"/>
              </a:solidFill>
            </a:endParaRPr>
          </a:p>
          <a:p>
            <a:pPr marL="0" lvl="0" indent="0" algn="l" rtl="0">
              <a:spcBef>
                <a:spcPts val="600"/>
              </a:spcBef>
              <a:spcAft>
                <a:spcPts val="0"/>
              </a:spcAft>
              <a:buClr>
                <a:schemeClr val="dk1"/>
              </a:buClr>
              <a:buSzPts val="1100"/>
              <a:buFont typeface="Arial"/>
              <a:buNone/>
            </a:pPr>
            <a:r>
              <a:rPr lang="en">
                <a:solidFill>
                  <a:srgbClr val="3891A7"/>
                </a:solidFill>
                <a:latin typeface="Verdana"/>
                <a:ea typeface="Verdana"/>
                <a:cs typeface="Verdana"/>
                <a:sym typeface="Verdana"/>
              </a:rPr>
              <a:t>◦</a:t>
            </a:r>
            <a:r>
              <a:rPr lang="en">
                <a:solidFill>
                  <a:schemeClr val="dk1"/>
                </a:solidFill>
              </a:rPr>
              <a:t>Využití sexuálně zabarvených prvků</a:t>
            </a:r>
            <a:endParaRPr>
              <a:solidFill>
                <a:schemeClr val="dk1"/>
              </a:solidFill>
            </a:endParaRPr>
          </a:p>
          <a:p>
            <a:pPr marL="0" lvl="0" indent="0" algn="l" rtl="0">
              <a:spcBef>
                <a:spcPts val="600"/>
              </a:spcBef>
              <a:spcAft>
                <a:spcPts val="0"/>
              </a:spcAft>
              <a:buClr>
                <a:schemeClr val="dk1"/>
              </a:buClr>
              <a:buSzPts val="1100"/>
              <a:buFont typeface="Arial"/>
              <a:buNone/>
            </a:pPr>
            <a:r>
              <a:rPr lang="en">
                <a:solidFill>
                  <a:srgbClr val="3891A7"/>
                </a:solidFill>
                <a:latin typeface="Verdana"/>
                <a:ea typeface="Verdana"/>
                <a:cs typeface="Verdana"/>
                <a:sym typeface="Verdana"/>
              </a:rPr>
              <a:t>◦</a:t>
            </a:r>
            <a:r>
              <a:rPr lang="en">
                <a:solidFill>
                  <a:schemeClr val="dk1"/>
                </a:solidFill>
              </a:rPr>
              <a:t>Stereotypní zobrazení žen a mužů v případě, kdy jedno pohlaví je zjevně v nadřazené nebo podřazené pozici</a:t>
            </a:r>
            <a:endParaRPr>
              <a:solidFill>
                <a:schemeClr val="dk1"/>
              </a:solidFill>
            </a:endParaRPr>
          </a:p>
          <a:p>
            <a:pPr marL="0" lvl="0" indent="0" algn="l" rtl="0">
              <a:spcBef>
                <a:spcPts val="600"/>
              </a:spcBef>
              <a:spcAft>
                <a:spcPts val="0"/>
              </a:spcAft>
              <a:buClr>
                <a:schemeClr val="dk1"/>
              </a:buClr>
              <a:buSzPts val="1100"/>
              <a:buFont typeface="Arial"/>
              <a:buNone/>
            </a:pPr>
            <a:r>
              <a:rPr lang="en">
                <a:solidFill>
                  <a:srgbClr val="3891A7"/>
                </a:solidFill>
                <a:latin typeface="Verdana"/>
                <a:ea typeface="Verdana"/>
                <a:cs typeface="Verdana"/>
                <a:sym typeface="Verdana"/>
              </a:rPr>
              <a:t>◦</a:t>
            </a:r>
            <a:r>
              <a:rPr lang="en">
                <a:solidFill>
                  <a:schemeClr val="dk1"/>
                </a:solidFill>
              </a:rPr>
              <a:t>Stereotypní zobrazení žen a mužů v případě, že způsob zobrazení redukuje lidskou osobnost na estetický předmět anebo je podporován mýtus krásy</a:t>
            </a:r>
            <a:endParaRPr>
              <a:solidFill>
                <a:schemeClr val="dk1"/>
              </a:solidFill>
            </a:endParaRPr>
          </a:p>
          <a:p>
            <a:pPr marL="0" lvl="0" indent="0" algn="l" rtl="0">
              <a:spcBef>
                <a:spcPts val="600"/>
              </a:spcBef>
              <a:spcAft>
                <a:spcPts val="0"/>
              </a:spcAft>
              <a:buClr>
                <a:schemeClr val="dk1"/>
              </a:buClr>
              <a:buSzPts val="1100"/>
              <a:buFont typeface="Arial"/>
              <a:buNone/>
            </a:pPr>
            <a:endParaRPr sz="1700">
              <a:solidFill>
                <a:schemeClr val="dk1"/>
              </a:solidFill>
            </a:endParaRPr>
          </a:p>
          <a:p>
            <a:pPr marL="0" lvl="0" indent="0" algn="l" rtl="0">
              <a:spcBef>
                <a:spcPts val="0"/>
              </a:spcBef>
              <a:spcAft>
                <a:spcPts val="1600"/>
              </a:spcAft>
              <a:buNone/>
            </a:pPr>
            <a:endParaRPr/>
          </a:p>
        </p:txBody>
      </p:sp>
      <p:sp>
        <p:nvSpPr>
          <p:cNvPr id="178" name="Google Shape;178;p34"/>
          <p:cNvSpPr txBox="1">
            <a:spLocks noGrp="1"/>
          </p:cNvSpPr>
          <p:nvPr>
            <p:ph type="body" idx="2"/>
          </p:nvPr>
        </p:nvSpPr>
        <p:spPr>
          <a:prstGeom prst="rect">
            <a:avLst/>
          </a:prstGeom>
        </p:spPr>
        <p:txBody>
          <a:bodyPr spcFirstLastPara="1" wrap="square" lIns="91425" tIns="91425" rIns="91425" bIns="91425" anchor="t" anchorCtr="0">
            <a:noAutofit/>
          </a:bodyPr>
          <a:lstStyle/>
          <a:p>
            <a:pPr marL="0" lvl="0" indent="0" algn="l" rtl="0">
              <a:spcBef>
                <a:spcPts val="500"/>
              </a:spcBef>
              <a:spcAft>
                <a:spcPts val="0"/>
              </a:spcAft>
              <a:buClr>
                <a:schemeClr val="dk1"/>
              </a:buClr>
              <a:buSzPts val="1100"/>
              <a:buFont typeface="Arial"/>
              <a:buNone/>
            </a:pPr>
            <a:r>
              <a:rPr lang="en" sz="1600">
                <a:solidFill>
                  <a:schemeClr val="dk1"/>
                </a:solidFill>
              </a:rPr>
              <a:t>Pozor na:</a:t>
            </a:r>
            <a:endParaRPr sz="1600">
              <a:solidFill>
                <a:schemeClr val="dk1"/>
              </a:solidFill>
            </a:endParaRPr>
          </a:p>
          <a:p>
            <a:pPr marL="0" lvl="0" indent="0" algn="l" rtl="0">
              <a:spcBef>
                <a:spcPts val="600"/>
              </a:spcBef>
              <a:spcAft>
                <a:spcPts val="0"/>
              </a:spcAft>
              <a:buClr>
                <a:schemeClr val="dk1"/>
              </a:buClr>
              <a:buSzPts val="1100"/>
              <a:buFont typeface="Arial"/>
              <a:buNone/>
            </a:pPr>
            <a:r>
              <a:rPr lang="en" sz="1600">
                <a:solidFill>
                  <a:srgbClr val="3891A7"/>
                </a:solidFill>
                <a:latin typeface="Verdana"/>
                <a:ea typeface="Verdana"/>
                <a:cs typeface="Verdana"/>
                <a:sym typeface="Verdana"/>
              </a:rPr>
              <a:t>◦</a:t>
            </a:r>
            <a:r>
              <a:rPr lang="en" sz="1600">
                <a:solidFill>
                  <a:schemeClr val="dk1"/>
                </a:solidFill>
              </a:rPr>
              <a:t>Použití fragmentů lidských těl v souvislosti s inzerovaným produktem, ale např. ponižujícím nebo urážlivým způsobem</a:t>
            </a:r>
            <a:endParaRPr sz="1600">
              <a:solidFill>
                <a:schemeClr val="dk1"/>
              </a:solidFill>
            </a:endParaRPr>
          </a:p>
          <a:p>
            <a:pPr marL="0" lvl="0" indent="0" algn="l" rtl="0">
              <a:spcBef>
                <a:spcPts val="600"/>
              </a:spcBef>
              <a:spcAft>
                <a:spcPts val="0"/>
              </a:spcAft>
              <a:buClr>
                <a:schemeClr val="dk1"/>
              </a:buClr>
              <a:buSzPts val="1100"/>
              <a:buFont typeface="Arial"/>
              <a:buNone/>
            </a:pPr>
            <a:r>
              <a:rPr lang="en" sz="1600">
                <a:solidFill>
                  <a:srgbClr val="3891A7"/>
                </a:solidFill>
                <a:latin typeface="Verdana"/>
                <a:ea typeface="Verdana"/>
                <a:cs typeface="Verdana"/>
                <a:sym typeface="Verdana"/>
              </a:rPr>
              <a:t>◦</a:t>
            </a:r>
            <a:r>
              <a:rPr lang="en" sz="1600">
                <a:solidFill>
                  <a:schemeClr val="dk1"/>
                </a:solidFill>
              </a:rPr>
              <a:t>sexuální narážky nebo dvojsmysly zdánlivě s produktem související</a:t>
            </a:r>
            <a:endParaRPr sz="1600">
              <a:solidFill>
                <a:schemeClr val="dk1"/>
              </a:solidFill>
            </a:endParaRPr>
          </a:p>
          <a:p>
            <a:pPr marL="0" lvl="0" indent="0" algn="l" rtl="0">
              <a:spcBef>
                <a:spcPts val="600"/>
              </a:spcBef>
              <a:spcAft>
                <a:spcPts val="0"/>
              </a:spcAft>
              <a:buClr>
                <a:schemeClr val="dk1"/>
              </a:buClr>
              <a:buSzPts val="1100"/>
              <a:buFont typeface="Arial"/>
              <a:buNone/>
            </a:pPr>
            <a:r>
              <a:rPr lang="en" sz="1600">
                <a:solidFill>
                  <a:srgbClr val="3891A7"/>
                </a:solidFill>
                <a:latin typeface="Verdana"/>
                <a:ea typeface="Verdana"/>
                <a:cs typeface="Verdana"/>
                <a:sym typeface="Verdana"/>
              </a:rPr>
              <a:t>◦</a:t>
            </a:r>
            <a:r>
              <a:rPr lang="en" sz="1600">
                <a:solidFill>
                  <a:schemeClr val="dk1"/>
                </a:solidFill>
              </a:rPr>
              <a:t>Nepřiměřené sexuální sdělení související s produktem sexuální povahy (reklama na erotický klub ale v nepřiměřené míře)</a:t>
            </a:r>
            <a:endParaRPr sz="13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09736-D75F-25A1-6FF1-80BAFBCC762B}"/>
              </a:ext>
            </a:extLst>
          </p:cNvPr>
          <p:cNvSpPr>
            <a:spLocks noGrp="1"/>
          </p:cNvSpPr>
          <p:nvPr>
            <p:ph type="title"/>
          </p:nvPr>
        </p:nvSpPr>
        <p:spPr>
          <a:xfrm>
            <a:off x="577849" y="1043101"/>
            <a:ext cx="7886700" cy="994172"/>
          </a:xfrm>
        </p:spPr>
        <p:txBody>
          <a:bodyPr>
            <a:normAutofit fontScale="90000"/>
          </a:bodyPr>
          <a:lstStyle/>
          <a:p>
            <a:r>
              <a:rPr lang="en-GB" dirty="0">
                <a:hlinkClick r:id="rId2"/>
              </a:rPr>
              <a:t>https://www.instagram.com/p/CsRrWmLpJbW/?fbclid=IwAR2aKYNv4b6sBhD5_w30eueuVEXqow04-tcfcXryLs66GbqEQMGN0uWus6U</a:t>
            </a:r>
            <a:r>
              <a:rPr lang="en-GB" dirty="0"/>
              <a:t> </a:t>
            </a:r>
            <a:endParaRPr lang="en-CZ" dirty="0"/>
          </a:p>
        </p:txBody>
      </p:sp>
    </p:spTree>
    <p:extLst>
      <p:ext uri="{BB962C8B-B14F-4D97-AF65-F5344CB8AC3E}">
        <p14:creationId xmlns:p14="http://schemas.microsoft.com/office/powerpoint/2010/main" val="32050599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2"/>
        <p:cNvGrpSpPr/>
        <p:nvPr/>
      </p:nvGrpSpPr>
      <p:grpSpPr>
        <a:xfrm>
          <a:off x="0" y="0"/>
          <a:ext cx="0" cy="0"/>
          <a:chOff x="0" y="0"/>
          <a:chExt cx="0" cy="0"/>
        </a:xfrm>
      </p:grpSpPr>
      <p:pic>
        <p:nvPicPr>
          <p:cNvPr id="9218" name="Picture 2" descr="A magazine cover with a person in a garment holding an object&#10;&#10;Description automatically generated with low confidence">
            <a:extLst>
              <a:ext uri="{FF2B5EF4-FFF2-40B4-BE49-F238E27FC236}">
                <a16:creationId xmlns:a16="http://schemas.microsoft.com/office/drawing/2014/main" id="{67165441-65BA-DC90-1263-5A0C84392CF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3900" y="1042492"/>
            <a:ext cx="2159312" cy="3058515"/>
          </a:xfrm>
          <a:prstGeom prst="rect">
            <a:avLst/>
          </a:prstGeom>
          <a:noFill/>
          <a:extLst>
            <a:ext uri="{909E8E84-426E-40DD-AFC4-6F175D3DCCD1}">
              <a14:hiddenFill xmlns:a14="http://schemas.microsoft.com/office/drawing/2010/main">
                <a:solidFill>
                  <a:srgbClr val="FFFFFF"/>
                </a:solidFill>
              </a14:hiddenFill>
            </a:ext>
          </a:extLst>
        </p:spPr>
      </p:pic>
      <p:pic>
        <p:nvPicPr>
          <p:cNvPr id="184" name="Google Shape;184;p35" descr="A bottle of soap in a sink&#10;&#10;Description automatically generated with low confidence"/>
          <p:cNvPicPr preferRelativeResize="0"/>
          <p:nvPr/>
        </p:nvPicPr>
        <p:blipFill>
          <a:blip r:embed="rId4"/>
          <a:stretch>
            <a:fillRect/>
          </a:stretch>
        </p:blipFill>
        <p:spPr>
          <a:xfrm>
            <a:off x="3485982" y="1131950"/>
            <a:ext cx="2160270" cy="2880360"/>
          </a:xfrm>
          <a:prstGeom prst="rect">
            <a:avLst/>
          </a:prstGeom>
          <a:noFill/>
        </p:spPr>
      </p:pic>
      <p:pic>
        <p:nvPicPr>
          <p:cNvPr id="183" name="Google Shape;183;p35"/>
          <p:cNvPicPr preferRelativeResize="0"/>
          <p:nvPr/>
        </p:nvPicPr>
        <p:blipFill>
          <a:blip r:embed="rId5"/>
          <a:stretch>
            <a:fillRect/>
          </a:stretch>
        </p:blipFill>
        <p:spPr>
          <a:xfrm>
            <a:off x="6257955" y="2053285"/>
            <a:ext cx="2160270" cy="1036929"/>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1585-06BD-B34C-AE57-F79A2CCD19B1}"/>
              </a:ext>
            </a:extLst>
          </p:cNvPr>
          <p:cNvSpPr>
            <a:spLocks noGrp="1"/>
          </p:cNvSpPr>
          <p:nvPr>
            <p:ph type="title"/>
          </p:nvPr>
        </p:nvSpPr>
        <p:spPr/>
        <p:txBody>
          <a:bodyPr/>
          <a:lstStyle/>
          <a:p>
            <a:r>
              <a:rPr lang="en" dirty="0" err="1"/>
              <a:t>Kdy</a:t>
            </a:r>
            <a:r>
              <a:rPr lang="en" dirty="0"/>
              <a:t> </a:t>
            </a:r>
            <a:r>
              <a:rPr lang="en" dirty="0" err="1"/>
              <a:t>je</a:t>
            </a:r>
            <a:r>
              <a:rPr lang="en" dirty="0"/>
              <a:t> </a:t>
            </a:r>
            <a:r>
              <a:rPr lang="en" dirty="0" err="1"/>
              <a:t>reklama</a:t>
            </a:r>
            <a:r>
              <a:rPr lang="en" dirty="0"/>
              <a:t> v </a:t>
            </a:r>
            <a:r>
              <a:rPr lang="en" dirty="0" err="1"/>
              <a:t>rozporu</a:t>
            </a:r>
            <a:r>
              <a:rPr lang="en" dirty="0"/>
              <a:t> se </a:t>
            </a:r>
            <a:r>
              <a:rPr lang="en" dirty="0" err="1"/>
              <a:t>zákonem</a:t>
            </a:r>
            <a:r>
              <a:rPr lang="en" dirty="0"/>
              <a:t>?</a:t>
            </a:r>
            <a:endParaRPr lang="cs-CZ" dirty="0"/>
          </a:p>
        </p:txBody>
      </p:sp>
      <p:sp>
        <p:nvSpPr>
          <p:cNvPr id="3" name="Content Placeholder 2">
            <a:extLst>
              <a:ext uri="{FF2B5EF4-FFF2-40B4-BE49-F238E27FC236}">
                <a16:creationId xmlns:a16="http://schemas.microsoft.com/office/drawing/2014/main" id="{DF08B32E-851E-E644-9428-E7FF9DD1C4CB}"/>
              </a:ext>
            </a:extLst>
          </p:cNvPr>
          <p:cNvSpPr>
            <a:spLocks noGrp="1"/>
          </p:cNvSpPr>
          <p:nvPr>
            <p:ph idx="1"/>
          </p:nvPr>
        </p:nvSpPr>
        <p:spPr/>
        <p:txBody>
          <a:bodyPr>
            <a:normAutofit fontScale="92500" lnSpcReduction="10000"/>
          </a:bodyPr>
          <a:lstStyle/>
          <a:p>
            <a:r>
              <a:rPr lang="cs-CZ" dirty="0"/>
              <a:t>Pornografie</a:t>
            </a:r>
          </a:p>
          <a:p>
            <a:pPr lvl="1"/>
            <a:r>
              <a:rPr lang="cs-CZ" dirty="0"/>
              <a:t>„ </a:t>
            </a:r>
            <a:r>
              <a:rPr lang="cs-CZ" i="1" dirty="0"/>
              <a:t>Dle přesvědčení Ústavního soudu pro účely § 205 trestního zákona je jakákoliv věc pornografickým dílem, pokud uráží, způsobem, který lze stěží akceptovat, cit pro sexuální slušnost. Pornografické dílo může u normální osoby vyvolávat sexuální vzrušení, vedle toho však může tuto osobu sexuálně znechucovat či odpuzovat</a:t>
            </a:r>
            <a:r>
              <a:rPr lang="cs-CZ" dirty="0"/>
              <a:t>.“ (usnesení IV. ÚS 606/03)</a:t>
            </a:r>
          </a:p>
          <a:p>
            <a:pPr lvl="1"/>
            <a:r>
              <a:rPr lang="cs-CZ" dirty="0"/>
              <a:t>„</a:t>
            </a:r>
            <a:r>
              <a:rPr lang="cs-CZ" i="1" dirty="0"/>
              <a:t>Pornografií se rozumí především znázorňování lidského těla či sexuálního chování, vytvořené především s cílem podněcovat sexuální pud. Jako pornografické se zpravidla označují pouze materiály, které překračují morální normy společnosti a vzbuzují u výrazné části stud, slabší formy podobných zobrazení se v takovém případě označují jako erotika. Erotika naopak nezobrazuje lidskou sexualitu jako dominantní motiv, může sexuálně vzrušovat, není to však její primární cíl, takovéto vzrušení není primární a záměrné, erotika nepřekračuje soudobé standardy společnosti</a:t>
            </a:r>
            <a:r>
              <a:rPr lang="cs-CZ" dirty="0"/>
              <a:t>.“ (NSS, 5 As 32/2007 – 83)</a:t>
            </a:r>
          </a:p>
        </p:txBody>
      </p:sp>
    </p:spTree>
    <p:extLst>
      <p:ext uri="{BB962C8B-B14F-4D97-AF65-F5344CB8AC3E}">
        <p14:creationId xmlns:p14="http://schemas.microsoft.com/office/powerpoint/2010/main" val="23944855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9"/>
        <p:cNvGrpSpPr/>
        <p:nvPr/>
      </p:nvGrpSpPr>
      <p:grpSpPr>
        <a:xfrm>
          <a:off x="0" y="0"/>
          <a:ext cx="0" cy="0"/>
          <a:chOff x="0" y="0"/>
          <a:chExt cx="0" cy="0"/>
        </a:xfrm>
      </p:grpSpPr>
      <p:sp useBgFill="1">
        <p:nvSpPr>
          <p:cNvPr id="200" name="Rectangle 199">
            <a:extLst>
              <a:ext uri="{FF2B5EF4-FFF2-40B4-BE49-F238E27FC236}">
                <a16:creationId xmlns:a16="http://schemas.microsoft.com/office/drawing/2014/main" id="{7D144591-E9E9-4209-8701-3BB48A917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Google Shape;190;p36"/>
          <p:cNvSpPr txBox="1">
            <a:spLocks noGrp="1"/>
          </p:cNvSpPr>
          <p:nvPr>
            <p:ph type="title"/>
          </p:nvPr>
        </p:nvSpPr>
        <p:spPr>
          <a:xfrm>
            <a:off x="6012063" y="410784"/>
            <a:ext cx="2503286" cy="4183025"/>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buClr>
                <a:schemeClr val="dk1"/>
              </a:buClr>
              <a:buSzPts val="1100"/>
            </a:pPr>
            <a:r>
              <a:rPr lang="en-US" sz="3900" kern="1200" dirty="0" err="1">
                <a:solidFill>
                  <a:schemeClr val="tx1"/>
                </a:solidFill>
                <a:latin typeface="+mj-lt"/>
                <a:ea typeface="+mj-ea"/>
                <a:cs typeface="+mj-cs"/>
              </a:rPr>
              <a:t>Kdy</a:t>
            </a:r>
            <a:r>
              <a:rPr lang="en-US" sz="3900" kern="1200" dirty="0">
                <a:solidFill>
                  <a:schemeClr val="tx1"/>
                </a:solidFill>
                <a:latin typeface="+mj-lt"/>
                <a:ea typeface="+mj-ea"/>
                <a:cs typeface="+mj-cs"/>
              </a:rPr>
              <a:t> je </a:t>
            </a:r>
            <a:r>
              <a:rPr lang="en-US" sz="3900" kern="1200" dirty="0" err="1">
                <a:solidFill>
                  <a:schemeClr val="tx1"/>
                </a:solidFill>
                <a:latin typeface="+mj-lt"/>
                <a:ea typeface="+mj-ea"/>
                <a:cs typeface="+mj-cs"/>
              </a:rPr>
              <a:t>reklama</a:t>
            </a:r>
            <a:r>
              <a:rPr lang="en-US" sz="3900" kern="1200" dirty="0">
                <a:solidFill>
                  <a:schemeClr val="tx1"/>
                </a:solidFill>
                <a:latin typeface="+mj-lt"/>
                <a:ea typeface="+mj-ea"/>
                <a:cs typeface="+mj-cs"/>
              </a:rPr>
              <a:t> v </a:t>
            </a:r>
            <a:r>
              <a:rPr lang="en-US" sz="3900" kern="1200" dirty="0" err="1">
                <a:solidFill>
                  <a:schemeClr val="tx1"/>
                </a:solidFill>
                <a:latin typeface="+mj-lt"/>
                <a:ea typeface="+mj-ea"/>
                <a:cs typeface="+mj-cs"/>
              </a:rPr>
              <a:t>rozporu</a:t>
            </a:r>
            <a:r>
              <a:rPr lang="en-US" sz="3900" kern="1200" dirty="0">
                <a:solidFill>
                  <a:schemeClr val="tx1"/>
                </a:solidFill>
                <a:latin typeface="+mj-lt"/>
                <a:ea typeface="+mj-ea"/>
                <a:cs typeface="+mj-cs"/>
              </a:rPr>
              <a:t> se </a:t>
            </a:r>
            <a:r>
              <a:rPr lang="en-US" sz="3900" kern="1200" dirty="0" err="1">
                <a:solidFill>
                  <a:schemeClr val="tx1"/>
                </a:solidFill>
                <a:latin typeface="+mj-lt"/>
                <a:ea typeface="+mj-ea"/>
                <a:cs typeface="+mj-cs"/>
              </a:rPr>
              <a:t>zákonem</a:t>
            </a:r>
            <a:r>
              <a:rPr lang="en-US" sz="3900" kern="1200" dirty="0">
                <a:solidFill>
                  <a:schemeClr val="tx1"/>
                </a:solidFill>
                <a:latin typeface="+mj-lt"/>
                <a:ea typeface="+mj-ea"/>
                <a:cs typeface="+mj-cs"/>
              </a:rPr>
              <a:t>?</a:t>
            </a:r>
          </a:p>
        </p:txBody>
      </p:sp>
      <p:graphicFrame>
        <p:nvGraphicFramePr>
          <p:cNvPr id="195" name="Google Shape;191;p36">
            <a:extLst>
              <a:ext uri="{FF2B5EF4-FFF2-40B4-BE49-F238E27FC236}">
                <a16:creationId xmlns:a16="http://schemas.microsoft.com/office/drawing/2014/main" id="{7EC4888C-C77A-267F-69A9-BBB755995F92}"/>
              </a:ext>
            </a:extLst>
          </p:cNvPr>
          <p:cNvGraphicFramePr/>
          <p:nvPr>
            <p:extLst>
              <p:ext uri="{D42A27DB-BD31-4B8C-83A1-F6EECF244321}">
                <p14:modId xmlns:p14="http://schemas.microsoft.com/office/powerpoint/2010/main" val="3083076307"/>
              </p:ext>
            </p:extLst>
          </p:nvPr>
        </p:nvGraphicFramePr>
        <p:xfrm>
          <a:off x="628650" y="465294"/>
          <a:ext cx="4972630" cy="4128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5"/>
        <p:cNvGrpSpPr/>
        <p:nvPr/>
      </p:nvGrpSpPr>
      <p:grpSpPr>
        <a:xfrm>
          <a:off x="0" y="0"/>
          <a:ext cx="0" cy="0"/>
          <a:chOff x="0" y="0"/>
          <a:chExt cx="0" cy="0"/>
        </a:xfrm>
      </p:grpSpPr>
      <p:sp useBgFill="1">
        <p:nvSpPr>
          <p:cNvPr id="233" name="Rectangle 212">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14">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20911"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5" name="Group 216">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467" y="511222"/>
            <a:ext cx="846288" cy="635405"/>
            <a:chOff x="668003" y="1684057"/>
            <a:chExt cx="1128382" cy="847206"/>
          </a:xfrm>
        </p:grpSpPr>
        <p:sp>
          <p:nvSpPr>
            <p:cNvPr id="218"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19"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196" name="Google Shape;196;p37"/>
          <p:cNvSpPr txBox="1">
            <a:spLocks noGrp="1"/>
          </p:cNvSpPr>
          <p:nvPr>
            <p:ph type="title"/>
          </p:nvPr>
        </p:nvSpPr>
        <p:spPr>
          <a:xfrm>
            <a:off x="575467" y="875199"/>
            <a:ext cx="2686555" cy="3209781"/>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600" kern="1200">
                <a:solidFill>
                  <a:schemeClr val="bg1"/>
                </a:solidFill>
                <a:latin typeface="+mj-lt"/>
                <a:ea typeface="+mj-ea"/>
                <a:cs typeface="+mj-cs"/>
              </a:rPr>
              <a:t>Kdy je reklama v rozporu se zákonem?</a:t>
            </a:r>
            <a:endParaRPr lang="en-US" sz="3600" kern="1200" dirty="0">
              <a:solidFill>
                <a:schemeClr val="bg1"/>
              </a:solidFill>
              <a:latin typeface="+mj-lt"/>
              <a:ea typeface="+mj-ea"/>
              <a:cs typeface="+mj-cs"/>
            </a:endParaRPr>
          </a:p>
        </p:txBody>
      </p:sp>
      <p:sp>
        <p:nvSpPr>
          <p:cNvPr id="236" name="Google Shape;197;p37"/>
          <p:cNvSpPr txBox="1">
            <a:spLocks noGrp="1"/>
          </p:cNvSpPr>
          <p:nvPr>
            <p:ph type="body" idx="1"/>
          </p:nvPr>
        </p:nvSpPr>
        <p:spPr>
          <a:xfrm>
            <a:off x="4180398" y="875199"/>
            <a:ext cx="4287741" cy="3209782"/>
          </a:xfrm>
          <a:prstGeom prst="rect">
            <a:avLst/>
          </a:prstGeom>
        </p:spPr>
        <p:txBody>
          <a:bodyPr spcFirstLastPara="1" vert="horz" lIns="91440" tIns="45720" rIns="91440" bIns="45720" rtlCol="0" anchor="ctr" anchorCtr="0">
            <a:normAutofit/>
          </a:bodyPr>
          <a:lstStyle/>
          <a:p>
            <a:pPr marL="457200" lvl="0" indent="-228600" defTabSz="914400">
              <a:spcBef>
                <a:spcPts val="600"/>
              </a:spcBef>
              <a:spcAft>
                <a:spcPts val="0"/>
              </a:spcAft>
              <a:buSzPts val="1800"/>
              <a:buFont typeface="Arial" panose="020B0604020202020204" pitchFamily="34" charset="0"/>
              <a:buChar char="•"/>
            </a:pPr>
            <a:r>
              <a:rPr lang="en-US" sz="1000"/>
              <a:t>Přímá diskriminace</a:t>
            </a:r>
          </a:p>
          <a:p>
            <a:pPr marL="457200" lvl="0" indent="-228600" defTabSz="914400">
              <a:spcBef>
                <a:spcPts val="0"/>
              </a:spcBef>
              <a:spcAft>
                <a:spcPts val="0"/>
              </a:spcAft>
              <a:buSzPts val="1800"/>
              <a:buFont typeface="Arial" panose="020B0604020202020204" pitchFamily="34" charset="0"/>
              <a:buChar char="•"/>
            </a:pPr>
            <a:r>
              <a:rPr lang="en-US" sz="1000"/>
              <a:t>Obtěžování jako forma diskriminace</a:t>
            </a:r>
          </a:p>
          <a:p>
            <a:pPr marL="0" lvl="0" indent="-228600" defTabSz="914400">
              <a:spcBef>
                <a:spcPts val="600"/>
              </a:spcBef>
              <a:spcAft>
                <a:spcPts val="0"/>
              </a:spcAft>
              <a:buClr>
                <a:schemeClr val="dk1"/>
              </a:buClr>
              <a:buSzPts val="1100"/>
              <a:buFont typeface="Arial" panose="020B0604020202020204" pitchFamily="34" charset="0"/>
              <a:buChar char="•"/>
            </a:pPr>
            <a:r>
              <a:rPr lang="en-US" sz="1000"/>
              <a:t>§ 4 odst. 1, písm. a) ADZ:</a:t>
            </a:r>
          </a:p>
          <a:p>
            <a:pPr marL="0" lvl="0" indent="-228600" defTabSz="914400">
              <a:spcBef>
                <a:spcPts val="600"/>
              </a:spcBef>
              <a:spcAft>
                <a:spcPts val="0"/>
              </a:spcAft>
              <a:buClr>
                <a:schemeClr val="dk1"/>
              </a:buClr>
              <a:buSzPts val="1100"/>
              <a:buFont typeface="Arial" panose="020B0604020202020204" pitchFamily="34" charset="0"/>
              <a:buChar char="•"/>
            </a:pPr>
            <a:r>
              <a:rPr lang="en-US" sz="1000" i="1"/>
              <a:t>Obtěžováním se rozumí </a:t>
            </a:r>
            <a:r>
              <a:rPr lang="en-US" sz="1000" b="1" i="1"/>
              <a:t>nežádoucí chování </a:t>
            </a:r>
            <a:r>
              <a:rPr lang="en-US" sz="1000" i="1"/>
              <a:t>související s důvody uvedenými v § 2 odst. 3 (tedy rasa, etnický původ, národnost, pohlaví, sexuální orientace, věk, zdravotní postižení, náboženské vyznání, víra či světový názor – pozn. autorky),</a:t>
            </a:r>
          </a:p>
          <a:p>
            <a:pPr marL="0" lvl="0" indent="-228600" defTabSz="914400">
              <a:spcBef>
                <a:spcPts val="600"/>
              </a:spcBef>
              <a:spcAft>
                <a:spcPts val="0"/>
              </a:spcAft>
              <a:buFont typeface="Arial" panose="020B0604020202020204" pitchFamily="34" charset="0"/>
              <a:buChar char="•"/>
            </a:pPr>
            <a:r>
              <a:rPr lang="en-US" sz="1000" i="1"/>
              <a:t>a. jehož </a:t>
            </a:r>
            <a:r>
              <a:rPr lang="en-US" sz="1000" b="1" i="1"/>
              <a:t>záměrem</a:t>
            </a:r>
            <a:r>
              <a:rPr lang="en-US" sz="1000" i="1"/>
              <a:t> nebo </a:t>
            </a:r>
            <a:r>
              <a:rPr lang="en-US" sz="1000" b="1" i="1"/>
              <a:t>důsledkem</a:t>
            </a:r>
            <a:r>
              <a:rPr lang="en-US" sz="1000" i="1"/>
              <a:t> je </a:t>
            </a:r>
            <a:r>
              <a:rPr lang="en-US" sz="1000" b="1" i="1"/>
              <a:t>snížení důstojnosti osoby </a:t>
            </a:r>
            <a:r>
              <a:rPr lang="en-US" sz="1000" i="1"/>
              <a:t>a vytvoření </a:t>
            </a:r>
            <a:r>
              <a:rPr lang="en-US" sz="1000" b="1" i="1"/>
              <a:t>zastrašujícího</a:t>
            </a:r>
            <a:r>
              <a:rPr lang="en-US" sz="1000" i="1"/>
              <a:t>, </a:t>
            </a:r>
            <a:r>
              <a:rPr lang="en-US" sz="1000" b="1" i="1"/>
              <a:t>nepřátelského</a:t>
            </a:r>
            <a:r>
              <a:rPr lang="en-US" sz="1000" i="1"/>
              <a:t>, </a:t>
            </a:r>
            <a:r>
              <a:rPr lang="en-US" sz="1000" b="1" i="1"/>
              <a:t>ponižujícího</a:t>
            </a:r>
            <a:r>
              <a:rPr lang="en-US" sz="1000" i="1"/>
              <a:t>, </a:t>
            </a:r>
            <a:r>
              <a:rPr lang="en-US" sz="1000" b="1" i="1"/>
              <a:t>pokořujícího</a:t>
            </a:r>
            <a:r>
              <a:rPr lang="en-US" sz="1000" i="1"/>
              <a:t> nebo </a:t>
            </a:r>
            <a:r>
              <a:rPr lang="en-US" sz="1000" b="1" i="1"/>
              <a:t>urážlivého</a:t>
            </a:r>
            <a:r>
              <a:rPr lang="en-US" sz="1000" i="1"/>
              <a:t> </a:t>
            </a:r>
            <a:r>
              <a:rPr lang="en-US" sz="1000" b="1" i="1"/>
              <a:t>prostředí</a:t>
            </a:r>
            <a:r>
              <a:rPr lang="en-US" sz="1000" i="1"/>
              <a:t>, nebo </a:t>
            </a:r>
          </a:p>
          <a:p>
            <a:pPr marL="0" lvl="0" indent="-228600" defTabSz="914400">
              <a:spcBef>
                <a:spcPts val="600"/>
              </a:spcBef>
              <a:spcAft>
                <a:spcPts val="0"/>
              </a:spcAft>
              <a:buFont typeface="Arial" panose="020B0604020202020204" pitchFamily="34" charset="0"/>
              <a:buChar char="•"/>
            </a:pPr>
            <a:endParaRPr lang="en-US" sz="1000"/>
          </a:p>
          <a:p>
            <a:pPr marL="0" lvl="0" indent="-228600" defTabSz="914400">
              <a:spcBef>
                <a:spcPts val="600"/>
              </a:spcBef>
              <a:spcAft>
                <a:spcPts val="0"/>
              </a:spcAft>
              <a:buFont typeface="Arial" panose="020B0604020202020204" pitchFamily="34" charset="0"/>
              <a:buChar char="•"/>
            </a:pPr>
            <a:r>
              <a:rPr lang="en-US" sz="1000"/>
              <a:t>V kontextu reklamy může k zásahu do důstojnosti dojít ve třech rovinách:</a:t>
            </a:r>
          </a:p>
          <a:p>
            <a:pPr marL="0" lvl="0" indent="-228600" defTabSz="914400">
              <a:spcBef>
                <a:spcPts val="600"/>
              </a:spcBef>
              <a:spcAft>
                <a:spcPts val="0"/>
              </a:spcAft>
              <a:buFont typeface="Arial" panose="020B0604020202020204" pitchFamily="34" charset="0"/>
              <a:buChar char="•"/>
            </a:pPr>
            <a:r>
              <a:rPr lang="en-US" sz="1000"/>
              <a:t>1) zásah do důstojnosti lidských bytostí obecně, </a:t>
            </a:r>
          </a:p>
          <a:p>
            <a:pPr marL="0" lvl="0" indent="-228600" defTabSz="914400">
              <a:spcBef>
                <a:spcPts val="600"/>
              </a:spcBef>
              <a:spcAft>
                <a:spcPts val="0"/>
              </a:spcAft>
              <a:buFont typeface="Arial" panose="020B0604020202020204" pitchFamily="34" charset="0"/>
              <a:buChar char="•"/>
            </a:pPr>
            <a:r>
              <a:rPr lang="en-US" sz="1000"/>
              <a:t>2) zásah do důstojnosti osob vystupujících v reklamě, </a:t>
            </a:r>
          </a:p>
          <a:p>
            <a:pPr marL="0" lvl="0" indent="-228600" defTabSz="914400">
              <a:spcBef>
                <a:spcPts val="600"/>
              </a:spcBef>
              <a:spcAft>
                <a:spcPts val="0"/>
              </a:spcAft>
              <a:buFont typeface="Arial" panose="020B0604020202020204" pitchFamily="34" charset="0"/>
              <a:buChar char="•"/>
            </a:pPr>
            <a:r>
              <a:rPr lang="en-US" sz="1000"/>
              <a:t>3) zásah do důstojnosti příjemců a příjemkyň reklamy,</a:t>
            </a:r>
            <a:r>
              <a:rPr lang="en-US" sz="1000" baseline="30000"/>
              <a:t> </a:t>
            </a:r>
            <a:r>
              <a:rPr lang="en-US" sz="1000"/>
              <a:t>přičemž postačí zásah i jen do jedné z uvedených rovin.</a:t>
            </a:r>
          </a:p>
          <a:p>
            <a:pPr marL="0" lvl="0" indent="-228600" defTabSz="914400">
              <a:spcBef>
                <a:spcPts val="0"/>
              </a:spcBef>
              <a:spcAft>
                <a:spcPts val="1600"/>
              </a:spcAft>
              <a:buFont typeface="Arial" panose="020B0604020202020204" pitchFamily="34" charset="0"/>
              <a:buChar char="•"/>
            </a:pPr>
            <a:endParaRPr lang="en-US" sz="10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large advertisement on a train&#10;&#10;Description automatically generated with low confidence">
            <a:extLst>
              <a:ext uri="{FF2B5EF4-FFF2-40B4-BE49-F238E27FC236}">
                <a16:creationId xmlns:a16="http://schemas.microsoft.com/office/drawing/2014/main" id="{ACDF4EC2-489A-254E-B608-7ED0E8411C88}"/>
              </a:ext>
            </a:extLst>
          </p:cNvPr>
          <p:cNvPicPr>
            <a:picLocks noChangeAspect="1"/>
          </p:cNvPicPr>
          <p:nvPr/>
        </p:nvPicPr>
        <p:blipFill>
          <a:blip r:embed="rId2"/>
          <a:stretch>
            <a:fillRect/>
          </a:stretch>
        </p:blipFill>
        <p:spPr>
          <a:xfrm>
            <a:off x="925352" y="241300"/>
            <a:ext cx="2905170" cy="2178878"/>
          </a:xfrm>
          <a:prstGeom prst="rect">
            <a:avLst/>
          </a:prstGeom>
        </p:spPr>
      </p:pic>
      <p:pic>
        <p:nvPicPr>
          <p:cNvPr id="2" name="Picture 1" descr="Graphical user interface, website&#10;&#10;Description automatically generated">
            <a:extLst>
              <a:ext uri="{FF2B5EF4-FFF2-40B4-BE49-F238E27FC236}">
                <a16:creationId xmlns:a16="http://schemas.microsoft.com/office/drawing/2014/main" id="{D2F8E195-74CC-8942-A242-51C6F047BBC3}"/>
              </a:ext>
            </a:extLst>
          </p:cNvPr>
          <p:cNvPicPr>
            <a:picLocks noChangeAspect="1"/>
          </p:cNvPicPr>
          <p:nvPr/>
        </p:nvPicPr>
        <p:blipFill>
          <a:blip r:embed="rId3"/>
          <a:stretch>
            <a:fillRect/>
          </a:stretch>
        </p:blipFill>
        <p:spPr>
          <a:xfrm>
            <a:off x="728199" y="2723322"/>
            <a:ext cx="3299474" cy="2070420"/>
          </a:xfrm>
          <a:prstGeom prst="rect">
            <a:avLst/>
          </a:prstGeom>
        </p:spPr>
      </p:pic>
      <p:sp>
        <p:nvSpPr>
          <p:cNvPr id="9" name="Rectangle 8">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37460"/>
            <a:ext cx="4594860" cy="685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10;&#10;Description automatically generated">
            <a:extLst>
              <a:ext uri="{FF2B5EF4-FFF2-40B4-BE49-F238E27FC236}">
                <a16:creationId xmlns:a16="http://schemas.microsoft.com/office/drawing/2014/main" id="{5D8E5D3D-D9C6-9243-93D3-5F4033865B10}"/>
              </a:ext>
            </a:extLst>
          </p:cNvPr>
          <p:cNvPicPr>
            <a:picLocks noChangeAspect="1"/>
          </p:cNvPicPr>
          <p:nvPr/>
        </p:nvPicPr>
        <p:blipFill>
          <a:blip r:embed="rId4"/>
          <a:stretch>
            <a:fillRect/>
          </a:stretch>
        </p:blipFill>
        <p:spPr>
          <a:xfrm>
            <a:off x="5201160" y="241300"/>
            <a:ext cx="3129803" cy="4552442"/>
          </a:xfrm>
          <a:prstGeom prst="rect">
            <a:avLst/>
          </a:prstGeom>
        </p:spPr>
      </p:pic>
    </p:spTree>
    <p:extLst>
      <p:ext uri="{BB962C8B-B14F-4D97-AF65-F5344CB8AC3E}">
        <p14:creationId xmlns:p14="http://schemas.microsoft.com/office/powerpoint/2010/main" val="4248752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0">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638" y="1508068"/>
            <a:ext cx="342892" cy="342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8">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66480"/>
            <a:ext cx="9143992" cy="38770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F109BC4-2E04-8148-B9BE-5E6DC3F63B44}"/>
              </a:ext>
            </a:extLst>
          </p:cNvPr>
          <p:cNvSpPr>
            <a:spLocks noGrp="1"/>
          </p:cNvSpPr>
          <p:nvPr>
            <p:ph type="body" idx="1"/>
          </p:nvPr>
        </p:nvSpPr>
        <p:spPr>
          <a:xfrm>
            <a:off x="480061" y="1379541"/>
            <a:ext cx="8237220" cy="3285638"/>
          </a:xfrm>
        </p:spPr>
        <p:txBody>
          <a:bodyPr vert="horz" lIns="91440" tIns="45720" rIns="91440" bIns="45720" rtlCol="0">
            <a:normAutofit/>
          </a:bodyPr>
          <a:lstStyle/>
          <a:p>
            <a:pPr lvl="0" indent="-228600" defTabSz="914400">
              <a:spcAft>
                <a:spcPts val="600"/>
              </a:spcAft>
              <a:buClr>
                <a:schemeClr val="dk1"/>
              </a:buClr>
              <a:buSzPts val="1200"/>
              <a:buFont typeface="Arial" panose="020B0604020202020204" pitchFamily="34" charset="0"/>
              <a:buChar char="•"/>
            </a:pPr>
            <a:r>
              <a:rPr lang="en-US" sz="1000" dirty="0" err="1"/>
              <a:t>Metodická</a:t>
            </a:r>
            <a:r>
              <a:rPr lang="en-US" sz="1000" dirty="0"/>
              <a:t> </a:t>
            </a:r>
            <a:r>
              <a:rPr lang="en-US" sz="1000" dirty="0" err="1"/>
              <a:t>informace</a:t>
            </a:r>
            <a:r>
              <a:rPr lang="en-US" sz="1000" dirty="0"/>
              <a:t> </a:t>
            </a:r>
            <a:r>
              <a:rPr lang="en-US" sz="1000" dirty="0" err="1"/>
              <a:t>ministerstva</a:t>
            </a:r>
            <a:r>
              <a:rPr lang="en-US" sz="1000" dirty="0"/>
              <a:t> </a:t>
            </a:r>
            <a:r>
              <a:rPr lang="en-US" sz="1000" dirty="0" err="1"/>
              <a:t>průmyslu</a:t>
            </a:r>
            <a:r>
              <a:rPr lang="en-US" sz="1000" dirty="0"/>
              <a:t> a </a:t>
            </a:r>
            <a:r>
              <a:rPr lang="en-US" sz="1000" dirty="0" err="1"/>
              <a:t>obchodu</a:t>
            </a:r>
            <a:r>
              <a:rPr lang="en-US" sz="1000" dirty="0"/>
              <a:t> k </a:t>
            </a:r>
            <a:r>
              <a:rPr lang="en-US" sz="1000" dirty="0" err="1"/>
              <a:t>rozeznávání</a:t>
            </a:r>
            <a:r>
              <a:rPr lang="en-US" sz="1000" dirty="0"/>
              <a:t> </a:t>
            </a:r>
            <a:r>
              <a:rPr lang="en-US" sz="1000" dirty="0" err="1"/>
              <a:t>sexismu</a:t>
            </a:r>
            <a:r>
              <a:rPr lang="en-US" sz="1000" dirty="0"/>
              <a:t> v </a:t>
            </a:r>
            <a:r>
              <a:rPr lang="en-US" sz="1000" dirty="0" err="1"/>
              <a:t>reklamě</a:t>
            </a:r>
            <a:endParaRPr lang="en-US" sz="1000" dirty="0"/>
          </a:p>
          <a:p>
            <a:pPr lvl="0" indent="-228600" defTabSz="914400">
              <a:spcAft>
                <a:spcPts val="600"/>
              </a:spcAft>
              <a:buClr>
                <a:schemeClr val="dk1"/>
              </a:buClr>
              <a:buSzPts val="1200"/>
              <a:buFont typeface="Arial" panose="020B0604020202020204" pitchFamily="34" charset="0"/>
              <a:buChar char="•"/>
            </a:pPr>
            <a:r>
              <a:rPr lang="en-US" sz="1000" dirty="0"/>
              <a:t>(</a:t>
            </a:r>
            <a:r>
              <a:rPr lang="en-US" sz="1000" dirty="0">
                <a:hlinkClick r:id="rId3"/>
              </a:rPr>
              <a:t>https://www.mpo.cz/assets/dokumenty/55757/63940/656321/priloha001.pdf</a:t>
            </a:r>
            <a:r>
              <a:rPr lang="en-US" sz="1000" dirty="0"/>
              <a:t>) </a:t>
            </a:r>
          </a:p>
          <a:p>
            <a:pPr lvl="1" indent="-228600" defTabSz="914400">
              <a:spcBef>
                <a:spcPts val="0"/>
              </a:spcBef>
              <a:spcAft>
                <a:spcPts val="600"/>
              </a:spcAft>
              <a:buClr>
                <a:schemeClr val="dk1"/>
              </a:buClr>
              <a:buSzPts val="1200"/>
              <a:buFont typeface="Arial" panose="020B0604020202020204" pitchFamily="34" charset="0"/>
              <a:buChar char="•"/>
            </a:pPr>
            <a:r>
              <a:rPr lang="en-US" sz="1000" dirty="0"/>
              <a:t>V </a:t>
            </a:r>
            <a:r>
              <a:rPr lang="en-US" sz="1000" dirty="0" err="1"/>
              <a:t>konkrétních</a:t>
            </a:r>
            <a:r>
              <a:rPr lang="en-US" sz="1000" dirty="0"/>
              <a:t> </a:t>
            </a:r>
            <a:r>
              <a:rPr lang="en-US" sz="1000" dirty="0" err="1"/>
              <a:t>případech</a:t>
            </a:r>
            <a:r>
              <a:rPr lang="en-US" sz="1000" dirty="0"/>
              <a:t> </a:t>
            </a:r>
            <a:r>
              <a:rPr lang="en-US" sz="1000" dirty="0" err="1"/>
              <a:t>musí</a:t>
            </a:r>
            <a:r>
              <a:rPr lang="en-US" sz="1000" dirty="0"/>
              <a:t> </a:t>
            </a:r>
            <a:r>
              <a:rPr lang="en-US" sz="1000" dirty="0" err="1"/>
              <a:t>orgán</a:t>
            </a:r>
            <a:r>
              <a:rPr lang="en-US" sz="1000" dirty="0"/>
              <a:t> </a:t>
            </a:r>
            <a:r>
              <a:rPr lang="en-US" sz="1000" dirty="0" err="1"/>
              <a:t>dozoru</a:t>
            </a:r>
            <a:r>
              <a:rPr lang="en-US" sz="1000" dirty="0"/>
              <a:t> </a:t>
            </a:r>
            <a:r>
              <a:rPr lang="en-US" sz="1000" dirty="0" err="1"/>
              <a:t>vždy</a:t>
            </a:r>
            <a:r>
              <a:rPr lang="en-US" sz="1000" dirty="0"/>
              <a:t> </a:t>
            </a:r>
            <a:r>
              <a:rPr lang="en-US" sz="1000" dirty="0" err="1"/>
              <a:t>nejen</a:t>
            </a:r>
            <a:r>
              <a:rPr lang="en-US" sz="1000" dirty="0"/>
              <a:t> </a:t>
            </a:r>
            <a:r>
              <a:rPr lang="en-US" sz="1000" dirty="0" err="1"/>
              <a:t>konstatovat</a:t>
            </a:r>
            <a:r>
              <a:rPr lang="en-US" sz="1000" dirty="0"/>
              <a:t>, </a:t>
            </a:r>
            <a:r>
              <a:rPr lang="en-US" sz="1000" dirty="0" err="1"/>
              <a:t>že</a:t>
            </a:r>
            <a:r>
              <a:rPr lang="en-US" sz="1000" dirty="0"/>
              <a:t> </a:t>
            </a:r>
            <a:r>
              <a:rPr lang="en-US" sz="1000" dirty="0" err="1"/>
              <a:t>reklama</a:t>
            </a:r>
            <a:r>
              <a:rPr lang="en-US" sz="1000" dirty="0"/>
              <a:t> </a:t>
            </a:r>
            <a:r>
              <a:rPr lang="en-US" sz="1000" dirty="0" err="1"/>
              <a:t>obsahuje</a:t>
            </a:r>
            <a:r>
              <a:rPr lang="en-US" sz="1000" dirty="0"/>
              <a:t> </a:t>
            </a:r>
            <a:r>
              <a:rPr lang="en-US" sz="1000" dirty="0" err="1"/>
              <a:t>sexistický</a:t>
            </a:r>
            <a:r>
              <a:rPr lang="en-US" sz="1000" dirty="0"/>
              <a:t> </a:t>
            </a:r>
            <a:r>
              <a:rPr lang="en-US" sz="1000" dirty="0" err="1"/>
              <a:t>prvek</a:t>
            </a:r>
            <a:r>
              <a:rPr lang="en-US" sz="1000" dirty="0"/>
              <a:t>, ale </a:t>
            </a:r>
            <a:r>
              <a:rPr lang="en-US" sz="1000" dirty="0" err="1"/>
              <a:t>také</a:t>
            </a:r>
            <a:r>
              <a:rPr lang="en-US" sz="1000" dirty="0"/>
              <a:t> </a:t>
            </a:r>
            <a:r>
              <a:rPr lang="en-US" sz="1000" dirty="0" err="1"/>
              <a:t>popsat</a:t>
            </a:r>
            <a:r>
              <a:rPr lang="en-US" sz="1000" dirty="0"/>
              <a:t>, v </a:t>
            </a:r>
            <a:r>
              <a:rPr lang="en-US" sz="1000" dirty="0" err="1"/>
              <a:t>čem</a:t>
            </a:r>
            <a:r>
              <a:rPr lang="en-US" sz="1000" dirty="0"/>
              <a:t> </a:t>
            </a:r>
            <a:r>
              <a:rPr lang="en-US" sz="1000" dirty="0" err="1"/>
              <a:t>sexismus</a:t>
            </a:r>
            <a:r>
              <a:rPr lang="en-US" sz="1000" dirty="0"/>
              <a:t> </a:t>
            </a:r>
            <a:r>
              <a:rPr lang="en-US" sz="1000" dirty="0" err="1"/>
              <a:t>reklamy</a:t>
            </a:r>
            <a:r>
              <a:rPr lang="en-US" sz="1000" dirty="0"/>
              <a:t> </a:t>
            </a:r>
            <a:r>
              <a:rPr lang="en-US" sz="1000" dirty="0" err="1"/>
              <a:t>spočívá</a:t>
            </a:r>
            <a:r>
              <a:rPr lang="en-US" sz="1000" dirty="0"/>
              <a:t> a </a:t>
            </a:r>
            <a:r>
              <a:rPr lang="en-US" sz="1000" dirty="0" err="1"/>
              <a:t>dovodit</a:t>
            </a:r>
            <a:r>
              <a:rPr lang="en-US" sz="1000" dirty="0"/>
              <a:t>, </a:t>
            </a:r>
            <a:r>
              <a:rPr lang="en-US" sz="1000" dirty="0" err="1"/>
              <a:t>proč</a:t>
            </a:r>
            <a:r>
              <a:rPr lang="en-US" sz="1000" dirty="0"/>
              <a:t> je </a:t>
            </a:r>
            <a:r>
              <a:rPr lang="en-US" sz="1000" dirty="0" err="1"/>
              <a:t>právě</a:t>
            </a:r>
            <a:r>
              <a:rPr lang="en-US" sz="1000" dirty="0"/>
              <a:t> z toho </a:t>
            </a:r>
            <a:r>
              <a:rPr lang="en-US" sz="1000" dirty="0" err="1"/>
              <a:t>důvodu</a:t>
            </a:r>
            <a:r>
              <a:rPr lang="en-US" sz="1000" dirty="0"/>
              <a:t> </a:t>
            </a:r>
            <a:r>
              <a:rPr lang="en-US" sz="1000" dirty="0" err="1"/>
              <a:t>reklama</a:t>
            </a:r>
            <a:r>
              <a:rPr lang="en-US" sz="1000" dirty="0"/>
              <a:t> v </a:t>
            </a:r>
            <a:r>
              <a:rPr lang="en-US" sz="1000" dirty="0" err="1"/>
              <a:t>rozporu</a:t>
            </a:r>
            <a:r>
              <a:rPr lang="en-US" sz="1000" dirty="0"/>
              <a:t> s </a:t>
            </a:r>
            <a:r>
              <a:rPr lang="en-US" sz="1000" dirty="0" err="1"/>
              <a:t>dobrými</a:t>
            </a:r>
            <a:r>
              <a:rPr lang="en-US" sz="1000" dirty="0"/>
              <a:t> </a:t>
            </a:r>
            <a:r>
              <a:rPr lang="en-US" sz="1000" dirty="0" err="1"/>
              <a:t>mravy</a:t>
            </a:r>
            <a:r>
              <a:rPr lang="en-US" sz="1000" dirty="0"/>
              <a:t> a </a:t>
            </a:r>
            <a:r>
              <a:rPr lang="en-US" sz="1000" dirty="0" err="1"/>
              <a:t>tedy</a:t>
            </a:r>
            <a:r>
              <a:rPr lang="en-US" sz="1000" dirty="0"/>
              <a:t> </a:t>
            </a:r>
            <a:r>
              <a:rPr lang="en-US" sz="1000" dirty="0" err="1"/>
              <a:t>i</a:t>
            </a:r>
            <a:r>
              <a:rPr lang="en-US" sz="1000" dirty="0"/>
              <a:t> v </a:t>
            </a:r>
            <a:r>
              <a:rPr lang="en-US" sz="1000" dirty="0" err="1"/>
              <a:t>rozporu</a:t>
            </a:r>
            <a:r>
              <a:rPr lang="en-US" sz="1000" dirty="0"/>
              <a:t> se </a:t>
            </a:r>
            <a:r>
              <a:rPr lang="en-US" sz="1000" dirty="0" err="1"/>
              <a:t>zákonem</a:t>
            </a:r>
            <a:r>
              <a:rPr lang="en-US" sz="1000" dirty="0"/>
              <a:t>. </a:t>
            </a:r>
          </a:p>
          <a:p>
            <a:pPr lvl="1" indent="-228600" defTabSz="914400">
              <a:spcBef>
                <a:spcPts val="0"/>
              </a:spcBef>
              <a:spcAft>
                <a:spcPts val="600"/>
              </a:spcAft>
              <a:buClr>
                <a:schemeClr val="dk1"/>
              </a:buClr>
              <a:buSzPts val="1200"/>
              <a:buFont typeface="Arial" panose="020B0604020202020204" pitchFamily="34" charset="0"/>
              <a:buChar char="•"/>
            </a:pPr>
            <a:r>
              <a:rPr lang="en-US" sz="1000" dirty="0" err="1"/>
              <a:t>Užití</a:t>
            </a:r>
            <a:r>
              <a:rPr lang="en-US" sz="1000" dirty="0"/>
              <a:t> </a:t>
            </a:r>
            <a:r>
              <a:rPr lang="en-US" sz="1000" dirty="0" err="1"/>
              <a:t>lidského</a:t>
            </a:r>
            <a:r>
              <a:rPr lang="en-US" sz="1000" dirty="0"/>
              <a:t> </a:t>
            </a:r>
            <a:r>
              <a:rPr lang="en-US" sz="1000" dirty="0" err="1"/>
              <a:t>těla</a:t>
            </a:r>
            <a:r>
              <a:rPr lang="en-US" sz="1000" dirty="0"/>
              <a:t> – bez </a:t>
            </a:r>
            <a:r>
              <a:rPr lang="en-US" sz="1000" dirty="0" err="1"/>
              <a:t>souvislosti</a:t>
            </a:r>
            <a:r>
              <a:rPr lang="en-US" sz="1000" dirty="0"/>
              <a:t> s </a:t>
            </a:r>
            <a:r>
              <a:rPr lang="en-US" sz="1000" dirty="0" err="1"/>
              <a:t>produktem</a:t>
            </a:r>
            <a:r>
              <a:rPr lang="en-US" sz="1000" dirty="0"/>
              <a:t>/se </a:t>
            </a:r>
            <a:r>
              <a:rPr lang="en-US" sz="1000" dirty="0" err="1"/>
              <a:t>souvislostí</a:t>
            </a:r>
            <a:endParaRPr lang="en-US" sz="1000" dirty="0"/>
          </a:p>
          <a:p>
            <a:pPr lvl="1" indent="-228600" defTabSz="914400">
              <a:spcBef>
                <a:spcPts val="0"/>
              </a:spcBef>
              <a:spcAft>
                <a:spcPts val="600"/>
              </a:spcAft>
              <a:buClr>
                <a:schemeClr val="dk1"/>
              </a:buClr>
              <a:buSzPts val="1200"/>
              <a:buFont typeface="Arial" panose="020B0604020202020204" pitchFamily="34" charset="0"/>
              <a:buChar char="•"/>
            </a:pPr>
            <a:r>
              <a:rPr lang="en-US" sz="1000" dirty="0" err="1"/>
              <a:t>Zobrazení</a:t>
            </a:r>
            <a:r>
              <a:rPr lang="en-US" sz="1000" dirty="0"/>
              <a:t> </a:t>
            </a:r>
            <a:r>
              <a:rPr lang="en-US" sz="1000" dirty="0" err="1"/>
              <a:t>částí</a:t>
            </a:r>
            <a:r>
              <a:rPr lang="en-US" sz="1000" dirty="0"/>
              <a:t> </a:t>
            </a:r>
            <a:r>
              <a:rPr lang="en-US" sz="1000" dirty="0" err="1"/>
              <a:t>těla</a:t>
            </a:r>
            <a:endParaRPr lang="en-US" sz="1000" dirty="0"/>
          </a:p>
          <a:p>
            <a:pPr lvl="1" indent="-228600" defTabSz="914400">
              <a:spcBef>
                <a:spcPts val="0"/>
              </a:spcBef>
              <a:spcAft>
                <a:spcPts val="600"/>
              </a:spcAft>
              <a:buClr>
                <a:schemeClr val="dk1"/>
              </a:buClr>
              <a:buSzPts val="1200"/>
              <a:buFont typeface="Arial" panose="020B0604020202020204" pitchFamily="34" charset="0"/>
              <a:buChar char="•"/>
            </a:pPr>
            <a:r>
              <a:rPr lang="en-US" sz="1000" dirty="0" err="1"/>
              <a:t>Využívání</a:t>
            </a:r>
            <a:r>
              <a:rPr lang="en-US" sz="1000" dirty="0"/>
              <a:t> </a:t>
            </a:r>
            <a:r>
              <a:rPr lang="en-US" sz="1000" dirty="0" err="1"/>
              <a:t>sexuálních</a:t>
            </a:r>
            <a:r>
              <a:rPr lang="en-US" sz="1000" dirty="0"/>
              <a:t> </a:t>
            </a:r>
            <a:r>
              <a:rPr lang="en-US" sz="1000" dirty="0" err="1"/>
              <a:t>prvků</a:t>
            </a:r>
            <a:endParaRPr lang="en-US" sz="1000" dirty="0"/>
          </a:p>
          <a:p>
            <a:pPr lvl="1" indent="-228600" defTabSz="914400">
              <a:spcBef>
                <a:spcPts val="0"/>
              </a:spcBef>
              <a:spcAft>
                <a:spcPts val="600"/>
              </a:spcAft>
              <a:buClr>
                <a:schemeClr val="dk1"/>
              </a:buClr>
              <a:buSzPts val="1200"/>
              <a:buFont typeface="Arial" panose="020B0604020202020204" pitchFamily="34" charset="0"/>
              <a:buChar char="•"/>
            </a:pPr>
            <a:r>
              <a:rPr lang="en-US" sz="1000" dirty="0" err="1"/>
              <a:t>Stereotypní</a:t>
            </a:r>
            <a:r>
              <a:rPr lang="en-US" sz="1000" dirty="0"/>
              <a:t> </a:t>
            </a:r>
            <a:r>
              <a:rPr lang="en-US" sz="1000" dirty="0" err="1"/>
              <a:t>zobrazení</a:t>
            </a:r>
            <a:endParaRPr lang="en-US" sz="1000" dirty="0"/>
          </a:p>
          <a:p>
            <a:pPr indent="-228600" defTabSz="914400">
              <a:spcAft>
                <a:spcPts val="600"/>
              </a:spcAft>
              <a:buClr>
                <a:schemeClr val="dk1"/>
              </a:buClr>
              <a:buSzPts val="1200"/>
              <a:buFont typeface="Arial" panose="020B0604020202020204" pitchFamily="34" charset="0"/>
              <a:buChar char="•"/>
            </a:pPr>
            <a:r>
              <a:rPr lang="en-US" sz="1000" dirty="0" err="1"/>
              <a:t>Veřejná</a:t>
            </a:r>
            <a:r>
              <a:rPr lang="en-US" sz="1000" dirty="0"/>
              <a:t> </a:t>
            </a:r>
            <a:r>
              <a:rPr lang="en-US" sz="1000" dirty="0" err="1"/>
              <a:t>ochránkyně</a:t>
            </a:r>
            <a:r>
              <a:rPr lang="en-US" sz="1000" dirty="0"/>
              <a:t> </a:t>
            </a:r>
            <a:r>
              <a:rPr lang="en-US" sz="1000" dirty="0" err="1"/>
              <a:t>práv</a:t>
            </a:r>
            <a:r>
              <a:rPr lang="en-US" sz="1000" dirty="0"/>
              <a:t> –</a:t>
            </a:r>
            <a:r>
              <a:rPr lang="en-US" sz="1000" dirty="0" err="1"/>
              <a:t>Zpráva</a:t>
            </a:r>
            <a:r>
              <a:rPr lang="en-US" sz="1000" dirty="0"/>
              <a:t> </a:t>
            </a:r>
            <a:r>
              <a:rPr lang="en-US" sz="1000" dirty="0" err="1"/>
              <a:t>veřejné</a:t>
            </a:r>
            <a:r>
              <a:rPr lang="en-US" sz="1000" dirty="0"/>
              <a:t> </a:t>
            </a:r>
            <a:r>
              <a:rPr lang="en-US" sz="1000" dirty="0" err="1"/>
              <a:t>ochránkyně</a:t>
            </a:r>
            <a:r>
              <a:rPr lang="en-US" sz="1000" dirty="0"/>
              <a:t> </a:t>
            </a:r>
            <a:r>
              <a:rPr lang="en-US" sz="1000" dirty="0" err="1"/>
              <a:t>práv</a:t>
            </a:r>
            <a:r>
              <a:rPr lang="en-US" sz="1000" dirty="0"/>
              <a:t> o </a:t>
            </a:r>
            <a:r>
              <a:rPr lang="en-US" sz="1000" dirty="0" err="1"/>
              <a:t>šetření</a:t>
            </a:r>
            <a:r>
              <a:rPr lang="en-US" sz="1000" dirty="0"/>
              <a:t> z </a:t>
            </a:r>
            <a:r>
              <a:rPr lang="en-US" sz="1000" dirty="0" err="1"/>
              <a:t>vlastní</a:t>
            </a:r>
            <a:r>
              <a:rPr lang="en-US" sz="1000" dirty="0"/>
              <a:t> </a:t>
            </a:r>
            <a:r>
              <a:rPr lang="en-US" sz="1000" dirty="0" err="1"/>
              <a:t>iniciativy</a:t>
            </a:r>
            <a:r>
              <a:rPr lang="en-US" sz="1000" dirty="0"/>
              <a:t> </a:t>
            </a:r>
            <a:r>
              <a:rPr lang="en-US" sz="1000" dirty="0" err="1"/>
              <a:t>ve</a:t>
            </a:r>
            <a:r>
              <a:rPr lang="en-US" sz="1000" dirty="0"/>
              <a:t> </a:t>
            </a:r>
            <a:r>
              <a:rPr lang="en-US" sz="1000" dirty="0" err="1"/>
              <a:t>věci</a:t>
            </a:r>
            <a:r>
              <a:rPr lang="en-US" sz="1000" dirty="0"/>
              <a:t> </a:t>
            </a:r>
            <a:r>
              <a:rPr lang="en-US" sz="1000" dirty="0" err="1"/>
              <a:t>přístupu</a:t>
            </a:r>
            <a:r>
              <a:rPr lang="en-US" sz="1000" dirty="0"/>
              <a:t> </a:t>
            </a:r>
            <a:r>
              <a:rPr lang="en-US" sz="1000" dirty="0" err="1"/>
              <a:t>úřadů</a:t>
            </a:r>
            <a:r>
              <a:rPr lang="en-US" sz="1000" dirty="0"/>
              <a:t> k </a:t>
            </a:r>
            <a:r>
              <a:rPr lang="en-US" sz="1000" dirty="0" err="1"/>
              <a:t>sexistické</a:t>
            </a:r>
            <a:r>
              <a:rPr lang="en-US" sz="1000" dirty="0"/>
              <a:t> </a:t>
            </a:r>
            <a:r>
              <a:rPr lang="en-US" sz="1000" dirty="0" err="1"/>
              <a:t>reklamě</a:t>
            </a:r>
            <a:r>
              <a:rPr lang="en-US" sz="1000" dirty="0"/>
              <a:t> ze </a:t>
            </a:r>
            <a:r>
              <a:rPr lang="en-US" sz="1000" dirty="0" err="1"/>
              <a:t>dne</a:t>
            </a:r>
            <a:r>
              <a:rPr lang="en-US" sz="1000" dirty="0"/>
              <a:t> 20. 4. 2018 (</a:t>
            </a:r>
            <a:r>
              <a:rPr lang="en-US" sz="1000" dirty="0">
                <a:hlinkClick r:id="rId4">
                  <a:extLst>
                    <a:ext uri="{A12FA001-AC4F-418D-AE19-62706E023703}">
                      <ahyp:hlinkClr xmlns:ahyp="http://schemas.microsoft.com/office/drawing/2018/hyperlinkcolor" val="tx"/>
                    </a:ext>
                  </a:extLst>
                </a:hlinkClick>
              </a:rPr>
              <a:t>https://www.ochrance.cz/fileadmin/user_upload/ESO/2024-17-VOP-VB-Z18-final.pdf</a:t>
            </a:r>
            <a:r>
              <a:rPr lang="en-US" sz="1000" dirty="0"/>
              <a:t>) </a:t>
            </a:r>
          </a:p>
          <a:p>
            <a:pPr lvl="1" indent="-228600" defTabSz="914400">
              <a:spcBef>
                <a:spcPts val="0"/>
              </a:spcBef>
              <a:spcAft>
                <a:spcPts val="600"/>
              </a:spcAft>
              <a:buClr>
                <a:schemeClr val="dk1"/>
              </a:buClr>
              <a:buSzPts val="1200"/>
              <a:buFont typeface="Arial" panose="020B0604020202020204" pitchFamily="34" charset="0"/>
              <a:buChar char="•"/>
            </a:pPr>
            <a:r>
              <a:rPr lang="en-US" sz="1000" dirty="0" err="1"/>
              <a:t>Praxe</a:t>
            </a:r>
            <a:r>
              <a:rPr lang="en-US" sz="1000" dirty="0"/>
              <a:t> </a:t>
            </a:r>
            <a:r>
              <a:rPr lang="en-US" sz="1000" dirty="0" err="1"/>
              <a:t>krajských</a:t>
            </a:r>
            <a:r>
              <a:rPr lang="en-US" sz="1000" dirty="0"/>
              <a:t> </a:t>
            </a:r>
            <a:r>
              <a:rPr lang="en-US" sz="1000" dirty="0" err="1"/>
              <a:t>živnostenských</a:t>
            </a:r>
            <a:r>
              <a:rPr lang="en-US" sz="1000" dirty="0"/>
              <a:t> </a:t>
            </a:r>
            <a:r>
              <a:rPr lang="en-US" sz="1000" dirty="0" err="1"/>
              <a:t>úřadů</a:t>
            </a:r>
            <a:r>
              <a:rPr lang="en-US" sz="1000" dirty="0"/>
              <a:t> je </a:t>
            </a:r>
            <a:r>
              <a:rPr lang="en-US" sz="1000" dirty="0" err="1"/>
              <a:t>nejednotná</a:t>
            </a:r>
            <a:r>
              <a:rPr lang="en-US" sz="1000" dirty="0"/>
              <a:t> – </a:t>
            </a:r>
            <a:r>
              <a:rPr lang="en-US" sz="1000" dirty="0" err="1"/>
              <a:t>narušení</a:t>
            </a:r>
            <a:r>
              <a:rPr lang="en-US" sz="1000" dirty="0"/>
              <a:t> </a:t>
            </a:r>
            <a:r>
              <a:rPr lang="en-US" sz="1000" dirty="0" err="1"/>
              <a:t>legitimního</a:t>
            </a:r>
            <a:r>
              <a:rPr lang="en-US" sz="1000" dirty="0"/>
              <a:t> </a:t>
            </a:r>
            <a:r>
              <a:rPr lang="en-US" sz="1000" dirty="0" err="1"/>
              <a:t>očekávání</a:t>
            </a:r>
            <a:r>
              <a:rPr lang="en-US" sz="1000" dirty="0"/>
              <a:t> </a:t>
            </a:r>
            <a:r>
              <a:rPr lang="en-US" sz="1000" dirty="0" err="1"/>
              <a:t>zadavatelů</a:t>
            </a:r>
            <a:r>
              <a:rPr lang="en-US" sz="1000" dirty="0"/>
              <a:t> a </a:t>
            </a:r>
            <a:r>
              <a:rPr lang="en-US" sz="1000" dirty="0" err="1"/>
              <a:t>zpracovatelů</a:t>
            </a:r>
            <a:r>
              <a:rPr lang="en-US" sz="1000" dirty="0"/>
              <a:t> </a:t>
            </a:r>
            <a:r>
              <a:rPr lang="en-US" sz="1000" dirty="0" err="1"/>
              <a:t>reklamy</a:t>
            </a:r>
            <a:endParaRPr lang="en-US" sz="1000" dirty="0"/>
          </a:p>
          <a:p>
            <a:pPr lvl="1" indent="-228600" defTabSz="914400">
              <a:spcBef>
                <a:spcPts val="0"/>
              </a:spcBef>
              <a:spcAft>
                <a:spcPts val="600"/>
              </a:spcAft>
              <a:buClr>
                <a:schemeClr val="dk1"/>
              </a:buClr>
              <a:buSzPts val="1200"/>
              <a:buFont typeface="Arial" panose="020B0604020202020204" pitchFamily="34" charset="0"/>
              <a:buChar char="•"/>
            </a:pPr>
            <a:r>
              <a:rPr lang="en-US" sz="1000" dirty="0"/>
              <a:t>U </a:t>
            </a:r>
            <a:r>
              <a:rPr lang="en-US" sz="1000" dirty="0" err="1"/>
              <a:t>posuzování</a:t>
            </a:r>
            <a:r>
              <a:rPr lang="en-US" sz="1000" dirty="0"/>
              <a:t> </a:t>
            </a:r>
            <a:r>
              <a:rPr lang="en-US" sz="1000" dirty="0" err="1"/>
              <a:t>reklamy</a:t>
            </a:r>
            <a:r>
              <a:rPr lang="en-US" sz="1000" dirty="0"/>
              <a:t> je </a:t>
            </a:r>
            <a:r>
              <a:rPr lang="en-US" sz="1000" dirty="0" err="1"/>
              <a:t>nutné</a:t>
            </a:r>
            <a:r>
              <a:rPr lang="en-US" sz="1000" dirty="0"/>
              <a:t> </a:t>
            </a:r>
            <a:r>
              <a:rPr lang="en-US" sz="1000" dirty="0" err="1"/>
              <a:t>zhodnotit</a:t>
            </a:r>
            <a:r>
              <a:rPr lang="en-US" sz="1000" dirty="0"/>
              <a:t> </a:t>
            </a:r>
            <a:r>
              <a:rPr lang="en-US" sz="1000" dirty="0" err="1"/>
              <a:t>její</a:t>
            </a:r>
            <a:r>
              <a:rPr lang="en-US" sz="1000" dirty="0"/>
              <a:t> </a:t>
            </a:r>
            <a:r>
              <a:rPr lang="en-US" sz="1000" dirty="0" err="1"/>
              <a:t>obsah</a:t>
            </a:r>
            <a:r>
              <a:rPr lang="en-US" sz="1000" dirty="0"/>
              <a:t> a </a:t>
            </a:r>
            <a:r>
              <a:rPr lang="en-US" sz="1000" dirty="0" err="1"/>
              <a:t>kontext</a:t>
            </a:r>
            <a:endParaRPr lang="en-US" sz="1000" dirty="0"/>
          </a:p>
          <a:p>
            <a:pPr lvl="1" indent="-228600" defTabSz="914400">
              <a:spcBef>
                <a:spcPts val="0"/>
              </a:spcBef>
              <a:spcAft>
                <a:spcPts val="600"/>
              </a:spcAft>
              <a:buClr>
                <a:schemeClr val="dk1"/>
              </a:buClr>
              <a:buSzPts val="1200"/>
              <a:buFont typeface="Arial" panose="020B0604020202020204" pitchFamily="34" charset="0"/>
              <a:buChar char="•"/>
            </a:pPr>
            <a:r>
              <a:rPr lang="en-US" sz="1000" dirty="0"/>
              <a:t>MPO by </a:t>
            </a:r>
            <a:r>
              <a:rPr lang="en-US" sz="1000" dirty="0" err="1"/>
              <a:t>mělo</a:t>
            </a:r>
            <a:r>
              <a:rPr lang="en-US" sz="1000" dirty="0"/>
              <a:t> </a:t>
            </a:r>
            <a:r>
              <a:rPr lang="en-US" sz="1000" dirty="0" err="1"/>
              <a:t>být</a:t>
            </a:r>
            <a:r>
              <a:rPr lang="en-US" sz="1000" dirty="0"/>
              <a:t> </a:t>
            </a:r>
            <a:r>
              <a:rPr lang="en-US" sz="1000" dirty="0" err="1"/>
              <a:t>ve</a:t>
            </a:r>
            <a:r>
              <a:rPr lang="en-US" sz="1000" dirty="0"/>
              <a:t> </a:t>
            </a:r>
            <a:r>
              <a:rPr lang="en-US" sz="1000" dirty="0" err="1"/>
              <a:t>sjednocování</a:t>
            </a:r>
            <a:r>
              <a:rPr lang="en-US" sz="1000" dirty="0"/>
              <a:t> </a:t>
            </a:r>
            <a:r>
              <a:rPr lang="en-US" sz="1000" dirty="0" err="1"/>
              <a:t>aktivnější</a:t>
            </a:r>
            <a:r>
              <a:rPr lang="en-US" sz="1000" dirty="0"/>
              <a:t> a </a:t>
            </a:r>
            <a:r>
              <a:rPr lang="en-US" sz="1000" dirty="0" err="1"/>
              <a:t>činit</a:t>
            </a:r>
            <a:r>
              <a:rPr lang="en-US" sz="1000" dirty="0"/>
              <a:t> </a:t>
            </a:r>
            <a:r>
              <a:rPr lang="en-US" sz="1000" dirty="0" err="1"/>
              <a:t>opatření</a:t>
            </a:r>
            <a:r>
              <a:rPr lang="en-US" sz="1000" dirty="0"/>
              <a:t> </a:t>
            </a:r>
            <a:r>
              <a:rPr lang="en-US" sz="1000" dirty="0" err="1"/>
              <a:t>proti</a:t>
            </a:r>
            <a:r>
              <a:rPr lang="en-US" sz="1000" dirty="0"/>
              <a:t> </a:t>
            </a:r>
            <a:r>
              <a:rPr lang="en-US" sz="1000" dirty="0" err="1"/>
              <a:t>nečinnosti</a:t>
            </a:r>
            <a:r>
              <a:rPr lang="en-US" sz="1000" dirty="0"/>
              <a:t> </a:t>
            </a:r>
            <a:r>
              <a:rPr lang="en-US" sz="1000" dirty="0" err="1"/>
              <a:t>vůči</a:t>
            </a:r>
            <a:r>
              <a:rPr lang="en-US" sz="1000" dirty="0"/>
              <a:t> </a:t>
            </a:r>
            <a:r>
              <a:rPr lang="en-US" sz="1000" dirty="0" err="1"/>
              <a:t>nejednotně</a:t>
            </a:r>
            <a:r>
              <a:rPr lang="en-US" sz="1000" dirty="0"/>
              <a:t> </a:t>
            </a:r>
            <a:r>
              <a:rPr lang="en-US" sz="1000" dirty="0" err="1"/>
              <a:t>posouzeným</a:t>
            </a:r>
            <a:r>
              <a:rPr lang="en-US" sz="1000" dirty="0"/>
              <a:t> </a:t>
            </a:r>
            <a:r>
              <a:rPr lang="en-US" sz="1000" dirty="0" err="1"/>
              <a:t>reklamám</a:t>
            </a:r>
            <a:endParaRPr lang="en-US" sz="1000" dirty="0"/>
          </a:p>
          <a:p>
            <a:pPr lvl="0" indent="-228600" defTabSz="914400">
              <a:spcAft>
                <a:spcPts val="600"/>
              </a:spcAft>
              <a:buClr>
                <a:schemeClr val="dk1"/>
              </a:buClr>
              <a:buSzPts val="1200"/>
              <a:buFont typeface="Arial" panose="020B0604020202020204" pitchFamily="34" charset="0"/>
              <a:buChar char="•"/>
            </a:pPr>
            <a:endParaRPr lang="en-US" sz="1000" dirty="0"/>
          </a:p>
        </p:txBody>
      </p:sp>
      <p:sp>
        <p:nvSpPr>
          <p:cNvPr id="25" name="Rectangle 16">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4278"/>
            <a:ext cx="9143993" cy="127075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7FF188-9524-634B-B766-505EF6B7B199}"/>
              </a:ext>
            </a:extLst>
          </p:cNvPr>
          <p:cNvSpPr>
            <a:spLocks noGrp="1"/>
          </p:cNvSpPr>
          <p:nvPr>
            <p:ph type="title"/>
          </p:nvPr>
        </p:nvSpPr>
        <p:spPr>
          <a:xfrm>
            <a:off x="867638" y="478321"/>
            <a:ext cx="7416372" cy="675098"/>
          </a:xfrm>
        </p:spPr>
        <p:txBody>
          <a:bodyPr vert="horz" lIns="91440" tIns="45720" rIns="91440" bIns="45720" rtlCol="0" anchor="t">
            <a:normAutofit/>
          </a:bodyPr>
          <a:lstStyle/>
          <a:p>
            <a:pPr defTabSz="914400">
              <a:spcBef>
                <a:spcPct val="0"/>
              </a:spcBef>
            </a:pPr>
            <a:r>
              <a:rPr lang="en-US" sz="3000" kern="1200">
                <a:solidFill>
                  <a:schemeClr val="bg1"/>
                </a:solidFill>
                <a:latin typeface="+mj-lt"/>
                <a:ea typeface="+mj-ea"/>
                <a:cs typeface="+mj-cs"/>
              </a:rPr>
              <a:t>Podzákonná právní úprava</a:t>
            </a:r>
          </a:p>
        </p:txBody>
      </p:sp>
    </p:spTree>
    <p:extLst>
      <p:ext uri="{BB962C8B-B14F-4D97-AF65-F5344CB8AC3E}">
        <p14:creationId xmlns:p14="http://schemas.microsoft.com/office/powerpoint/2010/main" val="511629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1"/>
        <p:cNvGrpSpPr/>
        <p:nvPr/>
      </p:nvGrpSpPr>
      <p:grpSpPr>
        <a:xfrm>
          <a:off x="0" y="0"/>
          <a:ext cx="0" cy="0"/>
          <a:chOff x="0" y="0"/>
          <a:chExt cx="0" cy="0"/>
        </a:xfrm>
      </p:grpSpPr>
      <p:sp useBgFill="1">
        <p:nvSpPr>
          <p:cNvPr id="249" name="Rectangle 240">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Google Shape;222;p41"/>
          <p:cNvSpPr txBox="1">
            <a:spLocks noGrp="1"/>
          </p:cNvSpPr>
          <p:nvPr>
            <p:ph type="title"/>
          </p:nvPr>
        </p:nvSpPr>
        <p:spPr>
          <a:xfrm>
            <a:off x="750338" y="1207518"/>
            <a:ext cx="4176746" cy="1092751"/>
          </a:xfrm>
          <a:prstGeom prst="rect">
            <a:avLst/>
          </a:prstGeom>
        </p:spPr>
        <p:txBody>
          <a:bodyPr spcFirstLastPara="1" vert="horz" lIns="91440" tIns="45720" rIns="91440" bIns="45720" rtlCol="0" anchor="b" anchorCtr="0">
            <a:normAutofit/>
          </a:bodyPr>
          <a:lstStyle/>
          <a:p>
            <a:pPr marL="0" lvl="0" indent="0" defTabSz="914400">
              <a:spcBef>
                <a:spcPct val="0"/>
              </a:spcBef>
              <a:spcAft>
                <a:spcPts val="0"/>
              </a:spcAft>
            </a:pPr>
            <a:r>
              <a:rPr lang="en-US" sz="3400" b="1" kern="1200">
                <a:solidFill>
                  <a:schemeClr val="tx1"/>
                </a:solidFill>
                <a:latin typeface="+mj-lt"/>
                <a:ea typeface="+mj-ea"/>
                <a:cs typeface="+mj-cs"/>
              </a:rPr>
              <a:t>Dostala reklama pokutu?</a:t>
            </a:r>
          </a:p>
        </p:txBody>
      </p:sp>
      <p:grpSp>
        <p:nvGrpSpPr>
          <p:cNvPr id="250" name="Group 242">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4015" y="388986"/>
            <a:ext cx="846287" cy="635405"/>
            <a:chOff x="8183879" y="1000124"/>
            <a:chExt cx="1562267" cy="1172973"/>
          </a:xfrm>
        </p:grpSpPr>
        <p:sp>
          <p:nvSpPr>
            <p:cNvPr id="244"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51"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23" name="Google Shape;223;p41"/>
          <p:cNvSpPr txBox="1">
            <a:spLocks noGrp="1"/>
          </p:cNvSpPr>
          <p:nvPr>
            <p:ph type="body" idx="1"/>
          </p:nvPr>
        </p:nvSpPr>
        <p:spPr>
          <a:xfrm>
            <a:off x="750337" y="2300269"/>
            <a:ext cx="4176743" cy="2226011"/>
          </a:xfrm>
          <a:prstGeom prst="rect">
            <a:avLst/>
          </a:prstGeom>
        </p:spPr>
        <p:txBody>
          <a:bodyPr spcFirstLastPara="1" vert="horz" lIns="91440" tIns="45720" rIns="91440" bIns="45720" rtlCol="0" anchor="t" anchorCtr="0">
            <a:normAutofit/>
          </a:bodyPr>
          <a:lstStyle/>
          <a:p>
            <a:pPr marL="0" lvl="0" indent="0" defTabSz="914400">
              <a:spcAft>
                <a:spcPts val="1600"/>
              </a:spcAft>
              <a:buNone/>
            </a:pPr>
            <a:endParaRPr lang="en-US" sz="2000" dirty="0"/>
          </a:p>
          <a:p>
            <a:pPr marL="0" lvl="0" indent="0" defTabSz="914400">
              <a:spcAft>
                <a:spcPts val="1600"/>
              </a:spcAft>
              <a:buNone/>
            </a:pPr>
            <a:r>
              <a:rPr lang="en-US" sz="2000" dirty="0"/>
              <a:t>https://</a:t>
            </a:r>
            <a:r>
              <a:rPr lang="en-US" sz="2000" dirty="0" err="1"/>
              <a:t>ahaslides.com</a:t>
            </a:r>
            <a:r>
              <a:rPr lang="en-US" sz="2000" dirty="0"/>
              <a:t>/MP2023</a:t>
            </a:r>
            <a:endParaRPr lang="en-US" sz="1500" dirty="0"/>
          </a:p>
        </p:txBody>
      </p:sp>
      <p:pic>
        <p:nvPicPr>
          <p:cNvPr id="3" name="Picture 2">
            <a:extLst>
              <a:ext uri="{FF2B5EF4-FFF2-40B4-BE49-F238E27FC236}">
                <a16:creationId xmlns:a16="http://schemas.microsoft.com/office/drawing/2014/main" id="{6C2F19DD-4460-2BE9-DC2A-20F8FCA2D811}"/>
              </a:ext>
            </a:extLst>
          </p:cNvPr>
          <p:cNvPicPr>
            <a:picLocks noChangeAspect="1"/>
          </p:cNvPicPr>
          <p:nvPr/>
        </p:nvPicPr>
        <p:blipFill>
          <a:blip r:embed="rId3"/>
          <a:stretch>
            <a:fillRect/>
          </a:stretch>
        </p:blipFill>
        <p:spPr>
          <a:xfrm>
            <a:off x="4604657" y="570976"/>
            <a:ext cx="4081625" cy="404948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7"/>
        <p:cNvGrpSpPr/>
        <p:nvPr/>
      </p:nvGrpSpPr>
      <p:grpSpPr>
        <a:xfrm>
          <a:off x="0" y="0"/>
          <a:ext cx="0" cy="0"/>
          <a:chOff x="0" y="0"/>
          <a:chExt cx="0" cy="0"/>
        </a:xfrm>
      </p:grpSpPr>
      <p:sp>
        <p:nvSpPr>
          <p:cNvPr id="234" name="Rectangle 233">
            <a:extLst>
              <a:ext uri="{FF2B5EF4-FFF2-40B4-BE49-F238E27FC236}">
                <a16:creationId xmlns:a16="http://schemas.microsoft.com/office/drawing/2014/main" id="{87F16C5A-0D41-47A9-B0A2-9C2AD7A8CF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571992"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6EA86598-DA2C-41D5-BC0C-E877F881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0"/>
            <a:ext cx="5650977" cy="5143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Google Shape;228;p42"/>
          <p:cNvSpPr txBox="1">
            <a:spLocks noGrp="1"/>
          </p:cNvSpPr>
          <p:nvPr>
            <p:ph type="title"/>
          </p:nvPr>
        </p:nvSpPr>
        <p:spPr>
          <a:xfrm>
            <a:off x="866667" y="478322"/>
            <a:ext cx="4436850" cy="1220455"/>
          </a:xfrm>
          <a:prstGeom prst="rect">
            <a:avLst/>
          </a:prstGeom>
        </p:spPr>
        <p:txBody>
          <a:bodyPr spcFirstLastPara="1" vert="horz" lIns="91440" tIns="45720" rIns="91440" bIns="45720" rtlCol="0" anchor="t" anchorCtr="0">
            <a:normAutofit/>
          </a:bodyPr>
          <a:lstStyle/>
          <a:p>
            <a:pPr marL="0" lvl="0" indent="0" defTabSz="914400">
              <a:spcBef>
                <a:spcPct val="0"/>
              </a:spcBef>
              <a:spcAft>
                <a:spcPts val="0"/>
              </a:spcAft>
            </a:pPr>
            <a:r>
              <a:rPr lang="en-US" sz="2800" b="1" kern="1200">
                <a:solidFill>
                  <a:schemeClr val="bg1"/>
                </a:solidFill>
                <a:latin typeface="+mj-lt"/>
                <a:ea typeface="+mj-ea"/>
                <a:cs typeface="+mj-cs"/>
              </a:rPr>
              <a:t>Rozhodování prvostupňových orgánů - problémy</a:t>
            </a:r>
          </a:p>
          <a:p>
            <a:pPr marL="0" lvl="0" indent="0" defTabSz="914400">
              <a:spcBef>
                <a:spcPct val="0"/>
              </a:spcBef>
              <a:spcAft>
                <a:spcPts val="0"/>
              </a:spcAft>
            </a:pPr>
            <a:endParaRPr lang="en-US" sz="2800" kern="1200">
              <a:solidFill>
                <a:schemeClr val="bg1"/>
              </a:solidFill>
              <a:latin typeface="+mj-lt"/>
              <a:ea typeface="+mj-ea"/>
              <a:cs typeface="+mj-cs"/>
            </a:endParaRPr>
          </a:p>
        </p:txBody>
      </p:sp>
      <p:sp>
        <p:nvSpPr>
          <p:cNvPr id="238" name="Rectangle 237">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6667" y="1779117"/>
            <a:ext cx="342900" cy="3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9" name="Google Shape;229;p42"/>
          <p:cNvSpPr txBox="1">
            <a:spLocks noGrp="1"/>
          </p:cNvSpPr>
          <p:nvPr>
            <p:ph type="body" idx="1"/>
          </p:nvPr>
        </p:nvSpPr>
        <p:spPr>
          <a:xfrm>
            <a:off x="866656" y="1932707"/>
            <a:ext cx="4436860" cy="2700014"/>
          </a:xfrm>
          <a:prstGeom prst="rect">
            <a:avLst/>
          </a:prstGeom>
        </p:spPr>
        <p:txBody>
          <a:bodyPr spcFirstLastPara="1" vert="horz" lIns="91440" tIns="45720" rIns="91440" bIns="45720" rtlCol="0" anchorCtr="0">
            <a:normAutofit/>
          </a:bodyPr>
          <a:lstStyle/>
          <a:p>
            <a:pPr marL="114300" indent="0" defTabSz="914400">
              <a:spcAft>
                <a:spcPts val="1600"/>
              </a:spcAft>
              <a:buNone/>
            </a:pPr>
            <a:r>
              <a:rPr lang="en-US" dirty="0">
                <a:solidFill>
                  <a:schemeClr val="bg1"/>
                </a:solidFill>
              </a:rPr>
              <a:t>1. </a:t>
            </a:r>
            <a:r>
              <a:rPr lang="en-US" dirty="0" err="1">
                <a:solidFill>
                  <a:schemeClr val="bg1"/>
                </a:solidFill>
              </a:rPr>
              <a:t>Nejednotnost</a:t>
            </a:r>
            <a:r>
              <a:rPr lang="en-US" dirty="0">
                <a:solidFill>
                  <a:schemeClr val="bg1"/>
                </a:solidFill>
              </a:rPr>
              <a:t> </a:t>
            </a:r>
            <a:r>
              <a:rPr lang="en-US" dirty="0" err="1">
                <a:solidFill>
                  <a:schemeClr val="bg1"/>
                </a:solidFill>
              </a:rPr>
              <a:t>postupu</a:t>
            </a:r>
            <a:r>
              <a:rPr lang="en-US" dirty="0">
                <a:solidFill>
                  <a:schemeClr val="bg1"/>
                </a:solidFill>
              </a:rPr>
              <a:t> KŽÚ </a:t>
            </a:r>
            <a:r>
              <a:rPr lang="en-US" dirty="0" err="1">
                <a:solidFill>
                  <a:schemeClr val="bg1"/>
                </a:solidFill>
              </a:rPr>
              <a:t>při</a:t>
            </a:r>
            <a:r>
              <a:rPr lang="en-US" dirty="0">
                <a:solidFill>
                  <a:schemeClr val="bg1"/>
                </a:solidFill>
              </a:rPr>
              <a:t> </a:t>
            </a:r>
            <a:r>
              <a:rPr lang="en-US" dirty="0" err="1">
                <a:solidFill>
                  <a:schemeClr val="bg1"/>
                </a:solidFill>
              </a:rPr>
              <a:t>posuzování</a:t>
            </a:r>
            <a:r>
              <a:rPr lang="en-US" dirty="0">
                <a:solidFill>
                  <a:schemeClr val="bg1"/>
                </a:solidFill>
              </a:rPr>
              <a:t> </a:t>
            </a:r>
            <a:r>
              <a:rPr lang="en-US" dirty="0" err="1">
                <a:solidFill>
                  <a:schemeClr val="bg1"/>
                </a:solidFill>
              </a:rPr>
              <a:t>sexistické</a:t>
            </a:r>
            <a:r>
              <a:rPr lang="en-US" dirty="0">
                <a:solidFill>
                  <a:schemeClr val="bg1"/>
                </a:solidFill>
              </a:rPr>
              <a:t> </a:t>
            </a:r>
            <a:r>
              <a:rPr lang="en-US" dirty="0" err="1">
                <a:solidFill>
                  <a:schemeClr val="bg1"/>
                </a:solidFill>
              </a:rPr>
              <a:t>reklamy</a:t>
            </a:r>
            <a:endParaRPr lang="en-US" dirty="0">
              <a:solidFill>
                <a:schemeClr val="bg1"/>
              </a:solidFill>
            </a:endParaRPr>
          </a:p>
          <a:p>
            <a:pPr marL="285750" indent="-228600" defTabSz="914400">
              <a:spcAft>
                <a:spcPts val="1600"/>
              </a:spcAft>
              <a:buFont typeface="Arial" panose="020B0604020202020204" pitchFamily="34" charset="0"/>
              <a:buChar char="•"/>
            </a:pPr>
            <a:r>
              <a:rPr lang="en-US" b="1" dirty="0" err="1">
                <a:solidFill>
                  <a:schemeClr val="bg1"/>
                </a:solidFill>
              </a:rPr>
              <a:t>Mezi</a:t>
            </a:r>
            <a:r>
              <a:rPr lang="en-US" b="1" dirty="0">
                <a:solidFill>
                  <a:schemeClr val="bg1"/>
                </a:solidFill>
              </a:rPr>
              <a:t> </a:t>
            </a:r>
            <a:r>
              <a:rPr lang="en-US" b="1" dirty="0" err="1">
                <a:solidFill>
                  <a:schemeClr val="bg1"/>
                </a:solidFill>
              </a:rPr>
              <a:t>jednotlivými</a:t>
            </a:r>
            <a:r>
              <a:rPr lang="en-US" b="1" dirty="0">
                <a:solidFill>
                  <a:schemeClr val="bg1"/>
                </a:solidFill>
              </a:rPr>
              <a:t> </a:t>
            </a:r>
            <a:r>
              <a:rPr lang="en-US" b="1" dirty="0" err="1">
                <a:solidFill>
                  <a:schemeClr val="bg1"/>
                </a:solidFill>
              </a:rPr>
              <a:t>krajskými</a:t>
            </a:r>
            <a:r>
              <a:rPr lang="en-US" b="1" dirty="0">
                <a:solidFill>
                  <a:schemeClr val="bg1"/>
                </a:solidFill>
              </a:rPr>
              <a:t> </a:t>
            </a:r>
            <a:r>
              <a:rPr lang="en-US" b="1" dirty="0" err="1">
                <a:solidFill>
                  <a:schemeClr val="bg1"/>
                </a:solidFill>
              </a:rPr>
              <a:t>živnostenskými</a:t>
            </a:r>
            <a:r>
              <a:rPr lang="en-US" b="1" dirty="0">
                <a:solidFill>
                  <a:schemeClr val="bg1"/>
                </a:solidFill>
              </a:rPr>
              <a:t> </a:t>
            </a:r>
            <a:r>
              <a:rPr lang="en-US" b="1" dirty="0" err="1">
                <a:solidFill>
                  <a:schemeClr val="bg1"/>
                </a:solidFill>
              </a:rPr>
              <a:t>úřady</a:t>
            </a:r>
            <a:r>
              <a:rPr lang="en-US" b="1" dirty="0">
                <a:solidFill>
                  <a:schemeClr val="bg1"/>
                </a:solidFill>
              </a:rPr>
              <a:t> </a:t>
            </a:r>
            <a:r>
              <a:rPr lang="en-US" b="1" dirty="0" err="1">
                <a:solidFill>
                  <a:schemeClr val="bg1"/>
                </a:solidFill>
              </a:rPr>
              <a:t>existují</a:t>
            </a:r>
            <a:r>
              <a:rPr lang="en-US" b="1" dirty="0">
                <a:solidFill>
                  <a:schemeClr val="bg1"/>
                </a:solidFill>
              </a:rPr>
              <a:t> </a:t>
            </a:r>
            <a:r>
              <a:rPr lang="en-US" b="1" dirty="0" err="1">
                <a:solidFill>
                  <a:schemeClr val="bg1"/>
                </a:solidFill>
              </a:rPr>
              <a:t>rozdíly</a:t>
            </a:r>
            <a:r>
              <a:rPr lang="en-US" b="1" dirty="0">
                <a:solidFill>
                  <a:schemeClr val="bg1"/>
                </a:solidFill>
              </a:rPr>
              <a:t>, </a:t>
            </a:r>
            <a:r>
              <a:rPr lang="en-US" b="1" dirty="0" err="1">
                <a:solidFill>
                  <a:schemeClr val="bg1"/>
                </a:solidFill>
              </a:rPr>
              <a:t>které</a:t>
            </a:r>
            <a:r>
              <a:rPr lang="en-US" b="1" dirty="0">
                <a:solidFill>
                  <a:schemeClr val="bg1"/>
                </a:solidFill>
              </a:rPr>
              <a:t> </a:t>
            </a:r>
            <a:r>
              <a:rPr lang="en-US" b="1" dirty="0" err="1">
                <a:solidFill>
                  <a:schemeClr val="bg1"/>
                </a:solidFill>
              </a:rPr>
              <a:t>narušují</a:t>
            </a:r>
            <a:r>
              <a:rPr lang="en-US" b="1" dirty="0">
                <a:solidFill>
                  <a:schemeClr val="bg1"/>
                </a:solidFill>
              </a:rPr>
              <a:t> </a:t>
            </a:r>
            <a:r>
              <a:rPr lang="en-US" b="1" dirty="0" err="1">
                <a:solidFill>
                  <a:schemeClr val="bg1"/>
                </a:solidFill>
              </a:rPr>
              <a:t>legitimní</a:t>
            </a:r>
            <a:r>
              <a:rPr lang="en-US" b="1" dirty="0">
                <a:solidFill>
                  <a:schemeClr val="bg1"/>
                </a:solidFill>
              </a:rPr>
              <a:t> </a:t>
            </a:r>
            <a:r>
              <a:rPr lang="en-US" b="1" dirty="0" err="1">
                <a:solidFill>
                  <a:schemeClr val="bg1"/>
                </a:solidFill>
              </a:rPr>
              <a:t>očekávání</a:t>
            </a:r>
            <a:r>
              <a:rPr lang="en-US" b="1" dirty="0">
                <a:solidFill>
                  <a:schemeClr val="bg1"/>
                </a:solidFill>
              </a:rPr>
              <a:t> a </a:t>
            </a:r>
            <a:r>
              <a:rPr lang="en-US" b="1" dirty="0" err="1">
                <a:solidFill>
                  <a:schemeClr val="bg1"/>
                </a:solidFill>
              </a:rPr>
              <a:t>právní</a:t>
            </a:r>
            <a:r>
              <a:rPr lang="en-US" b="1" dirty="0">
                <a:solidFill>
                  <a:schemeClr val="bg1"/>
                </a:solidFill>
              </a:rPr>
              <a:t> </a:t>
            </a:r>
            <a:r>
              <a:rPr lang="en-US" b="1" dirty="0" err="1">
                <a:solidFill>
                  <a:schemeClr val="bg1"/>
                </a:solidFill>
              </a:rPr>
              <a:t>jistotu</a:t>
            </a:r>
            <a:r>
              <a:rPr lang="en-US" dirty="0">
                <a:solidFill>
                  <a:schemeClr val="bg1"/>
                </a:solidFill>
              </a:rPr>
              <a:t> </a:t>
            </a:r>
            <a:r>
              <a:rPr lang="en-US" dirty="0" err="1">
                <a:solidFill>
                  <a:schemeClr val="bg1"/>
                </a:solidFill>
              </a:rPr>
              <a:t>podnikajících</a:t>
            </a:r>
            <a:r>
              <a:rPr lang="en-US" dirty="0">
                <a:solidFill>
                  <a:schemeClr val="bg1"/>
                </a:solidFill>
              </a:rPr>
              <a:t> </a:t>
            </a:r>
            <a:r>
              <a:rPr lang="en-US" dirty="0" err="1">
                <a:solidFill>
                  <a:schemeClr val="bg1"/>
                </a:solidFill>
              </a:rPr>
              <a:t>subjektů</a:t>
            </a:r>
            <a:r>
              <a:rPr lang="en-US" dirty="0">
                <a:solidFill>
                  <a:schemeClr val="bg1"/>
                </a:solidFill>
              </a:rPr>
              <a:t> (</a:t>
            </a:r>
            <a:r>
              <a:rPr lang="en-US" dirty="0" err="1">
                <a:solidFill>
                  <a:schemeClr val="bg1"/>
                </a:solidFill>
              </a:rPr>
              <a:t>názor</a:t>
            </a:r>
            <a:r>
              <a:rPr lang="en-US" dirty="0">
                <a:solidFill>
                  <a:schemeClr val="bg1"/>
                </a:solidFill>
              </a:rPr>
              <a:t> </a:t>
            </a:r>
            <a:r>
              <a:rPr lang="en-US" dirty="0" err="1">
                <a:solidFill>
                  <a:schemeClr val="bg1"/>
                </a:solidFill>
              </a:rPr>
              <a:t>i</a:t>
            </a:r>
            <a:r>
              <a:rPr lang="en-US" dirty="0">
                <a:solidFill>
                  <a:schemeClr val="bg1"/>
                </a:solidFill>
              </a:rPr>
              <a:t> </a:t>
            </a:r>
            <a:r>
              <a:rPr lang="en-US" dirty="0" err="1">
                <a:solidFill>
                  <a:schemeClr val="bg1"/>
                </a:solidFill>
              </a:rPr>
              <a:t>Veřejné</a:t>
            </a:r>
            <a:r>
              <a:rPr lang="en-US" dirty="0">
                <a:solidFill>
                  <a:schemeClr val="bg1"/>
                </a:solidFill>
              </a:rPr>
              <a:t> </a:t>
            </a:r>
            <a:r>
              <a:rPr lang="en-US" dirty="0" err="1">
                <a:solidFill>
                  <a:schemeClr val="bg1"/>
                </a:solidFill>
              </a:rPr>
              <a:t>ochránkyně</a:t>
            </a:r>
            <a:r>
              <a:rPr lang="en-US" dirty="0">
                <a:solidFill>
                  <a:schemeClr val="bg1"/>
                </a:solidFill>
              </a:rPr>
              <a:t> </a:t>
            </a:r>
            <a:r>
              <a:rPr lang="en-US" dirty="0" err="1">
                <a:solidFill>
                  <a:schemeClr val="bg1"/>
                </a:solidFill>
              </a:rPr>
              <a:t>práv</a:t>
            </a:r>
            <a:r>
              <a:rPr lang="en-US" dirty="0">
                <a:solidFill>
                  <a:schemeClr val="bg1"/>
                </a:solidFill>
              </a:rPr>
              <a:t>)</a:t>
            </a:r>
          </a:p>
          <a:p>
            <a:pPr marL="285750" indent="-228600" defTabSz="914400">
              <a:spcAft>
                <a:spcPts val="1600"/>
              </a:spcAft>
              <a:buFont typeface="Arial" panose="020B0604020202020204" pitchFamily="34" charset="0"/>
              <a:buChar char="•"/>
            </a:pPr>
            <a:r>
              <a:rPr lang="en-US" dirty="0" err="1">
                <a:solidFill>
                  <a:schemeClr val="bg1"/>
                </a:solidFill>
              </a:rPr>
              <a:t>Pozitivní</a:t>
            </a:r>
            <a:r>
              <a:rPr lang="en-US" dirty="0">
                <a:solidFill>
                  <a:schemeClr val="bg1"/>
                </a:solidFill>
              </a:rPr>
              <a:t> je </a:t>
            </a:r>
            <a:r>
              <a:rPr lang="en-US" dirty="0" err="1">
                <a:solidFill>
                  <a:schemeClr val="bg1"/>
                </a:solidFill>
              </a:rPr>
              <a:t>vydání</a:t>
            </a:r>
            <a:r>
              <a:rPr lang="en-US" dirty="0">
                <a:solidFill>
                  <a:schemeClr val="bg1"/>
                </a:solidFill>
              </a:rPr>
              <a:t> </a:t>
            </a:r>
            <a:r>
              <a:rPr lang="en-US" dirty="0" err="1">
                <a:solidFill>
                  <a:schemeClr val="bg1"/>
                </a:solidFill>
              </a:rPr>
              <a:t>Metodické</a:t>
            </a:r>
            <a:r>
              <a:rPr lang="en-US" dirty="0">
                <a:solidFill>
                  <a:schemeClr val="bg1"/>
                </a:solidFill>
              </a:rPr>
              <a:t> </a:t>
            </a:r>
            <a:r>
              <a:rPr lang="en-US" dirty="0" err="1">
                <a:solidFill>
                  <a:schemeClr val="bg1"/>
                </a:solidFill>
              </a:rPr>
              <a:t>informace</a:t>
            </a:r>
            <a:r>
              <a:rPr lang="en-US" dirty="0">
                <a:solidFill>
                  <a:schemeClr val="bg1"/>
                </a:solidFill>
              </a:rPr>
              <a:t>, je ale </a:t>
            </a:r>
            <a:r>
              <a:rPr lang="en-US" dirty="0" err="1">
                <a:solidFill>
                  <a:schemeClr val="bg1"/>
                </a:solidFill>
              </a:rPr>
              <a:t>třeba</a:t>
            </a:r>
            <a:r>
              <a:rPr lang="en-US" dirty="0">
                <a:solidFill>
                  <a:schemeClr val="bg1"/>
                </a:solidFill>
              </a:rPr>
              <a:t> </a:t>
            </a:r>
            <a:r>
              <a:rPr lang="en-US" dirty="0" err="1">
                <a:solidFill>
                  <a:schemeClr val="bg1"/>
                </a:solidFill>
              </a:rPr>
              <a:t>posílit</a:t>
            </a:r>
            <a:r>
              <a:rPr lang="en-US" dirty="0">
                <a:solidFill>
                  <a:schemeClr val="bg1"/>
                </a:solidFill>
              </a:rPr>
              <a:t> </a:t>
            </a:r>
            <a:r>
              <a:rPr lang="en-US" dirty="0" err="1">
                <a:solidFill>
                  <a:schemeClr val="bg1"/>
                </a:solidFill>
              </a:rPr>
              <a:t>další</a:t>
            </a:r>
            <a:r>
              <a:rPr lang="en-US" dirty="0">
                <a:solidFill>
                  <a:schemeClr val="bg1"/>
                </a:solidFill>
              </a:rPr>
              <a:t> </a:t>
            </a:r>
            <a:r>
              <a:rPr lang="en-US" dirty="0" err="1">
                <a:solidFill>
                  <a:schemeClr val="bg1"/>
                </a:solidFill>
              </a:rPr>
              <a:t>metodickou</a:t>
            </a:r>
            <a:r>
              <a:rPr lang="en-US" dirty="0">
                <a:solidFill>
                  <a:schemeClr val="bg1"/>
                </a:solidFill>
              </a:rPr>
              <a:t> </a:t>
            </a:r>
            <a:r>
              <a:rPr lang="en-US" dirty="0" err="1">
                <a:solidFill>
                  <a:schemeClr val="bg1"/>
                </a:solidFill>
              </a:rPr>
              <a:t>činnost</a:t>
            </a:r>
            <a:r>
              <a:rPr lang="en-US" dirty="0">
                <a:solidFill>
                  <a:schemeClr val="bg1"/>
                </a:solidFill>
              </a:rPr>
              <a:t> MPO</a:t>
            </a:r>
          </a:p>
          <a:p>
            <a:pPr marL="285750" indent="-228600" defTabSz="914400">
              <a:spcAft>
                <a:spcPts val="1600"/>
              </a:spcAft>
              <a:buFont typeface="Arial" panose="020B0604020202020204" pitchFamily="34" charset="0"/>
              <a:buChar char="•"/>
            </a:pPr>
            <a:r>
              <a:rPr lang="en-US" dirty="0" err="1">
                <a:solidFill>
                  <a:schemeClr val="bg1"/>
                </a:solidFill>
              </a:rPr>
              <a:t>Stejná</a:t>
            </a:r>
            <a:r>
              <a:rPr lang="en-US" dirty="0">
                <a:solidFill>
                  <a:schemeClr val="bg1"/>
                </a:solidFill>
              </a:rPr>
              <a:t> </a:t>
            </a:r>
            <a:r>
              <a:rPr lang="en-US" dirty="0" err="1">
                <a:solidFill>
                  <a:schemeClr val="bg1"/>
                </a:solidFill>
              </a:rPr>
              <a:t>reklama</a:t>
            </a:r>
            <a:r>
              <a:rPr lang="en-US" dirty="0">
                <a:solidFill>
                  <a:schemeClr val="bg1"/>
                </a:solidFill>
              </a:rPr>
              <a:t> </a:t>
            </a:r>
            <a:r>
              <a:rPr lang="en-US" dirty="0" err="1">
                <a:solidFill>
                  <a:schemeClr val="bg1"/>
                </a:solidFill>
              </a:rPr>
              <a:t>jinak</a:t>
            </a:r>
            <a:r>
              <a:rPr lang="en-US" dirty="0">
                <a:solidFill>
                  <a:schemeClr val="bg1"/>
                </a:solidFill>
              </a:rPr>
              <a:t> </a:t>
            </a:r>
            <a:r>
              <a:rPr lang="en-US" dirty="0" err="1">
                <a:solidFill>
                  <a:schemeClr val="bg1"/>
                </a:solidFill>
              </a:rPr>
              <a:t>posouzena</a:t>
            </a:r>
            <a:r>
              <a:rPr lang="en-US" dirty="0">
                <a:solidFill>
                  <a:schemeClr val="bg1"/>
                </a:solidFill>
              </a:rPr>
              <a:t> </a:t>
            </a:r>
            <a:r>
              <a:rPr lang="en-US" dirty="0" err="1">
                <a:solidFill>
                  <a:schemeClr val="bg1"/>
                </a:solidFill>
              </a:rPr>
              <a:t>ve</a:t>
            </a:r>
            <a:r>
              <a:rPr lang="en-US" dirty="0">
                <a:solidFill>
                  <a:schemeClr val="bg1"/>
                </a:solidFill>
              </a:rPr>
              <a:t> </a:t>
            </a:r>
            <a:r>
              <a:rPr lang="en-US" dirty="0" err="1">
                <a:solidFill>
                  <a:schemeClr val="bg1"/>
                </a:solidFill>
              </a:rPr>
              <a:t>dvou</a:t>
            </a:r>
            <a:r>
              <a:rPr lang="en-US" dirty="0">
                <a:solidFill>
                  <a:schemeClr val="bg1"/>
                </a:solidFill>
              </a:rPr>
              <a:t> </a:t>
            </a:r>
            <a:r>
              <a:rPr lang="en-US" dirty="0" err="1">
                <a:solidFill>
                  <a:schemeClr val="bg1"/>
                </a:solidFill>
              </a:rPr>
              <a:t>krajích</a:t>
            </a:r>
            <a:endParaRPr lang="en-US" dirty="0">
              <a:solidFill>
                <a:schemeClr val="bg1"/>
              </a:solidFill>
            </a:endParaRPr>
          </a:p>
          <a:p>
            <a:pPr marL="285750" indent="-228600" defTabSz="914400">
              <a:spcAft>
                <a:spcPts val="1600"/>
              </a:spcAft>
              <a:buFont typeface="Arial" panose="020B0604020202020204" pitchFamily="34" charset="0"/>
              <a:buChar char="•"/>
            </a:pPr>
            <a:endParaRPr lang="en-US" dirty="0">
              <a:solidFill>
                <a:schemeClr val="bg1"/>
              </a:solidFill>
            </a:endParaRPr>
          </a:p>
          <a:p>
            <a:pPr marL="0" indent="-228600" defTabSz="914400">
              <a:spcAft>
                <a:spcPts val="1600"/>
              </a:spcAft>
              <a:buFont typeface="Arial" panose="020B0604020202020204" pitchFamily="34" charset="0"/>
              <a:buChar char="•"/>
            </a:pPr>
            <a:endParaRPr lang="en-US" dirty="0">
              <a:solidFill>
                <a:schemeClr val="bg1"/>
              </a:solidFill>
            </a:endParaRPr>
          </a:p>
        </p:txBody>
      </p:sp>
      <p:pic>
        <p:nvPicPr>
          <p:cNvPr id="5" name="image40.png" descr="A person holding a microphone&#10;&#10;Description automatically generated with low confidence">
            <a:extLst>
              <a:ext uri="{FF2B5EF4-FFF2-40B4-BE49-F238E27FC236}">
                <a16:creationId xmlns:a16="http://schemas.microsoft.com/office/drawing/2014/main" id="{44106AB7-FE5A-894E-B738-DE6D0D630154}"/>
              </a:ext>
            </a:extLst>
          </p:cNvPr>
          <p:cNvPicPr/>
          <p:nvPr/>
        </p:nvPicPr>
        <p:blipFill>
          <a:blip r:embed="rId3"/>
          <a:stretch>
            <a:fillRect/>
          </a:stretch>
        </p:blipFill>
        <p:spPr>
          <a:xfrm>
            <a:off x="5707388" y="1577268"/>
            <a:ext cx="3436612" cy="198896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A4DAB7-E04F-F140-8E87-6992559FFEE3}"/>
              </a:ext>
            </a:extLst>
          </p:cNvPr>
          <p:cNvSpPr>
            <a:spLocks noGrp="1"/>
          </p:cNvSpPr>
          <p:nvPr>
            <p:ph type="title"/>
          </p:nvPr>
        </p:nvSpPr>
        <p:spPr>
          <a:xfrm>
            <a:off x="311700" y="-20181"/>
            <a:ext cx="8520600" cy="572700"/>
          </a:xfrm>
        </p:spPr>
        <p:txBody>
          <a:bodyPr/>
          <a:lstStyle/>
          <a:p>
            <a:br>
              <a:rPr lang="cs-CZ" sz="1200" dirty="0"/>
            </a:br>
            <a:r>
              <a:rPr lang="cs-CZ" sz="1800" b="1" dirty="0"/>
              <a:t>Nejednotnost postupu KŽÚ při posuzování sexistické reklamy</a:t>
            </a:r>
          </a:p>
        </p:txBody>
      </p:sp>
      <p:sp>
        <p:nvSpPr>
          <p:cNvPr id="3" name="Text Placeholder 2">
            <a:extLst>
              <a:ext uri="{FF2B5EF4-FFF2-40B4-BE49-F238E27FC236}">
                <a16:creationId xmlns:a16="http://schemas.microsoft.com/office/drawing/2014/main" id="{ACF69D47-F810-174E-9EF6-CDC818E804B0}"/>
              </a:ext>
            </a:extLst>
          </p:cNvPr>
          <p:cNvSpPr>
            <a:spLocks noGrp="1"/>
          </p:cNvSpPr>
          <p:nvPr>
            <p:ph type="body" idx="1"/>
          </p:nvPr>
        </p:nvSpPr>
        <p:spPr>
          <a:xfrm>
            <a:off x="97014" y="766137"/>
            <a:ext cx="3695758" cy="3933083"/>
          </a:xfrm>
        </p:spPr>
        <p:txBody>
          <a:bodyPr/>
          <a:lstStyle/>
          <a:p>
            <a:pPr marL="139700" indent="0">
              <a:buNone/>
            </a:pPr>
            <a:r>
              <a:rPr lang="cs-CZ" dirty="0"/>
              <a:t>„</a:t>
            </a:r>
            <a:r>
              <a:rPr lang="cs-CZ" dirty="0" err="1"/>
              <a:t>Základním</a:t>
            </a:r>
            <a:r>
              <a:rPr lang="cs-CZ" dirty="0"/>
              <a:t> </a:t>
            </a:r>
            <a:r>
              <a:rPr lang="cs-CZ" dirty="0" err="1"/>
              <a:t>cílem</a:t>
            </a:r>
            <a:r>
              <a:rPr lang="cs-CZ" dirty="0"/>
              <a:t> </a:t>
            </a:r>
            <a:r>
              <a:rPr lang="cs-CZ" dirty="0" err="1"/>
              <a:t>zakázky</a:t>
            </a:r>
            <a:r>
              <a:rPr lang="cs-CZ" dirty="0"/>
              <a:t> bylo nabourat </a:t>
            </a:r>
            <a:r>
              <a:rPr lang="cs-CZ" dirty="0" err="1"/>
              <a:t>zažity</a:t>
            </a:r>
            <a:r>
              <a:rPr lang="cs-CZ" dirty="0"/>
              <a:t>́ stereotyp </a:t>
            </a:r>
            <a:r>
              <a:rPr lang="cs-CZ" dirty="0" err="1"/>
              <a:t>vnímáni</a:t>
            </a:r>
            <a:r>
              <a:rPr lang="cs-CZ" dirty="0"/>
              <a:t>́ </a:t>
            </a:r>
            <a:r>
              <a:rPr lang="cs-CZ" dirty="0" err="1"/>
              <a:t>pivovarnictvi</a:t>
            </a:r>
            <a:r>
              <a:rPr lang="cs-CZ" dirty="0"/>
              <a:t>́ jako </a:t>
            </a:r>
            <a:r>
              <a:rPr lang="cs-CZ" dirty="0" err="1"/>
              <a:t>čiste</a:t>
            </a:r>
            <a:r>
              <a:rPr lang="cs-CZ" dirty="0"/>
              <a:t>̌ </a:t>
            </a:r>
            <a:r>
              <a:rPr lang="cs-CZ" dirty="0" err="1"/>
              <a:t>mužske</a:t>
            </a:r>
            <a:r>
              <a:rPr lang="cs-CZ" dirty="0"/>
              <a:t>́ </a:t>
            </a:r>
            <a:r>
              <a:rPr lang="cs-CZ" dirty="0" err="1"/>
              <a:t>záležitosti</a:t>
            </a:r>
            <a:r>
              <a:rPr lang="cs-CZ" dirty="0"/>
              <a:t>. Tak tomu </a:t>
            </a:r>
            <a:r>
              <a:rPr lang="cs-CZ" dirty="0" err="1"/>
              <a:t>bývalo</a:t>
            </a:r>
            <a:r>
              <a:rPr lang="cs-CZ" dirty="0"/>
              <a:t> v minulosti, ale dnes </a:t>
            </a:r>
            <a:r>
              <a:rPr lang="cs-CZ" dirty="0" err="1"/>
              <a:t>ženy</a:t>
            </a:r>
            <a:r>
              <a:rPr lang="cs-CZ" dirty="0"/>
              <a:t> </a:t>
            </a:r>
            <a:r>
              <a:rPr lang="cs-CZ" dirty="0" err="1"/>
              <a:t>zastávaji</a:t>
            </a:r>
            <a:r>
              <a:rPr lang="cs-CZ" dirty="0"/>
              <a:t>́ </a:t>
            </a:r>
            <a:r>
              <a:rPr lang="cs-CZ" dirty="0" err="1"/>
              <a:t>řadu</a:t>
            </a:r>
            <a:r>
              <a:rPr lang="cs-CZ" dirty="0"/>
              <a:t> </a:t>
            </a:r>
            <a:r>
              <a:rPr lang="cs-CZ" dirty="0" err="1"/>
              <a:t>praci</a:t>
            </a:r>
            <a:r>
              <a:rPr lang="cs-CZ" dirty="0"/>
              <a:t>́ v </a:t>
            </a:r>
            <a:r>
              <a:rPr lang="cs-CZ" dirty="0" err="1"/>
              <a:t>rámci</a:t>
            </a:r>
            <a:r>
              <a:rPr lang="cs-CZ" dirty="0"/>
              <a:t> </a:t>
            </a:r>
            <a:r>
              <a:rPr lang="cs-CZ" dirty="0" err="1"/>
              <a:t>pivovarnického</a:t>
            </a:r>
            <a:r>
              <a:rPr lang="cs-CZ" dirty="0"/>
              <a:t> procesu ve </a:t>
            </a:r>
            <a:r>
              <a:rPr lang="cs-CZ" dirty="0" err="1"/>
              <a:t>stejném</a:t>
            </a:r>
            <a:r>
              <a:rPr lang="cs-CZ" dirty="0"/>
              <a:t> postavení jako </a:t>
            </a:r>
            <a:r>
              <a:rPr lang="cs-CZ" dirty="0" err="1"/>
              <a:t>muži</a:t>
            </a:r>
            <a:r>
              <a:rPr lang="cs-CZ" dirty="0"/>
              <a:t>, </a:t>
            </a:r>
            <a:r>
              <a:rPr lang="cs-CZ" dirty="0" err="1"/>
              <a:t>včetne</a:t>
            </a:r>
            <a:r>
              <a:rPr lang="cs-CZ" dirty="0"/>
              <a:t>̌ </a:t>
            </a:r>
            <a:r>
              <a:rPr lang="cs-CZ" dirty="0" err="1"/>
              <a:t>namáhave</a:t>
            </a:r>
            <a:r>
              <a:rPr lang="cs-CZ" dirty="0"/>
              <a:t>́ </a:t>
            </a:r>
            <a:r>
              <a:rPr lang="cs-CZ" dirty="0" err="1"/>
              <a:t>práce</a:t>
            </a:r>
            <a:r>
              <a:rPr lang="cs-CZ" dirty="0"/>
              <a:t> na chmelnici. (…) </a:t>
            </a:r>
            <a:r>
              <a:rPr lang="cs-CZ" dirty="0" err="1"/>
              <a:t>Při</a:t>
            </a:r>
            <a:r>
              <a:rPr lang="cs-CZ" dirty="0"/>
              <a:t> sklizni </a:t>
            </a:r>
            <a:r>
              <a:rPr lang="cs-CZ" dirty="0" err="1"/>
              <a:t>ječmene</a:t>
            </a:r>
            <a:r>
              <a:rPr lang="cs-CZ" dirty="0"/>
              <a:t> i na chmelnici se pracuje </a:t>
            </a:r>
            <a:r>
              <a:rPr lang="cs-CZ" dirty="0" err="1"/>
              <a:t>často</a:t>
            </a:r>
            <a:r>
              <a:rPr lang="cs-CZ" dirty="0"/>
              <a:t> i za </a:t>
            </a:r>
            <a:r>
              <a:rPr lang="cs-CZ" dirty="0" err="1"/>
              <a:t>vysokých</a:t>
            </a:r>
            <a:r>
              <a:rPr lang="cs-CZ" dirty="0"/>
              <a:t> teplot, je </a:t>
            </a:r>
            <a:r>
              <a:rPr lang="cs-CZ" dirty="0" err="1"/>
              <a:t>třeba</a:t>
            </a:r>
            <a:r>
              <a:rPr lang="cs-CZ" dirty="0"/>
              <a:t> </a:t>
            </a:r>
            <a:r>
              <a:rPr lang="cs-CZ" dirty="0" err="1"/>
              <a:t>odpočívat</a:t>
            </a:r>
            <a:r>
              <a:rPr lang="cs-CZ" dirty="0"/>
              <a:t> (</a:t>
            </a:r>
            <a:r>
              <a:rPr lang="cs-CZ" dirty="0" err="1"/>
              <a:t>žena</a:t>
            </a:r>
            <a:r>
              <a:rPr lang="cs-CZ" dirty="0"/>
              <a:t> na poli s </a:t>
            </a:r>
            <a:r>
              <a:rPr lang="cs-CZ" dirty="0" err="1"/>
              <a:t>ječmenem</a:t>
            </a:r>
            <a:r>
              <a:rPr lang="cs-CZ" dirty="0"/>
              <a:t> se psem v </a:t>
            </a:r>
            <a:r>
              <a:rPr lang="cs-CZ" dirty="0" err="1"/>
              <a:t>náruči</a:t>
            </a:r>
            <a:r>
              <a:rPr lang="cs-CZ" dirty="0"/>
              <a:t>́) a proto je </a:t>
            </a:r>
            <a:r>
              <a:rPr lang="cs-CZ" dirty="0" err="1"/>
              <a:t>přirozene</a:t>
            </a:r>
            <a:r>
              <a:rPr lang="cs-CZ" dirty="0"/>
              <a:t>́, </a:t>
            </a:r>
            <a:r>
              <a:rPr lang="cs-CZ" dirty="0" err="1"/>
              <a:t>že</a:t>
            </a:r>
            <a:r>
              <a:rPr lang="cs-CZ" dirty="0"/>
              <a:t> </a:t>
            </a:r>
            <a:r>
              <a:rPr lang="cs-CZ" dirty="0" err="1"/>
              <a:t>ženy</a:t>
            </a:r>
            <a:r>
              <a:rPr lang="cs-CZ" dirty="0"/>
              <a:t> jsou v </a:t>
            </a:r>
            <a:r>
              <a:rPr lang="cs-CZ" dirty="0" err="1"/>
              <a:t>takovém</a:t>
            </a:r>
            <a:r>
              <a:rPr lang="cs-CZ" dirty="0"/>
              <a:t> </a:t>
            </a:r>
            <a:r>
              <a:rPr lang="cs-CZ" dirty="0" err="1"/>
              <a:t>prostředi</a:t>
            </a:r>
            <a:r>
              <a:rPr lang="cs-CZ" dirty="0"/>
              <a:t>́ </a:t>
            </a:r>
            <a:r>
              <a:rPr lang="cs-CZ" dirty="0" err="1"/>
              <a:t>střídme</a:t>
            </a:r>
            <a:r>
              <a:rPr lang="cs-CZ" dirty="0"/>
              <a:t>̌ </a:t>
            </a:r>
            <a:r>
              <a:rPr lang="cs-CZ" dirty="0" err="1"/>
              <a:t>oblečeny</a:t>
            </a:r>
            <a:r>
              <a:rPr lang="cs-CZ" dirty="0"/>
              <a:t> a </a:t>
            </a:r>
            <a:r>
              <a:rPr lang="cs-CZ" dirty="0" err="1"/>
              <a:t>částečne</a:t>
            </a:r>
            <a:r>
              <a:rPr lang="cs-CZ" dirty="0"/>
              <a:t>̌ odhaleny, </a:t>
            </a:r>
            <a:r>
              <a:rPr lang="cs-CZ" dirty="0" err="1"/>
              <a:t>ostatne</a:t>
            </a:r>
            <a:r>
              <a:rPr lang="cs-CZ" dirty="0"/>
              <a:t>̌ to na </a:t>
            </a:r>
            <a:r>
              <a:rPr lang="cs-CZ" dirty="0" err="1"/>
              <a:t>umělecke</a:t>
            </a:r>
            <a:r>
              <a:rPr lang="cs-CZ" dirty="0"/>
              <a:t>́ fotografii vyzdvihuje jejich </a:t>
            </a:r>
            <a:r>
              <a:rPr lang="cs-CZ" dirty="0" err="1"/>
              <a:t>půvab</a:t>
            </a:r>
            <a:r>
              <a:rPr lang="cs-CZ" dirty="0"/>
              <a:t> a </a:t>
            </a:r>
            <a:r>
              <a:rPr lang="cs-CZ" dirty="0" err="1"/>
              <a:t>přirozenou</a:t>
            </a:r>
            <a:r>
              <a:rPr lang="cs-CZ" dirty="0"/>
              <a:t> </a:t>
            </a:r>
            <a:r>
              <a:rPr lang="cs-CZ" dirty="0" err="1"/>
              <a:t>krásu</a:t>
            </a:r>
            <a:r>
              <a:rPr lang="cs-CZ" dirty="0"/>
              <a:t>. </a:t>
            </a:r>
            <a:r>
              <a:rPr lang="cs-CZ" dirty="0" err="1"/>
              <a:t>Obdobne</a:t>
            </a:r>
            <a:r>
              <a:rPr lang="cs-CZ" dirty="0"/>
              <a:t>̌ je </a:t>
            </a:r>
            <a:r>
              <a:rPr lang="cs-CZ" dirty="0" err="1"/>
              <a:t>třeba</a:t>
            </a:r>
            <a:r>
              <a:rPr lang="cs-CZ" dirty="0"/>
              <a:t> posuzovat i </a:t>
            </a:r>
            <a:r>
              <a:rPr lang="cs-CZ" dirty="0" err="1"/>
              <a:t>pracovni</a:t>
            </a:r>
            <a:r>
              <a:rPr lang="cs-CZ" dirty="0"/>
              <a:t>́ </a:t>
            </a:r>
            <a:r>
              <a:rPr lang="cs-CZ" dirty="0" err="1"/>
              <a:t>podmínky</a:t>
            </a:r>
            <a:r>
              <a:rPr lang="cs-CZ" dirty="0"/>
              <a:t> </a:t>
            </a:r>
            <a:r>
              <a:rPr lang="cs-CZ" dirty="0" err="1"/>
              <a:t>žen</a:t>
            </a:r>
            <a:r>
              <a:rPr lang="cs-CZ" dirty="0"/>
              <a:t> </a:t>
            </a:r>
            <a:r>
              <a:rPr lang="cs-CZ" dirty="0" err="1"/>
              <a:t>pracujících</a:t>
            </a:r>
            <a:r>
              <a:rPr lang="cs-CZ" dirty="0"/>
              <a:t> ve </a:t>
            </a:r>
            <a:r>
              <a:rPr lang="cs-CZ" dirty="0" err="1"/>
              <a:t>sladovne</a:t>
            </a:r>
            <a:r>
              <a:rPr lang="cs-CZ" dirty="0"/>
              <a:t>̌ </a:t>
            </a:r>
            <a:r>
              <a:rPr lang="cs-CZ" dirty="0" err="1"/>
              <a:t>či</a:t>
            </a:r>
            <a:r>
              <a:rPr lang="cs-CZ" dirty="0"/>
              <a:t> </a:t>
            </a:r>
            <a:r>
              <a:rPr lang="cs-CZ" dirty="0" err="1"/>
              <a:t>varne</a:t>
            </a:r>
            <a:r>
              <a:rPr lang="cs-CZ" dirty="0"/>
              <a:t>̌ piva. </a:t>
            </a:r>
            <a:r>
              <a:rPr lang="cs-CZ" dirty="0" err="1"/>
              <a:t>Tímto</a:t>
            </a:r>
            <a:r>
              <a:rPr lang="cs-CZ" dirty="0"/>
              <a:t> </a:t>
            </a:r>
            <a:r>
              <a:rPr lang="cs-CZ" dirty="0" err="1"/>
              <a:t>jiným</a:t>
            </a:r>
            <a:r>
              <a:rPr lang="cs-CZ" dirty="0"/>
              <a:t> pohledem pak dost </a:t>
            </a:r>
            <a:r>
              <a:rPr lang="cs-CZ" dirty="0" err="1"/>
              <a:t>dobře</a:t>
            </a:r>
            <a:r>
              <a:rPr lang="cs-CZ" dirty="0"/>
              <a:t> nelze hodnotit, </a:t>
            </a:r>
            <a:r>
              <a:rPr lang="cs-CZ" dirty="0" err="1"/>
              <a:t>že</a:t>
            </a:r>
            <a:r>
              <a:rPr lang="cs-CZ" dirty="0"/>
              <a:t> se </a:t>
            </a:r>
            <a:r>
              <a:rPr lang="cs-CZ" dirty="0" err="1"/>
              <a:t>ženy</a:t>
            </a:r>
            <a:r>
              <a:rPr lang="cs-CZ" dirty="0"/>
              <a:t> jako </a:t>
            </a:r>
            <a:r>
              <a:rPr lang="cs-CZ" dirty="0" err="1"/>
              <a:t>tváři</a:t>
            </a:r>
            <a:r>
              <a:rPr lang="cs-CZ" dirty="0"/>
              <a:t>́ </a:t>
            </a:r>
            <a:r>
              <a:rPr lang="cs-CZ" dirty="0" err="1"/>
              <a:t>svůdne</a:t>
            </a:r>
            <a:r>
              <a:rPr lang="cs-CZ" dirty="0"/>
              <a:t>̌ jako </a:t>
            </a:r>
            <a:r>
              <a:rPr lang="cs-CZ" dirty="0" err="1"/>
              <a:t>pouhe</a:t>
            </a:r>
            <a:r>
              <a:rPr lang="cs-CZ" dirty="0"/>
              <a:t>́ objekty </a:t>
            </a:r>
            <a:r>
              <a:rPr lang="cs-CZ" dirty="0" err="1"/>
              <a:t>sloužíci</a:t>
            </a:r>
            <a:r>
              <a:rPr lang="cs-CZ" dirty="0"/>
              <a:t>́ k </a:t>
            </a:r>
            <a:r>
              <a:rPr lang="cs-CZ" dirty="0" err="1"/>
              <a:t>přilákáni</a:t>
            </a:r>
            <a:r>
              <a:rPr lang="cs-CZ" dirty="0"/>
              <a:t>́ pozornosti.“</a:t>
            </a:r>
            <a:br>
              <a:rPr lang="cs-CZ" sz="800" dirty="0"/>
            </a:br>
            <a:endParaRPr lang="cs-CZ" dirty="0"/>
          </a:p>
        </p:txBody>
      </p:sp>
      <p:sp>
        <p:nvSpPr>
          <p:cNvPr id="6" name="Text Placeholder 5">
            <a:extLst>
              <a:ext uri="{FF2B5EF4-FFF2-40B4-BE49-F238E27FC236}">
                <a16:creationId xmlns:a16="http://schemas.microsoft.com/office/drawing/2014/main" id="{E34124C0-1270-6841-B214-012883558B54}"/>
              </a:ext>
            </a:extLst>
          </p:cNvPr>
          <p:cNvSpPr>
            <a:spLocks noGrp="1"/>
          </p:cNvSpPr>
          <p:nvPr>
            <p:ph type="body" idx="2"/>
          </p:nvPr>
        </p:nvSpPr>
        <p:spPr/>
        <p:txBody>
          <a:bodyPr/>
          <a:lstStyle/>
          <a:p>
            <a:endParaRPr lang="cs-CZ"/>
          </a:p>
        </p:txBody>
      </p:sp>
      <p:pic>
        <p:nvPicPr>
          <p:cNvPr id="5" name="Picture 4" descr="04 svijany FB zeny">
            <a:extLst>
              <a:ext uri="{FF2B5EF4-FFF2-40B4-BE49-F238E27FC236}">
                <a16:creationId xmlns:a16="http://schemas.microsoft.com/office/drawing/2014/main" id="{86AA677F-DE7D-3347-A506-499D9C7AE36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35896" y="709176"/>
            <a:ext cx="4818489" cy="3831774"/>
          </a:xfrm>
          <a:prstGeom prst="rect">
            <a:avLst/>
          </a:prstGeom>
          <a:noFill/>
          <a:ln>
            <a:noFill/>
          </a:ln>
        </p:spPr>
      </p:pic>
    </p:spTree>
    <p:extLst>
      <p:ext uri="{BB962C8B-B14F-4D97-AF65-F5344CB8AC3E}">
        <p14:creationId xmlns:p14="http://schemas.microsoft.com/office/powerpoint/2010/main" val="1418041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4278"/>
            <a:ext cx="9143993" cy="127075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C7ECFA-7D11-9F46-8C72-492DA7E835E2}"/>
              </a:ext>
            </a:extLst>
          </p:cNvPr>
          <p:cNvSpPr>
            <a:spLocks noGrp="1"/>
          </p:cNvSpPr>
          <p:nvPr>
            <p:ph type="title"/>
          </p:nvPr>
        </p:nvSpPr>
        <p:spPr>
          <a:xfrm>
            <a:off x="867638" y="478321"/>
            <a:ext cx="7416372" cy="675098"/>
          </a:xfrm>
        </p:spPr>
        <p:txBody>
          <a:bodyPr vert="horz" lIns="91440" tIns="45720" rIns="91440" bIns="45720" rtlCol="0" anchor="t">
            <a:normAutofit/>
          </a:bodyPr>
          <a:lstStyle/>
          <a:p>
            <a:pPr defTabSz="914400">
              <a:spcBef>
                <a:spcPct val="0"/>
              </a:spcBef>
            </a:pPr>
            <a:r>
              <a:rPr lang="en-US" sz="2800" b="1" kern="1200">
                <a:solidFill>
                  <a:schemeClr val="bg1"/>
                </a:solidFill>
                <a:latin typeface="+mj-lt"/>
                <a:ea typeface="+mj-ea"/>
                <a:cs typeface="+mj-cs"/>
              </a:rPr>
              <a:t>Rozhodování prvostupňových orgánů - problémy</a:t>
            </a:r>
            <a:endParaRPr lang="en-US" sz="2800" kern="1200">
              <a:solidFill>
                <a:schemeClr val="bg1"/>
              </a:solidFill>
              <a:latin typeface="+mj-lt"/>
              <a:ea typeface="+mj-ea"/>
              <a:cs typeface="+mj-cs"/>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66480"/>
            <a:ext cx="9143992" cy="38770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638" y="1508068"/>
            <a:ext cx="342892" cy="342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A64DC42-0DCF-FD4B-8DFB-2D80BEDA0CB3}"/>
              </a:ext>
            </a:extLst>
          </p:cNvPr>
          <p:cNvSpPr>
            <a:spLocks noGrp="1"/>
          </p:cNvSpPr>
          <p:nvPr>
            <p:ph type="body" idx="1"/>
          </p:nvPr>
        </p:nvSpPr>
        <p:spPr>
          <a:xfrm>
            <a:off x="866661" y="1663007"/>
            <a:ext cx="7410669" cy="2969714"/>
          </a:xfrm>
        </p:spPr>
        <p:txBody>
          <a:bodyPr vert="horz" lIns="91440" tIns="45720" rIns="91440" bIns="45720" rtlCol="0">
            <a:normAutofit/>
          </a:bodyPr>
          <a:lstStyle/>
          <a:p>
            <a:pPr marL="0" indent="-228600" defTabSz="914400">
              <a:spcAft>
                <a:spcPts val="1600"/>
              </a:spcAft>
              <a:buFont typeface="Arial" panose="020B0604020202020204" pitchFamily="34" charset="0"/>
              <a:buChar char="•"/>
            </a:pPr>
            <a:r>
              <a:rPr lang="en-US" sz="1400"/>
              <a:t>2) Společná a nerozdílná odpovědnost zadavatele a zpracovatele reklamy</a:t>
            </a:r>
          </a:p>
          <a:p>
            <a:pPr marL="0" indent="-228600" defTabSz="914400">
              <a:spcAft>
                <a:spcPts val="1600"/>
              </a:spcAft>
              <a:buFont typeface="Arial" panose="020B0604020202020204" pitchFamily="34" charset="0"/>
              <a:buChar char="•"/>
            </a:pPr>
            <a:r>
              <a:rPr lang="en-US" sz="1400" b="1" i="1"/>
              <a:t>„§ 6b (1)</a:t>
            </a:r>
            <a:r>
              <a:rPr lang="en-US" sz="1400" i="1"/>
              <a:t> Zpracovatel odpovídá za obsah reklamy v plném rozsahu, byla-li zpracována pro jeho vlastní potřebu. </a:t>
            </a:r>
            <a:r>
              <a:rPr lang="en-US" sz="1400" b="1" i="1"/>
              <a:t>Pokud byla reklama zpracována pro potřeby jiné právnické nebo fyzické osoby, odpovídají za její soulad se zákonem zpracovatel a zadavatel společně a nerozdílně, není-li dále stanoveno jinak.</a:t>
            </a:r>
            <a:r>
              <a:rPr lang="en-US" sz="1400" i="1"/>
              <a:t> V případě reklamy na humánní léčivé přípravky, doplňky stravy, potraviny pro zvláštní výživu, počáteční a pokračovací kojeneckou výživu, odpovídají za její soulad se zákonem zadavatel a šiřitel společně a nerozdílně.</a:t>
            </a:r>
            <a:r>
              <a:rPr lang="en-US" sz="1400"/>
              <a:t>“ </a:t>
            </a:r>
          </a:p>
          <a:p>
            <a:pPr indent="-228600" defTabSz="914400">
              <a:buFont typeface="Arial" panose="020B0604020202020204" pitchFamily="34" charset="0"/>
              <a:buChar char="•"/>
            </a:pPr>
            <a:r>
              <a:rPr lang="en-US" sz="1400" b="1"/>
              <a:t>Odpovědnost zadavatele a zpracovatele by měla být posouzena v samostatných správních řízeních</a:t>
            </a:r>
            <a:r>
              <a:rPr lang="en-US" sz="1400"/>
              <a:t> </a:t>
            </a:r>
          </a:p>
          <a:p>
            <a:pPr indent="-228600" defTabSz="914400">
              <a:buFont typeface="Arial" panose="020B0604020202020204" pitchFamily="34" charset="0"/>
              <a:buChar char="•"/>
            </a:pPr>
            <a:r>
              <a:rPr lang="en-US" sz="1400" b="1"/>
              <a:t>V čem se mohou závěry úřadů různit, je výše pokuty udělené zpracovateli či zadavateli, a to podle jejich podílů na posuzované reklamě. Pokud byl obsah reklamy ideou jednoho z nich, a on k ní druhou stranu „přemluvil“, je možno navrhovateli přiřknout větší díl odpovědnosti.</a:t>
            </a:r>
            <a:r>
              <a:rPr lang="en-US" sz="1400"/>
              <a:t> </a:t>
            </a:r>
          </a:p>
        </p:txBody>
      </p:sp>
    </p:spTree>
    <p:extLst>
      <p:ext uri="{BB962C8B-B14F-4D97-AF65-F5344CB8AC3E}">
        <p14:creationId xmlns:p14="http://schemas.microsoft.com/office/powerpoint/2010/main" val="885072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66"/>
        <p:cNvGrpSpPr/>
        <p:nvPr/>
      </p:nvGrpSpPr>
      <p:grpSpPr>
        <a:xfrm>
          <a:off x="0" y="0"/>
          <a:ext cx="0" cy="0"/>
          <a:chOff x="0" y="0"/>
          <a:chExt cx="0" cy="0"/>
        </a:xfrm>
      </p:grpSpPr>
      <p:sp>
        <p:nvSpPr>
          <p:cNvPr id="67" name="Google Shape;67;p15"/>
          <p:cNvSpPr txBox="1">
            <a:spLocks noGrp="1"/>
          </p:cNvSpPr>
          <p:nvPr>
            <p:ph type="ctr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Poznej reklamu</a:t>
            </a:r>
            <a:endParaRPr/>
          </a:p>
        </p:txBody>
      </p:sp>
      <p:sp>
        <p:nvSpPr>
          <p:cNvPr id="68" name="Google Shape;68;p15"/>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Hra</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68B3EB-0DA7-4A41-B05B-FCC242D85542}"/>
              </a:ext>
            </a:extLst>
          </p:cNvPr>
          <p:cNvSpPr>
            <a:spLocks noGrp="1"/>
          </p:cNvSpPr>
          <p:nvPr>
            <p:ph type="title"/>
          </p:nvPr>
        </p:nvSpPr>
        <p:spPr>
          <a:xfrm>
            <a:off x="750338" y="1207518"/>
            <a:ext cx="4176746" cy="1092751"/>
          </a:xfrm>
        </p:spPr>
        <p:txBody>
          <a:bodyPr vert="horz" lIns="91440" tIns="45720" rIns="91440" bIns="45720" rtlCol="0" anchor="b">
            <a:normAutofit/>
          </a:bodyPr>
          <a:lstStyle/>
          <a:p>
            <a:pPr defTabSz="914400">
              <a:spcBef>
                <a:spcPct val="0"/>
              </a:spcBef>
            </a:pPr>
            <a:r>
              <a:rPr lang="en-US" sz="2400" b="1" kern="1200">
                <a:solidFill>
                  <a:schemeClr val="tx1"/>
                </a:solidFill>
                <a:latin typeface="+mj-lt"/>
                <a:ea typeface="+mj-ea"/>
                <a:cs typeface="+mj-cs"/>
              </a:rPr>
              <a:t>Rozhodování prvostupňových orgánů - problémy</a:t>
            </a:r>
            <a:endParaRPr lang="en-US" sz="2400" kern="1200">
              <a:solidFill>
                <a:schemeClr val="tx1"/>
              </a:solidFill>
              <a:latin typeface="+mj-lt"/>
              <a:ea typeface="+mj-ea"/>
              <a:cs typeface="+mj-cs"/>
            </a:endParaRPr>
          </a:p>
        </p:txBody>
      </p:sp>
      <p:grpSp>
        <p:nvGrpSpPr>
          <p:cNvPr id="18" name="Group 12">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4015" y="388986"/>
            <a:ext cx="846287" cy="635405"/>
            <a:chOff x="8183879" y="1000124"/>
            <a:chExt cx="1562267" cy="1172973"/>
          </a:xfrm>
        </p:grpSpPr>
        <p:sp>
          <p:nvSpPr>
            <p:cNvPr id="19"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0"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Text Placeholder 2">
            <a:extLst>
              <a:ext uri="{FF2B5EF4-FFF2-40B4-BE49-F238E27FC236}">
                <a16:creationId xmlns:a16="http://schemas.microsoft.com/office/drawing/2014/main" id="{78F7C96D-3213-F74C-9703-1EBE65CFFB12}"/>
              </a:ext>
            </a:extLst>
          </p:cNvPr>
          <p:cNvSpPr>
            <a:spLocks noGrp="1"/>
          </p:cNvSpPr>
          <p:nvPr>
            <p:ph type="body" idx="1"/>
          </p:nvPr>
        </p:nvSpPr>
        <p:spPr>
          <a:xfrm>
            <a:off x="750337" y="2300269"/>
            <a:ext cx="4176743" cy="2226011"/>
          </a:xfrm>
        </p:spPr>
        <p:txBody>
          <a:bodyPr vert="horz" lIns="91440" tIns="45720" rIns="91440" bIns="45720" rtlCol="0" anchor="t">
            <a:normAutofit/>
          </a:bodyPr>
          <a:lstStyle/>
          <a:p>
            <a:pPr marL="0" indent="0" defTabSz="914400">
              <a:spcAft>
                <a:spcPts val="600"/>
              </a:spcAft>
              <a:buNone/>
            </a:pPr>
            <a:r>
              <a:rPr lang="en-US" sz="1200" dirty="0"/>
              <a:t>3) </a:t>
            </a:r>
            <a:r>
              <a:rPr lang="en-US" sz="1200" dirty="0" err="1"/>
              <a:t>Definice</a:t>
            </a:r>
            <a:r>
              <a:rPr lang="en-US" sz="1200" dirty="0"/>
              <a:t> </a:t>
            </a:r>
            <a:r>
              <a:rPr lang="en-US" sz="1200" dirty="0" err="1"/>
              <a:t>reklamy</a:t>
            </a:r>
            <a:endParaRPr lang="en-US" sz="1200" dirty="0"/>
          </a:p>
          <a:p>
            <a:pPr marL="114300" indent="-228600" defTabSz="914400">
              <a:spcAft>
                <a:spcPts val="600"/>
              </a:spcAft>
              <a:buFont typeface="Arial" panose="020B0604020202020204" pitchFamily="34" charset="0"/>
              <a:buChar char="•"/>
            </a:pPr>
            <a:endParaRPr lang="en-US" sz="1200" dirty="0"/>
          </a:p>
          <a:p>
            <a:pPr indent="-228600" defTabSz="914400">
              <a:spcAft>
                <a:spcPts val="600"/>
              </a:spcAft>
              <a:buFont typeface="Arial" panose="020B0604020202020204" pitchFamily="34" charset="0"/>
              <a:buChar char="•"/>
            </a:pPr>
            <a:r>
              <a:rPr lang="en-US" sz="1200" b="1" dirty="0" err="1"/>
              <a:t>omezení</a:t>
            </a:r>
            <a:r>
              <a:rPr lang="en-US" sz="1200" b="1" dirty="0"/>
              <a:t> </a:t>
            </a:r>
            <a:r>
              <a:rPr lang="en-US" sz="1200" b="1" dirty="0" err="1"/>
              <a:t>pouze</a:t>
            </a:r>
            <a:r>
              <a:rPr lang="en-US" sz="1200" b="1" dirty="0"/>
              <a:t> </a:t>
            </a:r>
            <a:r>
              <a:rPr lang="en-US" sz="1200" b="1" dirty="0" err="1"/>
              <a:t>na</a:t>
            </a:r>
            <a:r>
              <a:rPr lang="en-US" sz="1200" b="1" dirty="0"/>
              <a:t> „</a:t>
            </a:r>
            <a:r>
              <a:rPr lang="en-US" sz="1200" b="1" dirty="0" err="1"/>
              <a:t>podporu</a:t>
            </a:r>
            <a:r>
              <a:rPr lang="en-US" sz="1200" b="1" dirty="0"/>
              <a:t> </a:t>
            </a:r>
            <a:r>
              <a:rPr lang="en-US" sz="1200" b="1" dirty="0" err="1"/>
              <a:t>podnikatelské</a:t>
            </a:r>
            <a:r>
              <a:rPr lang="en-US" sz="1200" b="1" dirty="0"/>
              <a:t> </a:t>
            </a:r>
            <a:r>
              <a:rPr lang="en-US" sz="1200" b="1" dirty="0" err="1"/>
              <a:t>činnosti</a:t>
            </a:r>
            <a:r>
              <a:rPr lang="en-US" sz="1200" dirty="0"/>
              <a:t>“-&gt; </a:t>
            </a:r>
            <a:r>
              <a:rPr lang="en-US" sz="1200" b="1" dirty="0" err="1"/>
              <a:t>reklama</a:t>
            </a:r>
            <a:r>
              <a:rPr lang="en-US" sz="1200" b="1" dirty="0"/>
              <a:t> </a:t>
            </a:r>
            <a:r>
              <a:rPr lang="en-US" sz="1200" b="1" dirty="0" err="1"/>
              <a:t>jiných</a:t>
            </a:r>
            <a:r>
              <a:rPr lang="en-US" sz="1200" b="1" dirty="0"/>
              <a:t> </a:t>
            </a:r>
            <a:r>
              <a:rPr lang="en-US" sz="1200" b="1" dirty="0" err="1"/>
              <a:t>subjektů</a:t>
            </a:r>
            <a:r>
              <a:rPr lang="en-US" sz="1200" b="1" dirty="0"/>
              <a:t> </a:t>
            </a:r>
            <a:r>
              <a:rPr lang="en-US" sz="1200" b="1" dirty="0" err="1"/>
              <a:t>podle</a:t>
            </a:r>
            <a:r>
              <a:rPr lang="en-US" sz="1200" b="1" dirty="0"/>
              <a:t> </a:t>
            </a:r>
            <a:r>
              <a:rPr lang="en-US" sz="1200" b="1" dirty="0" err="1"/>
              <a:t>tohoto</a:t>
            </a:r>
            <a:r>
              <a:rPr lang="en-US" sz="1200" b="1" dirty="0"/>
              <a:t> </a:t>
            </a:r>
            <a:r>
              <a:rPr lang="en-US" sz="1200" b="1" dirty="0" err="1"/>
              <a:t>zákona</a:t>
            </a:r>
            <a:r>
              <a:rPr lang="en-US" sz="1200" b="1" dirty="0"/>
              <a:t> je </a:t>
            </a:r>
            <a:r>
              <a:rPr lang="en-US" sz="1200" b="1" dirty="0" err="1"/>
              <a:t>zcela</a:t>
            </a:r>
            <a:r>
              <a:rPr lang="en-US" sz="1200" b="1" dirty="0"/>
              <a:t> </a:t>
            </a:r>
            <a:r>
              <a:rPr lang="en-US" sz="1200" b="1" dirty="0" err="1"/>
              <a:t>nepřezkoumatelná</a:t>
            </a:r>
            <a:r>
              <a:rPr lang="en-US" sz="1200" b="1" dirty="0"/>
              <a:t> a </a:t>
            </a:r>
            <a:r>
              <a:rPr lang="en-US" sz="1200" b="1" dirty="0" err="1"/>
              <a:t>veřejným</a:t>
            </a:r>
            <a:r>
              <a:rPr lang="en-US" sz="1200" b="1" dirty="0"/>
              <a:t> </a:t>
            </a:r>
            <a:r>
              <a:rPr lang="en-US" sz="1200" b="1" dirty="0" err="1"/>
              <a:t>právem</a:t>
            </a:r>
            <a:r>
              <a:rPr lang="en-US" sz="1200" b="1" dirty="0"/>
              <a:t> </a:t>
            </a:r>
            <a:r>
              <a:rPr lang="en-US" sz="1200" b="1" dirty="0" err="1"/>
              <a:t>neregulovatelná</a:t>
            </a:r>
            <a:r>
              <a:rPr lang="en-US" sz="1200" b="1" dirty="0"/>
              <a:t>.</a:t>
            </a:r>
            <a:r>
              <a:rPr lang="en-US" sz="1200" dirty="0"/>
              <a:t> </a:t>
            </a:r>
          </a:p>
          <a:p>
            <a:pPr indent="-228600" defTabSz="914400">
              <a:spcAft>
                <a:spcPts val="600"/>
              </a:spcAft>
              <a:buFont typeface="Arial" panose="020B0604020202020204" pitchFamily="34" charset="0"/>
              <a:buChar char="•"/>
            </a:pPr>
            <a:r>
              <a:rPr lang="en-US" sz="1200" dirty="0" err="1"/>
              <a:t>Rovněž</a:t>
            </a:r>
            <a:r>
              <a:rPr lang="en-US" sz="1200" dirty="0"/>
              <a:t> </a:t>
            </a:r>
            <a:r>
              <a:rPr lang="en-US" sz="1200" dirty="0" err="1"/>
              <a:t>nepřezkoumatelná</a:t>
            </a:r>
            <a:r>
              <a:rPr lang="en-US" sz="1200" dirty="0"/>
              <a:t> </a:t>
            </a:r>
            <a:r>
              <a:rPr lang="en-US" sz="1200" dirty="0" err="1"/>
              <a:t>reklama</a:t>
            </a:r>
            <a:r>
              <a:rPr lang="en-US" sz="1200" dirty="0"/>
              <a:t> </a:t>
            </a:r>
            <a:r>
              <a:rPr lang="en-US" sz="1200" dirty="0" err="1"/>
              <a:t>na</a:t>
            </a:r>
            <a:r>
              <a:rPr lang="en-US" sz="1200" dirty="0"/>
              <a:t> </a:t>
            </a:r>
            <a:r>
              <a:rPr lang="en-US" sz="1200" dirty="0" err="1"/>
              <a:t>sociálních</a:t>
            </a:r>
            <a:r>
              <a:rPr lang="en-US" sz="1200" dirty="0"/>
              <a:t> </a:t>
            </a:r>
            <a:r>
              <a:rPr lang="en-US" sz="1200" dirty="0" err="1"/>
              <a:t>sítích</a:t>
            </a:r>
            <a:r>
              <a:rPr lang="en-US" sz="1200" dirty="0"/>
              <a:t> </a:t>
            </a:r>
            <a:r>
              <a:rPr lang="en-US" sz="1200" dirty="0" err="1"/>
              <a:t>sdílená</a:t>
            </a:r>
            <a:r>
              <a:rPr lang="en-US" sz="1200" dirty="0"/>
              <a:t> </a:t>
            </a:r>
            <a:r>
              <a:rPr lang="en-US" sz="1200" dirty="0" err="1"/>
              <a:t>influencery</a:t>
            </a:r>
            <a:r>
              <a:rPr lang="en-US" sz="1200" dirty="0"/>
              <a:t>/kami</a:t>
            </a:r>
          </a:p>
          <a:p>
            <a:pPr indent="-228600" defTabSz="914400">
              <a:spcAft>
                <a:spcPts val="600"/>
              </a:spcAft>
              <a:buFont typeface="Arial" panose="020B0604020202020204" pitchFamily="34" charset="0"/>
              <a:buChar char="•"/>
            </a:pPr>
            <a:r>
              <a:rPr lang="en-US" sz="1200" dirty="0"/>
              <a:t>Na </a:t>
            </a:r>
            <a:r>
              <a:rPr lang="en-US" sz="1200" dirty="0" err="1"/>
              <a:t>podnikající</a:t>
            </a:r>
            <a:r>
              <a:rPr lang="en-US" sz="1200" dirty="0"/>
              <a:t> </a:t>
            </a:r>
            <a:r>
              <a:rPr lang="en-US" sz="1200" dirty="0" err="1"/>
              <a:t>subjekty</a:t>
            </a:r>
            <a:r>
              <a:rPr lang="en-US" sz="1200" dirty="0"/>
              <a:t> je </a:t>
            </a:r>
            <a:r>
              <a:rPr lang="en-US" sz="1200" dirty="0" err="1"/>
              <a:t>tak</a:t>
            </a:r>
            <a:r>
              <a:rPr lang="en-US" sz="1200" dirty="0"/>
              <a:t> </a:t>
            </a:r>
            <a:r>
              <a:rPr lang="en-US" sz="1200" dirty="0" err="1"/>
              <a:t>kladena</a:t>
            </a:r>
            <a:r>
              <a:rPr lang="en-US" sz="1200" dirty="0"/>
              <a:t> </a:t>
            </a:r>
            <a:r>
              <a:rPr lang="en-US" sz="1200" dirty="0" err="1"/>
              <a:t>výrazně</a:t>
            </a:r>
            <a:r>
              <a:rPr lang="en-US" sz="1200" dirty="0"/>
              <a:t> </a:t>
            </a:r>
            <a:r>
              <a:rPr lang="en-US" sz="1200" dirty="0" err="1"/>
              <a:t>větší</a:t>
            </a:r>
            <a:r>
              <a:rPr lang="en-US" sz="1200" dirty="0"/>
              <a:t> </a:t>
            </a:r>
            <a:r>
              <a:rPr lang="en-US" sz="1200" dirty="0" err="1"/>
              <a:t>zátěž</a:t>
            </a:r>
            <a:r>
              <a:rPr lang="en-US" sz="1200" dirty="0"/>
              <a:t> </a:t>
            </a:r>
            <a:r>
              <a:rPr lang="en-US" sz="1200" dirty="0" err="1"/>
              <a:t>než</a:t>
            </a:r>
            <a:r>
              <a:rPr lang="en-US" sz="1200" dirty="0"/>
              <a:t> </a:t>
            </a:r>
            <a:r>
              <a:rPr lang="en-US" sz="1200" dirty="0" err="1"/>
              <a:t>na</a:t>
            </a:r>
            <a:r>
              <a:rPr lang="en-US" sz="1200" dirty="0"/>
              <a:t> </a:t>
            </a:r>
            <a:r>
              <a:rPr lang="en-US" sz="1200" dirty="0" err="1"/>
              <a:t>zbytek</a:t>
            </a:r>
            <a:r>
              <a:rPr lang="en-US" sz="1200" dirty="0"/>
              <a:t> </a:t>
            </a:r>
            <a:r>
              <a:rPr lang="en-US" sz="1200" dirty="0" err="1"/>
              <a:t>širokého</a:t>
            </a:r>
            <a:r>
              <a:rPr lang="en-US" sz="1200" dirty="0"/>
              <a:t> </a:t>
            </a:r>
            <a:r>
              <a:rPr lang="en-US" sz="1200" dirty="0" err="1"/>
              <a:t>spektra</a:t>
            </a:r>
            <a:r>
              <a:rPr lang="en-US" sz="1200" dirty="0"/>
              <a:t> </a:t>
            </a:r>
            <a:r>
              <a:rPr lang="en-US" sz="1200" dirty="0" err="1"/>
              <a:t>subjektů</a:t>
            </a:r>
            <a:r>
              <a:rPr lang="en-US" sz="1200" dirty="0"/>
              <a:t>, </a:t>
            </a:r>
            <a:r>
              <a:rPr lang="en-US" sz="1200" dirty="0" err="1"/>
              <a:t>které</a:t>
            </a:r>
            <a:r>
              <a:rPr lang="en-US" sz="1200" dirty="0"/>
              <a:t> </a:t>
            </a:r>
            <a:r>
              <a:rPr lang="en-US" sz="1200" dirty="0" err="1"/>
              <a:t>reklamu</a:t>
            </a:r>
            <a:r>
              <a:rPr lang="en-US" sz="1200" dirty="0"/>
              <a:t> </a:t>
            </a:r>
            <a:r>
              <a:rPr lang="en-US" sz="1200" dirty="0" err="1"/>
              <a:t>využívají</a:t>
            </a:r>
            <a:r>
              <a:rPr lang="en-US" sz="1200" dirty="0"/>
              <a:t>. </a:t>
            </a:r>
          </a:p>
          <a:p>
            <a:pPr indent="-228600" defTabSz="914400">
              <a:spcAft>
                <a:spcPts val="600"/>
              </a:spcAft>
              <a:buFont typeface="Arial" panose="020B0604020202020204" pitchFamily="34" charset="0"/>
              <a:buChar char="•"/>
            </a:pPr>
            <a:endParaRPr lang="en-US" sz="1200" dirty="0"/>
          </a:p>
          <a:p>
            <a:pPr indent="-228600" defTabSz="914400">
              <a:spcAft>
                <a:spcPts val="600"/>
              </a:spcAft>
              <a:buFont typeface="Arial" panose="020B0604020202020204" pitchFamily="34" charset="0"/>
              <a:buChar char="•"/>
            </a:pPr>
            <a:endParaRPr lang="en-US" sz="1200" dirty="0"/>
          </a:p>
        </p:txBody>
      </p:sp>
      <p:pic>
        <p:nvPicPr>
          <p:cNvPr id="6" name="Picture 5">
            <a:extLst>
              <a:ext uri="{FF2B5EF4-FFF2-40B4-BE49-F238E27FC236}">
                <a16:creationId xmlns:a16="http://schemas.microsoft.com/office/drawing/2014/main" id="{9B64B74B-1325-784E-B3AE-05844D2D1363}"/>
              </a:ext>
            </a:extLst>
          </p:cNvPr>
          <p:cNvPicPr>
            <a:picLocks noChangeAspect="1"/>
          </p:cNvPicPr>
          <p:nvPr/>
        </p:nvPicPr>
        <p:blipFill>
          <a:blip r:embed="rId2"/>
          <a:stretch>
            <a:fillRect/>
          </a:stretch>
        </p:blipFill>
        <p:spPr>
          <a:xfrm>
            <a:off x="5206116" y="1283690"/>
            <a:ext cx="3512490" cy="2599242"/>
          </a:xfrm>
          <a:prstGeom prst="rect">
            <a:avLst/>
          </a:prstGeom>
        </p:spPr>
      </p:pic>
    </p:spTree>
    <p:extLst>
      <p:ext uri="{BB962C8B-B14F-4D97-AF65-F5344CB8AC3E}">
        <p14:creationId xmlns:p14="http://schemas.microsoft.com/office/powerpoint/2010/main" val="15314506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52823-FE95-1D4C-A256-42DADDFFD0A9}"/>
              </a:ext>
            </a:extLst>
          </p:cNvPr>
          <p:cNvSpPr>
            <a:spLocks noGrp="1"/>
          </p:cNvSpPr>
          <p:nvPr>
            <p:ph type="title"/>
          </p:nvPr>
        </p:nvSpPr>
        <p:spPr/>
        <p:txBody>
          <a:bodyPr/>
          <a:lstStyle/>
          <a:p>
            <a:r>
              <a:rPr lang="cs-CZ"/>
              <a:t>Co s tím?</a:t>
            </a:r>
            <a:endParaRPr lang="cs-CZ" dirty="0"/>
          </a:p>
        </p:txBody>
      </p:sp>
      <p:graphicFrame>
        <p:nvGraphicFramePr>
          <p:cNvPr id="5" name="Text Placeholder 2">
            <a:extLst>
              <a:ext uri="{FF2B5EF4-FFF2-40B4-BE49-F238E27FC236}">
                <a16:creationId xmlns:a16="http://schemas.microsoft.com/office/drawing/2014/main" id="{C3B4D8F3-C1EB-F96E-39AB-BF9B8491417C}"/>
              </a:ext>
            </a:extLst>
          </p:cNvPr>
          <p:cNvGraphicFramePr/>
          <p:nvPr>
            <p:extLst>
              <p:ext uri="{D42A27DB-BD31-4B8C-83A1-F6EECF244321}">
                <p14:modId xmlns:p14="http://schemas.microsoft.com/office/powerpoint/2010/main" val="250118124"/>
              </p:ext>
            </p:extLst>
          </p:nvPr>
        </p:nvGraphicFramePr>
        <p:xfrm>
          <a:off x="311700" y="933319"/>
          <a:ext cx="8520600" cy="3635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38841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E6E76-4944-EB4D-A548-9CDF5B3C52C5}"/>
              </a:ext>
            </a:extLst>
          </p:cNvPr>
          <p:cNvSpPr>
            <a:spLocks noGrp="1"/>
          </p:cNvSpPr>
          <p:nvPr>
            <p:ph type="title"/>
          </p:nvPr>
        </p:nvSpPr>
        <p:spPr>
          <a:xfrm>
            <a:off x="311700" y="72959"/>
            <a:ext cx="8520600" cy="572700"/>
          </a:xfrm>
        </p:spPr>
        <p:txBody>
          <a:bodyPr/>
          <a:lstStyle/>
          <a:p>
            <a:r>
              <a:rPr lang="cs-CZ"/>
              <a:t>Judikatura</a:t>
            </a:r>
            <a:endParaRPr lang="cs-CZ" dirty="0"/>
          </a:p>
        </p:txBody>
      </p:sp>
      <p:sp>
        <p:nvSpPr>
          <p:cNvPr id="3" name="Text Placeholder 2">
            <a:extLst>
              <a:ext uri="{FF2B5EF4-FFF2-40B4-BE49-F238E27FC236}">
                <a16:creationId xmlns:a16="http://schemas.microsoft.com/office/drawing/2014/main" id="{31CD6CB2-8A80-554E-A21B-E9449E71716D}"/>
              </a:ext>
            </a:extLst>
          </p:cNvPr>
          <p:cNvSpPr>
            <a:spLocks noGrp="1"/>
          </p:cNvSpPr>
          <p:nvPr>
            <p:ph type="body" idx="1"/>
          </p:nvPr>
        </p:nvSpPr>
        <p:spPr>
          <a:xfrm>
            <a:off x="311700" y="567559"/>
            <a:ext cx="8520600" cy="4001316"/>
          </a:xfrm>
        </p:spPr>
        <p:txBody>
          <a:bodyPr/>
          <a:lstStyle/>
          <a:p>
            <a:r>
              <a:rPr lang="cs-CZ" sz="1400"/>
              <a:t>Kapitola Regulace reklamy ve vztahu k judikatuře nejvyšších soudů s důrazem na prvky diskriminace v publikaci Sexistická reklama</a:t>
            </a:r>
          </a:p>
          <a:p>
            <a:r>
              <a:rPr lang="cs-CZ" sz="1400"/>
              <a:t>První:</a:t>
            </a:r>
          </a:p>
          <a:p>
            <a:r>
              <a:rPr lang="cs-CZ" sz="1400" b="1"/>
              <a:t>Měl jsem se líp učit? (Rozsudek Nejvyššího správního soudu č. j. 1 As 46/2013 – 44)</a:t>
            </a:r>
            <a:endParaRPr lang="cs-CZ" sz="1400"/>
          </a:p>
          <a:p>
            <a:r>
              <a:rPr lang="cs-CZ" sz="1400" b="1"/>
              <a:t>Jakákoliv diskriminace z důvodů rasy, pohlaví nebo národnosti je v rozporu s dobrými mravy, a pokud je určitá forma rasismu či sexismu v reklamě diskriminační, pak ani nemůže být souladná s dobrými mravy -&gt; nejde říct, že malá diskriminace je v pořádku</a:t>
            </a:r>
          </a:p>
          <a:p>
            <a:r>
              <a:rPr lang="cs-CZ" sz="1400" b="1"/>
              <a:t>Pro nezákonnost stačí rozpor s dobrými mravy: „</a:t>
            </a:r>
            <a:r>
              <a:rPr lang="cs-CZ" sz="1400" i="1"/>
              <a:t>žádnou jinou podmínku zákon o regulaci reklamy nestanoví, pouze demonstrativním výčtem blíže rozvádí, jaká forma diskriminace je vždy považována za rozpor reklamy s dobrými mravy“</a:t>
            </a:r>
            <a:endParaRPr lang="cs-CZ" sz="1400" b="1" i="1"/>
          </a:p>
          <a:p>
            <a:r>
              <a:rPr lang="cs-CZ" sz="1400" b="1"/>
              <a:t>lidské důstojnosti se nelze vzdát, a není tedy rozhodující, zda vyobrazená osoba vystupuje v reklamě dobrovolně</a:t>
            </a:r>
            <a:r>
              <a:rPr lang="cs-CZ" sz="1400"/>
              <a:t> </a:t>
            </a:r>
          </a:p>
          <a:p>
            <a:endParaRPr lang="cs-CZ" sz="1400"/>
          </a:p>
          <a:p>
            <a:r>
              <a:rPr lang="cs-CZ" sz="1400"/>
              <a:t>Důležitým judikátem pro sexistickou reklamu se budeme zabývat ve workshopu</a:t>
            </a:r>
          </a:p>
          <a:p>
            <a:r>
              <a:rPr lang="cs-CZ" sz="1400"/>
              <a:t>V publikaci Sexistická reklama je judikatura k:</a:t>
            </a:r>
          </a:p>
          <a:p>
            <a:pPr marL="114300" indent="0">
              <a:buNone/>
            </a:pPr>
            <a:endParaRPr lang="cs-CZ" sz="1400"/>
          </a:p>
          <a:p>
            <a:pPr lvl="1">
              <a:spcBef>
                <a:spcPts val="0"/>
              </a:spcBef>
            </a:pPr>
            <a:r>
              <a:rPr lang="cs-CZ" sz="1100"/>
              <a:t>Pornografické povaze reklamy</a:t>
            </a:r>
          </a:p>
          <a:p>
            <a:pPr lvl="1">
              <a:spcBef>
                <a:spcPts val="0"/>
              </a:spcBef>
            </a:pPr>
            <a:r>
              <a:rPr lang="cs-CZ" sz="1100"/>
              <a:t>Motivu strachu</a:t>
            </a:r>
          </a:p>
          <a:p>
            <a:pPr lvl="1">
              <a:spcBef>
                <a:spcPts val="0"/>
              </a:spcBef>
            </a:pPr>
            <a:r>
              <a:rPr lang="cs-CZ" sz="1100"/>
              <a:t>Lidská důstojnost</a:t>
            </a:r>
          </a:p>
          <a:p>
            <a:endParaRPr lang="cs-CZ" sz="1400" dirty="0"/>
          </a:p>
        </p:txBody>
      </p:sp>
      <p:pic>
        <p:nvPicPr>
          <p:cNvPr id="5" name="image22.png">
            <a:extLst>
              <a:ext uri="{FF2B5EF4-FFF2-40B4-BE49-F238E27FC236}">
                <a16:creationId xmlns:a16="http://schemas.microsoft.com/office/drawing/2014/main" id="{6BC2C5A5-7991-AA4D-9456-2CCBF8FBCE72}"/>
              </a:ext>
            </a:extLst>
          </p:cNvPr>
          <p:cNvPicPr/>
          <p:nvPr/>
        </p:nvPicPr>
        <p:blipFill>
          <a:blip r:embed="rId2"/>
          <a:srcRect/>
          <a:stretch>
            <a:fillRect/>
          </a:stretch>
        </p:blipFill>
        <p:spPr>
          <a:xfrm>
            <a:off x="7025115" y="3463538"/>
            <a:ext cx="1656036" cy="1599937"/>
          </a:xfrm>
          <a:prstGeom prst="rect">
            <a:avLst/>
          </a:prstGeom>
          <a:ln/>
        </p:spPr>
      </p:pic>
    </p:spTree>
    <p:extLst>
      <p:ext uri="{BB962C8B-B14F-4D97-AF65-F5344CB8AC3E}">
        <p14:creationId xmlns:p14="http://schemas.microsoft.com/office/powerpoint/2010/main" val="26230636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239"/>
        <p:cNvGrpSpPr/>
        <p:nvPr/>
      </p:nvGrpSpPr>
      <p:grpSpPr>
        <a:xfrm>
          <a:off x="0" y="0"/>
          <a:ext cx="0" cy="0"/>
          <a:chOff x="0" y="0"/>
          <a:chExt cx="0" cy="0"/>
        </a:xfrm>
      </p:grpSpPr>
      <p:pic>
        <p:nvPicPr>
          <p:cNvPr id="240" name="Google Shape;240;p44"/>
          <p:cNvPicPr preferRelativeResize="0"/>
          <p:nvPr/>
        </p:nvPicPr>
        <p:blipFill>
          <a:blip r:embed="rId3">
            <a:alphaModFix/>
          </a:blip>
          <a:stretch>
            <a:fillRect/>
          </a:stretch>
        </p:blipFill>
        <p:spPr>
          <a:xfrm>
            <a:off x="625613" y="200100"/>
            <a:ext cx="7892776" cy="4400725"/>
          </a:xfrm>
          <a:prstGeom prst="rect">
            <a:avLst/>
          </a:prstGeom>
          <a:noFill/>
          <a:ln>
            <a:noFill/>
          </a:ln>
        </p:spPr>
      </p:pic>
      <p:sp>
        <p:nvSpPr>
          <p:cNvPr id="241" name="Google Shape;241;p44"/>
          <p:cNvSpPr txBox="1"/>
          <p:nvPr/>
        </p:nvSpPr>
        <p:spPr>
          <a:xfrm>
            <a:off x="625689" y="4600800"/>
            <a:ext cx="7892700" cy="54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err="1"/>
              <a:t>Odkaz</a:t>
            </a:r>
            <a:r>
              <a:rPr lang="en" dirty="0"/>
              <a:t> </a:t>
            </a:r>
            <a:r>
              <a:rPr lang="en" dirty="0" err="1"/>
              <a:t>na</a:t>
            </a:r>
            <a:r>
              <a:rPr lang="en" dirty="0"/>
              <a:t> </a:t>
            </a:r>
            <a:r>
              <a:rPr lang="en" dirty="0" err="1"/>
              <a:t>obrázek</a:t>
            </a:r>
            <a:r>
              <a:rPr lang="en" dirty="0"/>
              <a:t>: </a:t>
            </a:r>
            <a:r>
              <a:rPr lang="en" u="sng" dirty="0">
                <a:solidFill>
                  <a:schemeClr val="hlink"/>
                </a:solidFill>
                <a:hlinkClick r:id="rId4"/>
              </a:rPr>
              <a:t>https://img.cncenter.cz/img/11/full/2829152_v0.jpg?v=0</a:t>
            </a:r>
            <a:r>
              <a:rPr lang="en" dirty="0"/>
              <a:t> </a:t>
            </a: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904E7-0892-2049-A0EF-9D7B7FCF5C27}"/>
              </a:ext>
            </a:extLst>
          </p:cNvPr>
          <p:cNvSpPr>
            <a:spLocks noGrp="1"/>
          </p:cNvSpPr>
          <p:nvPr>
            <p:ph type="title"/>
          </p:nvPr>
        </p:nvSpPr>
        <p:spPr/>
        <p:txBody>
          <a:bodyPr/>
          <a:lstStyle/>
          <a:p>
            <a:r>
              <a:rPr lang="cs-CZ" dirty="0"/>
              <a:t>Případová studie: Kalup</a:t>
            </a:r>
          </a:p>
        </p:txBody>
      </p:sp>
      <p:sp>
        <p:nvSpPr>
          <p:cNvPr id="3" name="Content Placeholder 2">
            <a:extLst>
              <a:ext uri="{FF2B5EF4-FFF2-40B4-BE49-F238E27FC236}">
                <a16:creationId xmlns:a16="http://schemas.microsoft.com/office/drawing/2014/main" id="{1FB6D7C7-6E0A-9D4C-B507-67C67310D467}"/>
              </a:ext>
            </a:extLst>
          </p:cNvPr>
          <p:cNvSpPr>
            <a:spLocks noGrp="1"/>
          </p:cNvSpPr>
          <p:nvPr>
            <p:ph idx="1"/>
          </p:nvPr>
        </p:nvSpPr>
        <p:spPr/>
        <p:txBody>
          <a:bodyPr>
            <a:normAutofit fontScale="92500"/>
          </a:bodyPr>
          <a:lstStyle/>
          <a:p>
            <a:r>
              <a:rPr lang="cs-CZ" dirty="0"/>
              <a:t>Veřejná diskuze nad reklamami - článek na iDnes: </a:t>
            </a:r>
            <a:r>
              <a:rPr lang="cs-CZ" dirty="0">
                <a:hlinkClick r:id="rId2"/>
              </a:rPr>
              <a:t>https://www.idnes.cz/ekonomika/podniky/ceska-odevni-firma-kalup-provokuje-sexistickou-reklamou.A141209_120143_ekonomika_fih</a:t>
            </a:r>
            <a:r>
              <a:rPr lang="cs-CZ" dirty="0"/>
              <a:t> (2014)</a:t>
            </a:r>
          </a:p>
          <a:p>
            <a:r>
              <a:rPr lang="cs-CZ" dirty="0"/>
              <a:t>Někdo podal podnět na český živnostenský úřad – reklama ve Španělsku, sídlo firmy v ČR</a:t>
            </a:r>
          </a:p>
          <a:p>
            <a:r>
              <a:rPr lang="cs-CZ" dirty="0"/>
              <a:t>Pokuta od živnostenského úřadu – MHMP – ve výši 20 tisíc Kč (2016)</a:t>
            </a:r>
          </a:p>
          <a:p>
            <a:r>
              <a:rPr lang="cs-CZ" dirty="0"/>
              <a:t>Odvolání k MPO – potvrzení rozhodnutí </a:t>
            </a:r>
          </a:p>
          <a:p>
            <a:r>
              <a:rPr lang="cs-CZ" dirty="0"/>
              <a:t>Žaloba k Městskému soudu v Praze (</a:t>
            </a:r>
            <a:r>
              <a:rPr lang="cs-CZ" b="0" i="0" dirty="0">
                <a:solidFill>
                  <a:srgbClr val="000000"/>
                </a:solidFill>
                <a:effectLst/>
              </a:rPr>
              <a:t>6 A 115/2016 – 69) </a:t>
            </a:r>
            <a:r>
              <a:rPr lang="cs-CZ" dirty="0"/>
              <a:t>– zamítnuta (2020)</a:t>
            </a:r>
          </a:p>
          <a:p>
            <a:r>
              <a:rPr lang="cs-CZ" dirty="0"/>
              <a:t>Kasační stížnost k NSS (</a:t>
            </a:r>
            <a:r>
              <a:rPr lang="cs-CZ" b="0" i="0" dirty="0">
                <a:solidFill>
                  <a:srgbClr val="000000"/>
                </a:solidFill>
                <a:effectLst/>
                <a:latin typeface="Calibri" panose="020F0502020204030204" pitchFamily="34" charset="0"/>
                <a:cs typeface="Calibri" panose="020F0502020204030204" pitchFamily="34" charset="0"/>
              </a:rPr>
              <a:t>4 As 233/2020</a:t>
            </a:r>
            <a:r>
              <a:rPr lang="cs-CZ" dirty="0"/>
              <a:t>) – zamítnuta 2022</a:t>
            </a:r>
          </a:p>
        </p:txBody>
      </p:sp>
    </p:spTree>
    <p:extLst>
      <p:ext uri="{BB962C8B-B14F-4D97-AF65-F5344CB8AC3E}">
        <p14:creationId xmlns:p14="http://schemas.microsoft.com/office/powerpoint/2010/main" val="3096078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6CB6-9526-2C40-B42A-1D31637279A0}"/>
              </a:ext>
            </a:extLst>
          </p:cNvPr>
          <p:cNvSpPr>
            <a:spLocks noGrp="1"/>
          </p:cNvSpPr>
          <p:nvPr>
            <p:ph type="title"/>
          </p:nvPr>
        </p:nvSpPr>
        <p:spPr/>
        <p:txBody>
          <a:bodyPr/>
          <a:lstStyle/>
          <a:p>
            <a:r>
              <a:rPr lang="cs-CZ" dirty="0"/>
              <a:t>Případová studie: Kalup</a:t>
            </a:r>
          </a:p>
        </p:txBody>
      </p:sp>
      <p:sp>
        <p:nvSpPr>
          <p:cNvPr id="3" name="Content Placeholder 2">
            <a:extLst>
              <a:ext uri="{FF2B5EF4-FFF2-40B4-BE49-F238E27FC236}">
                <a16:creationId xmlns:a16="http://schemas.microsoft.com/office/drawing/2014/main" id="{2B5140B7-D82E-4747-8C4A-E4CFD31B6ACA}"/>
              </a:ext>
            </a:extLst>
          </p:cNvPr>
          <p:cNvSpPr>
            <a:spLocks noGrp="1"/>
          </p:cNvSpPr>
          <p:nvPr>
            <p:ph idx="1"/>
          </p:nvPr>
        </p:nvSpPr>
        <p:spPr/>
        <p:txBody>
          <a:bodyPr>
            <a:normAutofit fontScale="77500" lnSpcReduction="20000"/>
          </a:bodyPr>
          <a:lstStyle/>
          <a:p>
            <a:pPr marL="0" indent="0">
              <a:buNone/>
            </a:pPr>
            <a:r>
              <a:rPr lang="cs-CZ" dirty="0"/>
              <a:t>Argumenty soudu:</a:t>
            </a:r>
          </a:p>
          <a:p>
            <a:r>
              <a:rPr lang="cs-CZ" dirty="0"/>
              <a:t>Správní orgán nejdřív definoval dobré mravy, pak správně podřadil dostatečně zjištěný skutkový stav (správně-procesně dobře)</a:t>
            </a:r>
          </a:p>
          <a:p>
            <a:r>
              <a:rPr lang="cs-CZ" dirty="0"/>
              <a:t>Předmětná reklama z ženy vytváří pouze objekt (žena jako kus nábytku), když potlačuje její lidskou stránku. Taková reklama je přitom schopná vytvářet představy, že takové vnímání žen je v pořádku, a je způsobilá takové jednání s ženami podporovat </a:t>
            </a:r>
          </a:p>
          <a:p>
            <a:r>
              <a:rPr lang="cs-CZ" dirty="0"/>
              <a:t>Reklamou byla snížena lidská důstojnost žen -&gt; posuzována intenzita -&gt; takové intenzity, že je to v rozporu s dobrými mravy</a:t>
            </a:r>
          </a:p>
          <a:p>
            <a:r>
              <a:rPr lang="cs-CZ" dirty="0"/>
              <a:t>Diskriminace - neposuzuje se intenzita – automaticky v rozporu s dobrými mravy </a:t>
            </a:r>
          </a:p>
          <a:p>
            <a:pPr marL="342900" lvl="1" indent="0">
              <a:buNone/>
            </a:pPr>
            <a:r>
              <a:rPr lang="cs-CZ" i="1" dirty="0"/>
              <a:t>„zjištěné zobrazení žen v předmětné reklamě, se kterými se na předmětných fotografiích bezdůvodně zachází méně příznivě než s mužem, či muži, a jejich zjevné znevýhodnění z důvodu jejich pohlaví, lze označit jako zobrazení diskriminující ženy z důvodu jejich pohlaví“</a:t>
            </a:r>
          </a:p>
          <a:p>
            <a:r>
              <a:rPr lang="cs-CZ" dirty="0"/>
              <a:t>Soud se dále zabýval námitkou žalobkyně, že ve věci bylo třeba zjišťovat, zda předmětnou reklamu většina společnosti vnímá jako rozpornou s dobrými mravy, a to průzkumem na reprezentativním vzorku veřejnosti -&gt; volné hodnocení důkazů</a:t>
            </a:r>
          </a:p>
        </p:txBody>
      </p:sp>
    </p:spTree>
    <p:extLst>
      <p:ext uri="{BB962C8B-B14F-4D97-AF65-F5344CB8AC3E}">
        <p14:creationId xmlns:p14="http://schemas.microsoft.com/office/powerpoint/2010/main" val="25182653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34;gfcf7aa6e35_0_443">
            <a:extLst>
              <a:ext uri="{FF2B5EF4-FFF2-40B4-BE49-F238E27FC236}">
                <a16:creationId xmlns:a16="http://schemas.microsoft.com/office/drawing/2014/main" id="{339F6D03-0DCE-E64B-A006-C0EFD6E199CD}"/>
              </a:ext>
            </a:extLst>
          </p:cNvPr>
          <p:cNvPicPr preferRelativeResize="0"/>
          <p:nvPr/>
        </p:nvPicPr>
        <p:blipFill rotWithShape="1">
          <a:blip r:embed="rId2">
            <a:alphaModFix/>
          </a:blip>
          <a:srcRect/>
          <a:stretch/>
        </p:blipFill>
        <p:spPr>
          <a:xfrm>
            <a:off x="230588" y="119269"/>
            <a:ext cx="8687928" cy="4890011"/>
          </a:xfrm>
          <a:prstGeom prst="rect">
            <a:avLst/>
          </a:prstGeom>
          <a:noFill/>
          <a:ln>
            <a:noFill/>
          </a:ln>
        </p:spPr>
      </p:pic>
    </p:spTree>
    <p:extLst>
      <p:ext uri="{BB962C8B-B14F-4D97-AF65-F5344CB8AC3E}">
        <p14:creationId xmlns:p14="http://schemas.microsoft.com/office/powerpoint/2010/main" val="27241237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4CE18-0111-7B47-A74F-8A237FD8BD7C}"/>
              </a:ext>
            </a:extLst>
          </p:cNvPr>
          <p:cNvSpPr>
            <a:spLocks noGrp="1"/>
          </p:cNvSpPr>
          <p:nvPr>
            <p:ph type="ctrTitle"/>
          </p:nvPr>
        </p:nvSpPr>
        <p:spPr/>
        <p:txBody>
          <a:bodyPr/>
          <a:lstStyle/>
          <a:p>
            <a:r>
              <a:rPr lang="cs-CZ" dirty="0"/>
              <a:t>Workshop</a:t>
            </a:r>
          </a:p>
        </p:txBody>
      </p:sp>
    </p:spTree>
    <p:extLst>
      <p:ext uri="{BB962C8B-B14F-4D97-AF65-F5344CB8AC3E}">
        <p14:creationId xmlns:p14="http://schemas.microsoft.com/office/powerpoint/2010/main" val="17528956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Workshop</a:t>
            </a:r>
            <a:endParaRPr b="1"/>
          </a:p>
        </p:txBody>
      </p:sp>
      <p:sp>
        <p:nvSpPr>
          <p:cNvPr id="235" name="Google Shape;235;p43"/>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Rozdělení do </a:t>
            </a:r>
            <a:r>
              <a:rPr lang="cs-CZ" dirty="0"/>
              <a:t>2</a:t>
            </a:r>
            <a:r>
              <a:rPr lang="en" dirty="0"/>
              <a:t> skupin:</a:t>
            </a:r>
            <a:endParaRPr dirty="0"/>
          </a:p>
          <a:p>
            <a:pPr marL="914400" lvl="1" indent="-317500" algn="l" rtl="0">
              <a:spcBef>
                <a:spcPts val="0"/>
              </a:spcBef>
              <a:spcAft>
                <a:spcPts val="0"/>
              </a:spcAft>
              <a:buSzPts val="1400"/>
              <a:buChar char="○"/>
            </a:pPr>
            <a:r>
              <a:rPr lang="en" dirty="0"/>
              <a:t>1</a:t>
            </a:r>
            <a:r>
              <a:rPr lang="cs-CZ" dirty="0"/>
              <a:t>. skupina zpracuje argumentaci, proč je reklama v rozporu se zákonem – z pozice lidí, kteří si na reklamu stěžují nebo krajského živnostenského úřadu, který rozhoduje o její nezákonnosti</a:t>
            </a:r>
            <a:endParaRPr dirty="0"/>
          </a:p>
          <a:p>
            <a:pPr marL="914400" lvl="1" indent="-317500" algn="l" rtl="0">
              <a:spcBef>
                <a:spcPts val="0"/>
              </a:spcBef>
              <a:spcAft>
                <a:spcPts val="0"/>
              </a:spcAft>
              <a:buSzPts val="1400"/>
              <a:buChar char="○"/>
            </a:pPr>
            <a:r>
              <a:rPr lang="en" dirty="0"/>
              <a:t>2</a:t>
            </a:r>
            <a:r>
              <a:rPr lang="cs-CZ" dirty="0"/>
              <a:t>. skupina zastupuje společnost a obhajuje reklamu</a:t>
            </a:r>
          </a:p>
          <a:p>
            <a:pPr marL="457200" lvl="0" indent="-342900" algn="l" rtl="0">
              <a:spcBef>
                <a:spcPts val="0"/>
              </a:spcBef>
              <a:spcAft>
                <a:spcPts val="0"/>
              </a:spcAft>
              <a:buSzPts val="1800"/>
              <a:buChar char="●"/>
            </a:pPr>
            <a:r>
              <a:rPr lang="en" dirty="0"/>
              <a:t>Každá skupina zpracuje svou argumentaci, proč je reklama v rozporu/v souladu se zákonem </a:t>
            </a:r>
            <a:endParaRPr lang="cs-CZ" dirty="0"/>
          </a:p>
          <a:p>
            <a:pPr marL="457200" lvl="0" indent="-342900" algn="l" rtl="0">
              <a:spcBef>
                <a:spcPts val="0"/>
              </a:spcBef>
              <a:spcAft>
                <a:spcPts val="0"/>
              </a:spcAft>
              <a:buSzPts val="1800"/>
              <a:buChar char="●"/>
            </a:pPr>
            <a:r>
              <a:rPr lang="en" dirty="0"/>
              <a:t>Čas: 15 minut příprava, 2 min na prezentaci každá skupina</a:t>
            </a:r>
            <a:r>
              <a:rPr lang="cs-CZ" dirty="0"/>
              <a:t> + další diskuse v reakci na konkrétní argumenty</a:t>
            </a:r>
            <a:endParaRPr dirty="0"/>
          </a:p>
          <a:p>
            <a:pPr marL="457200" lvl="0" indent="-342900" algn="l" rtl="0">
              <a:spcBef>
                <a:spcPts val="0"/>
              </a:spcBef>
              <a:spcAft>
                <a:spcPts val="0"/>
              </a:spcAft>
              <a:buSzPts val="1800"/>
              <a:buChar char="●"/>
            </a:pPr>
            <a:r>
              <a:rPr lang="en" dirty="0"/>
              <a:t>TIP: zvolte si, kdo bude argumenty prezentovat</a:t>
            </a: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3" name="Google Shape;203;p38"/>
          <p:cNvSpPr txBox="1">
            <a:spLocks noGrp="1"/>
          </p:cNvSpPr>
          <p:nvPr>
            <p:ph type="body" idx="1"/>
          </p:nvPr>
        </p:nvSpPr>
        <p:spPr>
          <a:xfrm>
            <a:off x="311700" y="704729"/>
            <a:ext cx="8520600" cy="3864146"/>
          </a:xfrm>
          <a:prstGeom prst="rect">
            <a:avLst/>
          </a:prstGeom>
        </p:spPr>
        <p:txBody>
          <a:bodyPr spcFirstLastPara="1" wrap="square" lIns="91425" tIns="91425" rIns="91425" bIns="91425" anchor="t" anchorCtr="0">
            <a:noAutofit/>
          </a:bodyPr>
          <a:lstStyle/>
          <a:p>
            <a:pPr marL="0" lvl="0" indent="0">
              <a:buClr>
                <a:schemeClr val="dk1"/>
              </a:buClr>
              <a:buSzPts val="1100"/>
              <a:buNone/>
            </a:pPr>
            <a:r>
              <a:rPr lang="cs-CZ" sz="1200" dirty="0"/>
              <a:t>§ 2 odst. 3 zákona o regulaci reklamy:</a:t>
            </a:r>
          </a:p>
          <a:p>
            <a:pPr marL="0" lvl="0" indent="0">
              <a:spcBef>
                <a:spcPts val="1600"/>
              </a:spcBef>
              <a:spcAft>
                <a:spcPts val="1600"/>
              </a:spcAft>
              <a:buClr>
                <a:schemeClr val="dk1"/>
              </a:buClr>
              <a:buSzPts val="1100"/>
              <a:buNone/>
            </a:pPr>
            <a:r>
              <a:rPr lang="cs-CZ" sz="1200" i="1" dirty="0">
                <a:solidFill>
                  <a:schemeClr val="dk1"/>
                </a:solidFill>
                <a:highlight>
                  <a:srgbClr val="FFFFFF"/>
                </a:highlight>
              </a:rPr>
              <a:t>“Reklama </a:t>
            </a:r>
            <a:r>
              <a:rPr lang="cs-CZ" sz="1200" b="1" i="1" dirty="0">
                <a:solidFill>
                  <a:schemeClr val="dk1"/>
                </a:solidFill>
                <a:highlight>
                  <a:srgbClr val="FFFFFF"/>
                </a:highlight>
              </a:rPr>
              <a:t>nesmí být v rozporu s dobrými mravy</a:t>
            </a:r>
            <a:r>
              <a:rPr lang="cs-CZ" sz="1200" i="1" dirty="0">
                <a:solidFill>
                  <a:schemeClr val="dk1"/>
                </a:solidFill>
                <a:highlight>
                  <a:srgbClr val="FFFFFF"/>
                </a:highlight>
              </a:rPr>
              <a:t>, zejména nesmí obsahovat jakoukoliv </a:t>
            </a:r>
            <a:r>
              <a:rPr lang="cs-CZ" sz="1200" b="1" i="1" dirty="0">
                <a:solidFill>
                  <a:schemeClr val="dk1"/>
                </a:solidFill>
                <a:highlight>
                  <a:srgbClr val="FFFFFF"/>
                </a:highlight>
              </a:rPr>
              <a:t>diskriminaci z důvodů </a:t>
            </a:r>
            <a:r>
              <a:rPr lang="cs-CZ" sz="1200" i="1" dirty="0">
                <a:solidFill>
                  <a:schemeClr val="dk1"/>
                </a:solidFill>
                <a:highlight>
                  <a:srgbClr val="FFFFFF"/>
                </a:highlight>
              </a:rPr>
              <a:t>rasy, </a:t>
            </a:r>
            <a:r>
              <a:rPr lang="cs-CZ" sz="1200" b="1" i="1" dirty="0">
                <a:solidFill>
                  <a:schemeClr val="dk1"/>
                </a:solidFill>
                <a:highlight>
                  <a:srgbClr val="FFFFFF"/>
                </a:highlight>
              </a:rPr>
              <a:t>pohlaví </a:t>
            </a:r>
            <a:r>
              <a:rPr lang="cs-CZ" sz="1200" i="1" dirty="0">
                <a:solidFill>
                  <a:schemeClr val="dk1"/>
                </a:solidFill>
                <a:highlight>
                  <a:srgbClr val="FFFFFF"/>
                </a:highlight>
              </a:rPr>
              <a:t>nebo národnosti nebo napadat náboženské nebo národnostní cítění, </a:t>
            </a:r>
            <a:r>
              <a:rPr lang="cs-CZ" sz="1200" b="1" i="1" dirty="0">
                <a:solidFill>
                  <a:schemeClr val="dk1"/>
                </a:solidFill>
                <a:highlight>
                  <a:srgbClr val="FFFFFF"/>
                </a:highlight>
              </a:rPr>
              <a:t>ohrožovat obecně nepřijatelným způsobem mravnost</a:t>
            </a:r>
            <a:r>
              <a:rPr lang="cs-CZ" sz="1200" i="1" dirty="0">
                <a:solidFill>
                  <a:schemeClr val="dk1"/>
                </a:solidFill>
                <a:highlight>
                  <a:srgbClr val="FFFFFF"/>
                </a:highlight>
              </a:rPr>
              <a:t>, </a:t>
            </a:r>
            <a:r>
              <a:rPr lang="cs-CZ" sz="1200" b="1" i="1" dirty="0">
                <a:solidFill>
                  <a:schemeClr val="dk1"/>
                </a:solidFill>
                <a:highlight>
                  <a:srgbClr val="FFFFFF"/>
                </a:highlight>
              </a:rPr>
              <a:t>snižovat lidskou důstojnost, obsahovat prvky pornografie, násilí nebo prvky využívající motivu strachu</a:t>
            </a:r>
            <a:r>
              <a:rPr lang="cs-CZ" sz="1200" i="1" dirty="0">
                <a:solidFill>
                  <a:schemeClr val="dk1"/>
                </a:solidFill>
                <a:highlight>
                  <a:srgbClr val="FFFFFF"/>
                </a:highlight>
              </a:rPr>
              <a:t>. Reklama nesmí napadat politické přesvědčení.”</a:t>
            </a:r>
            <a:endParaRPr lang="cs-CZ" sz="1200" dirty="0"/>
          </a:p>
          <a:p>
            <a:pPr marL="0" lvl="0" indent="0" algn="l" rtl="0">
              <a:spcBef>
                <a:spcPts val="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pic>
        <p:nvPicPr>
          <p:cNvPr id="205" name="Google Shape;205;p38"/>
          <p:cNvPicPr preferRelativeResize="0"/>
          <p:nvPr/>
        </p:nvPicPr>
        <p:blipFill>
          <a:blip r:embed="rId3">
            <a:alphaModFix/>
          </a:blip>
          <a:stretch>
            <a:fillRect/>
          </a:stretch>
        </p:blipFill>
        <p:spPr>
          <a:xfrm>
            <a:off x="2370627" y="2011812"/>
            <a:ext cx="3914399" cy="278891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72"/>
        <p:cNvGrpSpPr/>
        <p:nvPr/>
      </p:nvGrpSpPr>
      <p:grpSpPr>
        <a:xfrm>
          <a:off x="0" y="0"/>
          <a:ext cx="0" cy="0"/>
          <a:chOff x="0" y="0"/>
          <a:chExt cx="0" cy="0"/>
        </a:xfrm>
      </p:grpSpPr>
      <p:pic>
        <p:nvPicPr>
          <p:cNvPr id="73" name="Google Shape;73;p16"/>
          <p:cNvPicPr preferRelativeResize="0"/>
          <p:nvPr/>
        </p:nvPicPr>
        <p:blipFill>
          <a:blip r:embed="rId3">
            <a:alphaModFix/>
          </a:blip>
          <a:stretch>
            <a:fillRect/>
          </a:stretch>
        </p:blipFill>
        <p:spPr>
          <a:xfrm>
            <a:off x="3047163" y="152400"/>
            <a:ext cx="3049664" cy="483869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80BFA-F73A-7541-9F35-7C6EC27688BE}"/>
              </a:ext>
            </a:extLst>
          </p:cNvPr>
          <p:cNvSpPr>
            <a:spLocks noGrp="1"/>
          </p:cNvSpPr>
          <p:nvPr>
            <p:ph type="title"/>
          </p:nvPr>
        </p:nvSpPr>
        <p:spPr/>
        <p:txBody>
          <a:bodyPr/>
          <a:lstStyle/>
          <a:p>
            <a:r>
              <a:rPr lang="cs-CZ" dirty="0"/>
              <a:t>Reflexe</a:t>
            </a:r>
          </a:p>
        </p:txBody>
      </p:sp>
      <p:sp>
        <p:nvSpPr>
          <p:cNvPr id="3" name="Content Placeholder 2">
            <a:extLst>
              <a:ext uri="{FF2B5EF4-FFF2-40B4-BE49-F238E27FC236}">
                <a16:creationId xmlns:a16="http://schemas.microsoft.com/office/drawing/2014/main" id="{7FAD6875-9202-A64F-8B9F-1FE547A21466}"/>
              </a:ext>
            </a:extLst>
          </p:cNvPr>
          <p:cNvSpPr>
            <a:spLocks noGrp="1"/>
          </p:cNvSpPr>
          <p:nvPr>
            <p:ph idx="1"/>
          </p:nvPr>
        </p:nvSpPr>
        <p:spPr/>
        <p:txBody>
          <a:bodyPr/>
          <a:lstStyle/>
          <a:p>
            <a:r>
              <a:rPr lang="cs-CZ" dirty="0"/>
              <a:t>Který argument pro vás byl nejsilnější/nejvíce překvapivý a proč?</a:t>
            </a:r>
          </a:p>
          <a:p>
            <a:r>
              <a:rPr lang="cs-CZ" dirty="0"/>
              <a:t>Na základě diskuze – utvrdili jste se ve svém názoru nebo jste ho změnili?</a:t>
            </a:r>
          </a:p>
          <a:p>
            <a:r>
              <a:rPr lang="cs-CZ" dirty="0"/>
              <a:t>Je česká právní úprava sexistické reklamy nastavena dobře nebo vidíte někde rezervy?</a:t>
            </a:r>
          </a:p>
        </p:txBody>
      </p:sp>
    </p:spTree>
    <p:extLst>
      <p:ext uri="{BB962C8B-B14F-4D97-AF65-F5344CB8AC3E}">
        <p14:creationId xmlns:p14="http://schemas.microsoft.com/office/powerpoint/2010/main" val="28539779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9"/>
          <p:cNvSpPr txBox="1">
            <a:spLocks noGrp="1"/>
          </p:cNvSpPr>
          <p:nvPr>
            <p:ph type="title"/>
          </p:nvPr>
        </p:nvSpPr>
        <p:spPr/>
        <p:txBody>
          <a:bodyPr/>
          <a:lstStyle/>
          <a:p>
            <a:pPr lvl="0"/>
            <a:r>
              <a:rPr lang="cs-CZ" dirty="0"/>
              <a:t>Případ:</a:t>
            </a:r>
          </a:p>
        </p:txBody>
      </p:sp>
      <p:sp>
        <p:nvSpPr>
          <p:cNvPr id="211" name="Google Shape;211;p39"/>
          <p:cNvSpPr txBox="1">
            <a:spLocks noGrp="1"/>
          </p:cNvSpPr>
          <p:nvPr>
            <p:ph type="body" idx="1"/>
          </p:nvPr>
        </p:nvSpPr>
        <p:spPr/>
        <p:txBody>
          <a:bodyPr/>
          <a:lstStyle/>
          <a:p>
            <a:pPr lvl="0"/>
            <a:r>
              <a:rPr lang="cs-CZ" dirty="0"/>
              <a:t>Podnět -&gt; správní řízení Krajského živnostenského úřadu JMK (pokuta 50 tisíc)</a:t>
            </a:r>
          </a:p>
          <a:p>
            <a:pPr lvl="0"/>
            <a:r>
              <a:rPr lang="cs-CZ" dirty="0"/>
              <a:t>Vlastní šetření KŽÚ -&gt; další správní řízení (pokuta 80 tisíc)</a:t>
            </a:r>
          </a:p>
          <a:p>
            <a:pPr lvl="0"/>
            <a:r>
              <a:rPr lang="cs-CZ" dirty="0"/>
              <a:t>Odvolání k MPO -&gt; potvrzení pokut</a:t>
            </a:r>
          </a:p>
          <a:p>
            <a:pPr lvl="0"/>
            <a:r>
              <a:rPr lang="cs-CZ" dirty="0"/>
              <a:t>Krajský soud -&gt; žaloba zamítnuta (4. 6. 2019, č. j. 29 A 222/2016 – 44) </a:t>
            </a:r>
            <a:br>
              <a:rPr lang="cs-CZ" dirty="0"/>
            </a:br>
            <a:endParaRPr lang="cs-CZ" dirty="0"/>
          </a:p>
          <a:p>
            <a:pPr lvl="0"/>
            <a:r>
              <a:rPr lang="cs-CZ" dirty="0"/>
              <a:t>Kasační stížnost k NSS -&gt; zamítnuta (31. 3. 2021, 8 As 202/2019 – 43): </a:t>
            </a:r>
            <a:r>
              <a:rPr lang="cs-CZ" dirty="0">
                <a:hlinkClick r:id="rId3"/>
              </a:rPr>
              <a:t>http://www.nssoud.cz/files/SOUDNI_VYKON/2019/0202_8As__1900043S_20210331091146.pdf</a:t>
            </a:r>
            <a:r>
              <a:rPr lang="cs-CZ" dirty="0"/>
              <a:t> </a:t>
            </a:r>
          </a:p>
        </p:txBody>
      </p:sp>
    </p:spTree>
    <p:extLst>
      <p:ext uri="{BB962C8B-B14F-4D97-AF65-F5344CB8AC3E}">
        <p14:creationId xmlns:p14="http://schemas.microsoft.com/office/powerpoint/2010/main" val="23860584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40"/>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cs-CZ" sz="3600" dirty="0"/>
              <a:t>KS v Brně, 29 A 222/2016 – 44</a:t>
            </a:r>
            <a:endParaRPr dirty="0"/>
          </a:p>
        </p:txBody>
      </p:sp>
      <p:sp>
        <p:nvSpPr>
          <p:cNvPr id="217" name="Google Shape;217;p40"/>
          <p:cNvSpPr txBox="1">
            <a:spLocks noGrp="1"/>
          </p:cNvSpPr>
          <p:nvPr>
            <p:ph type="body" idx="1"/>
          </p:nvPr>
        </p:nvSpPr>
        <p:spPr>
          <a:xfrm>
            <a:off x="311700" y="484364"/>
            <a:ext cx="8520600" cy="3794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100" dirty="0">
                <a:solidFill>
                  <a:schemeClr val="dk1"/>
                </a:solidFill>
              </a:rPr>
              <a:t>Při posuzování sexistické reklamy rozsudek </a:t>
            </a:r>
            <a:r>
              <a:rPr lang="cs-CZ" sz="1100" dirty="0">
                <a:solidFill>
                  <a:schemeClr val="dk1"/>
                </a:solidFill>
              </a:rPr>
              <a:t>krajského soudu </a:t>
            </a:r>
            <a:r>
              <a:rPr lang="en" sz="1100" dirty="0">
                <a:solidFill>
                  <a:schemeClr val="dk1"/>
                </a:solidFill>
              </a:rPr>
              <a:t>představuje průlom, neboť se soud</a:t>
            </a:r>
            <a:endParaRPr sz="1100" dirty="0">
              <a:solidFill>
                <a:schemeClr val="dk1"/>
              </a:solidFill>
            </a:endParaRPr>
          </a:p>
          <a:p>
            <a:pPr marL="571500" lvl="0" algn="just" rtl="0">
              <a:spcBef>
                <a:spcPts val="600"/>
              </a:spcBef>
              <a:spcAft>
                <a:spcPts val="0"/>
              </a:spcAft>
              <a:buClr>
                <a:schemeClr val="dk1"/>
              </a:buClr>
              <a:buSzPts val="1100"/>
              <a:buFont typeface="Arial"/>
              <a:buAutoNum type="arabicPeriod"/>
            </a:pPr>
            <a:r>
              <a:rPr lang="en" sz="1100" dirty="0" err="1">
                <a:solidFill>
                  <a:schemeClr val="dk1"/>
                </a:solidFill>
              </a:rPr>
              <a:t>vypořádal</a:t>
            </a:r>
            <a:r>
              <a:rPr lang="en" sz="1100" dirty="0">
                <a:solidFill>
                  <a:schemeClr val="dk1"/>
                </a:solidFill>
              </a:rPr>
              <a:t> s </a:t>
            </a:r>
            <a:r>
              <a:rPr lang="en" sz="1100" dirty="0" err="1">
                <a:solidFill>
                  <a:schemeClr val="dk1"/>
                </a:solidFill>
              </a:rPr>
              <a:t>namítaným</a:t>
            </a:r>
            <a:r>
              <a:rPr lang="en" sz="1100" dirty="0">
                <a:solidFill>
                  <a:schemeClr val="dk1"/>
                </a:solidFill>
              </a:rPr>
              <a:t> </a:t>
            </a:r>
            <a:r>
              <a:rPr lang="en" sz="1100" dirty="0" err="1">
                <a:solidFill>
                  <a:schemeClr val="dk1"/>
                </a:solidFill>
              </a:rPr>
              <a:t>zásahem</a:t>
            </a:r>
            <a:r>
              <a:rPr lang="en" sz="1100" dirty="0">
                <a:solidFill>
                  <a:schemeClr val="dk1"/>
                </a:solidFill>
              </a:rPr>
              <a:t> do </a:t>
            </a:r>
            <a:r>
              <a:rPr lang="en" sz="1100" dirty="0" err="1">
                <a:solidFill>
                  <a:schemeClr val="dk1"/>
                </a:solidFill>
              </a:rPr>
              <a:t>svobody</a:t>
            </a:r>
            <a:r>
              <a:rPr lang="en" sz="1100" dirty="0">
                <a:solidFill>
                  <a:schemeClr val="dk1"/>
                </a:solidFill>
              </a:rPr>
              <a:t> </a:t>
            </a:r>
            <a:r>
              <a:rPr lang="en" sz="1100" dirty="0" err="1">
                <a:solidFill>
                  <a:schemeClr val="dk1"/>
                </a:solidFill>
              </a:rPr>
              <a:t>projevu</a:t>
            </a:r>
            <a:r>
              <a:rPr lang="en" sz="1100" dirty="0">
                <a:solidFill>
                  <a:schemeClr val="dk1"/>
                </a:solidFill>
              </a:rPr>
              <a:t>,</a:t>
            </a:r>
          </a:p>
          <a:p>
            <a:pPr marL="711200" lvl="1" indent="0" algn="just">
              <a:spcBef>
                <a:spcPts val="600"/>
              </a:spcBef>
              <a:buClr>
                <a:schemeClr val="dk1"/>
              </a:buClr>
              <a:buSzPts val="1100"/>
              <a:buNone/>
            </a:pPr>
            <a:r>
              <a:rPr lang="cs-CZ" sz="800" dirty="0"/>
              <a:t>„Jinými slovy, zatímco politicky akcentovaný projev je chráněn skrze ústavní garanci svobody projevu již pro svůj samotný význam (hodnotu) v demokratické společnosti, komerčnímu projevu je poskytována ochrana zprostředkovaně, primárně pro jeho význam pro seberealizaci jednotlivce ve společnosti, jelikož představuje podmínku pro fungování volného trhu a ekonomiky, přičemž svobodný přístup k informacím jednotlivci-konzumentovi usnadňují svobodnou volbu.“</a:t>
            </a:r>
            <a:endParaRPr sz="800" dirty="0">
              <a:solidFill>
                <a:schemeClr val="dk1"/>
              </a:solidFill>
            </a:endParaRPr>
          </a:p>
          <a:p>
            <a:pPr marL="457200" lvl="0" indent="-228600" algn="just" rtl="0">
              <a:spcBef>
                <a:spcPts val="600"/>
              </a:spcBef>
              <a:spcAft>
                <a:spcPts val="0"/>
              </a:spcAft>
              <a:buClr>
                <a:schemeClr val="dk1"/>
              </a:buClr>
              <a:buSzPts val="1100"/>
              <a:buFont typeface="Arial"/>
              <a:buAutoNum type="arabicPeriod" startAt="2"/>
            </a:pPr>
            <a:r>
              <a:rPr lang="en" sz="1100" dirty="0" err="1">
                <a:solidFill>
                  <a:schemeClr val="dk1"/>
                </a:solidFill>
              </a:rPr>
              <a:t>upozornil</a:t>
            </a:r>
            <a:r>
              <a:rPr lang="en" sz="1100" dirty="0">
                <a:solidFill>
                  <a:schemeClr val="dk1"/>
                </a:solidFill>
              </a:rPr>
              <a:t> </a:t>
            </a:r>
            <a:r>
              <a:rPr lang="en" sz="1100" dirty="0" err="1">
                <a:solidFill>
                  <a:schemeClr val="dk1"/>
                </a:solidFill>
              </a:rPr>
              <a:t>na</a:t>
            </a:r>
            <a:r>
              <a:rPr lang="en" sz="1100" dirty="0">
                <a:solidFill>
                  <a:schemeClr val="dk1"/>
                </a:solidFill>
              </a:rPr>
              <a:t> </a:t>
            </a:r>
            <a:r>
              <a:rPr lang="en" sz="1100" dirty="0" err="1">
                <a:solidFill>
                  <a:schemeClr val="dk1"/>
                </a:solidFill>
              </a:rPr>
              <a:t>problematickou</a:t>
            </a:r>
            <a:r>
              <a:rPr lang="en" sz="1100" dirty="0">
                <a:solidFill>
                  <a:schemeClr val="dk1"/>
                </a:solidFill>
              </a:rPr>
              <a:t> </a:t>
            </a:r>
            <a:r>
              <a:rPr lang="en" sz="1100" dirty="0" err="1">
                <a:solidFill>
                  <a:schemeClr val="dk1"/>
                </a:solidFill>
              </a:rPr>
              <a:t>formulaci</a:t>
            </a:r>
            <a:r>
              <a:rPr lang="en" sz="1100" dirty="0">
                <a:solidFill>
                  <a:schemeClr val="dk1"/>
                </a:solidFill>
              </a:rPr>
              <a:t> § 2 </a:t>
            </a:r>
            <a:r>
              <a:rPr lang="en" sz="1100" dirty="0" err="1">
                <a:solidFill>
                  <a:schemeClr val="dk1"/>
                </a:solidFill>
              </a:rPr>
              <a:t>odst</a:t>
            </a:r>
            <a:r>
              <a:rPr lang="en" sz="1100" dirty="0">
                <a:solidFill>
                  <a:schemeClr val="dk1"/>
                </a:solidFill>
              </a:rPr>
              <a:t>. 3 </a:t>
            </a:r>
            <a:r>
              <a:rPr lang="en" sz="1100" dirty="0" err="1">
                <a:solidFill>
                  <a:schemeClr val="dk1"/>
                </a:solidFill>
              </a:rPr>
              <a:t>zákona</a:t>
            </a:r>
            <a:r>
              <a:rPr lang="en" sz="1100" dirty="0">
                <a:solidFill>
                  <a:schemeClr val="dk1"/>
                </a:solidFill>
              </a:rPr>
              <a:t> o </a:t>
            </a:r>
            <a:r>
              <a:rPr lang="en" sz="1100" dirty="0" err="1">
                <a:solidFill>
                  <a:schemeClr val="dk1"/>
                </a:solidFill>
              </a:rPr>
              <a:t>regulaci</a:t>
            </a:r>
            <a:r>
              <a:rPr lang="en" sz="1100" dirty="0">
                <a:solidFill>
                  <a:schemeClr val="dk1"/>
                </a:solidFill>
              </a:rPr>
              <a:t> </a:t>
            </a:r>
            <a:r>
              <a:rPr lang="en" sz="1100" dirty="0" err="1">
                <a:solidFill>
                  <a:schemeClr val="dk1"/>
                </a:solidFill>
              </a:rPr>
              <a:t>reklamy</a:t>
            </a:r>
            <a:r>
              <a:rPr lang="en" sz="1100" dirty="0">
                <a:solidFill>
                  <a:schemeClr val="dk1"/>
                </a:solidFill>
              </a:rPr>
              <a:t>,</a:t>
            </a:r>
          </a:p>
          <a:p>
            <a:pPr marL="685800" lvl="1" indent="0" algn="just">
              <a:spcBef>
                <a:spcPts val="600"/>
              </a:spcBef>
              <a:buClr>
                <a:schemeClr val="dk1"/>
              </a:buClr>
              <a:buSzPts val="1100"/>
              <a:buNone/>
            </a:pPr>
            <a:r>
              <a:rPr lang="cs-CZ" sz="800" dirty="0">
                <a:sym typeface="Times New Roman"/>
              </a:rPr>
              <a:t>„Problematičnost užití korektivu dobrých mravů tedy obecně spočívá primárně v absenci všeobecného konsensu nad tím, co ještě lze mít a co již nikoliv v souladu s dobrými mravy, jelikož dobré mravy jsou neurčitou kategorií, kterou nelze přesně definovat a která se v čase vyvíjí, její intepretace se může lišit podle situace, ve které je rozpor s dobrými mravy posuzován."</a:t>
            </a:r>
            <a:endParaRPr sz="800" dirty="0">
              <a:sym typeface="Times New Roman"/>
            </a:endParaRPr>
          </a:p>
          <a:p>
            <a:pPr marL="457200" lvl="0" indent="-228600" algn="just" rtl="0">
              <a:spcBef>
                <a:spcPts val="600"/>
              </a:spcBef>
              <a:spcAft>
                <a:spcPts val="0"/>
              </a:spcAft>
              <a:buClr>
                <a:schemeClr val="dk1"/>
              </a:buClr>
              <a:buSzPts val="1100"/>
              <a:buFont typeface="Arial"/>
              <a:buNone/>
            </a:pPr>
            <a:r>
              <a:rPr lang="en" sz="1100" dirty="0">
                <a:solidFill>
                  <a:schemeClr val="dk1"/>
                </a:solidFill>
              </a:rPr>
              <a:t>3.</a:t>
            </a:r>
            <a:r>
              <a:rPr lang="en" sz="700" dirty="0">
                <a:solidFill>
                  <a:schemeClr val="dk1"/>
                </a:solidFill>
                <a:latin typeface="Times New Roman"/>
                <a:ea typeface="Times New Roman"/>
                <a:cs typeface="Times New Roman"/>
                <a:sym typeface="Times New Roman"/>
              </a:rPr>
              <a:t>	</a:t>
            </a:r>
            <a:r>
              <a:rPr lang="en" sz="1100" dirty="0" err="1">
                <a:solidFill>
                  <a:schemeClr val="dk1"/>
                </a:solidFill>
              </a:rPr>
              <a:t>představil</a:t>
            </a:r>
            <a:r>
              <a:rPr lang="en" sz="1100" dirty="0">
                <a:solidFill>
                  <a:schemeClr val="dk1"/>
                </a:solidFill>
              </a:rPr>
              <a:t> </a:t>
            </a:r>
            <a:r>
              <a:rPr lang="en" sz="1100" dirty="0" err="1">
                <a:solidFill>
                  <a:schemeClr val="dk1"/>
                </a:solidFill>
              </a:rPr>
              <a:t>přesvědčivý</a:t>
            </a:r>
            <a:r>
              <a:rPr lang="en" sz="1100" dirty="0">
                <a:solidFill>
                  <a:schemeClr val="dk1"/>
                </a:solidFill>
              </a:rPr>
              <a:t> </a:t>
            </a:r>
            <a:r>
              <a:rPr lang="en" sz="1100" dirty="0" err="1">
                <a:solidFill>
                  <a:schemeClr val="dk1"/>
                </a:solidFill>
              </a:rPr>
              <a:t>výklad</a:t>
            </a:r>
            <a:r>
              <a:rPr lang="en" sz="1100" dirty="0">
                <a:solidFill>
                  <a:schemeClr val="dk1"/>
                </a:solidFill>
              </a:rPr>
              <a:t> </a:t>
            </a:r>
            <a:r>
              <a:rPr lang="en" sz="1100" dirty="0" err="1">
                <a:solidFill>
                  <a:schemeClr val="dk1"/>
                </a:solidFill>
              </a:rPr>
              <a:t>vztahu</a:t>
            </a:r>
            <a:r>
              <a:rPr lang="en" sz="1100" dirty="0">
                <a:solidFill>
                  <a:schemeClr val="dk1"/>
                </a:solidFill>
              </a:rPr>
              <a:t> </a:t>
            </a:r>
            <a:r>
              <a:rPr lang="en" sz="1100" dirty="0" err="1">
                <a:solidFill>
                  <a:schemeClr val="dk1"/>
                </a:solidFill>
              </a:rPr>
              <a:t>výslovně</a:t>
            </a:r>
            <a:r>
              <a:rPr lang="en" sz="1100" dirty="0">
                <a:solidFill>
                  <a:schemeClr val="dk1"/>
                </a:solidFill>
              </a:rPr>
              <a:t> </a:t>
            </a:r>
            <a:r>
              <a:rPr lang="en" sz="1100" dirty="0" err="1">
                <a:solidFill>
                  <a:schemeClr val="dk1"/>
                </a:solidFill>
              </a:rPr>
              <a:t>uvedených</a:t>
            </a:r>
            <a:r>
              <a:rPr lang="en" sz="1100" dirty="0">
                <a:solidFill>
                  <a:schemeClr val="dk1"/>
                </a:solidFill>
              </a:rPr>
              <a:t> </a:t>
            </a:r>
            <a:r>
              <a:rPr lang="en" sz="1100" dirty="0" err="1">
                <a:solidFill>
                  <a:schemeClr val="dk1"/>
                </a:solidFill>
              </a:rPr>
              <a:t>prvků</a:t>
            </a:r>
            <a:r>
              <a:rPr lang="en" sz="1100" dirty="0">
                <a:solidFill>
                  <a:schemeClr val="dk1"/>
                </a:solidFill>
              </a:rPr>
              <a:t> </a:t>
            </a:r>
            <a:r>
              <a:rPr lang="en" sz="1100" dirty="0" err="1">
                <a:solidFill>
                  <a:schemeClr val="dk1"/>
                </a:solidFill>
              </a:rPr>
              <a:t>ke</a:t>
            </a:r>
            <a:r>
              <a:rPr lang="en" sz="1100" dirty="0">
                <a:solidFill>
                  <a:schemeClr val="dk1"/>
                </a:solidFill>
              </a:rPr>
              <a:t> </a:t>
            </a:r>
            <a:r>
              <a:rPr lang="en" sz="1100" dirty="0" err="1">
                <a:solidFill>
                  <a:schemeClr val="dk1"/>
                </a:solidFill>
              </a:rPr>
              <a:t>korektivu</a:t>
            </a:r>
            <a:r>
              <a:rPr lang="en" sz="1100" dirty="0">
                <a:solidFill>
                  <a:schemeClr val="dk1"/>
                </a:solidFill>
              </a:rPr>
              <a:t> </a:t>
            </a:r>
            <a:r>
              <a:rPr lang="en" sz="1100" dirty="0" err="1">
                <a:solidFill>
                  <a:schemeClr val="dk1"/>
                </a:solidFill>
              </a:rPr>
              <a:t>dobrých</a:t>
            </a:r>
            <a:r>
              <a:rPr lang="en" sz="1100" dirty="0">
                <a:solidFill>
                  <a:schemeClr val="dk1"/>
                </a:solidFill>
              </a:rPr>
              <a:t> </a:t>
            </a:r>
            <a:r>
              <a:rPr lang="en" sz="1100" dirty="0" err="1">
                <a:solidFill>
                  <a:schemeClr val="dk1"/>
                </a:solidFill>
              </a:rPr>
              <a:t>mravů</a:t>
            </a:r>
            <a:r>
              <a:rPr lang="en" sz="1100" dirty="0">
                <a:solidFill>
                  <a:schemeClr val="dk1"/>
                </a:solidFill>
              </a:rPr>
              <a:t>,</a:t>
            </a:r>
            <a:endParaRPr sz="1100" dirty="0">
              <a:solidFill>
                <a:schemeClr val="dk1"/>
              </a:solidFill>
            </a:endParaRPr>
          </a:p>
          <a:p>
            <a:pPr marL="457200" lvl="0" indent="-228600" algn="just" rtl="0">
              <a:spcBef>
                <a:spcPts val="600"/>
              </a:spcBef>
              <a:spcAft>
                <a:spcPts val="0"/>
              </a:spcAft>
              <a:buClr>
                <a:schemeClr val="dk1"/>
              </a:buClr>
              <a:buSzPts val="1100"/>
              <a:buFont typeface="Arial"/>
              <a:buNone/>
            </a:pPr>
            <a:r>
              <a:rPr lang="en" sz="1100" dirty="0">
                <a:solidFill>
                  <a:schemeClr val="dk1"/>
                </a:solidFill>
              </a:rPr>
              <a:t>4.</a:t>
            </a:r>
            <a:r>
              <a:rPr lang="en" sz="700" dirty="0">
                <a:solidFill>
                  <a:schemeClr val="dk1"/>
                </a:solidFill>
                <a:latin typeface="Times New Roman"/>
                <a:ea typeface="Times New Roman"/>
                <a:cs typeface="Times New Roman"/>
                <a:sym typeface="Times New Roman"/>
              </a:rPr>
              <a:t>	</a:t>
            </a:r>
            <a:r>
              <a:rPr lang="en" sz="1100" dirty="0" err="1">
                <a:solidFill>
                  <a:schemeClr val="dk1"/>
                </a:solidFill>
              </a:rPr>
              <a:t>odmítl</a:t>
            </a:r>
            <a:r>
              <a:rPr lang="en" sz="1100" dirty="0">
                <a:solidFill>
                  <a:schemeClr val="dk1"/>
                </a:solidFill>
              </a:rPr>
              <a:t>, </a:t>
            </a:r>
            <a:r>
              <a:rPr lang="en" sz="1100" dirty="0" err="1">
                <a:solidFill>
                  <a:schemeClr val="dk1"/>
                </a:solidFill>
              </a:rPr>
              <a:t>že</a:t>
            </a:r>
            <a:r>
              <a:rPr lang="en" sz="1100" dirty="0">
                <a:solidFill>
                  <a:schemeClr val="dk1"/>
                </a:solidFill>
              </a:rPr>
              <a:t> by </a:t>
            </a:r>
            <a:r>
              <a:rPr lang="en" sz="1100" dirty="0" err="1">
                <a:solidFill>
                  <a:schemeClr val="dk1"/>
                </a:solidFill>
              </a:rPr>
              <a:t>mělo</a:t>
            </a:r>
            <a:r>
              <a:rPr lang="en" sz="1100" dirty="0">
                <a:solidFill>
                  <a:schemeClr val="dk1"/>
                </a:solidFill>
              </a:rPr>
              <a:t> </a:t>
            </a:r>
            <a:r>
              <a:rPr lang="en" sz="1100" dirty="0" err="1">
                <a:solidFill>
                  <a:schemeClr val="dk1"/>
                </a:solidFill>
              </a:rPr>
              <a:t>význam</a:t>
            </a:r>
            <a:r>
              <a:rPr lang="en" sz="1100" dirty="0">
                <a:solidFill>
                  <a:schemeClr val="dk1"/>
                </a:solidFill>
              </a:rPr>
              <a:t> </a:t>
            </a:r>
            <a:r>
              <a:rPr lang="en" sz="1100" dirty="0" err="1">
                <a:solidFill>
                  <a:schemeClr val="dk1"/>
                </a:solidFill>
              </a:rPr>
              <a:t>posouzení</a:t>
            </a:r>
            <a:r>
              <a:rPr lang="en" sz="1100" dirty="0">
                <a:solidFill>
                  <a:schemeClr val="dk1"/>
                </a:solidFill>
              </a:rPr>
              <a:t>, </a:t>
            </a:r>
            <a:r>
              <a:rPr lang="en" sz="1100" dirty="0" err="1">
                <a:solidFill>
                  <a:schemeClr val="dk1"/>
                </a:solidFill>
              </a:rPr>
              <a:t>jak</a:t>
            </a:r>
            <a:r>
              <a:rPr lang="en" sz="1100" dirty="0">
                <a:solidFill>
                  <a:schemeClr val="dk1"/>
                </a:solidFill>
              </a:rPr>
              <a:t> </a:t>
            </a:r>
            <a:r>
              <a:rPr lang="en" sz="1100" dirty="0" err="1">
                <a:solidFill>
                  <a:schemeClr val="dk1"/>
                </a:solidFill>
              </a:rPr>
              <a:t>reklama</a:t>
            </a:r>
            <a:r>
              <a:rPr lang="en" sz="1100" dirty="0">
                <a:solidFill>
                  <a:schemeClr val="dk1"/>
                </a:solidFill>
              </a:rPr>
              <a:t> </a:t>
            </a:r>
            <a:r>
              <a:rPr lang="en" sz="1100" dirty="0" err="1">
                <a:solidFill>
                  <a:schemeClr val="dk1"/>
                </a:solidFill>
              </a:rPr>
              <a:t>působí</a:t>
            </a:r>
            <a:r>
              <a:rPr lang="en" sz="1100" dirty="0">
                <a:solidFill>
                  <a:schemeClr val="dk1"/>
                </a:solidFill>
              </a:rPr>
              <a:t> </a:t>
            </a:r>
            <a:r>
              <a:rPr lang="en" sz="1100" dirty="0" err="1">
                <a:solidFill>
                  <a:schemeClr val="dk1"/>
                </a:solidFill>
              </a:rPr>
              <a:t>na</a:t>
            </a:r>
            <a:r>
              <a:rPr lang="en" sz="1100" dirty="0">
                <a:solidFill>
                  <a:schemeClr val="dk1"/>
                </a:solidFill>
              </a:rPr>
              <a:t> </a:t>
            </a:r>
            <a:r>
              <a:rPr lang="en" sz="1100" dirty="0" err="1">
                <a:solidFill>
                  <a:schemeClr val="dk1"/>
                </a:solidFill>
              </a:rPr>
              <a:t>širokou</a:t>
            </a:r>
            <a:r>
              <a:rPr lang="en" sz="1100" dirty="0">
                <a:solidFill>
                  <a:schemeClr val="dk1"/>
                </a:solidFill>
              </a:rPr>
              <a:t> </a:t>
            </a:r>
            <a:r>
              <a:rPr lang="en" sz="1100" dirty="0" err="1">
                <a:solidFill>
                  <a:schemeClr val="dk1"/>
                </a:solidFill>
              </a:rPr>
              <a:t>veřejnost</a:t>
            </a:r>
            <a:r>
              <a:rPr lang="en" sz="1100" dirty="0">
                <a:solidFill>
                  <a:schemeClr val="dk1"/>
                </a:solidFill>
              </a:rPr>
              <a:t>, (</a:t>
            </a:r>
            <a:r>
              <a:rPr lang="en" sz="1100" dirty="0" err="1">
                <a:solidFill>
                  <a:schemeClr val="dk1"/>
                </a:solidFill>
              </a:rPr>
              <a:t>čímž</a:t>
            </a:r>
            <a:r>
              <a:rPr lang="en" sz="1100" dirty="0">
                <a:solidFill>
                  <a:schemeClr val="dk1"/>
                </a:solidFill>
              </a:rPr>
              <a:t> se </a:t>
            </a:r>
            <a:r>
              <a:rPr lang="en" sz="1100" dirty="0" err="1">
                <a:solidFill>
                  <a:schemeClr val="dk1"/>
                </a:solidFill>
              </a:rPr>
              <a:t>připojil</a:t>
            </a:r>
            <a:r>
              <a:rPr lang="en" sz="1100" dirty="0">
                <a:solidFill>
                  <a:schemeClr val="dk1"/>
                </a:solidFill>
              </a:rPr>
              <a:t> </a:t>
            </a:r>
            <a:r>
              <a:rPr lang="en" sz="1100" dirty="0" err="1">
                <a:solidFill>
                  <a:schemeClr val="dk1"/>
                </a:solidFill>
              </a:rPr>
              <a:t>nejen</a:t>
            </a:r>
            <a:r>
              <a:rPr lang="en" sz="1100" dirty="0">
                <a:solidFill>
                  <a:schemeClr val="dk1"/>
                </a:solidFill>
              </a:rPr>
              <a:t> k </a:t>
            </a:r>
            <a:r>
              <a:rPr lang="en" sz="1100" dirty="0" err="1">
                <a:solidFill>
                  <a:schemeClr val="dk1"/>
                </a:solidFill>
              </a:rPr>
              <a:t>argumentaci</a:t>
            </a:r>
            <a:r>
              <a:rPr lang="en" sz="1100" dirty="0">
                <a:solidFill>
                  <a:schemeClr val="dk1"/>
                </a:solidFill>
              </a:rPr>
              <a:t> </a:t>
            </a:r>
            <a:r>
              <a:rPr lang="en" sz="1100" dirty="0" err="1">
                <a:solidFill>
                  <a:schemeClr val="dk1"/>
                </a:solidFill>
              </a:rPr>
              <a:t>naznačené</a:t>
            </a:r>
            <a:r>
              <a:rPr lang="en" sz="1100" dirty="0">
                <a:solidFill>
                  <a:schemeClr val="dk1"/>
                </a:solidFill>
              </a:rPr>
              <a:t> v </a:t>
            </a:r>
            <a:r>
              <a:rPr lang="en" sz="1100" dirty="0" err="1">
                <a:solidFill>
                  <a:schemeClr val="dk1"/>
                </a:solidFill>
              </a:rPr>
              <a:t>rozsudku</a:t>
            </a:r>
            <a:r>
              <a:rPr lang="en" sz="1100" dirty="0">
                <a:solidFill>
                  <a:schemeClr val="dk1"/>
                </a:solidFill>
              </a:rPr>
              <a:t> „</a:t>
            </a:r>
            <a:r>
              <a:rPr lang="en" sz="1100" dirty="0" err="1">
                <a:solidFill>
                  <a:schemeClr val="dk1"/>
                </a:solidFill>
              </a:rPr>
              <a:t>Měl</a:t>
            </a:r>
            <a:r>
              <a:rPr lang="en" sz="1100" dirty="0">
                <a:solidFill>
                  <a:schemeClr val="dk1"/>
                </a:solidFill>
              </a:rPr>
              <a:t> </a:t>
            </a:r>
            <a:r>
              <a:rPr lang="en" sz="1100" dirty="0" err="1">
                <a:solidFill>
                  <a:schemeClr val="dk1"/>
                </a:solidFill>
              </a:rPr>
              <a:t>jsem</a:t>
            </a:r>
            <a:r>
              <a:rPr lang="en" sz="1100" dirty="0">
                <a:solidFill>
                  <a:schemeClr val="dk1"/>
                </a:solidFill>
              </a:rPr>
              <a:t> se </a:t>
            </a:r>
            <a:r>
              <a:rPr lang="en" sz="1100" dirty="0" err="1">
                <a:solidFill>
                  <a:schemeClr val="dk1"/>
                </a:solidFill>
              </a:rPr>
              <a:t>líp</a:t>
            </a:r>
            <a:r>
              <a:rPr lang="en" sz="1100" dirty="0">
                <a:solidFill>
                  <a:schemeClr val="dk1"/>
                </a:solidFill>
              </a:rPr>
              <a:t> </a:t>
            </a:r>
            <a:r>
              <a:rPr lang="en" sz="1100" dirty="0" err="1">
                <a:solidFill>
                  <a:schemeClr val="dk1"/>
                </a:solidFill>
              </a:rPr>
              <a:t>učit</a:t>
            </a:r>
            <a:r>
              <a:rPr lang="en" sz="1100" dirty="0">
                <a:solidFill>
                  <a:schemeClr val="dk1"/>
                </a:solidFill>
              </a:rPr>
              <a:t>“ </a:t>
            </a:r>
            <a:r>
              <a:rPr lang="en" sz="1100" dirty="0" err="1">
                <a:solidFill>
                  <a:schemeClr val="dk1"/>
                </a:solidFill>
              </a:rPr>
              <a:t>týkající</a:t>
            </a:r>
            <a:r>
              <a:rPr lang="en" sz="1100" dirty="0">
                <a:solidFill>
                  <a:schemeClr val="dk1"/>
                </a:solidFill>
              </a:rPr>
              <a:t> se </a:t>
            </a:r>
            <a:r>
              <a:rPr lang="en" sz="1100" dirty="0" err="1">
                <a:solidFill>
                  <a:schemeClr val="dk1"/>
                </a:solidFill>
              </a:rPr>
              <a:t>diskriminační</a:t>
            </a:r>
            <a:r>
              <a:rPr lang="en" sz="1100" dirty="0">
                <a:solidFill>
                  <a:schemeClr val="dk1"/>
                </a:solidFill>
              </a:rPr>
              <a:t> </a:t>
            </a:r>
            <a:r>
              <a:rPr lang="en" sz="1100" dirty="0" err="1">
                <a:solidFill>
                  <a:schemeClr val="dk1"/>
                </a:solidFill>
              </a:rPr>
              <a:t>reklamy</a:t>
            </a:r>
            <a:r>
              <a:rPr lang="en" sz="1100" dirty="0">
                <a:solidFill>
                  <a:schemeClr val="dk1"/>
                </a:solidFill>
              </a:rPr>
              <a:t>),</a:t>
            </a:r>
            <a:endParaRPr sz="1100" dirty="0">
              <a:solidFill>
                <a:schemeClr val="dk1"/>
              </a:solidFill>
            </a:endParaRPr>
          </a:p>
          <a:p>
            <a:pPr marL="457200" lvl="0" indent="-228600" algn="just" rtl="0">
              <a:spcBef>
                <a:spcPts val="600"/>
              </a:spcBef>
              <a:spcAft>
                <a:spcPts val="0"/>
              </a:spcAft>
              <a:buClr>
                <a:schemeClr val="dk1"/>
              </a:buClr>
              <a:buSzPts val="1100"/>
              <a:buFont typeface="Arial"/>
              <a:buNone/>
            </a:pPr>
            <a:r>
              <a:rPr lang="en" sz="1100" dirty="0">
                <a:solidFill>
                  <a:schemeClr val="dk1"/>
                </a:solidFill>
              </a:rPr>
              <a:t>5.</a:t>
            </a:r>
            <a:r>
              <a:rPr lang="en" sz="700" dirty="0">
                <a:solidFill>
                  <a:schemeClr val="dk1"/>
                </a:solidFill>
                <a:latin typeface="Times New Roman"/>
                <a:ea typeface="Times New Roman"/>
                <a:cs typeface="Times New Roman"/>
                <a:sym typeface="Times New Roman"/>
              </a:rPr>
              <a:t>	</a:t>
            </a:r>
            <a:r>
              <a:rPr lang="en" sz="1100" dirty="0" err="1">
                <a:solidFill>
                  <a:schemeClr val="dk1"/>
                </a:solidFill>
              </a:rPr>
              <a:t>označil</a:t>
            </a:r>
            <a:r>
              <a:rPr lang="en" sz="1100" dirty="0">
                <a:solidFill>
                  <a:schemeClr val="dk1"/>
                </a:solidFill>
              </a:rPr>
              <a:t> </a:t>
            </a:r>
            <a:r>
              <a:rPr lang="en" sz="1100" dirty="0" err="1">
                <a:solidFill>
                  <a:schemeClr val="dk1"/>
                </a:solidFill>
              </a:rPr>
              <a:t>použití</a:t>
            </a:r>
            <a:r>
              <a:rPr lang="en" sz="1100" dirty="0">
                <a:solidFill>
                  <a:schemeClr val="dk1"/>
                </a:solidFill>
              </a:rPr>
              <a:t> </a:t>
            </a:r>
            <a:r>
              <a:rPr lang="en" sz="1100" dirty="0" err="1">
                <a:solidFill>
                  <a:schemeClr val="dk1"/>
                </a:solidFill>
              </a:rPr>
              <a:t>ženského</a:t>
            </a:r>
            <a:r>
              <a:rPr lang="en" sz="1100" dirty="0">
                <a:solidFill>
                  <a:schemeClr val="dk1"/>
                </a:solidFill>
              </a:rPr>
              <a:t> </a:t>
            </a:r>
            <a:r>
              <a:rPr lang="en" sz="1100" dirty="0" err="1">
                <a:solidFill>
                  <a:schemeClr val="dk1"/>
                </a:solidFill>
              </a:rPr>
              <a:t>těla</a:t>
            </a:r>
            <a:r>
              <a:rPr lang="en" sz="1100" dirty="0">
                <a:solidFill>
                  <a:schemeClr val="dk1"/>
                </a:solidFill>
              </a:rPr>
              <a:t> </a:t>
            </a:r>
            <a:r>
              <a:rPr lang="en" sz="1100" dirty="0" err="1">
                <a:solidFill>
                  <a:schemeClr val="dk1"/>
                </a:solidFill>
              </a:rPr>
              <a:t>za</a:t>
            </a:r>
            <a:r>
              <a:rPr lang="en" sz="1100" dirty="0">
                <a:solidFill>
                  <a:schemeClr val="dk1"/>
                </a:solidFill>
              </a:rPr>
              <a:t> </a:t>
            </a:r>
            <a:r>
              <a:rPr lang="en" sz="1100" dirty="0" err="1">
                <a:solidFill>
                  <a:schemeClr val="dk1"/>
                </a:solidFill>
              </a:rPr>
              <a:t>zasahující</a:t>
            </a:r>
            <a:r>
              <a:rPr lang="en" sz="1100" dirty="0">
                <a:solidFill>
                  <a:schemeClr val="dk1"/>
                </a:solidFill>
              </a:rPr>
              <a:t> do </a:t>
            </a:r>
            <a:r>
              <a:rPr lang="en" sz="1100" dirty="0" err="1">
                <a:solidFill>
                  <a:schemeClr val="dk1"/>
                </a:solidFill>
              </a:rPr>
              <a:t>důstojnosti</a:t>
            </a:r>
            <a:r>
              <a:rPr lang="en" sz="1100" dirty="0">
                <a:solidFill>
                  <a:schemeClr val="dk1"/>
                </a:solidFill>
              </a:rPr>
              <a:t>,</a:t>
            </a:r>
            <a:endParaRPr baseline="30000" dirty="0">
              <a:solidFill>
                <a:schemeClr val="dk1"/>
              </a:solidFill>
              <a:latin typeface="Times New Roman"/>
              <a:ea typeface="Times New Roman"/>
              <a:cs typeface="Times New Roman"/>
              <a:sym typeface="Times New Roman"/>
            </a:endParaRPr>
          </a:p>
          <a:p>
            <a:pPr marL="457200" lvl="0" indent="-228600" algn="just" rtl="0">
              <a:spcBef>
                <a:spcPts val="600"/>
              </a:spcBef>
              <a:spcAft>
                <a:spcPts val="0"/>
              </a:spcAft>
              <a:buClr>
                <a:schemeClr val="dk1"/>
              </a:buClr>
              <a:buSzPts val="1100"/>
              <a:buFont typeface="Arial"/>
              <a:buNone/>
            </a:pPr>
            <a:r>
              <a:rPr lang="en" sz="1100" dirty="0">
                <a:solidFill>
                  <a:schemeClr val="dk1"/>
                </a:solidFill>
              </a:rPr>
              <a:t>6.</a:t>
            </a:r>
            <a:r>
              <a:rPr lang="en" sz="700" dirty="0">
                <a:solidFill>
                  <a:schemeClr val="dk1"/>
                </a:solidFill>
                <a:latin typeface="Times New Roman"/>
                <a:ea typeface="Times New Roman"/>
                <a:cs typeface="Times New Roman"/>
                <a:sym typeface="Times New Roman"/>
              </a:rPr>
              <a:t>	</a:t>
            </a:r>
            <a:r>
              <a:rPr lang="en" sz="1100" dirty="0" err="1">
                <a:solidFill>
                  <a:schemeClr val="dk1"/>
                </a:solidFill>
              </a:rPr>
              <a:t>shledal</a:t>
            </a:r>
            <a:r>
              <a:rPr lang="en" sz="1100" dirty="0">
                <a:solidFill>
                  <a:schemeClr val="dk1"/>
                </a:solidFill>
              </a:rPr>
              <a:t>, </a:t>
            </a:r>
            <a:r>
              <a:rPr lang="en" sz="1100" dirty="0" err="1">
                <a:solidFill>
                  <a:schemeClr val="dk1"/>
                </a:solidFill>
              </a:rPr>
              <a:t>že</a:t>
            </a:r>
            <a:r>
              <a:rPr lang="en" sz="1100" dirty="0">
                <a:solidFill>
                  <a:schemeClr val="dk1"/>
                </a:solidFill>
              </a:rPr>
              <a:t> </a:t>
            </a:r>
            <a:r>
              <a:rPr lang="en" sz="1100" dirty="0" err="1">
                <a:solidFill>
                  <a:schemeClr val="dk1"/>
                </a:solidFill>
              </a:rPr>
              <a:t>posuzovaná</a:t>
            </a:r>
            <a:r>
              <a:rPr lang="en" sz="1100" dirty="0">
                <a:solidFill>
                  <a:schemeClr val="dk1"/>
                </a:solidFill>
              </a:rPr>
              <a:t> </a:t>
            </a:r>
            <a:r>
              <a:rPr lang="en" sz="1100" dirty="0" err="1">
                <a:solidFill>
                  <a:schemeClr val="dk1"/>
                </a:solidFill>
              </a:rPr>
              <a:t>reklamní</a:t>
            </a:r>
            <a:r>
              <a:rPr lang="en" sz="1100" dirty="0">
                <a:solidFill>
                  <a:schemeClr val="dk1"/>
                </a:solidFill>
              </a:rPr>
              <a:t> </a:t>
            </a:r>
            <a:r>
              <a:rPr lang="en" sz="1100" dirty="0" err="1">
                <a:solidFill>
                  <a:schemeClr val="dk1"/>
                </a:solidFill>
              </a:rPr>
              <a:t>prezentace</a:t>
            </a:r>
            <a:r>
              <a:rPr lang="en" sz="1100" dirty="0">
                <a:solidFill>
                  <a:schemeClr val="dk1"/>
                </a:solidFill>
              </a:rPr>
              <a:t> </a:t>
            </a:r>
            <a:r>
              <a:rPr lang="en" sz="1100" dirty="0" err="1">
                <a:solidFill>
                  <a:schemeClr val="dk1"/>
                </a:solidFill>
              </a:rPr>
              <a:t>diskriminuje</a:t>
            </a:r>
            <a:r>
              <a:rPr lang="en" sz="1100" dirty="0">
                <a:solidFill>
                  <a:schemeClr val="dk1"/>
                </a:solidFill>
              </a:rPr>
              <a:t> </a:t>
            </a:r>
            <a:r>
              <a:rPr lang="en" sz="1100" dirty="0" err="1">
                <a:solidFill>
                  <a:schemeClr val="dk1"/>
                </a:solidFill>
              </a:rPr>
              <a:t>ženské</a:t>
            </a:r>
            <a:r>
              <a:rPr lang="en" sz="1100" dirty="0">
                <a:solidFill>
                  <a:schemeClr val="dk1"/>
                </a:solidFill>
              </a:rPr>
              <a:t> </a:t>
            </a:r>
            <a:r>
              <a:rPr lang="en" sz="1100" dirty="0" err="1">
                <a:solidFill>
                  <a:schemeClr val="dk1"/>
                </a:solidFill>
              </a:rPr>
              <a:t>pohlaví</a:t>
            </a:r>
            <a:r>
              <a:rPr lang="en" sz="1100" dirty="0">
                <a:solidFill>
                  <a:schemeClr val="dk1"/>
                </a:solidFill>
              </a:rPr>
              <a:t>,</a:t>
            </a:r>
            <a:endParaRPr baseline="30000" dirty="0">
              <a:solidFill>
                <a:schemeClr val="dk1"/>
              </a:solidFill>
              <a:latin typeface="Times New Roman"/>
              <a:ea typeface="Times New Roman"/>
              <a:cs typeface="Times New Roman"/>
              <a:sym typeface="Times New Roman"/>
            </a:endParaRPr>
          </a:p>
          <a:p>
            <a:pPr marL="457200" lvl="0" indent="-228600" algn="just" rtl="0">
              <a:spcBef>
                <a:spcPts val="600"/>
              </a:spcBef>
              <a:spcAft>
                <a:spcPts val="0"/>
              </a:spcAft>
              <a:buClr>
                <a:schemeClr val="dk1"/>
              </a:buClr>
              <a:buSzPts val="1100"/>
              <a:buFont typeface="Arial"/>
              <a:buNone/>
            </a:pPr>
            <a:r>
              <a:rPr lang="en" sz="1100" dirty="0">
                <a:solidFill>
                  <a:schemeClr val="dk1"/>
                </a:solidFill>
              </a:rPr>
              <a:t>7.</a:t>
            </a:r>
            <a:r>
              <a:rPr lang="en" sz="700" dirty="0">
                <a:solidFill>
                  <a:schemeClr val="dk1"/>
                </a:solidFill>
                <a:latin typeface="Times New Roman"/>
                <a:ea typeface="Times New Roman"/>
                <a:cs typeface="Times New Roman"/>
                <a:sym typeface="Times New Roman"/>
              </a:rPr>
              <a:t>	</a:t>
            </a:r>
            <a:r>
              <a:rPr lang="en" sz="1100" dirty="0" err="1">
                <a:solidFill>
                  <a:schemeClr val="dk1"/>
                </a:solidFill>
              </a:rPr>
              <a:t>poukázal</a:t>
            </a:r>
            <a:r>
              <a:rPr lang="en" sz="1100" dirty="0">
                <a:solidFill>
                  <a:schemeClr val="dk1"/>
                </a:solidFill>
              </a:rPr>
              <a:t> </a:t>
            </a:r>
            <a:r>
              <a:rPr lang="en" sz="1100" dirty="0" err="1">
                <a:solidFill>
                  <a:schemeClr val="dk1"/>
                </a:solidFill>
              </a:rPr>
              <a:t>na</a:t>
            </a:r>
            <a:r>
              <a:rPr lang="en" sz="1100" dirty="0">
                <a:solidFill>
                  <a:schemeClr val="dk1"/>
                </a:solidFill>
              </a:rPr>
              <a:t> </a:t>
            </a:r>
            <a:r>
              <a:rPr lang="en" sz="1100" dirty="0" err="1">
                <a:solidFill>
                  <a:schemeClr val="dk1"/>
                </a:solidFill>
              </a:rPr>
              <a:t>použití</a:t>
            </a:r>
            <a:r>
              <a:rPr lang="en" sz="1100" dirty="0">
                <a:solidFill>
                  <a:schemeClr val="dk1"/>
                </a:solidFill>
              </a:rPr>
              <a:t> </a:t>
            </a:r>
            <a:r>
              <a:rPr lang="en" sz="1100" dirty="0" err="1">
                <a:solidFill>
                  <a:schemeClr val="dk1"/>
                </a:solidFill>
              </a:rPr>
              <a:t>antidiskriminačního</a:t>
            </a:r>
            <a:r>
              <a:rPr lang="en" sz="1100" dirty="0">
                <a:solidFill>
                  <a:schemeClr val="dk1"/>
                </a:solidFill>
              </a:rPr>
              <a:t> </a:t>
            </a:r>
            <a:r>
              <a:rPr lang="en" sz="1100" dirty="0" err="1">
                <a:solidFill>
                  <a:schemeClr val="dk1"/>
                </a:solidFill>
              </a:rPr>
              <a:t>zákona</a:t>
            </a:r>
            <a:r>
              <a:rPr lang="en" sz="1100" dirty="0">
                <a:solidFill>
                  <a:schemeClr val="dk1"/>
                </a:solidFill>
              </a:rPr>
              <a:t> pro </a:t>
            </a:r>
            <a:r>
              <a:rPr lang="en" sz="1100" dirty="0" err="1">
                <a:solidFill>
                  <a:schemeClr val="dk1"/>
                </a:solidFill>
              </a:rPr>
              <a:t>účely</a:t>
            </a:r>
            <a:r>
              <a:rPr lang="en" sz="1100" dirty="0">
                <a:solidFill>
                  <a:schemeClr val="dk1"/>
                </a:solidFill>
              </a:rPr>
              <a:t> </a:t>
            </a:r>
            <a:r>
              <a:rPr lang="en" sz="1100" dirty="0" err="1">
                <a:solidFill>
                  <a:schemeClr val="dk1"/>
                </a:solidFill>
              </a:rPr>
              <a:t>výkladu</a:t>
            </a:r>
            <a:r>
              <a:rPr lang="en" sz="1100" dirty="0">
                <a:solidFill>
                  <a:schemeClr val="dk1"/>
                </a:solidFill>
              </a:rPr>
              <a:t> </a:t>
            </a:r>
            <a:r>
              <a:rPr lang="en" sz="1100" dirty="0" err="1">
                <a:solidFill>
                  <a:schemeClr val="dk1"/>
                </a:solidFill>
              </a:rPr>
              <a:t>pojmu</a:t>
            </a:r>
            <a:r>
              <a:rPr lang="en" sz="1100" dirty="0">
                <a:solidFill>
                  <a:schemeClr val="dk1"/>
                </a:solidFill>
              </a:rPr>
              <a:t> </a:t>
            </a:r>
            <a:r>
              <a:rPr lang="en" sz="1100" dirty="0" err="1">
                <a:solidFill>
                  <a:schemeClr val="dk1"/>
                </a:solidFill>
              </a:rPr>
              <a:t>diskriminace</a:t>
            </a:r>
            <a:r>
              <a:rPr lang="en" sz="1100" dirty="0">
                <a:solidFill>
                  <a:schemeClr val="dk1"/>
                </a:solidFill>
              </a:rPr>
              <a:t>,</a:t>
            </a:r>
            <a:endParaRPr baseline="30000" dirty="0">
              <a:solidFill>
                <a:schemeClr val="dk1"/>
              </a:solidFill>
              <a:latin typeface="Times New Roman"/>
              <a:ea typeface="Times New Roman"/>
              <a:cs typeface="Times New Roman"/>
              <a:sym typeface="Times New Roman"/>
            </a:endParaRPr>
          </a:p>
          <a:p>
            <a:pPr marL="457200" lvl="0" indent="-228600" algn="just" rtl="0">
              <a:spcBef>
                <a:spcPts val="600"/>
              </a:spcBef>
              <a:spcAft>
                <a:spcPts val="0"/>
              </a:spcAft>
              <a:buClr>
                <a:schemeClr val="dk1"/>
              </a:buClr>
              <a:buSzPts val="1100"/>
              <a:buFont typeface="Arial"/>
              <a:buNone/>
            </a:pPr>
            <a:r>
              <a:rPr lang="en" sz="1100" dirty="0">
                <a:solidFill>
                  <a:schemeClr val="dk1"/>
                </a:solidFill>
              </a:rPr>
              <a:t>8.</a:t>
            </a:r>
            <a:r>
              <a:rPr lang="en" sz="700" dirty="0">
                <a:solidFill>
                  <a:schemeClr val="dk1"/>
                </a:solidFill>
                <a:latin typeface="Times New Roman"/>
                <a:ea typeface="Times New Roman"/>
                <a:cs typeface="Times New Roman"/>
                <a:sym typeface="Times New Roman"/>
              </a:rPr>
              <a:t>	</a:t>
            </a:r>
            <a:r>
              <a:rPr lang="en" sz="1100" dirty="0" err="1">
                <a:solidFill>
                  <a:schemeClr val="dk1"/>
                </a:solidFill>
              </a:rPr>
              <a:t>zdůraznil</a:t>
            </a:r>
            <a:r>
              <a:rPr lang="en" sz="1100" dirty="0">
                <a:solidFill>
                  <a:schemeClr val="dk1"/>
                </a:solidFill>
              </a:rPr>
              <a:t>, </a:t>
            </a:r>
            <a:r>
              <a:rPr lang="en" sz="1100" dirty="0" err="1">
                <a:solidFill>
                  <a:schemeClr val="dk1"/>
                </a:solidFill>
              </a:rPr>
              <a:t>že</a:t>
            </a:r>
            <a:r>
              <a:rPr lang="en" sz="1100" dirty="0">
                <a:solidFill>
                  <a:schemeClr val="dk1"/>
                </a:solidFill>
              </a:rPr>
              <a:t> </a:t>
            </a:r>
            <a:r>
              <a:rPr lang="en" sz="1100" dirty="0" err="1">
                <a:solidFill>
                  <a:schemeClr val="dk1"/>
                </a:solidFill>
              </a:rPr>
              <a:t>posouzení</a:t>
            </a:r>
            <a:r>
              <a:rPr lang="en" sz="1100" dirty="0">
                <a:solidFill>
                  <a:schemeClr val="dk1"/>
                </a:solidFill>
              </a:rPr>
              <a:t> </a:t>
            </a:r>
            <a:r>
              <a:rPr lang="en" sz="1100" dirty="0" err="1">
                <a:solidFill>
                  <a:schemeClr val="dk1"/>
                </a:solidFill>
              </a:rPr>
              <a:t>souvislosti</a:t>
            </a:r>
            <a:r>
              <a:rPr lang="en" sz="1100" dirty="0">
                <a:solidFill>
                  <a:schemeClr val="dk1"/>
                </a:solidFill>
              </a:rPr>
              <a:t> </a:t>
            </a:r>
            <a:r>
              <a:rPr lang="en" sz="1100" dirty="0" err="1">
                <a:solidFill>
                  <a:schemeClr val="dk1"/>
                </a:solidFill>
              </a:rPr>
              <a:t>nahoty</a:t>
            </a:r>
            <a:r>
              <a:rPr lang="en" sz="1100" dirty="0">
                <a:solidFill>
                  <a:schemeClr val="dk1"/>
                </a:solidFill>
              </a:rPr>
              <a:t> a </a:t>
            </a:r>
            <a:r>
              <a:rPr lang="en" sz="1100" dirty="0" err="1">
                <a:solidFill>
                  <a:schemeClr val="dk1"/>
                </a:solidFill>
              </a:rPr>
              <a:t>inzerovaného</a:t>
            </a:r>
            <a:r>
              <a:rPr lang="en" sz="1100" dirty="0">
                <a:solidFill>
                  <a:schemeClr val="dk1"/>
                </a:solidFill>
              </a:rPr>
              <a:t> </a:t>
            </a:r>
            <a:r>
              <a:rPr lang="en" sz="1100" dirty="0" err="1">
                <a:solidFill>
                  <a:schemeClr val="dk1"/>
                </a:solidFill>
              </a:rPr>
              <a:t>zboží</a:t>
            </a:r>
            <a:r>
              <a:rPr lang="en" sz="1100" dirty="0">
                <a:solidFill>
                  <a:schemeClr val="dk1"/>
                </a:solidFill>
              </a:rPr>
              <a:t> </a:t>
            </a:r>
            <a:r>
              <a:rPr lang="en" sz="1100" dirty="0" err="1">
                <a:solidFill>
                  <a:schemeClr val="dk1"/>
                </a:solidFill>
              </a:rPr>
              <a:t>či</a:t>
            </a:r>
            <a:r>
              <a:rPr lang="en" sz="1100" dirty="0">
                <a:solidFill>
                  <a:schemeClr val="dk1"/>
                </a:solidFill>
              </a:rPr>
              <a:t> </a:t>
            </a:r>
            <a:r>
              <a:rPr lang="en" sz="1100" dirty="0" err="1">
                <a:solidFill>
                  <a:schemeClr val="dk1"/>
                </a:solidFill>
              </a:rPr>
              <a:t>služeb</a:t>
            </a:r>
            <a:r>
              <a:rPr lang="en" sz="1100" dirty="0">
                <a:solidFill>
                  <a:schemeClr val="dk1"/>
                </a:solidFill>
              </a:rPr>
              <a:t> </a:t>
            </a:r>
            <a:r>
              <a:rPr lang="en" sz="1100" dirty="0" err="1">
                <a:solidFill>
                  <a:schemeClr val="dk1"/>
                </a:solidFill>
              </a:rPr>
              <a:t>představuje</a:t>
            </a:r>
            <a:r>
              <a:rPr lang="en" sz="1100" dirty="0">
                <a:solidFill>
                  <a:schemeClr val="dk1"/>
                </a:solidFill>
              </a:rPr>
              <a:t> </a:t>
            </a:r>
            <a:r>
              <a:rPr lang="en" sz="1100" dirty="0" err="1">
                <a:solidFill>
                  <a:schemeClr val="dk1"/>
                </a:solidFill>
              </a:rPr>
              <a:t>nutný</a:t>
            </a:r>
            <a:r>
              <a:rPr lang="en" sz="1100" dirty="0">
                <a:solidFill>
                  <a:schemeClr val="dk1"/>
                </a:solidFill>
              </a:rPr>
              <a:t> </a:t>
            </a:r>
            <a:r>
              <a:rPr lang="en" sz="1100" dirty="0" err="1">
                <a:solidFill>
                  <a:schemeClr val="dk1"/>
                </a:solidFill>
              </a:rPr>
              <a:t>kontext</a:t>
            </a:r>
            <a:r>
              <a:rPr lang="en" sz="1100" dirty="0">
                <a:solidFill>
                  <a:schemeClr val="dk1"/>
                </a:solidFill>
              </a:rPr>
              <a:t> </a:t>
            </a:r>
            <a:r>
              <a:rPr lang="en" sz="1100" dirty="0" err="1">
                <a:solidFill>
                  <a:schemeClr val="dk1"/>
                </a:solidFill>
              </a:rPr>
              <a:t>posouzení</a:t>
            </a:r>
            <a:r>
              <a:rPr lang="en" sz="1100" dirty="0">
                <a:solidFill>
                  <a:schemeClr val="dk1"/>
                </a:solidFill>
              </a:rPr>
              <a:t> </a:t>
            </a:r>
            <a:r>
              <a:rPr lang="en" sz="1100" dirty="0" err="1">
                <a:solidFill>
                  <a:schemeClr val="dk1"/>
                </a:solidFill>
              </a:rPr>
              <a:t>reklamy</a:t>
            </a:r>
            <a:endParaRPr baseline="30000" dirty="0">
              <a:solidFill>
                <a:schemeClr val="dk1"/>
              </a:solidFill>
              <a:latin typeface="Times New Roman"/>
              <a:ea typeface="Times New Roman"/>
              <a:cs typeface="Times New Roman"/>
              <a:sym typeface="Times New Roman"/>
            </a:endParaRPr>
          </a:p>
          <a:p>
            <a:pPr marL="457200" lvl="0" indent="-228600" algn="just" rtl="0">
              <a:spcBef>
                <a:spcPts val="600"/>
              </a:spcBef>
              <a:spcAft>
                <a:spcPts val="0"/>
              </a:spcAft>
              <a:buClr>
                <a:schemeClr val="dk1"/>
              </a:buClr>
              <a:buSzPts val="1100"/>
              <a:buFont typeface="Arial"/>
              <a:buNone/>
            </a:pPr>
            <a:r>
              <a:rPr lang="en" sz="1100" dirty="0">
                <a:solidFill>
                  <a:schemeClr val="dk1"/>
                </a:solidFill>
              </a:rPr>
              <a:t>9.</a:t>
            </a:r>
            <a:r>
              <a:rPr lang="en" sz="700" dirty="0">
                <a:solidFill>
                  <a:schemeClr val="dk1"/>
                </a:solidFill>
                <a:latin typeface="Times New Roman"/>
                <a:ea typeface="Times New Roman"/>
                <a:cs typeface="Times New Roman"/>
                <a:sym typeface="Times New Roman"/>
              </a:rPr>
              <a:t>	</a:t>
            </a:r>
            <a:r>
              <a:rPr lang="en" sz="1100" dirty="0">
                <a:solidFill>
                  <a:schemeClr val="dk1"/>
                </a:solidFill>
              </a:rPr>
              <a:t>a </a:t>
            </a:r>
            <a:r>
              <a:rPr lang="en" sz="1100" dirty="0" err="1">
                <a:solidFill>
                  <a:schemeClr val="dk1"/>
                </a:solidFill>
              </a:rPr>
              <a:t>potvrdil</a:t>
            </a:r>
            <a:r>
              <a:rPr lang="en" sz="1100" dirty="0">
                <a:solidFill>
                  <a:schemeClr val="dk1"/>
                </a:solidFill>
              </a:rPr>
              <a:t>, </a:t>
            </a:r>
            <a:r>
              <a:rPr lang="en" sz="1100" dirty="0" err="1">
                <a:solidFill>
                  <a:schemeClr val="dk1"/>
                </a:solidFill>
              </a:rPr>
              <a:t>že</a:t>
            </a:r>
            <a:r>
              <a:rPr lang="en" sz="1100" dirty="0">
                <a:solidFill>
                  <a:schemeClr val="dk1"/>
                </a:solidFill>
              </a:rPr>
              <a:t> </a:t>
            </a:r>
            <a:r>
              <a:rPr lang="en" sz="1100" dirty="0" err="1">
                <a:solidFill>
                  <a:schemeClr val="dk1"/>
                </a:solidFill>
              </a:rPr>
              <a:t>dobrovolná</a:t>
            </a:r>
            <a:r>
              <a:rPr lang="en" sz="1100" dirty="0">
                <a:solidFill>
                  <a:schemeClr val="dk1"/>
                </a:solidFill>
              </a:rPr>
              <a:t> </a:t>
            </a:r>
            <a:r>
              <a:rPr lang="en" sz="1100" dirty="0" err="1">
                <a:solidFill>
                  <a:schemeClr val="dk1"/>
                </a:solidFill>
              </a:rPr>
              <a:t>účast</a:t>
            </a:r>
            <a:r>
              <a:rPr lang="en" sz="1100" dirty="0">
                <a:solidFill>
                  <a:schemeClr val="dk1"/>
                </a:solidFill>
              </a:rPr>
              <a:t> </a:t>
            </a:r>
            <a:r>
              <a:rPr lang="en" sz="1100" dirty="0" err="1">
                <a:solidFill>
                  <a:schemeClr val="dk1"/>
                </a:solidFill>
              </a:rPr>
              <a:t>vyobrazených</a:t>
            </a:r>
            <a:r>
              <a:rPr lang="en" sz="1100" dirty="0">
                <a:solidFill>
                  <a:schemeClr val="dk1"/>
                </a:solidFill>
              </a:rPr>
              <a:t> </a:t>
            </a:r>
            <a:r>
              <a:rPr lang="en" sz="1100" dirty="0" err="1">
                <a:solidFill>
                  <a:schemeClr val="dk1"/>
                </a:solidFill>
              </a:rPr>
              <a:t>žen</a:t>
            </a:r>
            <a:r>
              <a:rPr lang="en" sz="1100" dirty="0">
                <a:solidFill>
                  <a:schemeClr val="dk1"/>
                </a:solidFill>
              </a:rPr>
              <a:t> </a:t>
            </a:r>
            <a:r>
              <a:rPr lang="en" sz="1100" dirty="0" err="1">
                <a:solidFill>
                  <a:schemeClr val="dk1"/>
                </a:solidFill>
              </a:rPr>
              <a:t>nehraje</a:t>
            </a:r>
            <a:r>
              <a:rPr lang="en" sz="1100" dirty="0">
                <a:solidFill>
                  <a:schemeClr val="dk1"/>
                </a:solidFill>
              </a:rPr>
              <a:t> </a:t>
            </a:r>
            <a:r>
              <a:rPr lang="en" sz="1100" dirty="0" err="1">
                <a:solidFill>
                  <a:schemeClr val="dk1"/>
                </a:solidFill>
              </a:rPr>
              <a:t>roli</a:t>
            </a:r>
            <a:r>
              <a:rPr lang="en" sz="1100" dirty="0">
                <a:solidFill>
                  <a:schemeClr val="dk1"/>
                </a:solidFill>
              </a:rPr>
              <a:t> </a:t>
            </a:r>
            <a:r>
              <a:rPr lang="en" sz="1100" dirty="0" err="1">
                <a:solidFill>
                  <a:schemeClr val="dk1"/>
                </a:solidFill>
              </a:rPr>
              <a:t>při</a:t>
            </a:r>
            <a:r>
              <a:rPr lang="en" sz="1100" dirty="0">
                <a:solidFill>
                  <a:schemeClr val="dk1"/>
                </a:solidFill>
              </a:rPr>
              <a:t> </a:t>
            </a:r>
            <a:r>
              <a:rPr lang="en" sz="1100" dirty="0" err="1">
                <a:solidFill>
                  <a:schemeClr val="dk1"/>
                </a:solidFill>
              </a:rPr>
              <a:t>posuzování</a:t>
            </a:r>
            <a:r>
              <a:rPr lang="en" sz="1100" dirty="0">
                <a:solidFill>
                  <a:schemeClr val="dk1"/>
                </a:solidFill>
              </a:rPr>
              <a:t> </a:t>
            </a:r>
            <a:r>
              <a:rPr lang="en" sz="1100" dirty="0" err="1">
                <a:solidFill>
                  <a:schemeClr val="dk1"/>
                </a:solidFill>
              </a:rPr>
              <a:t>reklamy</a:t>
            </a:r>
            <a:r>
              <a:rPr lang="en" sz="1100" dirty="0">
                <a:solidFill>
                  <a:schemeClr val="dk1"/>
                </a:solidFill>
              </a:rPr>
              <a:t>.</a:t>
            </a:r>
          </a:p>
          <a:p>
            <a:pPr marL="0" lvl="0" indent="0" algn="l" rtl="0">
              <a:spcBef>
                <a:spcPts val="600"/>
              </a:spcBef>
              <a:spcAft>
                <a:spcPts val="0"/>
              </a:spcAft>
              <a:buClr>
                <a:schemeClr val="dk1"/>
              </a:buClr>
              <a:buSzPts val="1100"/>
              <a:buFont typeface="Arial"/>
              <a:buNone/>
            </a:pPr>
            <a:r>
              <a:rPr lang="en" sz="1100" dirty="0">
                <a:solidFill>
                  <a:schemeClr val="dk1"/>
                </a:solidFill>
              </a:rPr>
              <a:t>(</a:t>
            </a:r>
            <a:r>
              <a:rPr lang="en" sz="1100" dirty="0">
                <a:solidFill>
                  <a:schemeClr val="dk1"/>
                </a:solidFill>
                <a:hlinkClick r:id="rId3"/>
              </a:rPr>
              <a:t>http://zenskaprava.cz/nabidka/sexisticka-reklama/</a:t>
            </a:r>
            <a:r>
              <a:rPr lang="en" sz="1100" dirty="0">
                <a:solidFill>
                  <a:schemeClr val="dk1"/>
                </a:solidFill>
              </a:rPr>
              <a:t>)</a:t>
            </a:r>
            <a:endParaRPr lang="cs-CZ" sz="1100" dirty="0">
              <a:solidFill>
                <a:schemeClr val="dk1"/>
              </a:solidFill>
            </a:endParaRPr>
          </a:p>
          <a:p>
            <a:pPr marL="0" lvl="0" indent="0" algn="l" rtl="0">
              <a:spcBef>
                <a:spcPts val="600"/>
              </a:spcBef>
              <a:spcAft>
                <a:spcPts val="0"/>
              </a:spcAft>
              <a:buClr>
                <a:schemeClr val="dk1"/>
              </a:buClr>
              <a:buSzPts val="1100"/>
              <a:buFont typeface="Arial"/>
              <a:buNone/>
            </a:pPr>
            <a:r>
              <a:rPr lang="cs-CZ" sz="1100" dirty="0">
                <a:solidFill>
                  <a:schemeClr val="dk1"/>
                </a:solidFill>
              </a:rPr>
              <a:t>+ inspiroval Městský soud v Praze v kauze Kalup (17. 6. 2020, </a:t>
            </a:r>
            <a:r>
              <a:rPr lang="cs-CZ" sz="1100" b="0" i="0" dirty="0">
                <a:solidFill>
                  <a:srgbClr val="000000"/>
                </a:solidFill>
                <a:effectLst/>
              </a:rPr>
              <a:t>6 A 115/2016 – 69)</a:t>
            </a:r>
            <a:endParaRPr sz="11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endParaRPr sz="1000" dirty="0">
              <a:solidFill>
                <a:schemeClr val="dk1"/>
              </a:solidFill>
              <a:latin typeface="Times New Roman"/>
              <a:ea typeface="Times New Roman"/>
              <a:cs typeface="Times New Roman"/>
              <a:sym typeface="Times New Roman"/>
            </a:endParaRPr>
          </a:p>
          <a:p>
            <a:pPr marL="0" lvl="0" indent="0" algn="l" rtl="0">
              <a:spcBef>
                <a:spcPts val="0"/>
              </a:spcBef>
              <a:spcAft>
                <a:spcPts val="1600"/>
              </a:spcAft>
              <a:buNone/>
            </a:pPr>
            <a:endParaRPr dirty="0"/>
          </a:p>
        </p:txBody>
      </p:sp>
    </p:spTree>
    <p:extLst>
      <p:ext uri="{BB962C8B-B14F-4D97-AF65-F5344CB8AC3E}">
        <p14:creationId xmlns:p14="http://schemas.microsoft.com/office/powerpoint/2010/main" val="26659733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40"/>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cs-CZ" sz="3600" dirty="0"/>
              <a:t>NSS, 8 As 202/2019 – 43</a:t>
            </a:r>
            <a:endParaRPr sz="3600" dirty="0"/>
          </a:p>
        </p:txBody>
      </p:sp>
      <p:sp>
        <p:nvSpPr>
          <p:cNvPr id="217" name="Google Shape;217;p40"/>
          <p:cNvSpPr txBox="1">
            <a:spLocks noGrp="1"/>
          </p:cNvSpPr>
          <p:nvPr>
            <p:ph type="body" idx="1"/>
          </p:nvPr>
        </p:nvSpPr>
        <p:spPr>
          <a:xfrm>
            <a:off x="311700" y="484364"/>
            <a:ext cx="8520600" cy="3794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cs-CZ" sz="1100" dirty="0">
                <a:solidFill>
                  <a:schemeClr val="dk1"/>
                </a:solidFill>
              </a:rPr>
              <a:t>Zamítl kasační stížnost, ale nahradil odůvodnění vlastním – kontroverze</a:t>
            </a:r>
            <a:r>
              <a:rPr lang="cs-CZ" sz="1200" dirty="0">
                <a:solidFill>
                  <a:schemeClr val="dk1"/>
                </a:solidFill>
              </a:rPr>
              <a:t>:</a:t>
            </a:r>
            <a:endParaRPr sz="1100" dirty="0">
              <a:solidFill>
                <a:schemeClr val="dk1"/>
              </a:solidFill>
            </a:endParaRPr>
          </a:p>
          <a:p>
            <a:pPr marL="571500" algn="just">
              <a:spcBef>
                <a:spcPts val="600"/>
              </a:spcBef>
              <a:buClr>
                <a:schemeClr val="dk1"/>
              </a:buClr>
              <a:buSzPts val="1100"/>
            </a:pPr>
            <a:r>
              <a:rPr lang="cs-CZ" sz="1100" dirty="0">
                <a:solidFill>
                  <a:schemeClr val="dk1"/>
                </a:solidFill>
              </a:rPr>
              <a:t>Rozsudek neprošel do sbírky – připomínky Šimka (NSS), Kokeš (KS v Brně), </a:t>
            </a:r>
            <a:r>
              <a:rPr lang="cs-CZ" sz="1100" dirty="0" err="1">
                <a:solidFill>
                  <a:schemeClr val="dk1"/>
                </a:solidFill>
              </a:rPr>
              <a:t>Šmakal</a:t>
            </a:r>
            <a:r>
              <a:rPr lang="cs-CZ" sz="1100" dirty="0">
                <a:solidFill>
                  <a:schemeClr val="dk1"/>
                </a:solidFill>
              </a:rPr>
              <a:t> (KS v Plzni)</a:t>
            </a:r>
          </a:p>
          <a:p>
            <a:pPr marL="571500" algn="just">
              <a:spcBef>
                <a:spcPts val="600"/>
              </a:spcBef>
              <a:buClr>
                <a:schemeClr val="dk1"/>
              </a:buClr>
              <a:buSzPts val="1100"/>
            </a:pPr>
            <a:r>
              <a:rPr lang="cs-CZ" sz="1100" dirty="0">
                <a:solidFill>
                  <a:schemeClr val="dk1"/>
                </a:solidFill>
              </a:rPr>
              <a:t>KS v Brně – zásah do důstojnosti žen, narušení rovnosti </a:t>
            </a:r>
            <a:endParaRPr lang="cs-CZ" sz="1100" b="1" dirty="0">
              <a:solidFill>
                <a:schemeClr val="dk1"/>
              </a:solidFill>
            </a:endParaRPr>
          </a:p>
          <a:p>
            <a:pPr marL="571500" algn="just">
              <a:spcBef>
                <a:spcPts val="600"/>
              </a:spcBef>
              <a:buClr>
                <a:schemeClr val="dk1"/>
              </a:buClr>
              <a:buSzPts val="1100"/>
            </a:pPr>
            <a:r>
              <a:rPr lang="cs-CZ" sz="1100" dirty="0">
                <a:solidFill>
                  <a:schemeClr val="dk1"/>
                </a:solidFill>
              </a:rPr>
              <a:t>NSS - mravnost</a:t>
            </a:r>
            <a:endParaRPr lang="en" sz="1100" dirty="0">
              <a:solidFill>
                <a:schemeClr val="dk1"/>
              </a:solidFill>
            </a:endParaRPr>
          </a:p>
          <a:p>
            <a:pPr marL="711200" lvl="1" indent="0" algn="just">
              <a:spcBef>
                <a:spcPts val="600"/>
              </a:spcBef>
              <a:buClr>
                <a:schemeClr val="dk1"/>
              </a:buClr>
              <a:buSzPts val="1100"/>
              <a:buNone/>
            </a:pPr>
            <a:r>
              <a:rPr lang="cs-CZ" sz="800" dirty="0"/>
              <a:t>„</a:t>
            </a:r>
            <a:r>
              <a:rPr lang="cs-CZ" sz="800" dirty="0">
                <a:effectLst/>
                <a:latin typeface="Calibri" panose="020F0502020204030204" pitchFamily="34" charset="0"/>
                <a:ea typeface="Calibri" panose="020F0502020204030204" pitchFamily="34" charset="0"/>
                <a:cs typeface="Times New Roman" panose="02020603050405020304" pitchFamily="18" charset="0"/>
              </a:rPr>
              <a:t>odlišné stanovisko soudce Nejvyššího soudu USA P. Stewarta ve věci </a:t>
            </a:r>
            <a:r>
              <a:rPr lang="cs-CZ" sz="800" dirty="0" err="1">
                <a:effectLst/>
                <a:latin typeface="Calibri" panose="020F0502020204030204" pitchFamily="34" charset="0"/>
                <a:ea typeface="Calibri" panose="020F0502020204030204" pitchFamily="34" charset="0"/>
                <a:cs typeface="Times New Roman" panose="02020603050405020304" pitchFamily="18" charset="0"/>
              </a:rPr>
              <a:t>Jacobellis</a:t>
            </a:r>
            <a:r>
              <a:rPr lang="cs-CZ" sz="800" dirty="0">
                <a:effectLst/>
                <a:latin typeface="Calibri" panose="020F0502020204030204" pitchFamily="34" charset="0"/>
                <a:ea typeface="Calibri" panose="020F0502020204030204" pitchFamily="34" charset="0"/>
                <a:cs typeface="Times New Roman" panose="02020603050405020304" pitchFamily="18" charset="0"/>
              </a:rPr>
              <a:t> v. Ohio [378 U.S. 184 (1964)], v němž, volně přeloženo, uvedl: „</a:t>
            </a:r>
            <a:r>
              <a:rPr lang="cs-CZ" sz="800" i="1" dirty="0">
                <a:effectLst/>
                <a:latin typeface="Calibri" panose="020F0502020204030204" pitchFamily="34" charset="0"/>
                <a:ea typeface="Calibri" panose="020F0502020204030204" pitchFamily="34" charset="0"/>
                <a:cs typeface="Times New Roman" panose="02020603050405020304" pitchFamily="18" charset="0"/>
              </a:rPr>
              <a:t>V této chvíli sice nejsem schopen krátce a srozumitelně popsat pojmy obscenita nebo pornografie, ale pokud to vidím, poznám to</a:t>
            </a:r>
            <a:r>
              <a:rPr lang="cs-CZ" sz="800" dirty="0">
                <a:effectLst/>
                <a:latin typeface="Calibri" panose="020F0502020204030204" pitchFamily="34" charset="0"/>
                <a:ea typeface="Calibri" panose="020F0502020204030204" pitchFamily="34" charset="0"/>
                <a:cs typeface="Times New Roman" panose="02020603050405020304" pitchFamily="18" charset="0"/>
              </a:rPr>
              <a:t>.“</a:t>
            </a:r>
            <a:r>
              <a:rPr lang="cs-CZ" sz="800" dirty="0"/>
              <a:t>“</a:t>
            </a:r>
            <a:endParaRPr sz="800" dirty="0">
              <a:solidFill>
                <a:schemeClr val="dk1"/>
              </a:solidFill>
            </a:endParaRPr>
          </a:p>
          <a:p>
            <a:pPr marL="457200" lvl="0" indent="-228600" algn="just" rtl="0">
              <a:spcBef>
                <a:spcPts val="600"/>
              </a:spcBef>
              <a:spcAft>
                <a:spcPts val="0"/>
              </a:spcAft>
              <a:buClr>
                <a:schemeClr val="dk1"/>
              </a:buClr>
              <a:buSzPts val="1100"/>
              <a:buFont typeface="Wingdings" panose="05000000000000000000" pitchFamily="2" charset="2"/>
              <a:buChar char="Ø"/>
            </a:pPr>
            <a:r>
              <a:rPr lang="cs-CZ" sz="1100" dirty="0">
                <a:solidFill>
                  <a:schemeClr val="dk1"/>
                </a:solidFill>
              </a:rPr>
              <a:t>Liberální kritika - Šimka</a:t>
            </a:r>
            <a:endParaRPr lang="en" sz="1100" dirty="0">
              <a:solidFill>
                <a:schemeClr val="dk1"/>
              </a:solidFill>
            </a:endParaRPr>
          </a:p>
          <a:p>
            <a:pPr marL="685800" lvl="1" indent="0" algn="just">
              <a:spcBef>
                <a:spcPts val="600"/>
              </a:spcBef>
              <a:buClr>
                <a:schemeClr val="dk1"/>
              </a:buClr>
              <a:buSzPts val="1100"/>
              <a:buNone/>
            </a:pPr>
            <a:r>
              <a:rPr lang="cs-CZ" sz="800" dirty="0">
                <a:sym typeface="Times New Roman"/>
              </a:rPr>
              <a:t>„</a:t>
            </a:r>
            <a:r>
              <a:rPr lang="cs-CZ" sz="800" b="0" i="0" dirty="0">
                <a:solidFill>
                  <a:srgbClr val="000000"/>
                </a:solidFill>
                <a:effectLst/>
              </a:rPr>
              <a:t> V první řadě je u případů tohoto typu, tedy případů tzv. hodnotových, třeba, abych vyjádřil svůj osobní hodnotový postoj: Přeji si, aby se nahá ženská těla mohla přiměřeným způsobem (tj. řekněme zásadně bez detailů vulvy apod., i když ani to bych netvrdil zcela kategoricky; závisí na kontextu) veřejně zobrazovat, a aby bylo takovýchto zobrazení možno využívat i v reklamě, a to i v případech, kdy není patrná souvislost mezi oním nahým ženským tělem a propagovaným zbožím či službou. Přeji si, aby takovéto zobrazování nebylo obecně považováno za nemravné, natož za diskriminační z důvodu sexismu. Přeji si to proto, že se mi půvabné nahé ženské tělo líbí a že se na taková těla rád dívám. Pokud jejich vyobrazení byla pořízena a použita se souhlasem zobrazované svéprávné ženy, má to podle mého být zcela přípustné. Podotýkám, že stejný názor mám i na zobrazení nahých mužských těl, ovšem na ně se dívám s poněkud menším zaujetím (ledaže jde o sportovní lezce na skále), a proto jejich případné nezobrazování nepociťuji tak silně jako osobní újmu.</a:t>
            </a:r>
            <a:r>
              <a:rPr lang="cs-CZ" sz="800" dirty="0">
                <a:sym typeface="Times New Roman"/>
              </a:rPr>
              <a:t>„</a:t>
            </a:r>
          </a:p>
          <a:p>
            <a:pPr marL="685800" lvl="1" indent="0" algn="just">
              <a:spcBef>
                <a:spcPts val="600"/>
              </a:spcBef>
              <a:buClr>
                <a:schemeClr val="dk1"/>
              </a:buClr>
              <a:buSzPts val="1100"/>
              <a:buNone/>
            </a:pPr>
            <a:r>
              <a:rPr lang="cs-CZ" sz="800" b="0" i="0" dirty="0">
                <a:solidFill>
                  <a:srgbClr val="000000"/>
                </a:solidFill>
                <a:effectLst/>
              </a:rPr>
              <a:t>„V představách NSS tedy budeme příští desítky let kazuisticky judikovat, v jakých situacích je ještě zobrazení ženského (příp. mužského) těla </a:t>
            </a:r>
            <a:r>
              <a:rPr lang="cs-CZ" sz="800" b="0" i="0" dirty="0" err="1">
                <a:solidFill>
                  <a:srgbClr val="000000"/>
                </a:solidFill>
                <a:effectLst/>
              </a:rPr>
              <a:t>objektifikací</a:t>
            </a:r>
            <a:r>
              <a:rPr lang="cs-CZ" sz="800" b="0" i="0" dirty="0">
                <a:solidFill>
                  <a:srgbClr val="000000"/>
                </a:solidFill>
                <a:effectLst/>
              </a:rPr>
              <a:t>, a v jakých již účelným propagováním služby či zboží souvisejících s tělem.“</a:t>
            </a:r>
            <a:endParaRPr sz="800" dirty="0">
              <a:sym typeface="Times New Roman"/>
            </a:endParaRPr>
          </a:p>
          <a:p>
            <a:pPr marL="457200" lvl="0" indent="-228600" algn="just" rtl="0">
              <a:spcBef>
                <a:spcPts val="600"/>
              </a:spcBef>
              <a:spcAft>
                <a:spcPts val="0"/>
              </a:spcAft>
              <a:buClr>
                <a:schemeClr val="dk1"/>
              </a:buClr>
              <a:buSzPts val="1100"/>
              <a:buFont typeface="Wingdings" panose="05000000000000000000" pitchFamily="2" charset="2"/>
              <a:buChar char="Ø"/>
            </a:pPr>
            <a:r>
              <a:rPr lang="cs-CZ" sz="1100" dirty="0">
                <a:solidFill>
                  <a:schemeClr val="dk1"/>
                </a:solidFill>
              </a:rPr>
              <a:t>Feministická kritika – </a:t>
            </a:r>
            <a:r>
              <a:rPr lang="cs-CZ" sz="1100" dirty="0" err="1">
                <a:solidFill>
                  <a:schemeClr val="dk1"/>
                </a:solidFill>
              </a:rPr>
              <a:t>MacKinnon</a:t>
            </a:r>
            <a:r>
              <a:rPr lang="cs-CZ" sz="1100" dirty="0">
                <a:solidFill>
                  <a:schemeClr val="dk1"/>
                </a:solidFill>
              </a:rPr>
              <a:t>, C. A. </a:t>
            </a:r>
            <a:r>
              <a:rPr lang="cs-CZ" sz="1100" dirty="0" err="1">
                <a:solidFill>
                  <a:schemeClr val="dk1"/>
                </a:solidFill>
              </a:rPr>
              <a:t>Toward</a:t>
            </a:r>
            <a:r>
              <a:rPr lang="cs-CZ" sz="1100" dirty="0">
                <a:solidFill>
                  <a:schemeClr val="dk1"/>
                </a:solidFill>
              </a:rPr>
              <a:t> a </a:t>
            </a:r>
            <a:r>
              <a:rPr lang="cs-CZ" sz="1100" dirty="0" err="1">
                <a:solidFill>
                  <a:schemeClr val="dk1"/>
                </a:solidFill>
              </a:rPr>
              <a:t>Feminist</a:t>
            </a:r>
            <a:r>
              <a:rPr lang="cs-CZ" sz="1100" dirty="0">
                <a:solidFill>
                  <a:schemeClr val="dk1"/>
                </a:solidFill>
              </a:rPr>
              <a:t> </a:t>
            </a:r>
            <a:r>
              <a:rPr lang="cs-CZ" sz="1100" dirty="0" err="1">
                <a:solidFill>
                  <a:schemeClr val="dk1"/>
                </a:solidFill>
              </a:rPr>
              <a:t>Theory</a:t>
            </a:r>
            <a:r>
              <a:rPr lang="cs-CZ" sz="1100" dirty="0">
                <a:solidFill>
                  <a:schemeClr val="dk1"/>
                </a:solidFill>
              </a:rPr>
              <a:t> </a:t>
            </a:r>
            <a:r>
              <a:rPr lang="cs-CZ" sz="1100" dirty="0" err="1">
                <a:solidFill>
                  <a:schemeClr val="dk1"/>
                </a:solidFill>
              </a:rPr>
              <a:t>of</a:t>
            </a:r>
            <a:r>
              <a:rPr lang="cs-CZ" sz="1100" dirty="0">
                <a:solidFill>
                  <a:schemeClr val="dk1"/>
                </a:solidFill>
              </a:rPr>
              <a:t> </a:t>
            </a:r>
            <a:r>
              <a:rPr lang="cs-CZ" sz="1100" dirty="0" err="1">
                <a:solidFill>
                  <a:schemeClr val="dk1"/>
                </a:solidFill>
              </a:rPr>
              <a:t>the</a:t>
            </a:r>
            <a:r>
              <a:rPr lang="cs-CZ" sz="1100" dirty="0">
                <a:solidFill>
                  <a:schemeClr val="dk1"/>
                </a:solidFill>
              </a:rPr>
              <a:t> </a:t>
            </a:r>
            <a:r>
              <a:rPr lang="cs-CZ" sz="1100" dirty="0" err="1">
                <a:solidFill>
                  <a:schemeClr val="dk1"/>
                </a:solidFill>
              </a:rPr>
              <a:t>State</a:t>
            </a:r>
            <a:endParaRPr lang="cs-CZ" sz="1100" dirty="0">
              <a:solidFill>
                <a:schemeClr val="dk1"/>
              </a:solidFill>
            </a:endParaRPr>
          </a:p>
          <a:p>
            <a:pPr marL="685800" lvl="1" indent="0" algn="just">
              <a:spcBef>
                <a:spcPts val="600"/>
              </a:spcBef>
              <a:buClr>
                <a:schemeClr val="dk1"/>
              </a:buClr>
              <a:buSzPts val="1100"/>
              <a:buNone/>
            </a:pPr>
            <a:r>
              <a:rPr lang="cs-CZ" sz="800" dirty="0">
                <a:sym typeface="Times New Roman"/>
              </a:rPr>
              <a:t>„</a:t>
            </a:r>
            <a:r>
              <a:rPr lang="en-US" sz="800" dirty="0">
                <a:effectLst/>
                <a:latin typeface="Calibri" panose="020F0502020204030204" pitchFamily="34" charset="0"/>
                <a:ea typeface="Calibri" panose="020F0502020204030204" pitchFamily="34" charset="0"/>
                <a:cs typeface="Times New Roman" panose="02020603050405020304" pitchFamily="18" charset="0"/>
              </a:rPr>
              <a:t>The outcome, descriptively analyzed, is that obscenity law prohibits what it sees as immoral, which from women’s standpoint tends to be relatively harmless, while protecting what it sees as moral, which is often damaging to women.</a:t>
            </a:r>
            <a:r>
              <a:rPr lang="cs-CZ" sz="800" dirty="0">
                <a:sym typeface="Times New Roman"/>
              </a:rPr>
              <a:t>„</a:t>
            </a:r>
          </a:p>
          <a:p>
            <a:pPr marL="685800" lvl="1" indent="0" algn="just">
              <a:spcBef>
                <a:spcPts val="600"/>
              </a:spcBef>
              <a:buClr>
                <a:schemeClr val="dk1"/>
              </a:buClr>
              <a:buSzPts val="1100"/>
              <a:buNone/>
            </a:pPr>
            <a:r>
              <a:rPr lang="cs-CZ" sz="800" dirty="0">
                <a:effectLst/>
                <a:ea typeface="Calibri" panose="020F0502020204030204" pitchFamily="34" charset="0"/>
                <a:cs typeface="Times New Roman" panose="02020603050405020304" pitchFamily="18" charset="0"/>
              </a:rPr>
              <a:t>„</a:t>
            </a:r>
            <a:r>
              <a:rPr lang="en-US" sz="800" dirty="0">
                <a:effectLst/>
                <a:ea typeface="Calibri" panose="020F0502020204030204" pitchFamily="34" charset="0"/>
                <a:cs typeface="Times New Roman" panose="02020603050405020304" pitchFamily="18" charset="0"/>
              </a:rPr>
              <a:t>The law of obscenity has literally nothing in common with this feminist critique. Men’s obscenity is not women’s pornography. Obscenity is more concerned with whether men blush, pornography with whether women bleed – bot producing a sexual rush. One commentator has said, “Obscenity is not suppressed primarily for the protection of others. Much of it is suppressed for the purity of the “consumer.” Obscenity, at bottom, is not a crime. Obscenity is a sin.” (</a:t>
            </a:r>
            <a:r>
              <a:rPr lang="en-US" sz="800" dirty="0" err="1">
                <a:effectLst/>
                <a:ea typeface="Calibri" panose="020F0502020204030204" pitchFamily="34" charset="0"/>
                <a:cs typeface="Times New Roman" panose="02020603050405020304" pitchFamily="18" charset="0"/>
              </a:rPr>
              <a:t>Henkin</a:t>
            </a:r>
            <a:r>
              <a:rPr lang="en-US" sz="800" dirty="0">
                <a:effectLst/>
                <a:ea typeface="Calibri" panose="020F0502020204030204" pitchFamily="34" charset="0"/>
                <a:cs typeface="Times New Roman" panose="02020603050405020304" pitchFamily="18" charset="0"/>
              </a:rPr>
              <a:t>, Morals and the Constitution: The Sin of Obscenity) This is literally accurate. A sin is an idea that something is bad. Men are turned on by obscenity, including by its suppression, in the same way they are by sin. Animated by morality from the male standpoint, in which violation – of women and rules – is eroticized, obscenity law proceeds according to the interest of male power, robed in gender-neutral good and evil.</a:t>
            </a:r>
            <a:r>
              <a:rPr lang="cs-CZ" sz="800" dirty="0">
                <a:effectLst/>
                <a:ea typeface="Calibri" panose="020F0502020204030204" pitchFamily="34" charset="0"/>
                <a:cs typeface="Times New Roman" panose="02020603050405020304" pitchFamily="18" charset="0"/>
              </a:rPr>
              <a:t>“</a:t>
            </a:r>
            <a:r>
              <a:rPr lang="en-US" sz="800" dirty="0">
                <a:effectLst/>
                <a:ea typeface="Calibri" panose="020F0502020204030204" pitchFamily="34" charset="0"/>
                <a:cs typeface="Times New Roman" panose="02020603050405020304" pitchFamily="18" charset="0"/>
              </a:rPr>
              <a:t> (199)</a:t>
            </a:r>
            <a:endParaRPr dirty="0"/>
          </a:p>
        </p:txBody>
      </p:sp>
    </p:spTree>
    <p:extLst>
      <p:ext uri="{BB962C8B-B14F-4D97-AF65-F5344CB8AC3E}">
        <p14:creationId xmlns:p14="http://schemas.microsoft.com/office/powerpoint/2010/main" val="35806600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t>Odkazy</a:t>
            </a:r>
            <a:endParaRPr dirty="0"/>
          </a:p>
        </p:txBody>
      </p:sp>
      <p:sp>
        <p:nvSpPr>
          <p:cNvPr id="247" name="Google Shape;247;p45"/>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dirty="0"/>
          </a:p>
          <a:p>
            <a:pPr marL="0" lvl="0" indent="0" algn="l" rtl="0">
              <a:spcBef>
                <a:spcPts val="0"/>
              </a:spcBef>
              <a:spcAft>
                <a:spcPts val="0"/>
              </a:spcAft>
              <a:buNone/>
            </a:pPr>
            <a:r>
              <a:rPr lang="en" dirty="0" err="1"/>
              <a:t>Publikace</a:t>
            </a:r>
            <a:r>
              <a:rPr lang="en" dirty="0"/>
              <a:t> </a:t>
            </a:r>
            <a:r>
              <a:rPr lang="en" dirty="0" err="1"/>
              <a:t>Sexistická</a:t>
            </a:r>
            <a:r>
              <a:rPr lang="en" dirty="0"/>
              <a:t> </a:t>
            </a:r>
            <a:r>
              <a:rPr lang="en" dirty="0" err="1"/>
              <a:t>reklama</a:t>
            </a:r>
            <a:r>
              <a:rPr lang="en" dirty="0"/>
              <a:t>: </a:t>
            </a:r>
            <a:r>
              <a:rPr lang="en" sz="1100" u="sng" dirty="0">
                <a:solidFill>
                  <a:srgbClr val="1155CC"/>
                </a:solidFill>
                <a:hlinkClick r:id="rId3">
                  <a:extLst>
                    <a:ext uri="{A12FA001-AC4F-418D-AE19-62706E023703}">
                      <ahyp:hlinkClr xmlns:ahyp="http://schemas.microsoft.com/office/drawing/2018/hyperlinkcolor" val="tx"/>
                    </a:ext>
                  </a:extLst>
                </a:hlinkClick>
              </a:rPr>
              <a:t>http://zenskaprava.cz/nabidka/sexisticka-reklama/</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err="1"/>
              <a:t>Příspěvky</a:t>
            </a:r>
            <a:r>
              <a:rPr lang="en" dirty="0"/>
              <a:t> </a:t>
            </a:r>
            <a:r>
              <a:rPr lang="en" dirty="0" err="1"/>
              <a:t>na</a:t>
            </a:r>
            <a:r>
              <a:rPr lang="en" dirty="0"/>
              <a:t> online </a:t>
            </a:r>
            <a:r>
              <a:rPr lang="en" dirty="0" err="1"/>
              <a:t>konferenci</a:t>
            </a:r>
            <a:r>
              <a:rPr lang="en" dirty="0"/>
              <a:t> </a:t>
            </a:r>
            <a:r>
              <a:rPr lang="en" dirty="0" err="1"/>
              <a:t>Regulace</a:t>
            </a:r>
            <a:r>
              <a:rPr lang="en" dirty="0"/>
              <a:t> </a:t>
            </a:r>
            <a:r>
              <a:rPr lang="en" dirty="0" err="1"/>
              <a:t>sexistické</a:t>
            </a:r>
            <a:r>
              <a:rPr lang="en" dirty="0"/>
              <a:t> </a:t>
            </a:r>
            <a:r>
              <a:rPr lang="en" dirty="0" err="1"/>
              <a:t>reklamy</a:t>
            </a:r>
            <a:r>
              <a:rPr lang="en" dirty="0"/>
              <a:t> v 21. </a:t>
            </a:r>
            <a:r>
              <a:rPr lang="en" dirty="0" err="1"/>
              <a:t>Století</a:t>
            </a:r>
            <a:r>
              <a:rPr lang="en" dirty="0"/>
              <a:t>: </a:t>
            </a:r>
            <a:r>
              <a:rPr lang="en" sz="1100" u="sng" dirty="0">
                <a:solidFill>
                  <a:schemeClr val="hlink"/>
                </a:solidFill>
                <a:hlinkClick r:id="rId4"/>
              </a:rPr>
              <a:t>https://www.youtube.com/watch?v=aOqRYSptu4o&amp;list=PLCuH3iES4_mbbiPT6_MDFXwbBHna3zrPJ</a:t>
            </a:r>
            <a:r>
              <a:rPr lang="en" sz="1100" dirty="0">
                <a:solidFill>
                  <a:schemeClr val="dk1"/>
                </a:solidFill>
              </a:rPr>
              <a:t> </a:t>
            </a:r>
            <a:endParaRPr sz="1100" dirty="0">
              <a:solidFill>
                <a:schemeClr val="dk1"/>
              </a:solidFill>
            </a:endParaRPr>
          </a:p>
          <a:p>
            <a:pPr marL="0" lvl="0" indent="0" algn="l" rtl="0">
              <a:spcBef>
                <a:spcPts val="0"/>
              </a:spcBef>
              <a:spcAft>
                <a:spcPts val="0"/>
              </a:spcAft>
              <a:buNone/>
            </a:pPr>
            <a:endParaRPr sz="1100" dirty="0">
              <a:solidFill>
                <a:schemeClr val="dk1"/>
              </a:solidFill>
            </a:endParaRPr>
          </a:p>
          <a:p>
            <a:pPr marL="0" lvl="0" indent="0" algn="l" rtl="0">
              <a:spcBef>
                <a:spcPts val="0"/>
              </a:spcBef>
              <a:spcAft>
                <a:spcPts val="0"/>
              </a:spcAft>
              <a:buNone/>
            </a:pPr>
            <a:endParaRPr sz="1100" dirty="0">
              <a:solidFill>
                <a:schemeClr val="dk1"/>
              </a:solidFill>
            </a:endParaRPr>
          </a:p>
          <a:p>
            <a:pPr marL="0" lvl="0" indent="0" algn="l" rtl="0">
              <a:spcBef>
                <a:spcPts val="0"/>
              </a:spcBef>
              <a:spcAft>
                <a:spcPts val="0"/>
              </a:spcAft>
              <a:buNone/>
            </a:pPr>
            <a:r>
              <a:rPr lang="en" dirty="0" err="1"/>
              <a:t>Sexistické</a:t>
            </a:r>
            <a:r>
              <a:rPr lang="en" dirty="0"/>
              <a:t> </a:t>
            </a:r>
            <a:r>
              <a:rPr lang="en" dirty="0" err="1"/>
              <a:t>prasátčko</a:t>
            </a:r>
            <a:r>
              <a:rPr lang="en" dirty="0"/>
              <a:t>: </a:t>
            </a:r>
            <a:r>
              <a:rPr lang="en" dirty="0">
                <a:hlinkClick r:id="rId5"/>
              </a:rPr>
              <a:t>www.prasatecko.cz</a:t>
            </a:r>
            <a:endParaRPr lang="en" dirty="0"/>
          </a:p>
          <a:p>
            <a:pPr marL="0" lvl="0" indent="0" algn="l" rtl="0">
              <a:spcBef>
                <a:spcPts val="0"/>
              </a:spcBef>
              <a:spcAft>
                <a:spcPts val="0"/>
              </a:spcAft>
              <a:buNone/>
            </a:pPr>
            <a:endParaRPr lang="en" sz="1100" dirty="0">
              <a:solidFill>
                <a:schemeClr val="dk1"/>
              </a:solidFill>
            </a:endParaRPr>
          </a:p>
          <a:p>
            <a:pPr marL="0" lvl="0" indent="0" algn="l" rtl="0">
              <a:spcBef>
                <a:spcPts val="0"/>
              </a:spcBef>
              <a:spcAft>
                <a:spcPts val="0"/>
              </a:spcAft>
              <a:buNone/>
            </a:pPr>
            <a:endParaRPr lang="en" sz="1100" dirty="0">
              <a:solidFill>
                <a:schemeClr val="dk1"/>
              </a:solidFill>
            </a:endParaRPr>
          </a:p>
          <a:p>
            <a:pPr marL="0" lvl="0" indent="0" algn="l" rtl="0">
              <a:spcBef>
                <a:spcPts val="0"/>
              </a:spcBef>
              <a:spcAft>
                <a:spcPts val="0"/>
              </a:spcAft>
              <a:buNone/>
            </a:pPr>
            <a:endParaRPr lang="en" sz="1100" dirty="0">
              <a:solidFill>
                <a:schemeClr val="dk1"/>
              </a:solidFill>
            </a:endParaRPr>
          </a:p>
          <a:p>
            <a:pPr marL="0" lvl="0" indent="0" algn="r" rtl="0">
              <a:spcBef>
                <a:spcPts val="0"/>
              </a:spcBef>
              <a:spcAft>
                <a:spcPts val="0"/>
              </a:spcAft>
              <a:buNone/>
            </a:pPr>
            <a:r>
              <a:rPr lang="en" sz="2400" b="1" dirty="0">
                <a:solidFill>
                  <a:schemeClr val="dk1"/>
                </a:solidFill>
              </a:rPr>
              <a:t>DÍKY! DOTAZY?</a:t>
            </a:r>
            <a:endParaRPr sz="2400" b="1" dirty="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77"/>
        <p:cNvGrpSpPr/>
        <p:nvPr/>
      </p:nvGrpSpPr>
      <p:grpSpPr>
        <a:xfrm>
          <a:off x="0" y="0"/>
          <a:ext cx="0" cy="0"/>
          <a:chOff x="0" y="0"/>
          <a:chExt cx="0" cy="0"/>
        </a:xfrm>
      </p:grpSpPr>
      <p:pic>
        <p:nvPicPr>
          <p:cNvPr id="78" name="Google Shape;78;p17"/>
          <p:cNvPicPr preferRelativeResize="0"/>
          <p:nvPr/>
        </p:nvPicPr>
        <p:blipFill>
          <a:blip r:embed="rId3">
            <a:alphaModFix/>
          </a:blip>
          <a:stretch>
            <a:fillRect/>
          </a:stretch>
        </p:blipFill>
        <p:spPr>
          <a:xfrm>
            <a:off x="2978075" y="152400"/>
            <a:ext cx="3187850" cy="4838700"/>
          </a:xfrm>
          <a:prstGeom prst="rect">
            <a:avLst/>
          </a:prstGeom>
          <a:noFill/>
          <a:ln>
            <a:noFill/>
          </a:ln>
        </p:spPr>
      </p:pic>
      <p:sp>
        <p:nvSpPr>
          <p:cNvPr id="79" name="Google Shape;79;p17"/>
          <p:cNvSpPr txBox="1"/>
          <p:nvPr/>
        </p:nvSpPr>
        <p:spPr>
          <a:xfrm>
            <a:off x="-21925" y="15240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rPr>
              <a:t>Reklama radnice města Bělehrad – kampaň za čistější ulice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83"/>
        <p:cNvGrpSpPr/>
        <p:nvPr/>
      </p:nvGrpSpPr>
      <p:grpSpPr>
        <a:xfrm>
          <a:off x="0" y="0"/>
          <a:ext cx="0" cy="0"/>
          <a:chOff x="0" y="0"/>
          <a:chExt cx="0" cy="0"/>
        </a:xfrm>
      </p:grpSpPr>
      <p:pic>
        <p:nvPicPr>
          <p:cNvPr id="84" name="Google Shape;84;p18"/>
          <p:cNvPicPr preferRelativeResize="0"/>
          <p:nvPr/>
        </p:nvPicPr>
        <p:blipFill>
          <a:blip r:embed="rId3">
            <a:alphaModFix/>
          </a:blip>
          <a:stretch>
            <a:fillRect/>
          </a:stretch>
        </p:blipFill>
        <p:spPr>
          <a:xfrm>
            <a:off x="2877550" y="152400"/>
            <a:ext cx="3388902" cy="4838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88"/>
        <p:cNvGrpSpPr/>
        <p:nvPr/>
      </p:nvGrpSpPr>
      <p:grpSpPr>
        <a:xfrm>
          <a:off x="0" y="0"/>
          <a:ext cx="0" cy="0"/>
          <a:chOff x="0" y="0"/>
          <a:chExt cx="0" cy="0"/>
        </a:xfrm>
      </p:grpSpPr>
      <p:pic>
        <p:nvPicPr>
          <p:cNvPr id="89" name="Google Shape;89;p19"/>
          <p:cNvPicPr preferRelativeResize="0"/>
          <p:nvPr/>
        </p:nvPicPr>
        <p:blipFill>
          <a:blip r:embed="rId3">
            <a:alphaModFix/>
          </a:blip>
          <a:stretch>
            <a:fillRect/>
          </a:stretch>
        </p:blipFill>
        <p:spPr>
          <a:xfrm>
            <a:off x="2914650" y="223838"/>
            <a:ext cx="3314700" cy="4695825"/>
          </a:xfrm>
          <a:prstGeom prst="rect">
            <a:avLst/>
          </a:prstGeom>
          <a:noFill/>
          <a:ln>
            <a:noFill/>
          </a:ln>
        </p:spPr>
      </p:pic>
      <p:sp>
        <p:nvSpPr>
          <p:cNvPr id="90" name="Google Shape;90;p19"/>
          <p:cNvSpPr txBox="1"/>
          <p:nvPr/>
        </p:nvSpPr>
        <p:spPr>
          <a:xfrm>
            <a:off x="-29225" y="25570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dk1"/>
                </a:solidFill>
              </a:rPr>
              <a:t>Belgická kampaň „Reborn to be alive“ na podporu darování orgánů (</a:t>
            </a:r>
            <a:r>
              <a:rPr lang="en" sz="1800" b="1">
                <a:solidFill>
                  <a:schemeClr val="dk1"/>
                </a:solidFill>
              </a:rPr>
              <a:t>Organ Donor Foundation)</a:t>
            </a:r>
            <a:endParaRPr sz="1800" b="1">
              <a:solidFill>
                <a:schemeClr val="dk1"/>
              </a:solidFill>
            </a:endParaRPr>
          </a:p>
          <a:p>
            <a:pPr marL="0" lvl="0" indent="0" algn="l" rtl="0">
              <a:spcBef>
                <a:spcPts val="0"/>
              </a:spcBef>
              <a:spcAft>
                <a:spcPts val="0"/>
              </a:spcAft>
              <a:buNone/>
            </a:pPr>
            <a:endParaRPr sz="2000" b="1">
              <a:solidFill>
                <a:schemeClr val="dk1"/>
              </a:solidFill>
            </a:endParaRPr>
          </a:p>
          <a:p>
            <a:pPr marL="0" lvl="0" indent="0" algn="l" rtl="0">
              <a:spcBef>
                <a:spcPts val="0"/>
              </a:spcBef>
              <a:spcAft>
                <a:spcPts val="0"/>
              </a:spcAft>
              <a:buNone/>
            </a:pPr>
            <a:r>
              <a:rPr lang="en" sz="2000" b="1">
                <a:solidFill>
                  <a:schemeClr val="dk1"/>
                </a:solidFill>
              </a:rPr>
              <a:t>„Stát se donorem je pravděpodobně jediná cesta, jak se do ní dostat.“</a:t>
            </a:r>
            <a:endParaRPr sz="2000" b="1">
              <a:solidFill>
                <a:schemeClr val="dk1"/>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67055</TotalTime>
  <Words>4082</Words>
  <Application>Microsoft Macintosh PowerPoint</Application>
  <PresentationFormat>On-screen Show (16:9)</PresentationFormat>
  <Paragraphs>280</Paragraphs>
  <Slides>64</Slides>
  <Notes>34</Notes>
  <HiddenSlides>13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Verdana</vt:lpstr>
      <vt:lpstr>Calibri Light</vt:lpstr>
      <vt:lpstr>Roboto</vt:lpstr>
      <vt:lpstr>Times New Roman</vt:lpstr>
      <vt:lpstr>Calibri</vt:lpstr>
      <vt:lpstr>Arial</vt:lpstr>
      <vt:lpstr>Wingdings</vt:lpstr>
      <vt:lpstr>Office Theme</vt:lpstr>
      <vt:lpstr>Mediální právo</vt:lpstr>
      <vt:lpstr>Představení a program hodiny</vt:lpstr>
      <vt:lpstr>https://padlet.com/havlikovap/mp2023</vt:lpstr>
      <vt:lpstr>https://www.instagram.com/p/CsRrWmLpJbW/?fbclid=IwAR2aKYNv4b6sBhD5_w30eueuVEXqow04-tcfcXryLs66GbqEQMGN0uWus6U </vt:lpstr>
      <vt:lpstr>Poznej reklamu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Dotazy?</vt:lpstr>
      <vt:lpstr>Sexismus – co to je</vt:lpstr>
      <vt:lpstr>Sexismus</vt:lpstr>
      <vt:lpstr>Sexistická reklama - co je třeba říct na úvod</vt:lpstr>
      <vt:lpstr>PowerPoint Presentation</vt:lpstr>
      <vt:lpstr>Co konkrétně? Formy sexistického zobrazování:</vt:lpstr>
      <vt:lpstr>Stereotypizace</vt:lpstr>
      <vt:lpstr>Objektifikace</vt:lpstr>
      <vt:lpstr>Fragmentace</vt:lpstr>
      <vt:lpstr>Sexualizace</vt:lpstr>
      <vt:lpstr>Násilí na ženách</vt:lpstr>
      <vt:lpstr>Ageismus, rasismus</vt:lpstr>
      <vt:lpstr>Pohled české veřejnosti na sexistickou reklamu </vt:lpstr>
      <vt:lpstr>Metodologie</vt:lpstr>
      <vt:lpstr>PowerPoint Presentation</vt:lpstr>
      <vt:lpstr>PowerPoint Presentation</vt:lpstr>
      <vt:lpstr>PowerPoint Presentation</vt:lpstr>
      <vt:lpstr>Shrnutí české právní úpravy regulace reklamy</vt:lpstr>
      <vt:lpstr>Co je třeba říct na úvod:</vt:lpstr>
      <vt:lpstr>Regulace reklamy - právní úprava</vt:lpstr>
      <vt:lpstr>Regulace reklamy - právní úprava</vt:lpstr>
      <vt:lpstr>Kdy je reklama v rozporu se zákonem?</vt:lpstr>
      <vt:lpstr>Kdy je reklama v rozporu se zákonem?</vt:lpstr>
      <vt:lpstr>Kdy je reklama v rozporu se zákonem?</vt:lpstr>
      <vt:lpstr>PowerPoint Presentation</vt:lpstr>
      <vt:lpstr>Kdy je reklama v rozporu se zákonem?</vt:lpstr>
      <vt:lpstr>Kdy je reklama v rozporu se zákonem?</vt:lpstr>
      <vt:lpstr>Kdy je reklama v rozporu se zákonem?</vt:lpstr>
      <vt:lpstr>PowerPoint Presentation</vt:lpstr>
      <vt:lpstr>Podzákonná právní úprava</vt:lpstr>
      <vt:lpstr>Dostala reklama pokutu?</vt:lpstr>
      <vt:lpstr>Rozhodování prvostupňových orgánů - problémy </vt:lpstr>
      <vt:lpstr> Nejednotnost postupu KŽÚ při posuzování sexistické reklamy</vt:lpstr>
      <vt:lpstr>Rozhodování prvostupňových orgánů - problémy</vt:lpstr>
      <vt:lpstr>Rozhodování prvostupňových orgánů - problémy</vt:lpstr>
      <vt:lpstr>Co s tím?</vt:lpstr>
      <vt:lpstr>Judikatura</vt:lpstr>
      <vt:lpstr>PowerPoint Presentation</vt:lpstr>
      <vt:lpstr>Případová studie: Kalup</vt:lpstr>
      <vt:lpstr>Případová studie: Kalup</vt:lpstr>
      <vt:lpstr>PowerPoint Presentation</vt:lpstr>
      <vt:lpstr>Workshop</vt:lpstr>
      <vt:lpstr>Workshop</vt:lpstr>
      <vt:lpstr>PowerPoint Presentation</vt:lpstr>
      <vt:lpstr>Reflexe</vt:lpstr>
      <vt:lpstr>Případ:</vt:lpstr>
      <vt:lpstr>KS v Brně, 29 A 222/2016 – 44</vt:lpstr>
      <vt:lpstr>NSS, 8 As 202/2019 – 43</vt:lpstr>
      <vt:lpstr>Odkazy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Mediální právo</dc:title>
  <dc:creator>Kvasnicová Jana, Mgr.</dc:creator>
  <cp:lastModifiedBy>Petra Havlíková</cp:lastModifiedBy>
  <cp:revision>69</cp:revision>
  <dcterms:modified xsi:type="dcterms:W3CDTF">2023-05-17T20:17:27Z</dcterms:modified>
</cp:coreProperties>
</file>