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8"/>
  </p:notesMasterIdLst>
  <p:handoutMasterIdLst>
    <p:handoutMasterId r:id="rId99"/>
  </p:handoutMasterIdLst>
  <p:sldIdLst>
    <p:sldId id="345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354" r:id="rId11"/>
    <p:sldId id="414" r:id="rId12"/>
    <p:sldId id="415" r:id="rId13"/>
    <p:sldId id="416" r:id="rId14"/>
    <p:sldId id="417" r:id="rId15"/>
    <p:sldId id="418" r:id="rId16"/>
    <p:sldId id="419" r:id="rId17"/>
    <p:sldId id="331" r:id="rId18"/>
    <p:sldId id="332" r:id="rId19"/>
    <p:sldId id="324" r:id="rId20"/>
    <p:sldId id="428" r:id="rId21"/>
    <p:sldId id="334" r:id="rId22"/>
    <p:sldId id="435" r:id="rId23"/>
    <p:sldId id="326" r:id="rId24"/>
    <p:sldId id="306" r:id="rId25"/>
    <p:sldId id="429" r:id="rId26"/>
    <p:sldId id="433" r:id="rId27"/>
    <p:sldId id="290" r:id="rId28"/>
    <p:sldId id="434" r:id="rId29"/>
    <p:sldId id="432" r:id="rId30"/>
    <p:sldId id="294" r:id="rId31"/>
    <p:sldId id="299" r:id="rId32"/>
    <p:sldId id="369" r:id="rId33"/>
    <p:sldId id="370" r:id="rId34"/>
    <p:sldId id="364" r:id="rId35"/>
    <p:sldId id="310" r:id="rId36"/>
    <p:sldId id="365" r:id="rId37"/>
    <p:sldId id="421" r:id="rId38"/>
    <p:sldId id="427" r:id="rId39"/>
    <p:sldId id="340" r:id="rId40"/>
    <p:sldId id="341" r:id="rId41"/>
    <p:sldId id="342" r:id="rId42"/>
    <p:sldId id="343" r:id="rId43"/>
    <p:sldId id="344" r:id="rId44"/>
    <p:sldId id="422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423" r:id="rId53"/>
    <p:sldId id="424" r:id="rId54"/>
    <p:sldId id="425" r:id="rId55"/>
    <p:sldId id="357" r:id="rId56"/>
    <p:sldId id="358" r:id="rId57"/>
    <p:sldId id="426" r:id="rId58"/>
    <p:sldId id="430" r:id="rId59"/>
    <p:sldId id="271" r:id="rId60"/>
    <p:sldId id="303" r:id="rId61"/>
    <p:sldId id="302" r:id="rId62"/>
    <p:sldId id="431" r:id="rId63"/>
    <p:sldId id="327" r:id="rId64"/>
    <p:sldId id="328" r:id="rId65"/>
    <p:sldId id="315" r:id="rId66"/>
    <p:sldId id="316" r:id="rId67"/>
    <p:sldId id="317" r:id="rId68"/>
    <p:sldId id="318" r:id="rId69"/>
    <p:sldId id="304" r:id="rId70"/>
    <p:sldId id="329" r:id="rId71"/>
    <p:sldId id="330" r:id="rId72"/>
    <p:sldId id="309" r:id="rId73"/>
    <p:sldId id="320" r:id="rId74"/>
    <p:sldId id="308" r:id="rId75"/>
    <p:sldId id="259" r:id="rId76"/>
    <p:sldId id="289" r:id="rId77"/>
    <p:sldId id="311" r:id="rId78"/>
    <p:sldId id="323" r:id="rId79"/>
    <p:sldId id="325" r:id="rId80"/>
    <p:sldId id="313" r:id="rId81"/>
    <p:sldId id="263" r:id="rId82"/>
    <p:sldId id="264" r:id="rId83"/>
    <p:sldId id="265" r:id="rId84"/>
    <p:sldId id="297" r:id="rId85"/>
    <p:sldId id="275" r:id="rId86"/>
    <p:sldId id="276" r:id="rId87"/>
    <p:sldId id="291" r:id="rId88"/>
    <p:sldId id="279" r:id="rId89"/>
    <p:sldId id="286" r:id="rId90"/>
    <p:sldId id="277" r:id="rId91"/>
    <p:sldId id="278" r:id="rId92"/>
    <p:sldId id="281" r:id="rId93"/>
    <p:sldId id="283" r:id="rId94"/>
    <p:sldId id="284" r:id="rId95"/>
    <p:sldId id="288" r:id="rId96"/>
    <p:sldId id="269" r:id="rId97"/>
  </p:sldIdLst>
  <p:sldSz cx="12192000" cy="6858000"/>
  <p:notesSz cx="985678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 Bahl" initials="RB" lastIdx="6" clrIdx="0">
    <p:extLst>
      <p:ext uri="{19B8F6BF-5375-455C-9EA6-DF929625EA0E}">
        <p15:presenceInfo xmlns:p15="http://schemas.microsoft.com/office/powerpoint/2012/main" userId="fe7bd5f081c0d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9"/>
    <a:srgbClr val="FFFF99"/>
    <a:srgbClr val="FF6600"/>
    <a:srgbClr val="FFFFCC"/>
    <a:srgbClr val="6E91BE"/>
    <a:srgbClr val="6F91BE"/>
    <a:srgbClr val="3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82" y="3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D0E9B-7564-451E-B4F2-17B21452DA2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ABBDE9-D556-44B1-99BD-80475C504914}">
      <dgm:prSet phldrT="[Text]" custT="1"/>
      <dgm:spPr/>
      <dgm:t>
        <a:bodyPr/>
        <a:lstStyle/>
        <a:p>
          <a:r>
            <a:rPr lang="en-US" sz="4800" dirty="0"/>
            <a:t>Policy</a:t>
          </a:r>
        </a:p>
      </dgm:t>
    </dgm:pt>
    <dgm:pt modelId="{12779060-E8ED-4623-BE3F-05EF00BF72CD}" type="parTrans" cxnId="{FC340604-23C9-4164-82B3-23E1A12A69AD}">
      <dgm:prSet/>
      <dgm:spPr/>
      <dgm:t>
        <a:bodyPr/>
        <a:lstStyle/>
        <a:p>
          <a:endParaRPr lang="en-US"/>
        </a:p>
      </dgm:t>
    </dgm:pt>
    <dgm:pt modelId="{CB40F6A3-1DDA-486E-B59C-ECFE6AC17202}" type="sibTrans" cxnId="{FC340604-23C9-4164-82B3-23E1A12A69AD}">
      <dgm:prSet/>
      <dgm:spPr/>
      <dgm:t>
        <a:bodyPr/>
        <a:lstStyle/>
        <a:p>
          <a:endParaRPr lang="en-US"/>
        </a:p>
      </dgm:t>
    </dgm:pt>
    <dgm:pt modelId="{07BFFB3A-4D70-4B78-9951-F7BE1C1BAA91}">
      <dgm:prSet phldrT="[Text]" custT="1"/>
      <dgm:spPr>
        <a:solidFill>
          <a:srgbClr val="6E91BE">
            <a:alpha val="90000"/>
          </a:srgbClr>
        </a:solidFill>
      </dgm:spPr>
      <dgm:t>
        <a:bodyPr/>
        <a:lstStyle/>
        <a:p>
          <a:r>
            <a:rPr lang="en-US" sz="4800" dirty="0">
              <a:solidFill>
                <a:srgbClr val="002060"/>
              </a:solidFill>
            </a:rPr>
            <a:t>Law</a:t>
          </a:r>
        </a:p>
      </dgm:t>
    </dgm:pt>
    <dgm:pt modelId="{3B17C112-9F56-4FC9-A82F-750D5C9367C3}" type="sibTrans" cxnId="{CC6891C0-D432-45B4-A89E-B192834107DB}">
      <dgm:prSet/>
      <dgm:spPr/>
      <dgm:t>
        <a:bodyPr/>
        <a:lstStyle/>
        <a:p>
          <a:endParaRPr lang="en-US"/>
        </a:p>
      </dgm:t>
    </dgm:pt>
    <dgm:pt modelId="{04DE846A-E9A7-4835-81E2-89F81A942129}" type="parTrans" cxnId="{CC6891C0-D432-45B4-A89E-B192834107DB}">
      <dgm:prSet/>
      <dgm:spPr/>
      <dgm:t>
        <a:bodyPr/>
        <a:lstStyle/>
        <a:p>
          <a:endParaRPr lang="en-US"/>
        </a:p>
      </dgm:t>
    </dgm:pt>
    <dgm:pt modelId="{00FC9DAB-6F83-460E-984F-FCFF3497845B}">
      <dgm:prSet phldrT="[Text]" custT="1"/>
      <dgm:spPr/>
      <dgm:t>
        <a:bodyPr/>
        <a:lstStyle/>
        <a:p>
          <a:r>
            <a:rPr lang="en-US" sz="4800" dirty="0">
              <a:solidFill>
                <a:schemeClr val="accent1">
                  <a:lumMod val="60000"/>
                  <a:lumOff val="40000"/>
                </a:schemeClr>
              </a:solidFill>
            </a:rPr>
            <a:t>Administration</a:t>
          </a:r>
        </a:p>
      </dgm:t>
    </dgm:pt>
    <dgm:pt modelId="{C9F4E57A-CD57-4397-A007-79E26952D575}" type="sibTrans" cxnId="{A2CB3FA1-1729-4BE4-BA4E-E3B31AD4F52D}">
      <dgm:prSet/>
      <dgm:spPr/>
      <dgm:t>
        <a:bodyPr/>
        <a:lstStyle/>
        <a:p>
          <a:endParaRPr lang="en-US"/>
        </a:p>
      </dgm:t>
    </dgm:pt>
    <dgm:pt modelId="{A6BE98B8-FFB6-43CB-8E9D-B1679CEA5DDC}" type="parTrans" cxnId="{A2CB3FA1-1729-4BE4-BA4E-E3B31AD4F52D}">
      <dgm:prSet/>
      <dgm:spPr/>
      <dgm:t>
        <a:bodyPr/>
        <a:lstStyle/>
        <a:p>
          <a:endParaRPr lang="en-US"/>
        </a:p>
      </dgm:t>
    </dgm:pt>
    <dgm:pt modelId="{A98915D5-D6C2-48DF-8FF2-E76A810D49DB}" type="pres">
      <dgm:prSet presAssocID="{B8ED0E9B-7564-451E-B4F2-17B21452DA2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676D5D8-238B-4C67-B9E6-ED19EC0CBBC1}" type="pres">
      <dgm:prSet presAssocID="{11ABBDE9-D556-44B1-99BD-80475C504914}" presName="horFlow" presStyleCnt="0"/>
      <dgm:spPr/>
    </dgm:pt>
    <dgm:pt modelId="{DEAAD600-FB65-4562-9F9E-0334B06F8204}" type="pres">
      <dgm:prSet presAssocID="{11ABBDE9-D556-44B1-99BD-80475C504914}" presName="bigChev" presStyleLbl="node1" presStyleIdx="0" presStyleCnt="1" custScaleY="88160"/>
      <dgm:spPr/>
    </dgm:pt>
    <dgm:pt modelId="{A4A386E1-F3B6-4FB4-BD34-A858DFCA6F75}" type="pres">
      <dgm:prSet presAssocID="{04DE846A-E9A7-4835-81E2-89F81A942129}" presName="parTrans" presStyleCnt="0"/>
      <dgm:spPr/>
    </dgm:pt>
    <dgm:pt modelId="{D523A935-AAC9-456D-8D13-4A88A2D25916}" type="pres">
      <dgm:prSet presAssocID="{07BFFB3A-4D70-4B78-9951-F7BE1C1BAA91}" presName="node" presStyleLbl="alignAccFollowNode1" presStyleIdx="0" presStyleCnt="2">
        <dgm:presLayoutVars>
          <dgm:bulletEnabled val="1"/>
        </dgm:presLayoutVars>
      </dgm:prSet>
      <dgm:spPr/>
    </dgm:pt>
    <dgm:pt modelId="{3F14975A-69A7-4390-B8DD-045FCCD6F358}" type="pres">
      <dgm:prSet presAssocID="{3B17C112-9F56-4FC9-A82F-750D5C9367C3}" presName="sibTrans" presStyleCnt="0"/>
      <dgm:spPr/>
    </dgm:pt>
    <dgm:pt modelId="{0ADD75EA-86DE-4396-8C28-AF2EA11CBE9D}" type="pres">
      <dgm:prSet presAssocID="{00FC9DAB-6F83-460E-984F-FCFF3497845B}" presName="node" presStyleLbl="alignAccFollowNode1" presStyleIdx="1" presStyleCnt="2" custScaleX="172546">
        <dgm:presLayoutVars>
          <dgm:bulletEnabled val="1"/>
        </dgm:presLayoutVars>
      </dgm:prSet>
      <dgm:spPr/>
    </dgm:pt>
  </dgm:ptLst>
  <dgm:cxnLst>
    <dgm:cxn modelId="{FC340604-23C9-4164-82B3-23E1A12A69AD}" srcId="{B8ED0E9B-7564-451E-B4F2-17B21452DA22}" destId="{11ABBDE9-D556-44B1-99BD-80475C504914}" srcOrd="0" destOrd="0" parTransId="{12779060-E8ED-4623-BE3F-05EF00BF72CD}" sibTransId="{CB40F6A3-1DDA-486E-B59C-ECFE6AC17202}"/>
    <dgm:cxn modelId="{B676882C-F4CE-4C88-8724-27061E9FEB7F}" type="presOf" srcId="{B8ED0E9B-7564-451E-B4F2-17B21452DA22}" destId="{A98915D5-D6C2-48DF-8FF2-E76A810D49DB}" srcOrd="0" destOrd="0" presId="urn:microsoft.com/office/officeart/2005/8/layout/lProcess3"/>
    <dgm:cxn modelId="{CD313A43-F544-49B5-A117-0C9FAAF988EA}" type="presOf" srcId="{11ABBDE9-D556-44B1-99BD-80475C504914}" destId="{DEAAD600-FB65-4562-9F9E-0334B06F8204}" srcOrd="0" destOrd="0" presId="urn:microsoft.com/office/officeart/2005/8/layout/lProcess3"/>
    <dgm:cxn modelId="{2DA5C790-83AE-4458-B535-AF88A078AAB8}" type="presOf" srcId="{00FC9DAB-6F83-460E-984F-FCFF3497845B}" destId="{0ADD75EA-86DE-4396-8C28-AF2EA11CBE9D}" srcOrd="0" destOrd="0" presId="urn:microsoft.com/office/officeart/2005/8/layout/lProcess3"/>
    <dgm:cxn modelId="{A2CB3FA1-1729-4BE4-BA4E-E3B31AD4F52D}" srcId="{11ABBDE9-D556-44B1-99BD-80475C504914}" destId="{00FC9DAB-6F83-460E-984F-FCFF3497845B}" srcOrd="1" destOrd="0" parTransId="{A6BE98B8-FFB6-43CB-8E9D-B1679CEA5DDC}" sibTransId="{C9F4E57A-CD57-4397-A007-79E26952D575}"/>
    <dgm:cxn modelId="{CC6891C0-D432-45B4-A89E-B192834107DB}" srcId="{11ABBDE9-D556-44B1-99BD-80475C504914}" destId="{07BFFB3A-4D70-4B78-9951-F7BE1C1BAA91}" srcOrd="0" destOrd="0" parTransId="{04DE846A-E9A7-4835-81E2-89F81A942129}" sibTransId="{3B17C112-9F56-4FC9-A82F-750D5C9367C3}"/>
    <dgm:cxn modelId="{680615D9-44D0-4C2F-9220-BC314388429D}" type="presOf" srcId="{07BFFB3A-4D70-4B78-9951-F7BE1C1BAA91}" destId="{D523A935-AAC9-456D-8D13-4A88A2D25916}" srcOrd="0" destOrd="0" presId="urn:microsoft.com/office/officeart/2005/8/layout/lProcess3"/>
    <dgm:cxn modelId="{16700296-B000-4451-B5A0-E671BA300A4A}" type="presParOf" srcId="{A98915D5-D6C2-48DF-8FF2-E76A810D49DB}" destId="{C676D5D8-238B-4C67-B9E6-ED19EC0CBBC1}" srcOrd="0" destOrd="0" presId="urn:microsoft.com/office/officeart/2005/8/layout/lProcess3"/>
    <dgm:cxn modelId="{468E849F-493A-4676-A749-27B4F236A285}" type="presParOf" srcId="{C676D5D8-238B-4C67-B9E6-ED19EC0CBBC1}" destId="{DEAAD600-FB65-4562-9F9E-0334B06F8204}" srcOrd="0" destOrd="0" presId="urn:microsoft.com/office/officeart/2005/8/layout/lProcess3"/>
    <dgm:cxn modelId="{24668E35-34E8-4A5D-A5AC-AD6945AA5271}" type="presParOf" srcId="{C676D5D8-238B-4C67-B9E6-ED19EC0CBBC1}" destId="{A4A386E1-F3B6-4FB4-BD34-A858DFCA6F75}" srcOrd="1" destOrd="0" presId="urn:microsoft.com/office/officeart/2005/8/layout/lProcess3"/>
    <dgm:cxn modelId="{08D7863A-8D99-45E0-9D38-67DA53D33003}" type="presParOf" srcId="{C676D5D8-238B-4C67-B9E6-ED19EC0CBBC1}" destId="{D523A935-AAC9-456D-8D13-4A88A2D25916}" srcOrd="2" destOrd="0" presId="urn:microsoft.com/office/officeart/2005/8/layout/lProcess3"/>
    <dgm:cxn modelId="{41071703-93EC-41E1-8E3D-CD0E95123193}" type="presParOf" srcId="{C676D5D8-238B-4C67-B9E6-ED19EC0CBBC1}" destId="{3F14975A-69A7-4390-B8DD-045FCCD6F358}" srcOrd="3" destOrd="0" presId="urn:microsoft.com/office/officeart/2005/8/layout/lProcess3"/>
    <dgm:cxn modelId="{1CD39126-EEC9-474C-B57F-F023CC736822}" type="presParOf" srcId="{C676D5D8-238B-4C67-B9E6-ED19EC0CBBC1}" destId="{0ADD75EA-86DE-4396-8C28-AF2EA11CBE9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AD600-FB65-4562-9F9E-0334B06F8204}">
      <dsp:nvSpPr>
        <dsp:cNvPr id="0" name=""/>
        <dsp:cNvSpPr/>
      </dsp:nvSpPr>
      <dsp:spPr>
        <a:xfrm>
          <a:off x="499" y="40608"/>
          <a:ext cx="3720593" cy="13120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Policy</a:t>
          </a:r>
        </a:p>
      </dsp:txBody>
      <dsp:txXfrm>
        <a:off x="656514" y="40608"/>
        <a:ext cx="2408564" cy="1312029"/>
      </dsp:txXfrm>
    </dsp:sp>
    <dsp:sp modelId="{D523A935-AAC9-456D-8D13-4A88A2D25916}">
      <dsp:nvSpPr>
        <dsp:cNvPr id="0" name=""/>
        <dsp:cNvSpPr/>
      </dsp:nvSpPr>
      <dsp:spPr>
        <a:xfrm>
          <a:off x="3237415" y="79005"/>
          <a:ext cx="3088092" cy="1235236"/>
        </a:xfrm>
        <a:prstGeom prst="chevron">
          <a:avLst/>
        </a:prstGeom>
        <a:solidFill>
          <a:srgbClr val="6E91BE">
            <a:alpha val="90000"/>
          </a:srgb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002060"/>
              </a:solidFill>
            </a:rPr>
            <a:t>Law</a:t>
          </a:r>
        </a:p>
      </dsp:txBody>
      <dsp:txXfrm>
        <a:off x="3855033" y="79005"/>
        <a:ext cx="1852856" cy="1235236"/>
      </dsp:txXfrm>
    </dsp:sp>
    <dsp:sp modelId="{0ADD75EA-86DE-4396-8C28-AF2EA11CBE9D}">
      <dsp:nvSpPr>
        <dsp:cNvPr id="0" name=""/>
        <dsp:cNvSpPr/>
      </dsp:nvSpPr>
      <dsp:spPr>
        <a:xfrm>
          <a:off x="5893174" y="79005"/>
          <a:ext cx="5328379" cy="123523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accent1">
                  <a:lumMod val="60000"/>
                  <a:lumOff val="40000"/>
                </a:schemeClr>
              </a:solidFill>
            </a:rPr>
            <a:t>Administration</a:t>
          </a:r>
        </a:p>
      </dsp:txBody>
      <dsp:txXfrm>
        <a:off x="6510792" y="79005"/>
        <a:ext cx="4093143" cy="123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1569" cy="340569"/>
          </a:xfrm>
          <a:prstGeom prst="rect">
            <a:avLst/>
          </a:prstGeom>
        </p:spPr>
        <p:txBody>
          <a:bodyPr vert="horz" lIns="87856" tIns="43928" rIns="87856" bIns="4392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3017" y="1"/>
            <a:ext cx="4271569" cy="340569"/>
          </a:xfrm>
          <a:prstGeom prst="rect">
            <a:avLst/>
          </a:prstGeom>
        </p:spPr>
        <p:txBody>
          <a:bodyPr vert="horz" lIns="87856" tIns="43928" rIns="87856" bIns="43928" rtlCol="0"/>
          <a:lstStyle>
            <a:lvl1pPr algn="r">
              <a:defRPr sz="1200"/>
            </a:lvl1pPr>
          </a:lstStyle>
          <a:p>
            <a:fld id="{173D75A7-A26C-4748-A24E-686DD2E61867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106"/>
            <a:ext cx="4271569" cy="340569"/>
          </a:xfrm>
          <a:prstGeom prst="rect">
            <a:avLst/>
          </a:prstGeom>
        </p:spPr>
        <p:txBody>
          <a:bodyPr vert="horz" lIns="87856" tIns="43928" rIns="87856" bIns="4392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3017" y="6457106"/>
            <a:ext cx="4271569" cy="340569"/>
          </a:xfrm>
          <a:prstGeom prst="rect">
            <a:avLst/>
          </a:prstGeom>
        </p:spPr>
        <p:txBody>
          <a:bodyPr vert="horz" lIns="87856" tIns="43928" rIns="87856" bIns="43928" rtlCol="0" anchor="b"/>
          <a:lstStyle>
            <a:lvl1pPr algn="r">
              <a:defRPr sz="1200"/>
            </a:lvl1pPr>
          </a:lstStyle>
          <a:p>
            <a:fld id="{AD6E5B40-6D75-4148-9D50-E08B7C4B1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87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1569" cy="340569"/>
          </a:xfrm>
          <a:prstGeom prst="rect">
            <a:avLst/>
          </a:prstGeom>
        </p:spPr>
        <p:txBody>
          <a:bodyPr vert="horz" lIns="87856" tIns="43928" rIns="87856" bIns="4392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3017" y="1"/>
            <a:ext cx="4271569" cy="340569"/>
          </a:xfrm>
          <a:prstGeom prst="rect">
            <a:avLst/>
          </a:prstGeom>
        </p:spPr>
        <p:txBody>
          <a:bodyPr vert="horz" lIns="87856" tIns="43928" rIns="87856" bIns="43928" rtlCol="0"/>
          <a:lstStyle>
            <a:lvl1pPr algn="r">
              <a:defRPr sz="1200"/>
            </a:lvl1pPr>
          </a:lstStyle>
          <a:p>
            <a:fld id="{469742DA-8EDE-4EBE-9814-4412E65A892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56" tIns="43928" rIns="87856" bIns="439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239" y="3271783"/>
            <a:ext cx="7886312" cy="2676051"/>
          </a:xfrm>
          <a:prstGeom prst="rect">
            <a:avLst/>
          </a:prstGeom>
        </p:spPr>
        <p:txBody>
          <a:bodyPr vert="horz" lIns="87856" tIns="43928" rIns="87856" bIns="4392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7106"/>
            <a:ext cx="4271569" cy="340569"/>
          </a:xfrm>
          <a:prstGeom prst="rect">
            <a:avLst/>
          </a:prstGeom>
        </p:spPr>
        <p:txBody>
          <a:bodyPr vert="horz" lIns="87856" tIns="43928" rIns="87856" bIns="4392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3017" y="6457106"/>
            <a:ext cx="4271569" cy="340569"/>
          </a:xfrm>
          <a:prstGeom prst="rect">
            <a:avLst/>
          </a:prstGeom>
        </p:spPr>
        <p:txBody>
          <a:bodyPr vert="horz" lIns="87856" tIns="43928" rIns="87856" bIns="43928" rtlCol="0" anchor="b"/>
          <a:lstStyle>
            <a:lvl1pPr algn="r">
              <a:defRPr sz="1200"/>
            </a:lvl1pPr>
          </a:lstStyle>
          <a:p>
            <a:fld id="{0451FAC5-9CC5-4CE1-A931-3448BF6FF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4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817"/>
            <a:fld id="{AA53F0AE-4553-4F93-90E9-C4C5732AA0CE}" type="slidenum">
              <a:rPr lang="en-ZA" sz="1300">
                <a:solidFill>
                  <a:prstClr val="black"/>
                </a:solidFill>
                <a:latin typeface="Calibri"/>
              </a:rPr>
              <a:pPr defTabSz="933817"/>
              <a:t>1</a:t>
            </a:fld>
            <a:endParaRPr lang="en-ZA" sz="1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3817"/>
            <a:r>
              <a:rPr lang="en-ZA" sz="1300">
                <a:solidFill>
                  <a:prstClr val="black"/>
                </a:solidFill>
                <a:latin typeface="Calibri"/>
              </a:rPr>
              <a:t>EKN 833 &amp; 834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33817"/>
            <a:r>
              <a:rPr lang="en-US" sz="1300">
                <a:solidFill>
                  <a:prstClr val="black"/>
                </a:solidFill>
                <a:latin typeface="Calibri"/>
              </a:rPr>
              <a:t>EKN 840</a:t>
            </a:r>
          </a:p>
        </p:txBody>
      </p:sp>
    </p:spTree>
    <p:extLst>
      <p:ext uri="{BB962C8B-B14F-4D97-AF65-F5344CB8AC3E}">
        <p14:creationId xmlns:p14="http://schemas.microsoft.com/office/powerpoint/2010/main" val="407233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817"/>
            <a:fld id="{AA53F0AE-4553-4F93-90E9-C4C5732AA0CE}" type="slidenum">
              <a:rPr lang="en-ZA" sz="1300">
                <a:solidFill>
                  <a:prstClr val="black"/>
                </a:solidFill>
                <a:latin typeface="Calibri"/>
              </a:rPr>
              <a:pPr defTabSz="933817"/>
              <a:t>58</a:t>
            </a:fld>
            <a:endParaRPr lang="en-ZA" sz="1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3817"/>
            <a:r>
              <a:rPr lang="en-ZA" sz="1300">
                <a:solidFill>
                  <a:prstClr val="black"/>
                </a:solidFill>
                <a:latin typeface="Calibri"/>
              </a:rPr>
              <a:t>EKN 833 &amp; 834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33817"/>
            <a:r>
              <a:rPr lang="en-US" sz="1300">
                <a:solidFill>
                  <a:prstClr val="black"/>
                </a:solidFill>
                <a:latin typeface="Calibri"/>
              </a:rPr>
              <a:t>EKN 840</a:t>
            </a:r>
          </a:p>
        </p:txBody>
      </p:sp>
    </p:spTree>
    <p:extLst>
      <p:ext uri="{BB962C8B-B14F-4D97-AF65-F5344CB8AC3E}">
        <p14:creationId xmlns:p14="http://schemas.microsoft.com/office/powerpoint/2010/main" val="281880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418C381-51D2-4012-AAD9-B118F0C97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0603EF-24A3-4606-AE9D-5D343C6E0EBE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00F62D9-41E7-4A13-9E6C-3F1A8596C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430EB45-A385-450D-B0DD-63137B78E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269A262-7715-46BC-9E08-A9B6CB13F2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72153A-B15E-40FE-AC20-F652FB4B2EAC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88EB238-917F-4FDF-B3B7-85FB3A030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EE10773-A3AE-4DE7-A582-BACBE183F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F84C3C5-62D5-432A-A63E-E789D2A77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F4CCAF-596C-4565-8D34-395C86883528}" type="slidenum">
              <a:rPr lang="en-US" altLang="en-US" smtClean="0">
                <a:cs typeface="Arial" panose="020B0604020202020204" pitchFamily="34" charset="0"/>
              </a:rPr>
              <a:pPr/>
              <a:t>24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838956C-C755-4C4C-928F-6045423B1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312F579-901A-43B8-B900-ECB013220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817"/>
            <a:fld id="{AA53F0AE-4553-4F93-90E9-C4C5732AA0CE}" type="slidenum">
              <a:rPr lang="en-ZA" sz="1300">
                <a:solidFill>
                  <a:prstClr val="black"/>
                </a:solidFill>
                <a:latin typeface="Calibri"/>
              </a:rPr>
              <a:pPr defTabSz="933817"/>
              <a:t>25</a:t>
            </a:fld>
            <a:endParaRPr lang="en-ZA" sz="1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3817"/>
            <a:r>
              <a:rPr lang="en-ZA" sz="1300">
                <a:solidFill>
                  <a:prstClr val="black"/>
                </a:solidFill>
                <a:latin typeface="Calibri"/>
              </a:rPr>
              <a:t>EKN 833 &amp; 834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33817"/>
            <a:r>
              <a:rPr lang="en-US" sz="1300">
                <a:solidFill>
                  <a:prstClr val="black"/>
                </a:solidFill>
                <a:latin typeface="Calibri"/>
              </a:rPr>
              <a:t>EKN 840</a:t>
            </a:r>
          </a:p>
        </p:txBody>
      </p:sp>
    </p:spTree>
    <p:extLst>
      <p:ext uri="{BB962C8B-B14F-4D97-AF65-F5344CB8AC3E}">
        <p14:creationId xmlns:p14="http://schemas.microsoft.com/office/powerpoint/2010/main" val="96143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817"/>
            <a:fld id="{AA53F0AE-4553-4F93-90E9-C4C5732AA0CE}" type="slidenum">
              <a:rPr lang="en-ZA" sz="1300">
                <a:solidFill>
                  <a:prstClr val="black"/>
                </a:solidFill>
                <a:latin typeface="Calibri"/>
              </a:rPr>
              <a:pPr defTabSz="933817"/>
              <a:t>37</a:t>
            </a:fld>
            <a:endParaRPr lang="en-ZA" sz="1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3817"/>
            <a:r>
              <a:rPr lang="en-ZA" sz="1300">
                <a:solidFill>
                  <a:prstClr val="black"/>
                </a:solidFill>
                <a:latin typeface="Calibri"/>
              </a:rPr>
              <a:t>EKN 833 &amp; 834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33817"/>
            <a:r>
              <a:rPr lang="en-US" sz="1300">
                <a:solidFill>
                  <a:prstClr val="black"/>
                </a:solidFill>
                <a:latin typeface="Calibri"/>
              </a:rPr>
              <a:t>EKN 840</a:t>
            </a:r>
          </a:p>
        </p:txBody>
      </p:sp>
    </p:spTree>
    <p:extLst>
      <p:ext uri="{BB962C8B-B14F-4D97-AF65-F5344CB8AC3E}">
        <p14:creationId xmlns:p14="http://schemas.microsoft.com/office/powerpoint/2010/main" val="81172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046EFEE-82BF-4C86-AC84-F23B60979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8B478D-DE52-40DB-86D9-EEE315CC5A29}" type="slidenum">
              <a:rPr lang="en-GB" altLang="en-US" smtClean="0"/>
              <a:pPr/>
              <a:t>38</a:t>
            </a:fld>
            <a:endParaRPr lang="en-GB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39B0342-1120-4A9C-96DF-1500A5704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179D8C7-32C2-46E2-AB1C-76D039C6C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7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046EFEE-82BF-4C86-AC84-F23B60979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8B478D-DE52-40DB-86D9-EEE315CC5A29}" type="slidenum">
              <a:rPr lang="en-GB" altLang="en-US" smtClean="0"/>
              <a:pPr/>
              <a:t>39</a:t>
            </a:fld>
            <a:endParaRPr lang="en-GB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39B0342-1120-4A9C-96DF-1500A5704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179D8C7-32C2-46E2-AB1C-76D039C6C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6814524-9D76-4229-B44C-A27273737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8BB561-D602-4B6A-807E-95574D32D011}" type="slidenum">
              <a:rPr lang="en-GB" altLang="en-US" smtClean="0"/>
              <a:pPr/>
              <a:t>40</a:t>
            </a:fld>
            <a:endParaRPr lang="en-GB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404812A-87C9-4F88-B53E-E0AD981DF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E42346C-4236-4229-9A74-F54517E48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C8DEBD7-CDE5-4973-9E18-B405E8F03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9E198A-8134-437A-861F-B957589A004B}" type="slidenum">
              <a:rPr lang="en-GB" altLang="en-US" smtClean="0"/>
              <a:pPr/>
              <a:t>51</a:t>
            </a:fld>
            <a:endParaRPr lang="en-GB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4C35F4B-92F5-483B-A277-EE217F909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547B730-049C-4A40-9A48-4031F338F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E93FE0B9-93D9-4981-ACE2-1817B4CBD8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0B83028C-F7B4-427C-8F99-CFB6C7A1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57896A1A-0463-4BD4-8BA1-87709AD6C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C2448E-9ECD-40B8-8B3C-1CC1F9C9F423}" type="slidenum">
              <a:rPr lang="en-GB" altLang="en-US" smtClean="0"/>
              <a:pPr/>
              <a:t>53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3222" y="2527069"/>
            <a:ext cx="3672378" cy="515389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2400" b="1" kern="1200" cap="all" dirty="0">
                <a:solidFill>
                  <a:srgbClr val="3C8C8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9B8D29-6755-4BFA-B222-C6AC10CF2D6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68" y="560070"/>
            <a:ext cx="3553712" cy="2512972"/>
          </a:xfrm>
          <a:prstGeom prst="rect">
            <a:avLst/>
          </a:prstGeom>
        </p:spPr>
      </p:pic>
      <p:sp>
        <p:nvSpPr>
          <p:cNvPr id="12" name="Subtitle 6"/>
          <p:cNvSpPr txBox="1">
            <a:spLocks/>
          </p:cNvSpPr>
          <p:nvPr userDrawn="1"/>
        </p:nvSpPr>
        <p:spPr>
          <a:xfrm>
            <a:off x="8142608" y="4272602"/>
            <a:ext cx="3552967" cy="2137529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Riël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Franzsen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 Research Chair in </a:t>
            </a:r>
            <a:b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 Policy</a:t>
            </a:r>
            <a:r>
              <a:rPr lang="en-US" sz="2400" baseline="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Governance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African Tax Institute</a:t>
            </a:r>
          </a:p>
          <a:p>
            <a:pPr marL="27432" algn="ctr">
              <a:lnSpc>
                <a:spcPct val="120000"/>
              </a:lnSpc>
              <a:buClr>
                <a:srgbClr val="5B9BD5"/>
              </a:buClr>
              <a:buSzPct val="80000"/>
              <a:defRPr/>
            </a:pPr>
            <a:endParaRPr lang="en-ZA" sz="2400" b="1" i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32" algn="ctr">
              <a:buClr>
                <a:srgbClr val="5B9BD5"/>
              </a:buClr>
              <a:buSzPct val="80000"/>
              <a:defRPr/>
            </a:pPr>
            <a:endParaRPr lang="en-ZA" sz="24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7"/>
          <p:cNvSpPr>
            <a:spLocks noGrp="1"/>
          </p:cNvSpPr>
          <p:nvPr>
            <p:ph type="ctrTitle" idx="4294967295" hasCustomPrompt="1"/>
          </p:nvPr>
        </p:nvSpPr>
        <p:spPr>
          <a:xfrm>
            <a:off x="4017740" y="3312260"/>
            <a:ext cx="3867150" cy="106299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z="3200" cap="none" dirty="0">
                <a:latin typeface="Trebuchet MS" panose="020B0603020202020204" pitchFamily="34" charset="0"/>
              </a:rPr>
              <a:t>Lecture Topic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9907" y="3324685"/>
            <a:ext cx="2105216" cy="2840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155" y="943429"/>
            <a:ext cx="7489107" cy="13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7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8524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200" cap="none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4C07-B223-472F-8DED-2C877F2FAC8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8D29-6755-4BFA-B222-C6AC10CF2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1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4D4C07-B223-472F-8DED-2C877F2FAC8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9B8D29-6755-4BFA-B222-C6AC10CF2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8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EDEE5-FC76-4F56-A312-9C25D41E4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DBE84-267A-4CA5-A7F2-AD8528C39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ED614-3E31-4A96-8D45-6260CA8BF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E673-4C1B-40EF-B4C2-1EF76FD7A2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153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480458"/>
            <a:ext cx="11029615" cy="4378342"/>
          </a:xfrm>
        </p:spPr>
        <p:txBody>
          <a:bodyPr anchor="t">
            <a:normAutofit/>
          </a:bodyPr>
          <a:lstStyle>
            <a:lvl1pPr marL="306000" indent="-30600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2800"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630000" indent="-30600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 sz="2600"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900000" indent="-270000">
              <a:buClr>
                <a:srgbClr val="6E91BE"/>
              </a:buClr>
              <a:buSzPct val="100000"/>
              <a:buFont typeface="Wingdings" panose="05000000000000000000" pitchFamily="2" charset="2"/>
              <a:buChar char="§"/>
              <a:defRPr sz="2400"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242000" indent="-234000"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000"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1602000" indent="-234000">
              <a:buClrTx/>
              <a:buSzPct val="100000"/>
              <a:buFont typeface="Wingdings" panose="05000000000000000000" pitchFamily="2" charset="2"/>
              <a:buChar char="§"/>
              <a:defRPr sz="2000"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03685"/>
            <a:ext cx="69172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9B8D29-6755-4BFA-B222-C6AC10CF2D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0286" y="614407"/>
            <a:ext cx="11309338" cy="7063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26601" y="688508"/>
            <a:ext cx="11029616" cy="559721"/>
          </a:xfrm>
        </p:spPr>
        <p:txBody>
          <a:bodyPr anchor="t">
            <a:normAutofit/>
          </a:bodyPr>
          <a:lstStyle>
            <a:lvl1pPr>
              <a:defRPr sz="3200" cap="none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83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rgbClr val="0067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4D4C07-B223-472F-8DED-2C877F2FAC8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9B8D29-6755-4BFA-B222-C6AC10CF2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3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596571"/>
            <a:ext cx="5422390" cy="426447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rgbClr val="6E91BE"/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596571"/>
            <a:ext cx="5422392" cy="426447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rgbClr val="6E91BE"/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4C07-B223-472F-8DED-2C877F2FAC8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8D29-6755-4BFA-B222-C6AC10CF2D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0286" y="614407"/>
            <a:ext cx="11309338" cy="7063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6601" y="688508"/>
            <a:ext cx="11029616" cy="559721"/>
          </a:xfrm>
        </p:spPr>
        <p:txBody>
          <a:bodyPr anchor="t">
            <a:normAutofit/>
          </a:bodyPr>
          <a:lstStyle>
            <a:lvl1pPr>
              <a:defRPr sz="3200" cap="none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03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58323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58396"/>
            <a:ext cx="5393100" cy="4200461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158323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258396"/>
            <a:ext cx="5393100" cy="4200461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8D29-6755-4BFA-B222-C6AC10CF2D6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440286" y="614407"/>
            <a:ext cx="11309338" cy="7063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601" y="688508"/>
            <a:ext cx="11029616" cy="559721"/>
          </a:xfrm>
        </p:spPr>
        <p:txBody>
          <a:bodyPr anchor="t">
            <a:normAutofit/>
          </a:bodyPr>
          <a:lstStyle>
            <a:lvl1pPr>
              <a:defRPr sz="3200" cap="none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05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4C07-B223-472F-8DED-2C877F2FAC8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8D29-6755-4BFA-B222-C6AC10CF2D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0286" y="614407"/>
            <a:ext cx="11309338" cy="7063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6601" y="688508"/>
            <a:ext cx="11029616" cy="559721"/>
          </a:xfrm>
        </p:spPr>
        <p:txBody>
          <a:bodyPr anchor="t">
            <a:normAutofit/>
          </a:bodyPr>
          <a:lstStyle>
            <a:lvl1pPr>
              <a:defRPr sz="3200" cap="none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91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4C07-B223-472F-8DED-2C877F2FAC8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8D29-6755-4BFA-B222-C6AC10CF2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5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4D4C07-B223-472F-8DED-2C877F2FAC8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F9B8D29-6755-4BFA-B222-C6AC10CF2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4C07-B223-472F-8DED-2C877F2FAC8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8D29-6755-4BFA-B222-C6AC10CF2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5"/>
            <a:ext cx="11029616" cy="609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504950"/>
            <a:ext cx="11029616" cy="4353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F9B8D29-6755-4BFA-B222-C6AC10CF2D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561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kern="1200" cap="none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67A9"/>
        </a:buClr>
        <a:buSzPct val="100000"/>
        <a:buFont typeface="Wingdings" panose="05000000000000000000" pitchFamily="2" charset="2"/>
        <a:buChar char="§"/>
        <a:defRPr lang="en-US" sz="2800" kern="1200" dirty="0" smtClean="0">
          <a:solidFill>
            <a:schemeClr val="tx2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SzPct val="100000"/>
        <a:buFont typeface="Wingdings" panose="05000000000000000000" pitchFamily="2" charset="2"/>
        <a:buChar char="§"/>
        <a:defRPr lang="en-US" sz="2800" kern="1200" dirty="0" smtClean="0">
          <a:solidFill>
            <a:schemeClr val="tx2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6E91BE"/>
        </a:buClr>
        <a:buSzPct val="100000"/>
        <a:buFont typeface="Wingdings" panose="05000000000000000000" pitchFamily="2" charset="2"/>
        <a:buChar char="§"/>
        <a:defRPr lang="en-US" sz="2800" kern="1200" dirty="0" smtClean="0">
          <a:solidFill>
            <a:schemeClr val="tx2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75000"/>
          </a:schemeClr>
        </a:buClr>
        <a:buSzPct val="100000"/>
        <a:buFont typeface="Wingdings" panose="05000000000000000000" pitchFamily="2" charset="2"/>
        <a:buChar char="§"/>
        <a:defRPr lang="en-US" sz="2800" kern="1200" dirty="0" smtClean="0">
          <a:solidFill>
            <a:schemeClr val="tx2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Tx/>
        <a:buSzPct val="100000"/>
        <a:buFont typeface="Wingdings" panose="05000000000000000000" pitchFamily="2" charset="2"/>
        <a:buChar char="§"/>
        <a:defRPr lang="en-US" sz="2800" kern="1200" dirty="0">
          <a:solidFill>
            <a:schemeClr val="tx2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3/BlankMap-World6.svg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3/BlankMap-World6.sv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3/BlankMap-World6.sv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3/BlankMap-World6.svg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3/BlankMap-World6.svg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3/BlankMap-World6.svg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3/BlankMap-World6.sv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3/BlankMap-World6.svg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3/BlankMap-World6.sv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3/BlankMap-World6.svg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3/BlankMap-World6.svg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01A3C-66C4-49A1-BE32-56CA4C861D96}"/>
              </a:ext>
            </a:extLst>
          </p:cNvPr>
          <p:cNvSpPr/>
          <p:nvPr/>
        </p:nvSpPr>
        <p:spPr>
          <a:xfrm>
            <a:off x="3961503" y="657872"/>
            <a:ext cx="7826395" cy="1679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EDF140E0-A9DF-49D8-898E-8932587662AA}"/>
              </a:ext>
            </a:extLst>
          </p:cNvPr>
          <p:cNvSpPr txBox="1">
            <a:spLocks/>
          </p:cNvSpPr>
          <p:nvPr/>
        </p:nvSpPr>
        <p:spPr>
          <a:xfrm>
            <a:off x="4031148" y="657872"/>
            <a:ext cx="7826395" cy="220945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67A9"/>
              </a:buClr>
              <a:buSzPct val="100000"/>
              <a:buFont typeface="Wingdings" panose="05000000000000000000" pitchFamily="2" charset="2"/>
              <a:buNone/>
              <a:defRPr lang="en-US" sz="2400" b="1" kern="1200" cap="all" dirty="0">
                <a:solidFill>
                  <a:srgbClr val="3C8C8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E91BE"/>
              </a:buClr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800" spc="-150" dirty="0">
              <a:solidFill>
                <a:srgbClr val="0067A9"/>
              </a:solidFill>
            </a:endParaRPr>
          </a:p>
          <a:p>
            <a:pPr algn="l"/>
            <a:r>
              <a:rPr lang="en-ZA" spc="-150" dirty="0">
                <a:solidFill>
                  <a:srgbClr val="0067A9"/>
                </a:solidFill>
              </a:rPr>
              <a:t>MVV182K/01: </a:t>
            </a:r>
          </a:p>
          <a:p>
            <a:pPr algn="l"/>
            <a:r>
              <a:rPr lang="en-ZA" spc="-150" dirty="0">
                <a:solidFill>
                  <a:srgbClr val="0067A9"/>
                </a:solidFill>
              </a:rPr>
              <a:t>Property-Related Taxes – Issues &amp; Trends</a:t>
            </a:r>
          </a:p>
          <a:p>
            <a:pPr algn="l"/>
            <a:r>
              <a:rPr lang="en-Z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Introduction to Property-related Taxes</a:t>
            </a:r>
            <a:endParaRPr lang="en-ZA" sz="2800" spc="-150" dirty="0">
              <a:solidFill>
                <a:srgbClr val="0067A9"/>
              </a:solidFill>
            </a:endParaRPr>
          </a:p>
          <a:p>
            <a:pPr algn="r"/>
            <a:endParaRPr lang="en-ZA" spc="-150" dirty="0">
              <a:solidFill>
                <a:srgbClr val="0067A9"/>
              </a:solidFill>
            </a:endParaRPr>
          </a:p>
          <a:p>
            <a:pPr algn="r"/>
            <a:endParaRPr lang="en-GB" spc="-150" dirty="0">
              <a:solidFill>
                <a:srgbClr val="0067A9"/>
              </a:solidFill>
            </a:endParaRPr>
          </a:p>
        </p:txBody>
      </p:sp>
      <p:pic>
        <p:nvPicPr>
          <p:cNvPr id="10" name="obrázek 3">
            <a:extLst>
              <a:ext uri="{FF2B5EF4-FFF2-40B4-BE49-F238E27FC236}">
                <a16:creationId xmlns:a16="http://schemas.microsoft.com/office/drawing/2014/main" id="{83DF479B-3EDE-48EA-90FE-7EF38096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20" y="3268395"/>
            <a:ext cx="3054204" cy="29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21755AE-AA16-49B6-82E9-68500D32C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42699"/>
              </p:ext>
            </p:extLst>
          </p:nvPr>
        </p:nvGraphicFramePr>
        <p:xfrm>
          <a:off x="1199891" y="3200514"/>
          <a:ext cx="2147391" cy="309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5" imgW="4200525" imgH="6343650" progId="AcroExch.Document.DC">
                  <p:embed/>
                </p:oleObj>
              </mc:Choice>
              <mc:Fallback>
                <p:oleObj name="Acrobat Document" r:id="rId5" imgW="4200525" imgH="6343650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E8A3303-5E02-4EAF-9DCC-B703DC7D3B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891" y="3200514"/>
                        <a:ext cx="2147391" cy="3097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5A01F8A9-7BAF-40E9-9AD0-AC714B295E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45" y="560070"/>
            <a:ext cx="3553712" cy="25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1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10FA-038E-4F17-ADBA-979CF0C3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ZA" dirty="0"/>
              <a:t>The law and taxation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F4169-97D4-41B5-B8F8-50FDADA9A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01" y="3161476"/>
            <a:ext cx="11268235" cy="336863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ZA" altLang="en-US" dirty="0">
                <a:solidFill>
                  <a:srgbClr val="002060"/>
                </a:solidFill>
              </a:rPr>
              <a:t>“Law” (its relevance for purposes of taxation)</a:t>
            </a:r>
          </a:p>
          <a:p>
            <a:pPr lvl="1"/>
            <a:r>
              <a:rPr lang="en-ZA" altLang="en-US" dirty="0">
                <a:solidFill>
                  <a:srgbClr val="002060"/>
                </a:solidFill>
              </a:rPr>
              <a:t>Constitution</a:t>
            </a:r>
          </a:p>
          <a:p>
            <a:pPr lvl="1"/>
            <a:r>
              <a:rPr lang="en-ZA" altLang="en-US" dirty="0">
                <a:solidFill>
                  <a:srgbClr val="002060"/>
                </a:solidFill>
              </a:rPr>
              <a:t>Specific laws (e.g. Revenue Code; Income Tax Act; Tax Administration Act)</a:t>
            </a:r>
          </a:p>
          <a:p>
            <a:pPr lvl="1"/>
            <a:r>
              <a:rPr lang="en-ZA" altLang="en-US" dirty="0">
                <a:solidFill>
                  <a:srgbClr val="002060"/>
                </a:solidFill>
              </a:rPr>
              <a:t>General laws</a:t>
            </a:r>
          </a:p>
          <a:p>
            <a:pPr lvl="1"/>
            <a:r>
              <a:rPr lang="en-ZA" altLang="en-US" dirty="0">
                <a:solidFill>
                  <a:srgbClr val="002060"/>
                </a:solidFill>
              </a:rPr>
              <a:t>Regulations and rulings</a:t>
            </a:r>
            <a:endParaRPr lang="en-GB" altLang="en-US" dirty="0">
              <a:solidFill>
                <a:srgbClr val="002060"/>
              </a:solidFill>
            </a:endParaRPr>
          </a:p>
          <a:p>
            <a:pPr lvl="1"/>
            <a:r>
              <a:rPr lang="en-ZA" altLang="en-US" dirty="0">
                <a:solidFill>
                  <a:srgbClr val="002060"/>
                </a:solidFill>
              </a:rPr>
              <a:t>Common law (e.g. family law, law of succession)</a:t>
            </a:r>
          </a:p>
          <a:p>
            <a:pPr lvl="2"/>
            <a:r>
              <a:rPr lang="en-ZA" altLang="en-US" dirty="0">
                <a:solidFill>
                  <a:srgbClr val="002060"/>
                </a:solidFill>
              </a:rPr>
              <a:t>E.g. definition of “spouse” for tax law purposes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070980"/>
              </p:ext>
            </p:extLst>
          </p:nvPr>
        </p:nvGraphicFramePr>
        <p:xfrm>
          <a:off x="430382" y="1405368"/>
          <a:ext cx="11222054" cy="139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7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4"/>
    </mc:Choice>
    <mc:Fallback xmlns="">
      <p:transition spd="slow" advTm="496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Country realities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378" y="1511980"/>
            <a:ext cx="11029615" cy="4615364"/>
          </a:xfrm>
        </p:spPr>
        <p:txBody>
          <a:bodyPr>
            <a:normAutofit lnSpcReduction="10000"/>
          </a:bodyPr>
          <a:lstStyle/>
          <a:p>
            <a:r>
              <a:rPr lang="en-ZA" altLang="en-US" dirty="0">
                <a:solidFill>
                  <a:srgbClr val="0067A9"/>
                </a:solidFill>
              </a:rPr>
              <a:t>Availability of relevant data</a:t>
            </a:r>
          </a:p>
          <a:p>
            <a:pPr lvl="1"/>
            <a:r>
              <a:rPr lang="en-ZA" altLang="en-US" sz="2400" dirty="0">
                <a:solidFill>
                  <a:srgbClr val="0067A9"/>
                </a:solidFill>
              </a:rPr>
              <a:t>Property-related data </a:t>
            </a:r>
          </a:p>
          <a:p>
            <a:pPr lvl="2"/>
            <a:r>
              <a:rPr lang="en-ZA" altLang="en-US" sz="2000" dirty="0">
                <a:solidFill>
                  <a:srgbClr val="0067A9"/>
                </a:solidFill>
              </a:rPr>
              <a:t>E.g. a deeds registry, sales records</a:t>
            </a:r>
          </a:p>
          <a:p>
            <a:pPr lvl="1"/>
            <a:r>
              <a:rPr lang="en-ZA" altLang="en-US" sz="2400" dirty="0">
                <a:solidFill>
                  <a:srgbClr val="0067A9"/>
                </a:solidFill>
              </a:rPr>
              <a:t>Fragmented data collection and maintenance responsibilities</a:t>
            </a:r>
          </a:p>
          <a:p>
            <a:pPr lvl="2"/>
            <a:r>
              <a:rPr lang="en-ZA" altLang="en-US" sz="2000" dirty="0">
                <a:solidFill>
                  <a:srgbClr val="0067A9"/>
                </a:solidFill>
              </a:rPr>
              <a:t>E.g. different ministries or levels of government; private sector</a:t>
            </a:r>
          </a:p>
          <a:p>
            <a:pPr lvl="1">
              <a:buNone/>
            </a:pPr>
            <a:endParaRPr lang="en-ZA" altLang="en-US" sz="1600" dirty="0">
              <a:solidFill>
                <a:srgbClr val="0067A9"/>
              </a:solidFill>
            </a:endParaRPr>
          </a:p>
          <a:p>
            <a:r>
              <a:rPr lang="en-ZA" altLang="en-US" dirty="0">
                <a:solidFill>
                  <a:srgbClr val="0067A9"/>
                </a:solidFill>
              </a:rPr>
              <a:t>Availability of necessary capacity, skills and resources to administer the property tax </a:t>
            </a:r>
          </a:p>
          <a:p>
            <a:pPr lvl="2"/>
            <a:r>
              <a:rPr lang="en-ZA" altLang="en-US" sz="2000" dirty="0">
                <a:solidFill>
                  <a:srgbClr val="0067A9"/>
                </a:solidFill>
              </a:rPr>
              <a:t>E.g. numbers of valuation professionals</a:t>
            </a:r>
          </a:p>
          <a:p>
            <a:pPr lvl="2"/>
            <a:r>
              <a:rPr lang="en-ZA" altLang="en-US" sz="2000" dirty="0">
                <a:solidFill>
                  <a:srgbClr val="0067A9"/>
                </a:solidFill>
              </a:rPr>
              <a:t>E.g. budgeted funds to maintain system</a:t>
            </a:r>
          </a:p>
        </p:txBody>
      </p:sp>
    </p:spTree>
    <p:extLst>
      <p:ext uri="{BB962C8B-B14F-4D97-AF65-F5344CB8AC3E}">
        <p14:creationId xmlns:p14="http://schemas.microsoft.com/office/powerpoint/2010/main" val="334101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“Immovable property” as a taxable object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378" y="1511980"/>
            <a:ext cx="11029615" cy="4615364"/>
          </a:xfrm>
        </p:spPr>
        <p:txBody>
          <a:bodyPr>
            <a:normAutofit/>
          </a:bodyPr>
          <a:lstStyle/>
          <a:p>
            <a:r>
              <a:rPr lang="en-ZA" altLang="en-US" dirty="0">
                <a:solidFill>
                  <a:srgbClr val="002060"/>
                </a:solidFill>
              </a:rPr>
              <a:t>Property-related taxes – </a:t>
            </a:r>
          </a:p>
          <a:p>
            <a:endParaRPr lang="en-ZA" altLang="en-US" sz="1600" dirty="0">
              <a:solidFill>
                <a:srgbClr val="002060"/>
              </a:solidFill>
            </a:endParaRPr>
          </a:p>
          <a:p>
            <a:pPr lvl="1"/>
            <a:r>
              <a:rPr lang="en-ZA" altLang="en-US" dirty="0">
                <a:solidFill>
                  <a:srgbClr val="002060"/>
                </a:solidFill>
              </a:rPr>
              <a:t>Income produced (e.g. Ancient China)</a:t>
            </a:r>
          </a:p>
          <a:p>
            <a:pPr lvl="1"/>
            <a:endParaRPr lang="en-ZA" altLang="en-US" sz="1800" dirty="0">
              <a:solidFill>
                <a:srgbClr val="002060"/>
              </a:solidFill>
            </a:endParaRPr>
          </a:p>
          <a:p>
            <a:pPr lvl="1"/>
            <a:r>
              <a:rPr lang="en-ZA" altLang="en-US" dirty="0">
                <a:solidFill>
                  <a:srgbClr val="002060"/>
                </a:solidFill>
              </a:rPr>
              <a:t>Ownership or occupation (e.g. property taxes)</a:t>
            </a:r>
          </a:p>
          <a:p>
            <a:pPr lvl="1"/>
            <a:endParaRPr lang="en-ZA" altLang="en-US" dirty="0">
              <a:solidFill>
                <a:srgbClr val="002060"/>
              </a:solidFill>
            </a:endParaRPr>
          </a:p>
          <a:p>
            <a:pPr lvl="1"/>
            <a:r>
              <a:rPr lang="en-ZA" altLang="en-US" dirty="0">
                <a:solidFill>
                  <a:srgbClr val="002060"/>
                </a:solidFill>
              </a:rPr>
              <a:t>Acquisition and/or alienation (i.e. transfer)</a:t>
            </a:r>
          </a:p>
        </p:txBody>
      </p:sp>
    </p:spTree>
    <p:extLst>
      <p:ext uri="{BB962C8B-B14F-4D97-AF65-F5344CB8AC3E}">
        <p14:creationId xmlns:p14="http://schemas.microsoft.com/office/powerpoint/2010/main" val="230296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History of property taxation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378" y="1511980"/>
            <a:ext cx="11029615" cy="46153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ZA" altLang="en-US" sz="2400" dirty="0">
                <a:solidFill>
                  <a:srgbClr val="002060"/>
                </a:solidFill>
              </a:rPr>
              <a:t>Antiquity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2060"/>
                </a:solidFill>
              </a:rPr>
              <a:t>China (2,697 BC)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2060"/>
                </a:solidFill>
              </a:rPr>
              <a:t>Mesopotamia 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2060"/>
                </a:solidFill>
              </a:rPr>
              <a:t>Egypt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2060"/>
                </a:solidFill>
              </a:rPr>
              <a:t>Macedonia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2060"/>
                </a:solidFill>
              </a:rPr>
              <a:t>Rome</a:t>
            </a:r>
          </a:p>
          <a:p>
            <a:pPr lvl="1">
              <a:lnSpc>
                <a:spcPct val="110000"/>
              </a:lnSpc>
            </a:pPr>
            <a:endParaRPr lang="en-ZA" altLang="en-US" sz="20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en-ZA" altLang="en-US" sz="2400" dirty="0">
                <a:solidFill>
                  <a:srgbClr val="002060"/>
                </a:solidFill>
              </a:rPr>
              <a:t>England – “Poor Relief Act” (1601)</a:t>
            </a:r>
          </a:p>
          <a:p>
            <a:pPr>
              <a:lnSpc>
                <a:spcPct val="110000"/>
              </a:lnSpc>
            </a:pPr>
            <a:endParaRPr lang="en-ZA" altLang="en-US" sz="24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en-ZA" altLang="en-US" sz="2400" dirty="0">
                <a:solidFill>
                  <a:srgbClr val="002060"/>
                </a:solidFill>
              </a:rPr>
              <a:t>Europe and her colonies</a:t>
            </a:r>
          </a:p>
        </p:txBody>
      </p:sp>
    </p:spTree>
    <p:extLst>
      <p:ext uri="{BB962C8B-B14F-4D97-AF65-F5344CB8AC3E}">
        <p14:creationId xmlns:p14="http://schemas.microsoft.com/office/powerpoint/2010/main" val="2339747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Property-related taxes, fees &amp; </a:t>
            </a:r>
            <a:r>
              <a:rPr lang="en-US" dirty="0" err="1"/>
              <a:t>charghes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1C3759A-AF90-4D11-8F5E-C348E84F5972}"/>
              </a:ext>
            </a:extLst>
          </p:cNvPr>
          <p:cNvSpPr txBox="1">
            <a:spLocks noChangeArrowheads="1"/>
          </p:cNvSpPr>
          <p:nvPr/>
        </p:nvSpPr>
        <p:spPr>
          <a:xfrm>
            <a:off x="385560" y="1452103"/>
            <a:ext cx="11497501" cy="530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lang="en-US" sz="2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 lang="en-US" sz="2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E91BE"/>
              </a:buClr>
              <a:buSzPct val="100000"/>
              <a:buFont typeface="Wingdings" panose="05000000000000000000" pitchFamily="2" charset="2"/>
              <a:buChar char="§"/>
              <a:defRPr lang="en-US" sz="2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lang="en-US"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defRPr lang="en-US"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ZA" altLang="en-US" sz="1900" b="1" dirty="0">
                <a:solidFill>
                  <a:srgbClr val="002060"/>
                </a:solidFill>
              </a:rPr>
              <a:t>Real Property Transfer Tax</a:t>
            </a:r>
          </a:p>
          <a:p>
            <a:pPr>
              <a:lnSpc>
                <a:spcPct val="80000"/>
              </a:lnSpc>
            </a:pPr>
            <a:r>
              <a:rPr lang="en-ZA" altLang="en-US" sz="1900" b="1" dirty="0">
                <a:solidFill>
                  <a:srgbClr val="002060"/>
                </a:solidFill>
              </a:rPr>
              <a:t>Stamp Duty</a:t>
            </a:r>
          </a:p>
          <a:p>
            <a:pPr>
              <a:lnSpc>
                <a:spcPct val="80000"/>
              </a:lnSpc>
            </a:pPr>
            <a:endParaRPr lang="en-ZA" altLang="en-US" sz="20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ZA" altLang="en-US" sz="1900" b="1" dirty="0">
                <a:solidFill>
                  <a:srgbClr val="002060"/>
                </a:solidFill>
              </a:rPr>
              <a:t>Estate/Succession Tax</a:t>
            </a:r>
          </a:p>
          <a:p>
            <a:pPr>
              <a:lnSpc>
                <a:spcPct val="80000"/>
              </a:lnSpc>
            </a:pPr>
            <a:r>
              <a:rPr lang="en-ZA" altLang="en-US" sz="1900" b="1" dirty="0">
                <a:solidFill>
                  <a:srgbClr val="002060"/>
                </a:solidFill>
              </a:rPr>
              <a:t>Donations/Gift Tax</a:t>
            </a:r>
          </a:p>
          <a:p>
            <a:pPr>
              <a:lnSpc>
                <a:spcPct val="80000"/>
              </a:lnSpc>
            </a:pPr>
            <a:endParaRPr lang="en-ZA" altLang="en-US" sz="1000" b="1" dirty="0"/>
          </a:p>
          <a:p>
            <a:pPr>
              <a:lnSpc>
                <a:spcPct val="80000"/>
              </a:lnSpc>
            </a:pPr>
            <a:r>
              <a:rPr lang="en-ZA" altLang="en-US" sz="1900" b="1" dirty="0">
                <a:solidFill>
                  <a:srgbClr val="C00000"/>
                </a:solidFill>
              </a:rPr>
              <a:t>Capital Gains Tax</a:t>
            </a:r>
          </a:p>
          <a:p>
            <a:pPr>
              <a:lnSpc>
                <a:spcPct val="80000"/>
              </a:lnSpc>
            </a:pPr>
            <a:r>
              <a:rPr lang="en-ZA" altLang="en-US" sz="1900" b="1" dirty="0">
                <a:solidFill>
                  <a:schemeClr val="accent2"/>
                </a:solidFill>
              </a:rPr>
              <a:t>Land-value Increment Tax</a:t>
            </a:r>
          </a:p>
          <a:p>
            <a:pPr>
              <a:lnSpc>
                <a:spcPct val="80000"/>
              </a:lnSpc>
              <a:buFontTx/>
              <a:buNone/>
            </a:pPr>
            <a:endParaRPr lang="en-ZA" altLang="en-US" sz="10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ZA" altLang="en-US" sz="1900" b="1" dirty="0">
                <a:solidFill>
                  <a:srgbClr val="FF3300"/>
                </a:solidFill>
              </a:rPr>
              <a:t>Land Tax, Unimproved Value Tax, Site Value Tax</a:t>
            </a:r>
          </a:p>
          <a:p>
            <a:pPr>
              <a:lnSpc>
                <a:spcPct val="80000"/>
              </a:lnSpc>
            </a:pPr>
            <a:r>
              <a:rPr lang="en-ZA" altLang="en-US" sz="1900" b="1" dirty="0">
                <a:solidFill>
                  <a:srgbClr val="FF3300"/>
                </a:solidFill>
              </a:rPr>
              <a:t>Building Tax</a:t>
            </a:r>
          </a:p>
          <a:p>
            <a:pPr>
              <a:lnSpc>
                <a:spcPct val="80000"/>
              </a:lnSpc>
            </a:pPr>
            <a:r>
              <a:rPr lang="en-ZA" altLang="en-US" sz="1900" b="1" dirty="0">
                <a:solidFill>
                  <a:srgbClr val="FF3300"/>
                </a:solidFill>
              </a:rPr>
              <a:t>Property Tax (= Land &amp; Buildings)</a:t>
            </a:r>
          </a:p>
          <a:p>
            <a:pPr>
              <a:lnSpc>
                <a:spcPct val="80000"/>
              </a:lnSpc>
              <a:buFontTx/>
              <a:buNone/>
            </a:pPr>
            <a:endParaRPr lang="en-ZA" altLang="en-US" sz="1000" b="1" dirty="0">
              <a:solidFill>
                <a:srgbClr val="FF3300"/>
              </a:solidFill>
            </a:endParaRPr>
          </a:p>
          <a:p>
            <a:pPr>
              <a:lnSpc>
                <a:spcPct val="120000"/>
              </a:lnSpc>
            </a:pPr>
            <a:r>
              <a:rPr lang="en-ZA" altLang="en-US" sz="1900" b="1" dirty="0">
                <a:solidFill>
                  <a:srgbClr val="009900"/>
                </a:solidFill>
              </a:rPr>
              <a:t>Land Value Capture &amp; Land-based Finance Instruments: E.g. Development Charges, Betterment Levies</a:t>
            </a:r>
          </a:p>
          <a:p>
            <a:pPr>
              <a:lnSpc>
                <a:spcPct val="80000"/>
              </a:lnSpc>
            </a:pPr>
            <a:endParaRPr lang="en-ZA" altLang="en-US" sz="900" b="1" dirty="0">
              <a:solidFill>
                <a:srgbClr val="009900"/>
              </a:solidFill>
            </a:endParaRPr>
          </a:p>
          <a:p>
            <a:pPr>
              <a:lnSpc>
                <a:spcPct val="80000"/>
              </a:lnSpc>
            </a:pPr>
            <a:r>
              <a:rPr lang="en-ZA" altLang="en-US" sz="1900" b="1" dirty="0">
                <a:solidFill>
                  <a:srgbClr val="7030A0"/>
                </a:solidFill>
              </a:rPr>
              <a:t>Registration Fees or Publication Fees</a:t>
            </a:r>
            <a:r>
              <a:rPr lang="en-ZA" altLang="en-US" sz="1900" b="1" dirty="0">
                <a:solidFill>
                  <a:srgbClr val="009900"/>
                </a:solidFill>
              </a:rPr>
              <a:t> </a:t>
            </a:r>
            <a:endParaRPr lang="en-ZA" altLang="en-US" sz="1900" b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endParaRPr lang="en-ZA" altLang="en-US" sz="900" b="1" dirty="0">
              <a:solidFill>
                <a:srgbClr val="009900"/>
              </a:solidFill>
            </a:endParaRPr>
          </a:p>
          <a:p>
            <a:pPr>
              <a:lnSpc>
                <a:spcPct val="80000"/>
              </a:lnSpc>
            </a:pPr>
            <a:r>
              <a:rPr lang="en-ZA" altLang="en-US" sz="1900" b="1" dirty="0">
                <a:solidFill>
                  <a:srgbClr val="FF0000"/>
                </a:solidFill>
              </a:rPr>
              <a:t>Land Rent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DF1D994-3A76-4316-9B9F-9F9064634671}"/>
              </a:ext>
            </a:extLst>
          </p:cNvPr>
          <p:cNvSpPr/>
          <p:nvPr/>
        </p:nvSpPr>
        <p:spPr>
          <a:xfrm>
            <a:off x="5819697" y="1452103"/>
            <a:ext cx="358775" cy="576263"/>
          </a:xfrm>
          <a:prstGeom prst="rightBrac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F17E1F2-A9AD-409C-BF77-6671351E69D5}"/>
              </a:ext>
            </a:extLst>
          </p:cNvPr>
          <p:cNvSpPr/>
          <p:nvPr/>
        </p:nvSpPr>
        <p:spPr>
          <a:xfrm>
            <a:off x="5819697" y="4033730"/>
            <a:ext cx="360363" cy="962025"/>
          </a:xfrm>
          <a:prstGeom prst="rightBrac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Left Arrow 7">
            <a:extLst>
              <a:ext uri="{FF2B5EF4-FFF2-40B4-BE49-F238E27FC236}">
                <a16:creationId xmlns:a16="http://schemas.microsoft.com/office/drawing/2014/main" id="{752742A5-965B-4B18-9B5C-EDE634D3C29A}"/>
              </a:ext>
            </a:extLst>
          </p:cNvPr>
          <p:cNvSpPr/>
          <p:nvPr/>
        </p:nvSpPr>
        <p:spPr>
          <a:xfrm>
            <a:off x="6529661" y="4371073"/>
            <a:ext cx="647700" cy="287337"/>
          </a:xfrm>
          <a:prstGeom prst="leftArrow">
            <a:avLst/>
          </a:prstGeom>
          <a:solidFill>
            <a:srgbClr val="0070C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Left Arrow 7">
            <a:extLst>
              <a:ext uri="{FF2B5EF4-FFF2-40B4-BE49-F238E27FC236}">
                <a16:creationId xmlns:a16="http://schemas.microsoft.com/office/drawing/2014/main" id="{E87A36F8-24D0-4FDF-9E9E-2D0B2C90496E}"/>
              </a:ext>
            </a:extLst>
          </p:cNvPr>
          <p:cNvSpPr/>
          <p:nvPr/>
        </p:nvSpPr>
        <p:spPr>
          <a:xfrm>
            <a:off x="6529661" y="1596565"/>
            <a:ext cx="647700" cy="287337"/>
          </a:xfrm>
          <a:prstGeom prst="leftArrow">
            <a:avLst/>
          </a:prstGeom>
          <a:solidFill>
            <a:srgbClr val="0070C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87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Relevant </a:t>
            </a:r>
            <a:r>
              <a:rPr lang="en-US" dirty="0" err="1"/>
              <a:t>defenitions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378" y="1511980"/>
            <a:ext cx="11029615" cy="46153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000099"/>
                </a:solidFill>
              </a:rPr>
              <a:t>“Property-related tax” </a:t>
            </a:r>
          </a:p>
          <a:p>
            <a:pPr marL="0" indent="0">
              <a:buNone/>
              <a:defRPr/>
            </a:pPr>
            <a:r>
              <a:rPr lang="en-ZA" sz="2400" dirty="0">
                <a:solidFill>
                  <a:schemeClr val="accent2"/>
                </a:solidFill>
              </a:rPr>
              <a:t>A tax on the ownership, occupation, or transfer of “property”</a:t>
            </a:r>
          </a:p>
          <a:p>
            <a:pPr marL="400050" lvl="1" indent="0">
              <a:buNone/>
              <a:defRPr/>
            </a:pPr>
            <a:endParaRPr lang="en-ZA" sz="1200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000099"/>
                </a:solidFill>
              </a:rPr>
              <a:t>“Property transfer tax” </a:t>
            </a:r>
          </a:p>
          <a:p>
            <a:pPr marL="0" indent="0">
              <a:buNone/>
              <a:defRPr/>
            </a:pPr>
            <a:r>
              <a:rPr lang="en-ZA" sz="2400" dirty="0">
                <a:solidFill>
                  <a:schemeClr val="accent2"/>
                </a:solidFill>
              </a:rPr>
              <a:t>A tax on the acquisition or alienation (or both) of “property”</a:t>
            </a:r>
          </a:p>
          <a:p>
            <a:pPr marL="400050" lvl="1" indent="0">
              <a:buNone/>
              <a:defRPr/>
            </a:pPr>
            <a:endParaRPr lang="en-ZA" sz="1200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ZA" b="1" dirty="0">
                <a:solidFill>
                  <a:srgbClr val="000099"/>
                </a:solidFill>
              </a:rPr>
              <a:t>“Property tax” </a:t>
            </a:r>
          </a:p>
          <a:p>
            <a:pPr marL="0" indent="0">
              <a:buNone/>
              <a:defRPr/>
            </a:pPr>
            <a:r>
              <a:rPr lang="en-ZA" sz="2400" dirty="0">
                <a:solidFill>
                  <a:schemeClr val="accent2"/>
                </a:solidFill>
              </a:rPr>
              <a:t>A recurrent tax imposed by government on the ownership or occupation of (</a:t>
            </a:r>
            <a:r>
              <a:rPr lang="en-ZA" sz="2400" b="1" i="1" dirty="0">
                <a:solidFill>
                  <a:srgbClr val="FF3300"/>
                </a:solidFill>
              </a:rPr>
              <a:t>immovable</a:t>
            </a:r>
            <a:r>
              <a:rPr lang="en-ZA" sz="2400" dirty="0">
                <a:solidFill>
                  <a:schemeClr val="accent2"/>
                </a:solidFill>
              </a:rPr>
              <a:t>) property</a:t>
            </a:r>
          </a:p>
          <a:p>
            <a:pPr marL="0" indent="0">
              <a:buNone/>
              <a:defRPr/>
            </a:pPr>
            <a:endParaRPr lang="en-ZA" sz="1200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000099"/>
                </a:solidFill>
              </a:rPr>
              <a:t>“Rates”</a:t>
            </a:r>
            <a:r>
              <a:rPr lang="en-ZA" b="1" dirty="0">
                <a:solidFill>
                  <a:srgbClr val="000099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ZA" sz="2400" dirty="0">
                <a:solidFill>
                  <a:schemeClr val="accent2"/>
                </a:solidFill>
              </a:rPr>
              <a:t>A term used in many countries (with a British colonial heritage) for a property tax levied at the local government level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5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Why property tax?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1B5DE3-67F2-4E72-BEA1-391B98738BD7}"/>
              </a:ext>
            </a:extLst>
          </p:cNvPr>
          <p:cNvSpPr txBox="1">
            <a:spLocks noChangeArrowheads="1"/>
          </p:cNvSpPr>
          <p:nvPr/>
        </p:nvSpPr>
        <p:spPr>
          <a:xfrm>
            <a:off x="444901" y="1600200"/>
            <a:ext cx="6028420" cy="5110917"/>
          </a:xfrm>
          <a:prstGeom prst="rect">
            <a:avLst/>
          </a:prstGeom>
          <a:ln>
            <a:solidFill>
              <a:srgbClr val="000099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lang="en-US" sz="2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 lang="en-US" sz="2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E91BE"/>
              </a:buClr>
              <a:buSzPct val="100000"/>
              <a:buFont typeface="Wingdings" panose="05000000000000000000" pitchFamily="2" charset="2"/>
              <a:buChar char="§"/>
              <a:defRPr lang="en-US" sz="2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lang="en-US"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defRPr lang="en-US"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Tx/>
              <a:buNone/>
              <a:defRPr/>
            </a:pPr>
            <a:r>
              <a:rPr lang="en-ZA" b="1" dirty="0">
                <a:solidFill>
                  <a:schemeClr val="accent2">
                    <a:lumMod val="75000"/>
                  </a:schemeClr>
                </a:solidFill>
              </a:rPr>
              <a:t>Advantages</a:t>
            </a:r>
          </a:p>
          <a:p>
            <a:pPr>
              <a:lnSpc>
                <a:spcPct val="80000"/>
              </a:lnSpc>
              <a:defRPr/>
            </a:pPr>
            <a:endParaRPr lang="en-ZA" sz="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ZA" altLang="en-US" sz="2000" dirty="0">
                <a:solidFill>
                  <a:schemeClr val="accent2">
                    <a:lumMod val="75000"/>
                  </a:schemeClr>
                </a:solidFill>
              </a:rPr>
              <a:t>Property is fixed in location</a:t>
            </a:r>
          </a:p>
          <a:p>
            <a:pPr lvl="1">
              <a:lnSpc>
                <a:spcPct val="110000"/>
              </a:lnSpc>
              <a:defRPr/>
            </a:pPr>
            <a:endParaRPr lang="en-ZA" alt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ZA" altLang="en-US" sz="2000" dirty="0">
                <a:solidFill>
                  <a:schemeClr val="accent2">
                    <a:lumMod val="75000"/>
                  </a:schemeClr>
                </a:solidFill>
              </a:rPr>
              <a:t>Property is highly visible</a:t>
            </a:r>
          </a:p>
          <a:p>
            <a:pPr lvl="1">
              <a:lnSpc>
                <a:spcPct val="110000"/>
              </a:lnSpc>
              <a:defRPr/>
            </a:pPr>
            <a:endParaRPr lang="en-ZA" alt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ZA" altLang="en-US" sz="2000" dirty="0">
                <a:solidFill>
                  <a:schemeClr val="accent2">
                    <a:lumMod val="75000"/>
                  </a:schemeClr>
                </a:solidFill>
              </a:rPr>
              <a:t>Land has an inherent value</a:t>
            </a:r>
          </a:p>
          <a:p>
            <a:pPr lvl="1">
              <a:lnSpc>
                <a:spcPct val="110000"/>
              </a:lnSpc>
              <a:defRPr/>
            </a:pPr>
            <a:endParaRPr lang="en-ZA" alt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ZA" altLang="en-US" sz="2000" dirty="0">
                <a:solidFill>
                  <a:schemeClr val="accent2">
                    <a:lumMod val="75000"/>
                  </a:schemeClr>
                </a:solidFill>
              </a:rPr>
              <a:t>Taxpayers are (usually) readily identifiable</a:t>
            </a:r>
          </a:p>
          <a:p>
            <a:pPr lvl="1">
              <a:lnSpc>
                <a:spcPct val="110000"/>
              </a:lnSpc>
              <a:defRPr/>
            </a:pPr>
            <a:endParaRPr lang="en-ZA" alt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ZA" altLang="en-US" sz="2000" dirty="0">
                <a:solidFill>
                  <a:schemeClr val="accent2">
                    <a:lumMod val="75000"/>
                  </a:schemeClr>
                </a:solidFill>
              </a:rPr>
              <a:t>Relationship between revenue and public services</a:t>
            </a:r>
          </a:p>
          <a:p>
            <a:pPr lvl="1">
              <a:lnSpc>
                <a:spcPct val="110000"/>
              </a:lnSpc>
              <a:defRPr/>
            </a:pPr>
            <a:endParaRPr lang="en-ZA" alt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ZA" altLang="en-US" sz="2000" dirty="0">
                <a:solidFill>
                  <a:schemeClr val="accent2">
                    <a:lumMod val="75000"/>
                  </a:schemeClr>
                </a:solidFill>
              </a:rPr>
              <a:t>Low compliance cost</a:t>
            </a:r>
          </a:p>
          <a:p>
            <a:pPr lvl="1">
              <a:lnSpc>
                <a:spcPct val="110000"/>
              </a:lnSpc>
              <a:defRPr/>
            </a:pPr>
            <a:endParaRPr lang="en-ZA" alt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ZA" altLang="en-US" sz="2000" dirty="0">
                <a:solidFill>
                  <a:schemeClr val="accent2">
                    <a:lumMod val="75000"/>
                  </a:schemeClr>
                </a:solidFill>
              </a:rPr>
              <a:t>If well administered, may yield significant revenues in a sustainable and predictable manner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BBF5511-C19F-4C32-9BD1-05C50891C87A}"/>
              </a:ext>
            </a:extLst>
          </p:cNvPr>
          <p:cNvSpPr txBox="1">
            <a:spLocks noChangeArrowheads="1"/>
          </p:cNvSpPr>
          <p:nvPr/>
        </p:nvSpPr>
        <p:spPr>
          <a:xfrm>
            <a:off x="6611815" y="1600200"/>
            <a:ext cx="5135284" cy="5110917"/>
          </a:xfrm>
          <a:prstGeom prst="rect">
            <a:avLst/>
          </a:prstGeom>
          <a:ln>
            <a:solidFill>
              <a:srgbClr val="000099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lang="en-US" sz="2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 lang="en-US" sz="2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E91BE"/>
              </a:buClr>
              <a:buSzPct val="100000"/>
              <a:buFont typeface="Wingdings" panose="05000000000000000000" pitchFamily="2" charset="2"/>
              <a:buChar char="§"/>
              <a:defRPr lang="en-US" sz="2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lang="en-US"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defRPr lang="en-US"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en-ZA" sz="2400" b="1" dirty="0">
                <a:solidFill>
                  <a:schemeClr val="accent2">
                    <a:lumMod val="75000"/>
                  </a:schemeClr>
                </a:solidFill>
              </a:rPr>
              <a:t>Disadvantages</a:t>
            </a:r>
          </a:p>
          <a:p>
            <a:pPr>
              <a:lnSpc>
                <a:spcPct val="80000"/>
              </a:lnSpc>
              <a:defRPr/>
            </a:pPr>
            <a:endParaRPr lang="en-ZA" sz="14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ZA" altLang="en-US" sz="1800" dirty="0">
                <a:solidFill>
                  <a:schemeClr val="accent2">
                    <a:lumMod val="75000"/>
                  </a:schemeClr>
                </a:solidFill>
              </a:rPr>
              <a:t>Highly political</a:t>
            </a:r>
          </a:p>
          <a:p>
            <a:pPr lvl="1">
              <a:lnSpc>
                <a:spcPct val="80000"/>
              </a:lnSpc>
              <a:defRPr/>
            </a:pPr>
            <a:endParaRPr lang="en-ZA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ZA" altLang="en-US" sz="1800" dirty="0">
                <a:solidFill>
                  <a:schemeClr val="accent2">
                    <a:lumMod val="75000"/>
                  </a:schemeClr>
                </a:solidFill>
              </a:rPr>
              <a:t>Taxes unrealised income</a:t>
            </a:r>
          </a:p>
          <a:p>
            <a:pPr lvl="1">
              <a:lnSpc>
                <a:spcPct val="80000"/>
              </a:lnSpc>
              <a:defRPr/>
            </a:pPr>
            <a:endParaRPr lang="en-ZA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ZA" altLang="en-US" sz="1800" dirty="0">
                <a:solidFill>
                  <a:schemeClr val="accent2">
                    <a:lumMod val="75000"/>
                  </a:schemeClr>
                </a:solidFill>
              </a:rPr>
              <a:t>Cumbersome to maintain</a:t>
            </a:r>
          </a:p>
          <a:p>
            <a:pPr lvl="1">
              <a:lnSpc>
                <a:spcPct val="80000"/>
              </a:lnSpc>
              <a:defRPr/>
            </a:pPr>
            <a:endParaRPr lang="en-ZA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ZA" altLang="en-US" sz="1800" dirty="0">
                <a:solidFill>
                  <a:schemeClr val="accent2">
                    <a:lumMod val="75000"/>
                  </a:schemeClr>
                </a:solidFill>
              </a:rPr>
              <a:t>High administration cost</a:t>
            </a:r>
            <a:endParaRPr lang="en-GB" alt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8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FB35141E-8651-4F15-98B3-DEB79B3C3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600201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ZA" altLang="en-US" sz="4000"/>
          </a:p>
          <a:p>
            <a:pPr eaLnBrk="1" hangingPunct="1"/>
            <a:endParaRPr lang="en-ZA" altLang="en-US" sz="4000"/>
          </a:p>
          <a:p>
            <a:pPr eaLnBrk="1" hangingPunct="1">
              <a:buFontTx/>
              <a:buNone/>
            </a:pPr>
            <a:r>
              <a:rPr lang="en-ZA" altLang="en-US" sz="4000"/>
              <a:t>                 </a:t>
            </a:r>
          </a:p>
          <a:p>
            <a:pPr eaLnBrk="1" hangingPunct="1">
              <a:buFontTx/>
              <a:buNone/>
            </a:pPr>
            <a:endParaRPr lang="en-ZA" altLang="en-US" sz="4000"/>
          </a:p>
          <a:p>
            <a:pPr eaLnBrk="1" hangingPunct="1">
              <a:buFontTx/>
              <a:buNone/>
            </a:pPr>
            <a:r>
              <a:rPr lang="en-ZA" altLang="en-US">
                <a:solidFill>
                  <a:srgbClr val="FF3300"/>
                </a:solidFill>
              </a:rPr>
              <a:t>				</a:t>
            </a:r>
            <a:endParaRPr lang="en-ZA" altLang="en-US" b="1">
              <a:solidFill>
                <a:schemeClr val="accent2"/>
              </a:solidFill>
            </a:endParaRPr>
          </a:p>
          <a:p>
            <a:pPr eaLnBrk="1" hangingPunct="1"/>
            <a:endParaRPr lang="en-ZA" altLang="en-US"/>
          </a:p>
          <a:p>
            <a:pPr eaLnBrk="1" hangingPunct="1">
              <a:buFontTx/>
              <a:buNone/>
            </a:pPr>
            <a:r>
              <a:rPr lang="en-ZA" altLang="en-US"/>
              <a:t>  </a:t>
            </a:r>
            <a:endParaRPr lang="en-GB" altLang="en-US" sz="2000" b="1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C66D2D55-1043-4C98-BD8D-86E5126B8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550" y="2513014"/>
            <a:ext cx="2160588" cy="1355725"/>
          </a:xfrm>
          <a:prstGeom prst="rect">
            <a:avLst/>
          </a:prstGeom>
          <a:solidFill>
            <a:srgbClr val="6600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8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Revenue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7C6F145E-BD19-440A-9449-33B3A0DFA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29972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2400" b="1">
                <a:cs typeface="Arial" panose="020B0604020202020204" pitchFamily="34" charset="0"/>
              </a:rPr>
              <a:t>=</a:t>
            </a:r>
            <a:endParaRPr lang="en-GB" altLang="en-US" sz="2400" b="1">
              <a:cs typeface="Arial" panose="020B0604020202020204" pitchFamily="34" charset="0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E00EE199-1F63-438A-AFDD-4239F13DD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530475"/>
            <a:ext cx="2087562" cy="13652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Tax base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94E17BC1-7A13-4569-98EB-45938C3C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9" y="2530475"/>
            <a:ext cx="1800225" cy="13652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ZA" altLang="en-US" sz="1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Tax rate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FBFE7D6D-A02E-4E48-951C-5860F1660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75" y="29972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2400" b="1">
                <a:cs typeface="Arial" panose="020B0604020202020204" pitchFamily="34" charset="0"/>
              </a:rPr>
              <a:t>x</a:t>
            </a:r>
            <a:endParaRPr lang="en-GB" altLang="en-US" sz="2400" b="1">
              <a:cs typeface="Arial" panose="020B0604020202020204" pitchFamily="34" charset="0"/>
            </a:endParaRPr>
          </a:p>
        </p:txBody>
      </p:sp>
      <p:sp>
        <p:nvSpPr>
          <p:cNvPr id="24585" name="AutoShape 9">
            <a:extLst>
              <a:ext uri="{FF2B5EF4-FFF2-40B4-BE49-F238E27FC236}">
                <a16:creationId xmlns:a16="http://schemas.microsoft.com/office/drawing/2014/main" id="{C0947FD0-14F9-4B45-B3CB-A0AA611290BD}"/>
              </a:ext>
            </a:extLst>
          </p:cNvPr>
          <p:cNvSpPr>
            <a:spLocks noChangeArrowheads="1"/>
          </p:cNvSpPr>
          <p:nvPr/>
        </p:nvSpPr>
        <p:spPr bwMode="auto">
          <a:xfrm rot="3900876">
            <a:off x="2927350" y="4292600"/>
            <a:ext cx="719138" cy="287338"/>
          </a:xfrm>
          <a:prstGeom prst="leftArrow">
            <a:avLst>
              <a:gd name="adj1" fmla="val 50000"/>
              <a:gd name="adj2" fmla="val 62569"/>
            </a:avLst>
          </a:prstGeom>
          <a:solidFill>
            <a:srgbClr val="A5002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6" name="AutoShape 10">
            <a:extLst>
              <a:ext uri="{FF2B5EF4-FFF2-40B4-BE49-F238E27FC236}">
                <a16:creationId xmlns:a16="http://schemas.microsoft.com/office/drawing/2014/main" id="{856EF8D0-6372-43C6-AF19-46BF5EBFF8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02613" y="4352926"/>
            <a:ext cx="865188" cy="287337"/>
          </a:xfrm>
          <a:prstGeom prst="leftArrow">
            <a:avLst>
              <a:gd name="adj1" fmla="val 50000"/>
              <a:gd name="adj2" fmla="val 75276"/>
            </a:avLst>
          </a:prstGeom>
          <a:solidFill>
            <a:srgbClr val="A5002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7" name="AutoShape 11">
            <a:extLst>
              <a:ext uri="{FF2B5EF4-FFF2-40B4-BE49-F238E27FC236}">
                <a16:creationId xmlns:a16="http://schemas.microsoft.com/office/drawing/2014/main" id="{0B288ECD-C546-48CB-AA64-7B15AEC5B3EE}"/>
              </a:ext>
            </a:extLst>
          </p:cNvPr>
          <p:cNvSpPr>
            <a:spLocks noChangeArrowheads="1"/>
          </p:cNvSpPr>
          <p:nvPr/>
        </p:nvSpPr>
        <p:spPr bwMode="auto">
          <a:xfrm rot="7146944">
            <a:off x="5016500" y="4292600"/>
            <a:ext cx="719138" cy="287338"/>
          </a:xfrm>
          <a:prstGeom prst="leftArrow">
            <a:avLst>
              <a:gd name="adj1" fmla="val 50000"/>
              <a:gd name="adj2" fmla="val 62569"/>
            </a:avLst>
          </a:prstGeom>
          <a:solidFill>
            <a:srgbClr val="A5002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228AAC26-FBB8-4B4F-BBAA-6FCD88220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914901"/>
            <a:ext cx="3313112" cy="17303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80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2400" b="1">
                <a:solidFill>
                  <a:schemeClr val="accent2"/>
                </a:solidFill>
                <a:cs typeface="Arial" panose="020B0604020202020204" pitchFamily="34" charset="0"/>
              </a:rPr>
              <a:t>Important political challenges…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AC99CA75-6625-48BF-93A0-C37769326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5105400"/>
            <a:ext cx="3313112" cy="1365250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80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2400" b="1">
                <a:solidFill>
                  <a:schemeClr val="accent2"/>
                </a:solidFill>
                <a:cs typeface="Arial" panose="020B0604020202020204" pitchFamily="34" charset="0"/>
              </a:rPr>
              <a:t>Ultimate benefit…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9EEEDD-50A9-4533-B9CE-0CE82B94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Revenue – the basics …</a:t>
            </a:r>
            <a:endParaRPr lang="en-Z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3641B4B8-F9FE-4E57-8D11-8E8F0A63F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686800" cy="45307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ZA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ZA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dirty="0"/>
              <a:t>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ZA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dirty="0"/>
              <a:t>			     </a:t>
            </a:r>
            <a:r>
              <a:rPr lang="en-ZA" altLang="en-US" sz="2000" b="1" dirty="0">
                <a:solidFill>
                  <a:schemeClr val="hlink"/>
                </a:solidFill>
              </a:rPr>
              <a:t>Policy variables</a:t>
            </a:r>
            <a:r>
              <a:rPr lang="en-ZA" altLang="en-US" sz="2000" dirty="0"/>
              <a:t>                     </a:t>
            </a:r>
            <a:r>
              <a:rPr lang="en-ZA" altLang="en-US" sz="2000" b="1" dirty="0">
                <a:solidFill>
                  <a:srgbClr val="CC3300"/>
                </a:solidFill>
              </a:rPr>
              <a:t>Administration variables</a:t>
            </a:r>
          </a:p>
          <a:p>
            <a:pPr eaLnBrk="1" hangingPunct="1">
              <a:lnSpc>
                <a:spcPct val="80000"/>
              </a:lnSpc>
            </a:pPr>
            <a:endParaRPr lang="en-ZA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2400" dirty="0"/>
              <a:t>  </a:t>
            </a:r>
            <a:r>
              <a:rPr lang="en-ZA" altLang="en-US" sz="2400" dirty="0">
                <a:solidFill>
                  <a:schemeClr val="accent2">
                    <a:lumMod val="75000"/>
                  </a:schemeClr>
                </a:solidFill>
              </a:rPr>
              <a:t>CR:     Coverage ratio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2400" dirty="0">
                <a:solidFill>
                  <a:schemeClr val="accent2">
                    <a:lumMod val="75000"/>
                  </a:schemeClr>
                </a:solidFill>
              </a:rPr>
              <a:t>  VR:     Valuation ratio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2400" dirty="0">
                <a:solidFill>
                  <a:schemeClr val="accent2">
                    <a:lumMod val="75000"/>
                  </a:schemeClr>
                </a:solidFill>
              </a:rPr>
              <a:t>  Col R: Collection ratio</a:t>
            </a:r>
          </a:p>
          <a:p>
            <a:pPr eaLnBrk="1" hangingPunct="1">
              <a:lnSpc>
                <a:spcPct val="80000"/>
              </a:lnSpc>
            </a:pPr>
            <a:endParaRPr lang="en-ZA" altLang="en-US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ZA" altLang="en-US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1400" b="1" dirty="0">
                <a:solidFill>
                  <a:schemeClr val="accent2">
                    <a:lumMod val="75000"/>
                  </a:schemeClr>
                </a:solidFill>
              </a:rPr>
              <a:t>Source: Kelly (2000)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F969CCCC-F072-4A22-9A4C-2B6D77F12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1738314"/>
            <a:ext cx="1512887" cy="126523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Revenue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3934782D-25F6-4835-93A4-8D02ADD7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6" y="2133601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cs typeface="Arial" panose="020B0604020202020204" pitchFamily="34" charset="0"/>
              </a:rPr>
              <a:t>=</a:t>
            </a:r>
            <a:endParaRPr lang="en-GB" altLang="en-US" sz="1800" b="1">
              <a:cs typeface="Arial" panose="020B0604020202020204" pitchFamily="34" charset="0"/>
            </a:endParaRP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91337D1D-A0D6-4516-96AB-4FDB9CBF3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6" y="1989139"/>
            <a:ext cx="792163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Tax base</a:t>
            </a:r>
            <a:endParaRPr lang="en-GB" altLang="en-US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15E4337C-92AC-44D9-936E-73315D5F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1989139"/>
            <a:ext cx="792163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Tax rate</a:t>
            </a:r>
            <a:endParaRPr lang="en-GB" alt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DD22986B-2256-4497-B1EE-670BA1BCA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1" y="2133600"/>
            <a:ext cx="576263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CC3300"/>
                </a:solidFill>
                <a:cs typeface="Arial" panose="020B0604020202020204" pitchFamily="34" charset="0"/>
              </a:rPr>
              <a:t>CR</a:t>
            </a:r>
            <a:endParaRPr lang="en-GB" altLang="en-US" sz="1800" b="1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1B7D682A-9283-4A51-8274-32E13B608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988" y="2133600"/>
            <a:ext cx="576262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CC3300"/>
                </a:solidFill>
                <a:cs typeface="Arial" panose="020B0604020202020204" pitchFamily="34" charset="0"/>
              </a:rPr>
              <a:t>VR</a:t>
            </a:r>
            <a:endParaRPr lang="en-GB" altLang="en-US" sz="1800" b="1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F6791757-F3D7-474B-86AD-83EB1462C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2133600"/>
            <a:ext cx="8255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CC3300"/>
                </a:solidFill>
                <a:cs typeface="Arial" panose="020B0604020202020204" pitchFamily="34" charset="0"/>
              </a:rPr>
              <a:t>Col R</a:t>
            </a:r>
            <a:endParaRPr lang="en-GB" altLang="en-US" sz="1800" b="1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B5831F39-2E94-42CD-AEBD-7ADFB449B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9" y="2133601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cs typeface="Arial" panose="020B0604020202020204" pitchFamily="34" charset="0"/>
              </a:rPr>
              <a:t>x</a:t>
            </a:r>
            <a:endParaRPr lang="en-GB" altLang="en-US" sz="1800" b="1">
              <a:cs typeface="Arial" panose="020B0604020202020204" pitchFamily="34" charset="0"/>
            </a:endParaRPr>
          </a:p>
        </p:txBody>
      </p:sp>
      <p:sp>
        <p:nvSpPr>
          <p:cNvPr id="25612" name="Text Box 12">
            <a:extLst>
              <a:ext uri="{FF2B5EF4-FFF2-40B4-BE49-F238E27FC236}">
                <a16:creationId xmlns:a16="http://schemas.microsoft.com/office/drawing/2014/main" id="{7F85D250-74D2-4825-91A3-64CB69342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14" y="2133601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cs typeface="Arial" panose="020B0604020202020204" pitchFamily="34" charset="0"/>
              </a:rPr>
              <a:t>x</a:t>
            </a:r>
            <a:endParaRPr lang="en-GB" altLang="en-US" sz="1800" b="1">
              <a:cs typeface="Arial" panose="020B0604020202020204" pitchFamily="34" charset="0"/>
            </a:endParaRP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BC719047-CA38-4F9E-A7AE-4FFC7CD7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2133601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cs typeface="Arial" panose="020B0604020202020204" pitchFamily="34" charset="0"/>
              </a:rPr>
              <a:t>x</a:t>
            </a:r>
            <a:endParaRPr lang="en-GB" altLang="en-US" sz="1800" b="1">
              <a:cs typeface="Arial" panose="020B0604020202020204" pitchFamily="34" charset="0"/>
            </a:endParaRP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69C33999-55DF-4EBE-8CD5-69268F2A6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825" y="2133601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cs typeface="Arial" panose="020B0604020202020204" pitchFamily="34" charset="0"/>
              </a:rPr>
              <a:t>x</a:t>
            </a:r>
            <a:endParaRPr lang="en-GB" altLang="en-US" sz="1800" b="1">
              <a:cs typeface="Arial" panose="020B0604020202020204" pitchFamily="34" charset="0"/>
            </a:endParaRPr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FE64ECCB-5D4A-4AE9-B978-35328FBFB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5" y="5056188"/>
            <a:ext cx="4394200" cy="1365250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80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2400" b="1">
                <a:solidFill>
                  <a:schemeClr val="accent2"/>
                </a:solidFill>
                <a:cs typeface="Arial" panose="020B0604020202020204" pitchFamily="34" charset="0"/>
              </a:rPr>
              <a:t>Further key challenges…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endParaRPr lang="en-GB" altLang="en-US" sz="180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25616" name="AutoShape 16">
            <a:extLst>
              <a:ext uri="{FF2B5EF4-FFF2-40B4-BE49-F238E27FC236}">
                <a16:creationId xmlns:a16="http://schemas.microsoft.com/office/drawing/2014/main" id="{92955745-8ACA-4061-8C55-1FC66AFD9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3716339"/>
            <a:ext cx="287338" cy="1150937"/>
          </a:xfrm>
          <a:prstGeom prst="upArrow">
            <a:avLst>
              <a:gd name="adj1" fmla="val 50000"/>
              <a:gd name="adj2" fmla="val 100138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7" name="AutoShape 17">
            <a:extLst>
              <a:ext uri="{FF2B5EF4-FFF2-40B4-BE49-F238E27FC236}">
                <a16:creationId xmlns:a16="http://schemas.microsoft.com/office/drawing/2014/main" id="{01990D7C-C23D-4F28-A265-2B89E2B55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014" y="3716339"/>
            <a:ext cx="287337" cy="1150937"/>
          </a:xfrm>
          <a:prstGeom prst="upArrow">
            <a:avLst>
              <a:gd name="adj1" fmla="val 50000"/>
              <a:gd name="adj2" fmla="val 100138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8" name="AutoShape 18">
            <a:extLst>
              <a:ext uri="{FF2B5EF4-FFF2-40B4-BE49-F238E27FC236}">
                <a16:creationId xmlns:a16="http://schemas.microsoft.com/office/drawing/2014/main" id="{7AAB1139-275D-4C2E-BA17-D5ED11DF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9700" y="3730625"/>
            <a:ext cx="287338" cy="1150938"/>
          </a:xfrm>
          <a:prstGeom prst="upArrow">
            <a:avLst>
              <a:gd name="adj1" fmla="val 50000"/>
              <a:gd name="adj2" fmla="val 100138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9" name="AutoShape 19">
            <a:extLst>
              <a:ext uri="{FF2B5EF4-FFF2-40B4-BE49-F238E27FC236}">
                <a16:creationId xmlns:a16="http://schemas.microsoft.com/office/drawing/2014/main" id="{5F438B63-C2C8-4A37-AC67-B8CBCEE30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3" y="2570163"/>
            <a:ext cx="287337" cy="433388"/>
          </a:xfrm>
          <a:prstGeom prst="upArrow">
            <a:avLst>
              <a:gd name="adj1" fmla="val 50000"/>
              <a:gd name="adj2" fmla="val 3770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20" name="AutoShape 20">
            <a:extLst>
              <a:ext uri="{FF2B5EF4-FFF2-40B4-BE49-F238E27FC236}">
                <a16:creationId xmlns:a16="http://schemas.microsoft.com/office/drawing/2014/main" id="{7BCF7BBA-3AC5-4F49-9386-503C79F5E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725" y="2554344"/>
            <a:ext cx="287337" cy="433387"/>
          </a:xfrm>
          <a:prstGeom prst="upArrow">
            <a:avLst>
              <a:gd name="adj1" fmla="val 50000"/>
              <a:gd name="adj2" fmla="val 3770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21" name="AutoShape 21">
            <a:extLst>
              <a:ext uri="{FF2B5EF4-FFF2-40B4-BE49-F238E27FC236}">
                <a16:creationId xmlns:a16="http://schemas.microsoft.com/office/drawing/2014/main" id="{A3A7671D-4B89-4BB8-AF3A-E3CB53AA8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981" y="2619650"/>
            <a:ext cx="287338" cy="433387"/>
          </a:xfrm>
          <a:prstGeom prst="upArrow">
            <a:avLst>
              <a:gd name="adj1" fmla="val 50000"/>
              <a:gd name="adj2" fmla="val 3770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0D265D-DFAF-48C8-9A60-A5082DEC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Revenue mobilization model</a:t>
            </a:r>
            <a:endParaRPr lang="en-Z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57F1D898-DAB5-4A6E-A2EE-60810E990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375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8152" name="Group 56">
            <a:extLst>
              <a:ext uri="{FF2B5EF4-FFF2-40B4-BE49-F238E27FC236}">
                <a16:creationId xmlns:a16="http://schemas.microsoft.com/office/drawing/2014/main" id="{C78BBB14-32DF-47AF-B1B6-635D303DC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27818"/>
              </p:ext>
            </p:extLst>
          </p:nvPr>
        </p:nvGraphicFramePr>
        <p:xfrm>
          <a:off x="1079902" y="1416101"/>
          <a:ext cx="9644645" cy="5224410"/>
        </p:xfrm>
        <a:graphic>
          <a:graphicData uri="http://schemas.openxmlformats.org/drawingml/2006/table">
            <a:tbl>
              <a:tblPr/>
              <a:tblGrid>
                <a:gridCol w="4305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Municipal service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Usual funding mechanism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Water supply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User charges and surcharges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Electricity supply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User charges and surcharges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Sewage collection and disposal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User charges and surcharges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Refuse removal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User charges and surcharges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Municipal health services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User charges, grants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Municipal roads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Property tax and other local taxes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Storm water drainage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Property tax and other local taxes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Street lighting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Property tax and other local taxes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Municipal parks and recreation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Property tax and other local taxes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Parking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User charge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Municipal libraries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User charge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Cemeteries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Property tax and other local taxes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Infrastructure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Grants, borrowing (i.e. loans)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Maintenance of infrastructure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Property tax and other local taxes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2822" name="Rectangle 54">
            <a:extLst>
              <a:ext uri="{FF2B5EF4-FFF2-40B4-BE49-F238E27FC236}">
                <a16:creationId xmlns:a16="http://schemas.microsoft.com/office/drawing/2014/main" id="{7864EF82-71F7-41A3-BB68-C283B90BA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2571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C71153-2B03-4330-8907-C7D20E21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services does the recurrent property tax typically fund?</a:t>
            </a:r>
            <a:endParaRPr lang="en-Z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This course 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856" y="1702308"/>
            <a:ext cx="11163951" cy="4615364"/>
          </a:xfrm>
        </p:spPr>
        <p:txBody>
          <a:bodyPr>
            <a:normAutofit/>
          </a:bodyPr>
          <a:lstStyle/>
          <a:p>
            <a:pPr marL="400050" lvl="1" indent="0">
              <a:lnSpc>
                <a:spcPct val="110000"/>
              </a:lnSpc>
              <a:buNone/>
              <a:defRPr/>
            </a:pPr>
            <a:r>
              <a:rPr lang="en-ZA" altLang="en-US" dirty="0">
                <a:solidFill>
                  <a:schemeClr val="accent4">
                    <a:lumMod val="50000"/>
                  </a:schemeClr>
                </a:solidFill>
              </a:rPr>
              <a:t>After this course you should – </a:t>
            </a:r>
          </a:p>
          <a:p>
            <a:pPr>
              <a:lnSpc>
                <a:spcPct val="110000"/>
              </a:lnSpc>
              <a:defRPr/>
            </a:pPr>
            <a:endParaRPr lang="en-ZA" altLang="en-US" sz="800" dirty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ZA" altLang="en-US" sz="2400" dirty="0">
                <a:solidFill>
                  <a:schemeClr val="accent4">
                    <a:lumMod val="50000"/>
                  </a:schemeClr>
                </a:solidFill>
              </a:rPr>
              <a:t>have a fair understanding of the key international policy, legal and administrative issues and trends in relation to real estate transfer taxes and recurrent property taxes; and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ZA" altLang="en-US" sz="2400" dirty="0">
                <a:solidFill>
                  <a:schemeClr val="accent4">
                    <a:lumMod val="50000"/>
                  </a:schemeClr>
                </a:solidFill>
              </a:rPr>
              <a:t>be able to evaluate how property-related taxes in the Czech Republic relate to international policy trends and practices.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ZA" altLang="en-US" sz="10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lnSpc>
                <a:spcPct val="110000"/>
              </a:lnSpc>
              <a:buNone/>
              <a:defRPr/>
            </a:pPr>
            <a:r>
              <a:rPr lang="en-ZA" altLang="en-US" sz="2400" dirty="0">
                <a:solidFill>
                  <a:schemeClr val="accent4">
                    <a:lumMod val="50000"/>
                  </a:schemeClr>
                </a:solidFill>
              </a:rPr>
              <a:t>A detailed discussion of property-related taxes in the Czech Republic falls outside the scope of this course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96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57F1D898-DAB5-4A6E-A2EE-60810E990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375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822" name="Rectangle 54">
            <a:extLst>
              <a:ext uri="{FF2B5EF4-FFF2-40B4-BE49-F238E27FC236}">
                <a16:creationId xmlns:a16="http://schemas.microsoft.com/office/drawing/2014/main" id="{7864EF82-71F7-41A3-BB68-C283B90BA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2571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C71153-2B03-4330-8907-C7D20E21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Revenue importance</a:t>
            </a:r>
            <a:endParaRPr lang="en-Z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6488D30-4F95-4114-9772-A19C57032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447169"/>
            <a:ext cx="7848600" cy="830263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Levels of and Trends in Property Tax Revenues</a:t>
            </a:r>
            <a:b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     </a:t>
            </a: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(Percent of GDP)</a:t>
            </a: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cs typeface="Times New Roman" panose="02020603050405020304" pitchFamily="18" charset="0"/>
              </a:rPr>
              <a:t>	   </a:t>
            </a:r>
            <a:endParaRPr lang="en-US" altLang="en-US" sz="24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5957CF-4327-4F7E-B5E6-E08F71A6A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644665"/>
              </p:ext>
            </p:extLst>
          </p:nvPr>
        </p:nvGraphicFramePr>
        <p:xfrm>
          <a:off x="489343" y="2614937"/>
          <a:ext cx="11232359" cy="2755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8671">
                  <a:extLst>
                    <a:ext uri="{9D8B030D-6E8A-4147-A177-3AD203B41FA5}">
                      <a16:colId xmlns:a16="http://schemas.microsoft.com/office/drawing/2014/main" val="1586902108"/>
                    </a:ext>
                  </a:extLst>
                </a:gridCol>
                <a:gridCol w="1104211">
                  <a:extLst>
                    <a:ext uri="{9D8B030D-6E8A-4147-A177-3AD203B41FA5}">
                      <a16:colId xmlns:a16="http://schemas.microsoft.com/office/drawing/2014/main" val="4012351753"/>
                    </a:ext>
                  </a:extLst>
                </a:gridCol>
                <a:gridCol w="1104211">
                  <a:extLst>
                    <a:ext uri="{9D8B030D-6E8A-4147-A177-3AD203B41FA5}">
                      <a16:colId xmlns:a16="http://schemas.microsoft.com/office/drawing/2014/main" val="300143845"/>
                    </a:ext>
                  </a:extLst>
                </a:gridCol>
                <a:gridCol w="1104211">
                  <a:extLst>
                    <a:ext uri="{9D8B030D-6E8A-4147-A177-3AD203B41FA5}">
                      <a16:colId xmlns:a16="http://schemas.microsoft.com/office/drawing/2014/main" val="1311507791"/>
                    </a:ext>
                  </a:extLst>
                </a:gridCol>
                <a:gridCol w="1104211">
                  <a:extLst>
                    <a:ext uri="{9D8B030D-6E8A-4147-A177-3AD203B41FA5}">
                      <a16:colId xmlns:a16="http://schemas.microsoft.com/office/drawing/2014/main" val="1990997554"/>
                    </a:ext>
                  </a:extLst>
                </a:gridCol>
                <a:gridCol w="1104211">
                  <a:extLst>
                    <a:ext uri="{9D8B030D-6E8A-4147-A177-3AD203B41FA5}">
                      <a16:colId xmlns:a16="http://schemas.microsoft.com/office/drawing/2014/main" val="2057237629"/>
                    </a:ext>
                  </a:extLst>
                </a:gridCol>
                <a:gridCol w="1104211">
                  <a:extLst>
                    <a:ext uri="{9D8B030D-6E8A-4147-A177-3AD203B41FA5}">
                      <a16:colId xmlns:a16="http://schemas.microsoft.com/office/drawing/2014/main" val="1206164868"/>
                    </a:ext>
                  </a:extLst>
                </a:gridCol>
                <a:gridCol w="1104211">
                  <a:extLst>
                    <a:ext uri="{9D8B030D-6E8A-4147-A177-3AD203B41FA5}">
                      <a16:colId xmlns:a16="http://schemas.microsoft.com/office/drawing/2014/main" val="3522208932"/>
                    </a:ext>
                  </a:extLst>
                </a:gridCol>
                <a:gridCol w="1104211">
                  <a:extLst>
                    <a:ext uri="{9D8B030D-6E8A-4147-A177-3AD203B41FA5}">
                      <a16:colId xmlns:a16="http://schemas.microsoft.com/office/drawing/2014/main" val="2456734156"/>
                    </a:ext>
                  </a:extLst>
                </a:gridCol>
              </a:tblGrid>
              <a:tr h="6366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Region (# Countries)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2010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2014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2015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2016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2017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2018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2019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2020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1767767"/>
                  </a:ext>
                </a:extLst>
              </a:tr>
              <a:tr h="3832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EU (27)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1.9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2.3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2.3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2.3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2.3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2.4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2.2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2.3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1181180"/>
                  </a:ext>
                </a:extLst>
              </a:tr>
              <a:tr h="3832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OECD (38)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1.6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1.9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1.9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2.3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1.9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1.9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1.8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1.9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3321085"/>
                  </a:ext>
                </a:extLst>
              </a:tr>
              <a:tr h="3832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Africa (31)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0.4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0.4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0.4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0.4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0.3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0.3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0.4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0.3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8178476"/>
                  </a:ext>
                </a:extLst>
              </a:tr>
              <a:tr h="3832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Asia-Pacific (28)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0.7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0.7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0.7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0.7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0.7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0.7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0.7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0.7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719645"/>
                  </a:ext>
                </a:extLst>
              </a:tr>
              <a:tr h="585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Latin America (26)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0.8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0.9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0.9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0.8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67A9"/>
                          </a:solidFill>
                          <a:effectLst/>
                        </a:rPr>
                        <a:t>0.9</a:t>
                      </a:r>
                      <a:endParaRPr lang="en-ZA" sz="200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0.8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0.9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67A9"/>
                          </a:solidFill>
                          <a:effectLst/>
                        </a:rPr>
                        <a:t>0.8</a:t>
                      </a:r>
                      <a:endParaRPr lang="en-ZA" sz="2000" dirty="0">
                        <a:solidFill>
                          <a:srgbClr val="0067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880108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ECC6943-83DD-4D94-AE15-FCC5D77FAA9B}"/>
              </a:ext>
            </a:extLst>
          </p:cNvPr>
          <p:cNvSpPr/>
          <p:nvPr/>
        </p:nvSpPr>
        <p:spPr>
          <a:xfrm>
            <a:off x="489343" y="5558287"/>
            <a:ext cx="11232355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0067A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Sources:</a:t>
            </a:r>
            <a:r>
              <a:rPr lang="en-ZA" b="1" dirty="0">
                <a:solidFill>
                  <a:srgbClr val="0067A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ZA" dirty="0">
                <a:solidFill>
                  <a:srgbClr val="0067A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OECD Global Revenue Statistics Database (2022); European Commission 2020 (2020). The number of countries in each grouping as of 2022 is shown in brackets.</a:t>
            </a:r>
            <a:endParaRPr lang="en-ZA" dirty="0">
              <a:solidFill>
                <a:srgbClr val="006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19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55F9E071-6B87-4EB7-A2AE-71A5AC2BD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84139"/>
            <a:ext cx="8569325" cy="369887"/>
          </a:xfrm>
          <a:prstGeom prst="rect">
            <a:avLst/>
          </a:prstGeom>
          <a:solidFill>
            <a:srgbClr val="0070C0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European Union: Property taxes’ per capita revenue importance (2015)</a:t>
            </a:r>
            <a:endParaRPr lang="en-US" altLang="en-US" sz="1800">
              <a:solidFill>
                <a:schemeClr val="bg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0C8AB5D-EC2D-4568-8E91-B282E18CF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6526214"/>
            <a:ext cx="8589962" cy="23018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ea typeface="宋体" panose="02010600030101010101" pitchFamily="2" charset="-122"/>
              </a:rPr>
              <a:t>Sources: Brzeski, Romanova &amp; Franzsen 2019; Eurostat 2017; </a:t>
            </a:r>
            <a:r>
              <a:rPr lang="en-US" altLang="en-US" sz="900"/>
              <a:t>United Nations Department of Economic &amp; Social Affairs 2015.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99485F-255C-46EC-A157-C1D36790F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81279"/>
              </p:ext>
            </p:extLst>
          </p:nvPr>
        </p:nvGraphicFramePr>
        <p:xfrm>
          <a:off x="1847850" y="579439"/>
          <a:ext cx="8569324" cy="5870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7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5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Country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2015 Population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(‘000)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Recurrent PT (‘000)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PT in € per capita (est.)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PT (‘000)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PT in € per capita (est.)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PT (‘000)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PT in € per capita (est.)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Austria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8 545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81.92 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2 200 000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257.46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2 900 000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339.38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Belgium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11 299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5 400 000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477.92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9 500 000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840.78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14 900 000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1 318.70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Bulgaria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7 150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         100 000 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13.99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13.99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0 300 000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41.96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Croatia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4 240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                     0  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0.00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47.17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0 200 000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47.17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Cyprus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1 165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171.67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0.00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0 200 000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171.67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Czech Republic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10 543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         400 000 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37.94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600 000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56.91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1 000 000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94.85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Denmark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5 669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5 600 000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987.83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1 500 000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264.60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7 100 000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1 252.43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Estonia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1 313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         100 000 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76.16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0.00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76.16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Finland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5 503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1 600 000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290.75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1 400 000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254.41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3 000 000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545.16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France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64 395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69 700 000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1 082.38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31 600 000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490.72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101 300 000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1 573.10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Germany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80 689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13 200 000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163.59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19 100 000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236.71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32 300 000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400.30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Greece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10 955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4 700 000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429.03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1 000 000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91.28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5 700 000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520.31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Hungary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9 855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         600 000 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60.88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81.18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1 400 000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142.06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Ireland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4 688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1 800 000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383.96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1 600 000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341.30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3 400 000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725.26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Italy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59 798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27 500 000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459.88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16 900 000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282.62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44 300 000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740.83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Latvia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1 971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         200 000 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101.47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50.74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300 000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152.21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Lithuania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2 878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         100 000 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34.75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34.75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104.24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Luxembourg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567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0.00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1 234.57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1 410.93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Malta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419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0.00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238.66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238.66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Netherlands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16 925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5 800 000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342.69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4 300 000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254.06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10 100 000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596.75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Poland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38 612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    5 300 000 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137.26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1 400 000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36.26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6 700 000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173.52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Portugal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10 350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1 500 000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144.93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2 000 000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193.24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3 500 000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338.16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Romania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19 511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     1 000 000 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51.25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20.50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1 400 000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71.75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Slovakia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5 426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         300 000 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55.29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0.00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55.29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Slovenia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2 068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         200 000 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96.71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0.00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200 000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96.71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Spain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46 122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13 600 000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294.87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16 900 000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366.42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30 500 000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661.29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Sweden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9 779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3 600 000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368.14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1 700 000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173.84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5 300 000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541.98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United Kingdom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64 716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79 300 000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1 225.35</a:t>
                      </a:r>
                      <a:endParaRPr lang="en-US" sz="11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29 700 000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458.93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109 000 000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1 684.28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CESE countries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103 567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8 300 000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80.14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3 700 000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35.73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12 200 000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117.80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Non </a:t>
                      </a:r>
                      <a:r>
                        <a:rPr lang="en-US" sz="1100" dirty="0" err="1">
                          <a:effectLst/>
                        </a:rPr>
                        <a:t>CESE</a:t>
                      </a:r>
                      <a:r>
                        <a:rPr lang="en-US" sz="1100" dirty="0">
                          <a:effectLst/>
                        </a:rPr>
                        <a:t> countries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401 584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234 300 000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583.44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140 300 000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349.37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374 400 000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932.31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94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European Union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505 151</a:t>
                      </a:r>
                      <a:endParaRPr lang="en-US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242 600 000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480.25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144 000 000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285.06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386 600 000</a:t>
                      </a:r>
                      <a:endParaRPr lang="en-US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765.32</a:t>
                      </a:r>
                      <a:endParaRPr lang="en-US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4396" marR="64396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790D1E-B1C1-47BF-8074-02C214447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07262"/>
              </p:ext>
            </p:extLst>
          </p:nvPr>
        </p:nvGraphicFramePr>
        <p:xfrm>
          <a:off x="484094" y="554427"/>
          <a:ext cx="11254149" cy="5916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7358">
                  <a:extLst>
                    <a:ext uri="{9D8B030D-6E8A-4147-A177-3AD203B41FA5}">
                      <a16:colId xmlns:a16="http://schemas.microsoft.com/office/drawing/2014/main" val="3206689945"/>
                    </a:ext>
                  </a:extLst>
                </a:gridCol>
                <a:gridCol w="747742">
                  <a:extLst>
                    <a:ext uri="{9D8B030D-6E8A-4147-A177-3AD203B41FA5}">
                      <a16:colId xmlns:a16="http://schemas.microsoft.com/office/drawing/2014/main" val="3515782637"/>
                    </a:ext>
                  </a:extLst>
                </a:gridCol>
                <a:gridCol w="747742">
                  <a:extLst>
                    <a:ext uri="{9D8B030D-6E8A-4147-A177-3AD203B41FA5}">
                      <a16:colId xmlns:a16="http://schemas.microsoft.com/office/drawing/2014/main" val="1882300286"/>
                    </a:ext>
                  </a:extLst>
                </a:gridCol>
                <a:gridCol w="747742">
                  <a:extLst>
                    <a:ext uri="{9D8B030D-6E8A-4147-A177-3AD203B41FA5}">
                      <a16:colId xmlns:a16="http://schemas.microsoft.com/office/drawing/2014/main" val="3501305668"/>
                    </a:ext>
                  </a:extLst>
                </a:gridCol>
                <a:gridCol w="747742">
                  <a:extLst>
                    <a:ext uri="{9D8B030D-6E8A-4147-A177-3AD203B41FA5}">
                      <a16:colId xmlns:a16="http://schemas.microsoft.com/office/drawing/2014/main" val="1627206414"/>
                    </a:ext>
                  </a:extLst>
                </a:gridCol>
                <a:gridCol w="747742">
                  <a:extLst>
                    <a:ext uri="{9D8B030D-6E8A-4147-A177-3AD203B41FA5}">
                      <a16:colId xmlns:a16="http://schemas.microsoft.com/office/drawing/2014/main" val="2174388817"/>
                    </a:ext>
                  </a:extLst>
                </a:gridCol>
                <a:gridCol w="747742">
                  <a:extLst>
                    <a:ext uri="{9D8B030D-6E8A-4147-A177-3AD203B41FA5}">
                      <a16:colId xmlns:a16="http://schemas.microsoft.com/office/drawing/2014/main" val="400974463"/>
                    </a:ext>
                  </a:extLst>
                </a:gridCol>
                <a:gridCol w="747742">
                  <a:extLst>
                    <a:ext uri="{9D8B030D-6E8A-4147-A177-3AD203B41FA5}">
                      <a16:colId xmlns:a16="http://schemas.microsoft.com/office/drawing/2014/main" val="1712262724"/>
                    </a:ext>
                  </a:extLst>
                </a:gridCol>
                <a:gridCol w="747742">
                  <a:extLst>
                    <a:ext uri="{9D8B030D-6E8A-4147-A177-3AD203B41FA5}">
                      <a16:colId xmlns:a16="http://schemas.microsoft.com/office/drawing/2014/main" val="1586671777"/>
                    </a:ext>
                  </a:extLst>
                </a:gridCol>
                <a:gridCol w="747742">
                  <a:extLst>
                    <a:ext uri="{9D8B030D-6E8A-4147-A177-3AD203B41FA5}">
                      <a16:colId xmlns:a16="http://schemas.microsoft.com/office/drawing/2014/main" val="3122836494"/>
                    </a:ext>
                  </a:extLst>
                </a:gridCol>
                <a:gridCol w="747742">
                  <a:extLst>
                    <a:ext uri="{9D8B030D-6E8A-4147-A177-3AD203B41FA5}">
                      <a16:colId xmlns:a16="http://schemas.microsoft.com/office/drawing/2014/main" val="2227189375"/>
                    </a:ext>
                  </a:extLst>
                </a:gridCol>
                <a:gridCol w="747742">
                  <a:extLst>
                    <a:ext uri="{9D8B030D-6E8A-4147-A177-3AD203B41FA5}">
                      <a16:colId xmlns:a16="http://schemas.microsoft.com/office/drawing/2014/main" val="973034559"/>
                    </a:ext>
                  </a:extLst>
                </a:gridCol>
                <a:gridCol w="735068">
                  <a:extLst>
                    <a:ext uri="{9D8B030D-6E8A-4147-A177-3AD203B41FA5}">
                      <a16:colId xmlns:a16="http://schemas.microsoft.com/office/drawing/2014/main" val="144449890"/>
                    </a:ext>
                  </a:extLst>
                </a:gridCol>
                <a:gridCol w="1026561">
                  <a:extLst>
                    <a:ext uri="{9D8B030D-6E8A-4147-A177-3AD203B41FA5}">
                      <a16:colId xmlns:a16="http://schemas.microsoft.com/office/drawing/2014/main" val="1382555192"/>
                    </a:ext>
                  </a:extLst>
                </a:gridCol>
              </a:tblGrid>
              <a:tr h="33852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2010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2011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2012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2013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2014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2015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2016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2017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2018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2019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2020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Ranking 2020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Revenue 2020</a:t>
                      </a:r>
                      <a:br>
                        <a:rPr lang="en-ZA" sz="1200" u="none" strike="noStrike">
                          <a:effectLst/>
                        </a:rPr>
                      </a:br>
                      <a:r>
                        <a:rPr lang="en-ZA" sz="1200" u="none" strike="noStrike">
                          <a:effectLst/>
                        </a:rPr>
                        <a:t>(million EUR)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3009229444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EU-27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</a:rPr>
                        <a:t> 302 724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4049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Belgium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3.1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3.3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3.6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3.6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3.6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</a:rPr>
                        <a:t> 16 054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73111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Bulgaria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</a:rPr>
                        <a:t>  444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2908206185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Czechia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</a:rPr>
                        <a:t>  661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26031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>
                          <a:effectLst/>
                        </a:rPr>
                        <a:t>Denmark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8 263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3215614669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>
                          <a:effectLst/>
                        </a:rPr>
                        <a:t>Germany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44 657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262621536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>
                          <a:effectLst/>
                        </a:rPr>
                        <a:t>Estonia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 81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1385933650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Ireland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1.3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3 928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3069320525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Greece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3.3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3.2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3.5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3.3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3.3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3.4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</a:rPr>
                        <a:t> 5 544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76822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>
                          <a:effectLst/>
                        </a:rPr>
                        <a:t>Spain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30 026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3068446441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France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4.0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4.3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4.3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4.3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4.5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4.6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4.7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4.8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4.6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4.5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4.6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</a:rPr>
                        <a:t> 106 013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178751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Croatia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 535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873672647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>
                          <a:effectLst/>
                        </a:rPr>
                        <a:t>Italy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2.4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40 130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1176653994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Cyprus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 165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1844335564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Latvia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 303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1630402679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Lithuania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 165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2181463257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Luxembourg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1 615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2126572568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>
                          <a:effectLst/>
                        </a:rPr>
                        <a:t>Hungary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1.0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1 517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940399524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>
                          <a:effectLst/>
                        </a:rPr>
                        <a:t>Malta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1.3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 93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1020234699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>
                          <a:effectLst/>
                        </a:rPr>
                        <a:t>Netherlands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14 667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3069135037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Austria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3 339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897465273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Poland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1.7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9 019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2980249766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>
                          <a:effectLst/>
                        </a:rPr>
                        <a:t>Portugal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4 565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3460807793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>
                          <a:effectLst/>
                        </a:rPr>
                        <a:t>Romania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1 342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3068924622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Slovenia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 295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1297947092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Slovakia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0.4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0.5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 438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2772356553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Finland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11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3 866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2012692224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Sweden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4 999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1477530412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Iceland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17.3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2.3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</a:rPr>
                        <a:t>  445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1478269144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</a:rPr>
                        <a:t>Norway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1.1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1.0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</a:rPr>
                        <a:t> 3 953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2" marR="2062" marT="2062" marB="0" anchor="ctr"/>
                </a:tc>
                <a:extLst>
                  <a:ext uri="{0D108BD9-81ED-4DB2-BD59-A6C34878D82A}">
                    <a16:rowId xmlns:a16="http://schemas.microsoft.com/office/drawing/2014/main" val="126492928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EC40962-6127-4B37-8FFD-BE05F1B646F3}"/>
              </a:ext>
            </a:extLst>
          </p:cNvPr>
          <p:cNvSpPr/>
          <p:nvPr/>
        </p:nvSpPr>
        <p:spPr>
          <a:xfrm>
            <a:off x="4289055" y="37727"/>
            <a:ext cx="3509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Taxes on property as % of GDP</a:t>
            </a:r>
            <a:endParaRPr lang="en-Z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D3340E-B6C8-48D3-8A98-F8EBCD9F46CE}"/>
              </a:ext>
            </a:extLst>
          </p:cNvPr>
          <p:cNvSpPr/>
          <p:nvPr/>
        </p:nvSpPr>
        <p:spPr>
          <a:xfrm>
            <a:off x="495129" y="6511880"/>
            <a:ext cx="4941622" cy="248883"/>
          </a:xfrm>
          <a:prstGeom prst="rect">
            <a:avLst/>
          </a:prstGeom>
          <a:ln>
            <a:solidFill>
              <a:srgbClr val="0067A9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Source: European Commission, DG Taxation and Customs Union, based on Eurostat data</a:t>
            </a:r>
            <a:r>
              <a:rPr lang="en-US" sz="1000" dirty="0"/>
              <a:t>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489618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BAB8BC98-B1E5-4927-B967-73982EACE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119" y="1551706"/>
            <a:ext cx="10269602" cy="460851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ZA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Property tax is a challenging tax to administer</a:t>
            </a:r>
          </a:p>
          <a:p>
            <a:pPr lvl="1" eaLnBrk="1" hangingPunct="1">
              <a:lnSpc>
                <a:spcPct val="110000"/>
              </a:lnSpc>
            </a:pPr>
            <a:endParaRPr lang="en-ZA" alt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intensive (property discovery, assessment)</a:t>
            </a:r>
          </a:p>
          <a:p>
            <a:pPr lvl="2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rgbClr val="FF0000"/>
                </a:solidFill>
              </a:rPr>
              <a:t>Important role for information &amp; communication technology (ICT)</a:t>
            </a:r>
          </a:p>
          <a:p>
            <a:pPr lvl="1" eaLnBrk="1" hangingPunct="1">
              <a:lnSpc>
                <a:spcPct val="110000"/>
              </a:lnSpc>
            </a:pPr>
            <a:endParaRPr lang="en-ZA" alt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 administration costs (unpopular with officials and administrators)</a:t>
            </a:r>
          </a:p>
          <a:p>
            <a:pPr lvl="1" eaLnBrk="1" hangingPunct="1">
              <a:lnSpc>
                <a:spcPct val="110000"/>
              </a:lnSpc>
            </a:pPr>
            <a:endParaRPr lang="en-GB" alt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 political costs (unpopular with politicians)</a:t>
            </a:r>
          </a:p>
          <a:p>
            <a:pPr lvl="1" eaLnBrk="1" hangingPunct="1">
              <a:lnSpc>
                <a:spcPct val="110000"/>
              </a:lnSpc>
            </a:pPr>
            <a:endParaRPr lang="en-ZA" alt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Seldom properly understood (unpopular with taxpayers)</a:t>
            </a:r>
          </a:p>
          <a:p>
            <a:pPr lvl="1" eaLnBrk="1" hangingPunct="1">
              <a:lnSpc>
                <a:spcPct val="110000"/>
              </a:lnSpc>
            </a:pPr>
            <a:endParaRPr lang="en-ZA" alt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76F2D2-0CA1-486A-AB52-EFA4D0E4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Property tax challenges</a:t>
            </a:r>
            <a:endParaRPr lang="en-Z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9AEBB270-2104-4036-8194-15B09997A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856" y="1557339"/>
            <a:ext cx="11299667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ZA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“Tax administration = tax policy”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Study: </a:t>
            </a:r>
          </a:p>
          <a:p>
            <a:pPr lvl="2" eaLnBrk="1" hangingPunct="1">
              <a:lnSpc>
                <a:spcPct val="90000"/>
              </a:lnSpc>
            </a:pPr>
            <a:r>
              <a:rPr lang="en-ZA" alt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Norregaard</a:t>
            </a:r>
            <a:r>
              <a:rPr lang="en-ZA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2013</a:t>
            </a:r>
          </a:p>
          <a:p>
            <a:pPr lvl="2" eaLnBrk="1" hangingPunct="1">
              <a:lnSpc>
                <a:spcPct val="90000"/>
              </a:lnSpc>
            </a:pPr>
            <a:endParaRPr lang="en-ZA" alt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ZA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must be possible and practicable to implement tax policies in the short term and these must be sustainable in the long term</a:t>
            </a:r>
          </a:p>
          <a:p>
            <a:pPr eaLnBrk="1" hangingPunct="1">
              <a:lnSpc>
                <a:spcPct val="90000"/>
              </a:lnSpc>
            </a:pPr>
            <a:endParaRPr lang="en-ZA" alt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ZA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recurrent property tax is a difficult and costly tax to administer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C8528-865C-47C8-A289-C6DD23C2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  <a:endParaRPr lang="en-Z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01A3C-66C4-49A1-BE32-56CA4C861D96}"/>
              </a:ext>
            </a:extLst>
          </p:cNvPr>
          <p:cNvSpPr/>
          <p:nvPr/>
        </p:nvSpPr>
        <p:spPr>
          <a:xfrm>
            <a:off x="3961503" y="657872"/>
            <a:ext cx="7826395" cy="1679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EDF140E0-A9DF-49D8-898E-8932587662AA}"/>
              </a:ext>
            </a:extLst>
          </p:cNvPr>
          <p:cNvSpPr txBox="1">
            <a:spLocks/>
          </p:cNvSpPr>
          <p:nvPr/>
        </p:nvSpPr>
        <p:spPr>
          <a:xfrm>
            <a:off x="4031148" y="657872"/>
            <a:ext cx="7826395" cy="220945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67A9"/>
              </a:buClr>
              <a:buSzPct val="100000"/>
              <a:buFont typeface="Wingdings" panose="05000000000000000000" pitchFamily="2" charset="2"/>
              <a:buNone/>
              <a:defRPr lang="en-US" sz="2400" b="1" kern="1200" cap="all" dirty="0">
                <a:solidFill>
                  <a:srgbClr val="3C8C8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E91BE"/>
              </a:buClr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800" spc="-150" dirty="0">
              <a:solidFill>
                <a:srgbClr val="0067A9"/>
              </a:solidFill>
            </a:endParaRPr>
          </a:p>
          <a:p>
            <a:pPr algn="l"/>
            <a:r>
              <a:rPr lang="en-ZA" spc="-150" dirty="0">
                <a:solidFill>
                  <a:srgbClr val="0067A9"/>
                </a:solidFill>
              </a:rPr>
              <a:t>MVV182K/01: </a:t>
            </a:r>
          </a:p>
          <a:p>
            <a:pPr algn="l"/>
            <a:r>
              <a:rPr lang="en-ZA" spc="-150" dirty="0">
                <a:solidFill>
                  <a:srgbClr val="0067A9"/>
                </a:solidFill>
              </a:rPr>
              <a:t>Property-Related Taxes – Issues &amp; Trends</a:t>
            </a:r>
          </a:p>
          <a:p>
            <a:pPr algn="l"/>
            <a:r>
              <a:rPr lang="en-Z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Property Transfer Taxes – An Overview</a:t>
            </a:r>
            <a:endParaRPr lang="en-ZA" sz="2800" spc="-150" dirty="0">
              <a:solidFill>
                <a:srgbClr val="0067A9"/>
              </a:solidFill>
            </a:endParaRPr>
          </a:p>
          <a:p>
            <a:pPr algn="r"/>
            <a:endParaRPr lang="en-ZA" spc="-150" dirty="0">
              <a:solidFill>
                <a:srgbClr val="0067A9"/>
              </a:solidFill>
            </a:endParaRPr>
          </a:p>
          <a:p>
            <a:pPr algn="r"/>
            <a:endParaRPr lang="en-GB" spc="-150" dirty="0">
              <a:solidFill>
                <a:srgbClr val="0067A9"/>
              </a:solidFill>
            </a:endParaRPr>
          </a:p>
        </p:txBody>
      </p:sp>
      <p:pic>
        <p:nvPicPr>
          <p:cNvPr id="10" name="obrázek 3">
            <a:extLst>
              <a:ext uri="{FF2B5EF4-FFF2-40B4-BE49-F238E27FC236}">
                <a16:creationId xmlns:a16="http://schemas.microsoft.com/office/drawing/2014/main" id="{83DF479B-3EDE-48EA-90FE-7EF38096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20" y="3268395"/>
            <a:ext cx="3054204" cy="29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01F8A9-7BAF-40E9-9AD0-AC714B295E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45" y="560070"/>
            <a:ext cx="3553712" cy="2512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593C23-5943-41F6-9074-E5C2C276B1F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60" y="3194120"/>
            <a:ext cx="2187436" cy="3035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70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4A92F71C-09F1-4791-AA65-1E7BA4DA4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844676"/>
            <a:ext cx="8229600" cy="4321175"/>
          </a:xfrm>
        </p:spPr>
        <p:txBody>
          <a:bodyPr/>
          <a:lstStyle/>
          <a:p>
            <a:pPr marL="0" indent="0">
              <a:buNone/>
            </a:pPr>
            <a:endParaRPr lang="en-ZA" altLang="en-US" dirty="0"/>
          </a:p>
          <a:p>
            <a:pPr marL="0" indent="0" algn="ctr">
              <a:buNone/>
            </a:pPr>
            <a:r>
              <a:rPr lang="en-ZA" altLang="en-US" sz="4000" b="1" dirty="0">
                <a:solidFill>
                  <a:srgbClr val="FF0000"/>
                </a:solidFill>
              </a:rPr>
              <a:t>10 May 1529</a:t>
            </a:r>
          </a:p>
          <a:p>
            <a:pPr marL="0" indent="0" algn="ctr">
              <a:buNone/>
            </a:pPr>
            <a:endParaRPr lang="en-ZA" altLang="en-US" sz="4000" dirty="0"/>
          </a:p>
          <a:p>
            <a:pPr marL="0" indent="0" algn="ctr">
              <a:buNone/>
            </a:pPr>
            <a:r>
              <a:rPr lang="en-ZA" altLang="en-US" sz="3600" dirty="0"/>
              <a:t>What is the significance of this date?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6381BA-4A25-4B99-AC7C-95412072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Property as a taxable object</a:t>
            </a:r>
            <a:endParaRPr lang="en-Z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280FAB00-A0BD-4CBC-BAAA-42443132B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3756" y="1683985"/>
            <a:ext cx="11076239" cy="481197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ZA" altLang="en-US" sz="2400" dirty="0"/>
              <a:t>Property transfer has been a taxable event since ancient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/>
              <a:t>Egypt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/>
              <a:t>Rome</a:t>
            </a:r>
          </a:p>
          <a:p>
            <a:pPr lvl="1" eaLnBrk="1" hangingPunct="1">
              <a:lnSpc>
                <a:spcPct val="90000"/>
              </a:lnSpc>
            </a:pPr>
            <a:endParaRPr lang="en-ZA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b="1" dirty="0">
                <a:solidFill>
                  <a:srgbClr val="FF3300"/>
                </a:solidFill>
              </a:rPr>
              <a:t>Charles V – 10 May 1529</a:t>
            </a:r>
          </a:p>
          <a:p>
            <a:pPr lvl="1" eaLnBrk="1" hangingPunct="1">
              <a:lnSpc>
                <a:spcPct val="90000"/>
              </a:lnSpc>
            </a:pPr>
            <a:endParaRPr lang="en-ZA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/>
              <a:t>Spain – Alva and the 5% tax (1571)</a:t>
            </a:r>
          </a:p>
          <a:p>
            <a:pPr lvl="1" eaLnBrk="1" hangingPunct="1">
              <a:lnSpc>
                <a:spcPct val="90000"/>
              </a:lnSpc>
            </a:pPr>
            <a:endParaRPr lang="en-ZA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/>
              <a:t>Holland </a:t>
            </a:r>
          </a:p>
          <a:p>
            <a:pPr lvl="2" eaLnBrk="1" hangingPunct="1">
              <a:lnSpc>
                <a:spcPct val="90000"/>
              </a:lnSpc>
            </a:pPr>
            <a:r>
              <a:rPr lang="en-ZA" altLang="en-US" sz="1800" dirty="0"/>
              <a:t>Transfer duty (40</a:t>
            </a:r>
            <a:r>
              <a:rPr lang="en-ZA" altLang="en-US" sz="1800" baseline="30000" dirty="0"/>
              <a:t>th</a:t>
            </a:r>
            <a:r>
              <a:rPr lang="en-ZA" altLang="en-US" sz="1800" dirty="0"/>
              <a:t> penny – i.e. 2.5%) in 1598 </a:t>
            </a:r>
          </a:p>
          <a:p>
            <a:pPr lvl="2" eaLnBrk="1" hangingPunct="1">
              <a:lnSpc>
                <a:spcPct val="90000"/>
              </a:lnSpc>
            </a:pPr>
            <a:r>
              <a:rPr lang="en-ZA" altLang="en-US" sz="1800" dirty="0"/>
              <a:t>Stamp duties in 1624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4C5DBD-E605-4917-8030-2FB026C3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 overview</a:t>
            </a:r>
            <a:endParaRPr lang="en-Z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56EBB23D-B592-45DE-9195-E7EFF7537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6601" y="1601233"/>
            <a:ext cx="9695313" cy="492339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ZA" altLang="en-US" sz="2400" dirty="0"/>
              <a:t>Property is fixed in location</a:t>
            </a:r>
          </a:p>
          <a:p>
            <a:pPr eaLnBrk="1" hangingPunct="1">
              <a:lnSpc>
                <a:spcPct val="90000"/>
              </a:lnSpc>
            </a:pPr>
            <a:endParaRPr lang="en-ZA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/>
              <a:t>Property is highly visible</a:t>
            </a:r>
          </a:p>
          <a:p>
            <a:pPr eaLnBrk="1" hangingPunct="1">
              <a:lnSpc>
                <a:spcPct val="90000"/>
              </a:lnSpc>
            </a:pPr>
            <a:endParaRPr lang="en-ZA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/>
              <a:t>Property has an inherent value</a:t>
            </a:r>
          </a:p>
          <a:p>
            <a:pPr eaLnBrk="1" hangingPunct="1">
              <a:lnSpc>
                <a:spcPct val="90000"/>
              </a:lnSpc>
            </a:pPr>
            <a:endParaRPr lang="en-ZA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/>
              <a:t>Taxpayers are usually readily identifiable</a:t>
            </a:r>
          </a:p>
          <a:p>
            <a:pPr eaLnBrk="1" hangingPunct="1">
              <a:lnSpc>
                <a:spcPct val="90000"/>
              </a:lnSpc>
            </a:pPr>
            <a:endParaRPr lang="en-ZA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chemeClr val="accent2"/>
                </a:solidFill>
              </a:rPr>
              <a:t>Transfers are often “public” and require official input</a:t>
            </a:r>
          </a:p>
          <a:p>
            <a:pPr eaLnBrk="1" hangingPunct="1">
              <a:lnSpc>
                <a:spcPct val="90000"/>
              </a:lnSpc>
            </a:pPr>
            <a:endParaRPr lang="en-ZA" altLang="en-US" sz="12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b="1" dirty="0">
                <a:solidFill>
                  <a:srgbClr val="CC3300"/>
                </a:solidFill>
              </a:rPr>
              <a:t>Administrative provisions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b="1" dirty="0">
                <a:solidFill>
                  <a:srgbClr val="CC3300"/>
                </a:solidFill>
              </a:rPr>
              <a:t>No legal transfer of (property) rights before payment of tax</a:t>
            </a:r>
            <a:endParaRPr lang="en-ZA" altLang="en-US" sz="2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2400" dirty="0">
                <a:solidFill>
                  <a:schemeClr val="accent2"/>
                </a:solidFill>
              </a:rPr>
              <a:t>		</a:t>
            </a:r>
            <a:r>
              <a:rPr lang="en-ZA" altLang="en-US" sz="2000" dirty="0">
                <a:solidFill>
                  <a:schemeClr val="accent2"/>
                </a:solidFill>
              </a:rPr>
              <a:t>(i.e. before tenure rights are acknowledged and protected in terms of law)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39BA-DADB-4BFB-A835-CFD12D86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Property transfers a taxable events</a:t>
            </a:r>
            <a:endParaRPr lang="en-Z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5DCC698E-3C80-47C6-A41B-196178D5A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7522" y="1497795"/>
            <a:ext cx="9514391" cy="524431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2000" b="1" dirty="0">
                <a:solidFill>
                  <a:srgbClr val="FF0000"/>
                </a:solidFill>
              </a:rPr>
              <a:t>Taxes on the transfer of real estate</a:t>
            </a:r>
          </a:p>
          <a:p>
            <a:pPr eaLnBrk="1" hangingPunct="1">
              <a:lnSpc>
                <a:spcPct val="80000"/>
              </a:lnSpc>
            </a:pPr>
            <a:r>
              <a:rPr lang="en-ZA" altLang="en-US" sz="2000" b="1" dirty="0">
                <a:solidFill>
                  <a:schemeClr val="accent2"/>
                </a:solidFill>
              </a:rPr>
              <a:t>Transaction-type taxes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Focuses on the underlying </a:t>
            </a:r>
            <a:r>
              <a:rPr lang="en-ZA" altLang="en-US" sz="1800" i="1" dirty="0"/>
              <a:t>transaction</a:t>
            </a:r>
            <a:r>
              <a:rPr lang="en-ZA" altLang="en-US" sz="1800" dirty="0"/>
              <a:t> (e.g. contract of sale)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Typical in Civil Law-countries with a European legal tradition 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E.g. Belgium, Germany, Luxembourg, Spain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High tax rates (often above 5%) – e.g. Belgium, Spain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South Africa: 0% to 13%, Zambia: 5% (was 10% from 2014 to 2016)</a:t>
            </a:r>
          </a:p>
          <a:p>
            <a:pPr lvl="2" eaLnBrk="1" hangingPunct="1">
              <a:lnSpc>
                <a:spcPct val="80000"/>
              </a:lnSpc>
            </a:pPr>
            <a:endParaRPr lang="en-ZA" altLang="en-US" sz="1000" dirty="0"/>
          </a:p>
          <a:p>
            <a:pPr eaLnBrk="1" hangingPunct="1">
              <a:lnSpc>
                <a:spcPct val="80000"/>
              </a:lnSpc>
            </a:pPr>
            <a:r>
              <a:rPr lang="en-ZA" altLang="en-US" sz="2000" b="1" dirty="0">
                <a:solidFill>
                  <a:schemeClr val="accent2"/>
                </a:solidFill>
              </a:rPr>
              <a:t>Stamp duties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Focuses on </a:t>
            </a:r>
            <a:r>
              <a:rPr lang="en-ZA" altLang="en-US" sz="1800" i="1" dirty="0"/>
              <a:t>documents</a:t>
            </a:r>
            <a:r>
              <a:rPr lang="en-ZA" altLang="en-US" sz="1800" dirty="0"/>
              <a:t> (e.g. deed of sale/registration)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Typical in Common Law-countries with an English legal tradition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E.g. UK, US, Canada, Australia, </a:t>
            </a:r>
            <a:r>
              <a:rPr lang="en-ZA" altLang="en-US" sz="1800" b="1" dirty="0">
                <a:solidFill>
                  <a:srgbClr val="FF0000"/>
                </a:solidFill>
              </a:rPr>
              <a:t>India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Low tax rates (generally below 2%), </a:t>
            </a:r>
            <a:r>
              <a:rPr lang="en-ZA" altLang="en-US" sz="1800" b="1" dirty="0">
                <a:solidFill>
                  <a:srgbClr val="FF0000"/>
                </a:solidFill>
              </a:rPr>
              <a:t>but</a:t>
            </a:r>
            <a:r>
              <a:rPr lang="en-ZA" altLang="en-US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ZA" altLang="en-US" sz="1600" dirty="0"/>
              <a:t>UK: 0% to 12%</a:t>
            </a:r>
          </a:p>
          <a:p>
            <a:pPr lvl="2" eaLnBrk="1" hangingPunct="1">
              <a:lnSpc>
                <a:spcPct val="80000"/>
              </a:lnSpc>
            </a:pPr>
            <a:r>
              <a:rPr lang="en-ZA" altLang="en-US" sz="1600" dirty="0"/>
              <a:t>Grenada: 10% and St Vincent &amp; The Grenadines: 10%</a:t>
            </a:r>
          </a:p>
          <a:p>
            <a:pPr lvl="2" eaLnBrk="1" hangingPunct="1">
              <a:lnSpc>
                <a:spcPct val="80000"/>
              </a:lnSpc>
            </a:pPr>
            <a:endParaRPr lang="en-ZA" altLang="en-US" sz="1000" dirty="0"/>
          </a:p>
          <a:p>
            <a:pPr eaLnBrk="1" hangingPunct="1">
              <a:lnSpc>
                <a:spcPct val="80000"/>
              </a:lnSpc>
            </a:pPr>
            <a:r>
              <a:rPr lang="en-ZA" altLang="en-US" sz="2000" b="1" dirty="0"/>
              <a:t>Both stamp duty and transfer tax(es)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600" dirty="0"/>
              <a:t>Some Caribbean countries, Thailand, </a:t>
            </a:r>
            <a:r>
              <a:rPr lang="en-ZA" altLang="en-US" sz="1600" b="1" dirty="0">
                <a:solidFill>
                  <a:srgbClr val="FF0000"/>
                </a:solidFill>
              </a:rPr>
              <a:t>Lesotho</a:t>
            </a:r>
          </a:p>
          <a:p>
            <a:pPr lvl="1" eaLnBrk="1" hangingPunct="1">
              <a:lnSpc>
                <a:spcPct val="80000"/>
              </a:lnSpc>
            </a:pPr>
            <a:endParaRPr lang="en-ZA" altLang="en-US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2000" b="1" dirty="0">
                <a:solidFill>
                  <a:srgbClr val="FF0000"/>
                </a:solidFill>
              </a:rPr>
              <a:t>Registration fees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Focuses on registration, but constitutes a user charge rather than a tax</a:t>
            </a:r>
            <a:endParaRPr lang="en-GB" alt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036FB2-A8D4-4F19-A08B-0B48272A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Comparative overview</a:t>
            </a:r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This course (2)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2DF335-8CA4-4707-81CA-A395015D8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08959"/>
              </p:ext>
            </p:extLst>
          </p:nvPr>
        </p:nvGraphicFramePr>
        <p:xfrm>
          <a:off x="439959" y="1423319"/>
          <a:ext cx="11287254" cy="5097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965">
                  <a:extLst>
                    <a:ext uri="{9D8B030D-6E8A-4147-A177-3AD203B41FA5}">
                      <a16:colId xmlns:a16="http://schemas.microsoft.com/office/drawing/2014/main" val="3808478199"/>
                    </a:ext>
                  </a:extLst>
                </a:gridCol>
                <a:gridCol w="3495823">
                  <a:extLst>
                    <a:ext uri="{9D8B030D-6E8A-4147-A177-3AD203B41FA5}">
                      <a16:colId xmlns:a16="http://schemas.microsoft.com/office/drawing/2014/main" val="1017224227"/>
                    </a:ext>
                  </a:extLst>
                </a:gridCol>
                <a:gridCol w="5044466">
                  <a:extLst>
                    <a:ext uri="{9D8B030D-6E8A-4147-A177-3AD203B41FA5}">
                      <a16:colId xmlns:a16="http://schemas.microsoft.com/office/drawing/2014/main" val="537247079"/>
                    </a:ext>
                  </a:extLst>
                </a:gridCol>
              </a:tblGrid>
              <a:tr h="312936">
                <a:tc gridSpan="3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Tuesday 2 May 2023</a:t>
                      </a:r>
                    </a:p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943538"/>
                  </a:ext>
                </a:extLst>
              </a:tr>
              <a:tr h="31293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Time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Lecturer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</a:rPr>
                        <a:t>Topic</a:t>
                      </a:r>
                      <a:endParaRPr lang="en-ZA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889203"/>
                  </a:ext>
                </a:extLst>
              </a:tr>
              <a:tr h="63961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10:00 – 11:40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Franzsen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</a:rPr>
                        <a:t>Introduction to property-related taxes</a:t>
                      </a:r>
                      <a:endParaRPr lang="en-ZA" sz="200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</a:rPr>
                        <a:t>Real estate transfer taxes</a:t>
                      </a:r>
                      <a:endParaRPr lang="en-ZA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215591"/>
                  </a:ext>
                </a:extLst>
              </a:tr>
              <a:tr h="94207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12:00 – 13:40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</a:rPr>
                        <a:t>Radvan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Real estate transfer taxes in Europe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Czech Republic property tax system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891583"/>
                  </a:ext>
                </a:extLst>
              </a:tr>
              <a:tr h="94207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14:00 – 15:40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Franzsen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McCluskey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Recurrent property tax – international overview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Property tax base options – issues and trends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536068"/>
                  </a:ext>
                </a:extLst>
              </a:tr>
              <a:tr h="312936">
                <a:tc gridSpan="3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Wednesday 3 May 2023</a:t>
                      </a:r>
                    </a:p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61614"/>
                  </a:ext>
                </a:extLst>
              </a:tr>
              <a:tr h="46525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12:00 – 13:40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McCluskey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Valuation, assessment and tax administration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899814"/>
                  </a:ext>
                </a:extLst>
              </a:tr>
              <a:tr h="94207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14:00 – 15:40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Franzsen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McCluskey and Franzsen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Property tax rates and tax relief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Workshop and overall conclusions</a:t>
                      </a:r>
                      <a:endParaRPr lang="en-ZA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7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75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09B4B537-DE0F-4318-9FD2-F68B8765F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8221" y="1576410"/>
            <a:ext cx="9685129" cy="507264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ZA" altLang="en-US" b="1" dirty="0">
                <a:solidFill>
                  <a:schemeClr val="accent2"/>
                </a:solidFill>
              </a:rPr>
              <a:t>Tax base</a:t>
            </a:r>
          </a:p>
          <a:p>
            <a:pPr lvl="1" eaLnBrk="1" hangingPunct="1"/>
            <a:r>
              <a:rPr lang="en-ZA" altLang="en-US" sz="1800" dirty="0"/>
              <a:t>Possible “overlap” with other taxes</a:t>
            </a:r>
          </a:p>
          <a:p>
            <a:pPr lvl="2" eaLnBrk="1" hangingPunct="1"/>
            <a:r>
              <a:rPr lang="en-ZA" altLang="en-US" sz="1800" dirty="0"/>
              <a:t>Value-added tax (VAT)</a:t>
            </a:r>
          </a:p>
          <a:p>
            <a:pPr lvl="2" eaLnBrk="1" hangingPunct="1"/>
            <a:r>
              <a:rPr lang="en-ZA" altLang="en-US" sz="1800" dirty="0"/>
              <a:t>Capital wealth taxes (death duties and gift taxes)</a:t>
            </a:r>
          </a:p>
          <a:p>
            <a:pPr lvl="2" eaLnBrk="1" hangingPunct="1"/>
            <a:r>
              <a:rPr lang="en-ZA" altLang="en-US" sz="1800" dirty="0"/>
              <a:t>Capital gains tax (CGT)</a:t>
            </a:r>
          </a:p>
          <a:p>
            <a:pPr lvl="1" eaLnBrk="1" hangingPunct="1"/>
            <a:r>
              <a:rPr lang="en-ZA" altLang="en-US" sz="1800" dirty="0"/>
              <a:t>Taxation at more than one government level</a:t>
            </a:r>
          </a:p>
          <a:p>
            <a:pPr lvl="1" eaLnBrk="1" hangingPunct="1"/>
            <a:r>
              <a:rPr lang="en-ZA" altLang="en-US" sz="1800" dirty="0"/>
              <a:t>Scope of “acquisition”</a:t>
            </a:r>
          </a:p>
          <a:p>
            <a:pPr lvl="1" eaLnBrk="1" hangingPunct="1"/>
            <a:r>
              <a:rPr lang="en-ZA" altLang="en-US" sz="1800" dirty="0"/>
              <a:t>Scope of “property”</a:t>
            </a:r>
          </a:p>
          <a:p>
            <a:pPr lvl="1" eaLnBrk="1" hangingPunct="1"/>
            <a:endParaRPr lang="en-ZA" altLang="en-US" sz="900" dirty="0"/>
          </a:p>
          <a:p>
            <a:pPr eaLnBrk="1" hangingPunct="1"/>
            <a:r>
              <a:rPr lang="en-ZA" altLang="en-US" b="1" dirty="0">
                <a:solidFill>
                  <a:schemeClr val="accent2"/>
                </a:solidFill>
              </a:rPr>
              <a:t>Taxpayer</a:t>
            </a:r>
          </a:p>
          <a:p>
            <a:pPr lvl="1" eaLnBrk="1" hangingPunct="1"/>
            <a:r>
              <a:rPr lang="en-ZA" altLang="en-US" sz="1800" dirty="0"/>
              <a:t>Seller, or buyer, or both?</a:t>
            </a:r>
          </a:p>
          <a:p>
            <a:pPr lvl="2" eaLnBrk="1" hangingPunct="1"/>
            <a:r>
              <a:rPr lang="en-ZA" altLang="en-US" sz="1800" dirty="0"/>
              <a:t>Caribbean countries</a:t>
            </a:r>
          </a:p>
          <a:p>
            <a:pPr lvl="1" eaLnBrk="1" hangingPunct="1"/>
            <a:r>
              <a:rPr lang="en-ZA" altLang="en-US" sz="1800" dirty="0"/>
              <a:t>Higher rates on acquisition by non-citizens</a:t>
            </a:r>
          </a:p>
          <a:p>
            <a:pPr lvl="2" eaLnBrk="1" hangingPunct="1"/>
            <a:r>
              <a:rPr lang="en-ZA" altLang="en-US" sz="1800" dirty="0"/>
              <a:t>Caribbean, Seychelles, Botswana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1843E7-7301-4081-8BF5-75EC2010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policy issues</a:t>
            </a:r>
            <a:endParaRPr lang="en-Z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09C06DCE-CE0F-4B1E-B3C4-8E4D04400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6601" y="1733636"/>
            <a:ext cx="9695312" cy="471955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dirty="0"/>
              <a:t>‘Consideration’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400" dirty="0"/>
              <a:t>Additions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400" dirty="0"/>
              <a:t>Exclusions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and/or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‘Declared value’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/>
              <a:t>The contracting parties provide values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ZA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2400" dirty="0"/>
              <a:t>and/or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‘Market value’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Responsibility?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Capacity?</a:t>
            </a:r>
            <a:endParaRPr lang="en-GB" altLang="en-US" sz="2400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A911E8-31F9-4BB5-912E-BFDBB37F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Taxable value</a:t>
            </a:r>
            <a:endParaRPr lang="en-Z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03603" y="100584"/>
            <a:ext cx="8066088" cy="32004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0099"/>
                </a:solidFill>
              </a:rPr>
              <a:t>Real Property Transfer Tax Rates: Europe</a:t>
            </a:r>
          </a:p>
        </p:txBody>
      </p:sp>
      <p:graphicFrame>
        <p:nvGraphicFramePr>
          <p:cNvPr id="3" name="Group 1143"/>
          <p:cNvGraphicFramePr>
            <a:graphicFrameLocks noGrp="1"/>
          </p:cNvGraphicFramePr>
          <p:nvPr>
            <p:extLst/>
          </p:nvPr>
        </p:nvGraphicFramePr>
        <p:xfrm>
          <a:off x="1903603" y="618883"/>
          <a:ext cx="8066087" cy="5759502"/>
        </p:xfrm>
        <a:graphic>
          <a:graphicData uri="http://schemas.openxmlformats.org/drawingml/2006/table">
            <a:tbl>
              <a:tblPr/>
              <a:tblGrid>
                <a:gridCol w="20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Western Europe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Transfer Tax (%)</a:t>
                      </a:r>
                    </a:p>
                  </a:txBody>
                  <a:tcPr marT="45691" marB="45691" anchor="ctr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CEE &amp; SEE Countries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Transfer Tax (%)</a:t>
                      </a:r>
                    </a:p>
                  </a:txBody>
                  <a:tcPr marT="45691" marB="45691" anchor="ctr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Minimum 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Maximum 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Minimum 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Maximum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Austria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3.5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Bosnia &amp; Herzegovina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Belgium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12.5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Bulgaria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Cyprus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Croatia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Denmark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0.6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Czech Republic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Finland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Estonia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0.27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0.4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France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0.7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5.1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Hungary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Germany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3.5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Kosovo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Greece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3.0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Latvia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2.5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Ireland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Lithuania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Italy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Moldova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Luxembourg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Montenegro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Malta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North Macedonia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Netherlands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2.0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Poland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Norway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2.5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Romania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3.0 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Portugal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6.5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Russia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Fixed fees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Spain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Serbia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2.5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Sweden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Srpska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B&amp;H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Switzerland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3.3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Slovakia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United Kingdom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Slovenia</a:t>
                      </a: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2.0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1" marB="45691" anchor="b" horzOverflow="overflow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Rectangle 1137"/>
          <p:cNvSpPr>
            <a:spLocks noChangeArrowheads="1"/>
          </p:cNvSpPr>
          <p:nvPr/>
        </p:nvSpPr>
        <p:spPr bwMode="auto">
          <a:xfrm>
            <a:off x="737232" y="6435245"/>
            <a:ext cx="84914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/>
              <a:t>Sources: UN Habitat, </a:t>
            </a:r>
            <a:r>
              <a:rPr lang="en-GB" altLang="en-US" sz="1000" b="1" i="1" dirty="0"/>
              <a:t>Land and Property Tax-A Policy Guide </a:t>
            </a:r>
            <a:r>
              <a:rPr lang="en-GB" altLang="en-US" sz="1000" b="1" dirty="0"/>
              <a:t>(2011); </a:t>
            </a:r>
            <a:r>
              <a:rPr lang="en-GB" altLang="en-US" sz="1000" b="1" i="1" dirty="0"/>
              <a:t>World Bank's Doing Business </a:t>
            </a:r>
            <a:r>
              <a:rPr lang="en-GB" altLang="en-US" sz="1000" b="1" dirty="0"/>
              <a:t>(2020); McCluskey et al (forthcoming).</a:t>
            </a:r>
            <a:r>
              <a:rPr lang="en-GB" altLang="en-US" sz="1000" b="1" i="1" dirty="0"/>
              <a:t> </a:t>
            </a:r>
            <a:r>
              <a:rPr lang="en-GB" altLang="en-US" sz="1000" b="1" dirty="0"/>
              <a:t> </a:t>
            </a:r>
          </a:p>
        </p:txBody>
      </p:sp>
      <p:sp>
        <p:nvSpPr>
          <p:cNvPr id="5" name="Down Arrow 4"/>
          <p:cNvSpPr/>
          <p:nvPr/>
        </p:nvSpPr>
        <p:spPr>
          <a:xfrm>
            <a:off x="3663125" y="1243838"/>
            <a:ext cx="142875" cy="14446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3672650" y="2889154"/>
            <a:ext cx="142875" cy="14446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3663124" y="3165163"/>
            <a:ext cx="142875" cy="14446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3663123" y="3423804"/>
            <a:ext cx="142875" cy="14446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3663122" y="3694294"/>
            <a:ext cx="142875" cy="14446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3672649" y="4525496"/>
            <a:ext cx="142875" cy="14446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7765733" y="2054606"/>
            <a:ext cx="142875" cy="14446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5" name="Up Arrow 14"/>
          <p:cNvSpPr/>
          <p:nvPr/>
        </p:nvSpPr>
        <p:spPr>
          <a:xfrm>
            <a:off x="3667506" y="6161088"/>
            <a:ext cx="144463" cy="1698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93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798" y="1024128"/>
          <a:ext cx="10396729" cy="5365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9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Country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Tax Rate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Country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Tax Rate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Algeria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5% + 1%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Kenya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2% (rural) and 4% (urban)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Angola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2% + 0.3%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Lesotho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3% to 4% (TT) + 1% to 3% (SD)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Benin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Liberia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A fixed fee of LRD100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Botswana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5% and 30%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Libya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5%, 8% and 10%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Burundi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Malawi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1.5%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Cameroon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From 5% to 15%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Mali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7% + XOF26,500 + 1.5% 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Cape Verde 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3% + 1%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Mauritania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From 0.25% to 15%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Central African Rep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7.5% + 1% + XAF5,000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Mauritius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0.1% to 12% + 5%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Chad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10% + XAF1,000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Morocco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6% + 1%  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Comoros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2% to 9% (on selling price) + 2%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Mozambique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2% + 0.2%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Congo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15% + 0.5% + 0.2%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Namibia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0% - 8% (individuals); 12% (other)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Côte d’Ivoire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7.5% (juristic persons), 4% (other)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Niger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DRC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Ranges from 5% to 10%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Nigeria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0.75%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Djibouti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Rwanda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 fixed fee of RWF20,000</a:t>
                      </a:r>
                      <a:r>
                        <a:rPr lang="en-US" sz="1400" b="1" baseline="30000" dirty="0">
                          <a:effectLst/>
                        </a:rPr>
                        <a:t> 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Egypt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2.5%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Eritrea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4% + ERN340 (maximum)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Senegal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</a:rPr>
                        <a:t>Eswatini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2% to 6%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South Africa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0% to 13% sliding scale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335111"/>
                  </a:ext>
                </a:extLst>
              </a:tr>
              <a:tr h="26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Ethiopia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2% + small </a:t>
                      </a:r>
                      <a:r>
                        <a:rPr lang="en-US" sz="1400" b="1" dirty="0" err="1">
                          <a:effectLst/>
                        </a:rPr>
                        <a:t>ETB</a:t>
                      </a:r>
                      <a:r>
                        <a:rPr lang="en-US" sz="1400" b="1" dirty="0">
                          <a:effectLst/>
                        </a:rPr>
                        <a:t> fixed amount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Sudan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2.5% to 6%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Gabon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6% 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Tanzania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Ghana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0.25% to 1%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Togo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6% + XOF1,000 p/page 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Guinea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5% + 0.25% to 1%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Tunisia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5% + 1%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Guinea-Bissau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10% + 0.5% + XOF2,000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Zambia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86" marR="66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799" y="6447022"/>
            <a:ext cx="6257022" cy="27650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cs typeface="Times New Roman" panose="02020603050405020304" pitchFamily="18" charset="0"/>
              </a:rPr>
              <a:t>Source: Adapted and updated from Franzsen &amp; McCluskey (2017); Franzsen (2020).</a:t>
            </a:r>
            <a:r>
              <a:rPr lang="en-US" altLang="en-US" sz="1200" b="1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2972" y="562048"/>
            <a:ext cx="8797925" cy="36933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0099"/>
                </a:solidFill>
              </a:rPr>
              <a:t>Real Property Transfer Taxes in 44 African Countries</a:t>
            </a:r>
            <a:endParaRPr lang="en-US" altLang="en-US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75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10FA-038E-4F17-ADBA-979CF0C3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Property transfer taxes – tax rate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F4169-97D4-41B5-B8F8-50FDADA9A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80457"/>
            <a:ext cx="11029615" cy="49942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Single flat rate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ZA" altLang="en-US" sz="2000" dirty="0">
                <a:solidFill>
                  <a:schemeClr val="accent2">
                    <a:lumMod val="75000"/>
                  </a:schemeClr>
                </a:solidFill>
              </a:rPr>
              <a:t>E.g. </a:t>
            </a:r>
            <a:r>
              <a:rPr lang="en-ZA" altLang="en-US" sz="2000" b="1" dirty="0">
                <a:solidFill>
                  <a:srgbClr val="FF0000"/>
                </a:solidFill>
              </a:rPr>
              <a:t>Zambia</a:t>
            </a:r>
            <a:r>
              <a:rPr lang="en-ZA" altLang="en-US" sz="2000" dirty="0">
                <a:solidFill>
                  <a:srgbClr val="FF0000"/>
                </a:solidFill>
              </a:rPr>
              <a:t>, Croatia </a:t>
            </a:r>
            <a:endParaRPr lang="en-ZA" altLang="en-US" sz="2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GB" alt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Multiple flat rates – depending on who acquires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solidFill>
                  <a:schemeClr val="accent2">
                    <a:lumMod val="75000"/>
                  </a:schemeClr>
                </a:solidFill>
              </a:rPr>
              <a:t>Citizens vs. non-citizens (e.g. </a:t>
            </a:r>
            <a:r>
              <a:rPr lang="en-GB" altLang="en-US" sz="2000" b="1" dirty="0">
                <a:solidFill>
                  <a:srgbClr val="FF0000"/>
                </a:solidFill>
              </a:rPr>
              <a:t>Botswana</a:t>
            </a:r>
            <a:r>
              <a:rPr lang="en-GB" altLang="en-US" sz="2000" dirty="0">
                <a:solidFill>
                  <a:srgbClr val="FF0000"/>
                </a:solidFill>
              </a:rPr>
              <a:t>, also </a:t>
            </a:r>
            <a:r>
              <a:rPr lang="en-US" altLang="en-US" sz="2000" dirty="0">
                <a:solidFill>
                  <a:srgbClr val="FF0000"/>
                </a:solidFill>
              </a:rPr>
              <a:t>Grenada, Saint Lucia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solidFill>
                  <a:schemeClr val="accent2">
                    <a:lumMod val="75000"/>
                  </a:schemeClr>
                </a:solidFill>
              </a:rPr>
              <a:t>Natural persons vs. companies (e.g. </a:t>
            </a:r>
            <a:r>
              <a:rPr lang="en-US" altLang="en-US" sz="2000" b="1" dirty="0">
                <a:solidFill>
                  <a:srgbClr val="FF0000"/>
                </a:solidFill>
              </a:rPr>
              <a:t>Namibia</a:t>
            </a:r>
            <a:r>
              <a:rPr lang="en-US" altLang="en-US" sz="2000" dirty="0">
                <a:solidFill>
                  <a:srgbClr val="FF0000"/>
                </a:solidFill>
              </a:rPr>
              <a:t>, also Armenia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ZA" alt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Progressive tax rates – with reference to value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Possible zero-rating (e.g. </a:t>
            </a:r>
            <a:r>
              <a:rPr lang="en-US" altLang="en-US" sz="2000" b="1" dirty="0">
                <a:solidFill>
                  <a:srgbClr val="FF0000"/>
                </a:solidFill>
              </a:rPr>
              <a:t>South Africa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Multiple taxes, e.g. transfer tax and stamp duty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E.g. </a:t>
            </a:r>
            <a:r>
              <a:rPr lang="en-US" altLang="en-US" sz="2000" b="1" dirty="0" err="1">
                <a:solidFill>
                  <a:srgbClr val="FF0000"/>
                </a:solidFill>
              </a:rPr>
              <a:t>Eswatini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</a:rPr>
              <a:t>Lesotho</a:t>
            </a:r>
            <a:r>
              <a:rPr lang="en-US" altLang="en-US" sz="2000" dirty="0">
                <a:solidFill>
                  <a:srgbClr val="FF0000"/>
                </a:solidFill>
              </a:rPr>
              <a:t>, Thailand</a:t>
            </a:r>
          </a:p>
          <a:p>
            <a:pPr lvl="2">
              <a:lnSpc>
                <a:spcPct val="90000"/>
              </a:lnSpc>
            </a:pPr>
            <a:endParaRPr lang="en-US" alt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Transfer tax and tax rate trends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Abolition – </a:t>
            </a:r>
            <a:r>
              <a:rPr lang="en-US" altLang="en-US" sz="2000" dirty="0">
                <a:solidFill>
                  <a:srgbClr val="FF0000"/>
                </a:solidFill>
              </a:rPr>
              <a:t>Kosovo, Slovakia, </a:t>
            </a:r>
            <a:r>
              <a:rPr lang="en-US" altLang="en-US" sz="2000" dirty="0" err="1">
                <a:solidFill>
                  <a:srgbClr val="FF0000"/>
                </a:solidFill>
              </a:rPr>
              <a:t>Srpska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(in Bosnia &amp; Herzegovina), most recently </a:t>
            </a:r>
            <a:r>
              <a:rPr lang="en-US" altLang="en-US" sz="2000" dirty="0">
                <a:solidFill>
                  <a:srgbClr val="FF0000"/>
                </a:solidFill>
              </a:rPr>
              <a:t>Czech Republic 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(2020)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Reductions in tax rates – some </a:t>
            </a:r>
            <a:r>
              <a:rPr lang="en-US" altLang="en-US" sz="2000" b="1" dirty="0">
                <a:solidFill>
                  <a:srgbClr val="FF0000"/>
                </a:solidFill>
              </a:rPr>
              <a:t>African</a:t>
            </a:r>
            <a:r>
              <a:rPr lang="en-US" altLang="en-US" sz="2000" dirty="0">
                <a:solidFill>
                  <a:srgbClr val="FF0000"/>
                </a:solidFill>
              </a:rPr>
              <a:t> &amp; Caribbean countries, Indian states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Recent increases in tax rates – </a:t>
            </a:r>
            <a:r>
              <a:rPr lang="en-US" altLang="en-US" sz="2000" b="1" dirty="0">
                <a:solidFill>
                  <a:srgbClr val="FF0000"/>
                </a:solidFill>
              </a:rPr>
              <a:t>South Africa</a:t>
            </a:r>
            <a:r>
              <a:rPr lang="en-US" altLang="en-US" sz="2000" dirty="0">
                <a:solidFill>
                  <a:srgbClr val="FF0000"/>
                </a:solidFill>
              </a:rPr>
              <a:t>,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7364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4"/>
    </mc:Choice>
    <mc:Fallback xmlns="">
      <p:transition spd="slow" advTm="496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0EE1A0B4-F49C-4364-810F-610C65B48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9269" y="1526758"/>
            <a:ext cx="10720409" cy="471053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Nature of ‘property’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Is ‘property’ properly defined in the law?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Separate properties for a lump-sum price 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Property includes other items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e.g. goodwill and/or movables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Valuation of limited real rights (e.g. usufruct) and/or bare </a:t>
            </a:r>
            <a:r>
              <a:rPr lang="en-GB" altLang="en-US" sz="2400" i="1" dirty="0"/>
              <a:t>dominium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i="1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>
                <a:solidFill>
                  <a:srgbClr val="FF0000"/>
                </a:solidFill>
              </a:rPr>
              <a:t>‘Indirect acquisitions’ - through companies, corporations, or trusts</a:t>
            </a:r>
            <a:r>
              <a:rPr lang="en-GB" altLang="en-US" sz="24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Multiplicity of similar taxes – e.g. </a:t>
            </a:r>
            <a:r>
              <a:rPr lang="en-GB" altLang="en-US" sz="2400" dirty="0">
                <a:solidFill>
                  <a:srgbClr val="FF0000"/>
                </a:solidFill>
              </a:rPr>
              <a:t>Caribbean</a:t>
            </a:r>
            <a:r>
              <a:rPr lang="en-GB" altLang="en-US" sz="2400" dirty="0"/>
              <a:t> and </a:t>
            </a:r>
            <a:r>
              <a:rPr lang="en-GB" altLang="en-US" sz="2400" dirty="0">
                <a:solidFill>
                  <a:srgbClr val="FF0000"/>
                </a:solidFill>
              </a:rPr>
              <a:t>Thailand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F6FCE-383C-418A-8D43-0BBE5643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problem area</a:t>
            </a:r>
            <a:endParaRPr lang="en-Z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10FA-038E-4F17-ADBA-979CF0C3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ZA" dirty="0"/>
              <a:t>Issues - property transfer taxes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F4169-97D4-41B5-B8F8-50FDADA9A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80457"/>
            <a:ext cx="11029615" cy="509583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ZA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Co-existence with a VAT, capital gains tax (CGT) and property tax</a:t>
            </a:r>
          </a:p>
          <a:p>
            <a:pPr lvl="1">
              <a:lnSpc>
                <a:spcPct val="90000"/>
              </a:lnSpc>
            </a:pPr>
            <a:r>
              <a:rPr lang="en-ZA" altLang="en-US" sz="1800" b="1" dirty="0">
                <a:solidFill>
                  <a:srgbClr val="FF0000"/>
                </a:solidFill>
              </a:rPr>
              <a:t>Should transfer taxes be replaced by CGT?</a:t>
            </a:r>
            <a:endParaRPr lang="en-GB" altLang="en-US" sz="1800" b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en-GB" altLang="en-US" sz="800" dirty="0"/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67A9"/>
                </a:solidFill>
              </a:rPr>
              <a:t>Impact on -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olidFill>
                  <a:srgbClr val="0067A9"/>
                </a:solidFill>
              </a:rPr>
              <a:t>Overall fiscal policies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olidFill>
                  <a:srgbClr val="0067A9"/>
                </a:solidFill>
              </a:rPr>
              <a:t>Property markets (e.g. </a:t>
            </a:r>
            <a:r>
              <a:rPr lang="en-US" altLang="en-US" sz="1800" b="1" dirty="0">
                <a:solidFill>
                  <a:srgbClr val="FF0000"/>
                </a:solidFill>
              </a:rPr>
              <a:t>Caribbean countries</a:t>
            </a:r>
            <a:r>
              <a:rPr lang="en-US" altLang="en-US" sz="1800" dirty="0">
                <a:solidFill>
                  <a:srgbClr val="0067A9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olidFill>
                  <a:srgbClr val="0067A9"/>
                </a:solidFill>
              </a:rPr>
              <a:t>Cost of housing (e.g. </a:t>
            </a:r>
            <a:r>
              <a:rPr lang="en-US" altLang="en-US" sz="1800" b="1" dirty="0">
                <a:solidFill>
                  <a:srgbClr val="FF0000"/>
                </a:solidFill>
              </a:rPr>
              <a:t>Croatia, Hungary</a:t>
            </a:r>
            <a:r>
              <a:rPr lang="en-US" altLang="en-US" sz="1800" dirty="0">
                <a:solidFill>
                  <a:srgbClr val="0067A9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olidFill>
                  <a:srgbClr val="0067A9"/>
                </a:solidFill>
              </a:rPr>
              <a:t>Credible property values (e.g. </a:t>
            </a:r>
            <a:r>
              <a:rPr lang="en-US" altLang="en-US" sz="1800" b="1" dirty="0">
                <a:solidFill>
                  <a:srgbClr val="FF0000"/>
                </a:solidFill>
              </a:rPr>
              <a:t>Kenya, Thailand, Z</a:t>
            </a:r>
            <a:r>
              <a:rPr lang="en-US" altLang="en-US" sz="1800" b="1" dirty="0">
                <a:solidFill>
                  <a:srgbClr val="0067A9"/>
                </a:solidFill>
              </a:rPr>
              <a:t>ambia</a:t>
            </a:r>
            <a:r>
              <a:rPr lang="en-US" altLang="en-US" sz="1800" dirty="0">
                <a:solidFill>
                  <a:srgbClr val="0067A9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olidFill>
                  <a:srgbClr val="0067A9"/>
                </a:solidFill>
              </a:rPr>
              <a:t>Recurrent property tax base</a:t>
            </a:r>
          </a:p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GB" altLang="en-US" sz="2000" b="1" dirty="0">
                <a:solidFill>
                  <a:srgbClr val="FF0000"/>
                </a:solidFill>
              </a:rPr>
              <a:t>Papers/book chapters on property transfer tax issues: </a:t>
            </a:r>
          </a:p>
          <a:p>
            <a:pPr lvl="1">
              <a:lnSpc>
                <a:spcPct val="110000"/>
              </a:lnSpc>
            </a:pPr>
            <a:r>
              <a:rPr lang="en-GB" altLang="en-US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Bahl</a:t>
            </a:r>
            <a:r>
              <a:rPr lang="en-GB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R.W. 2004.</a:t>
            </a:r>
            <a:r>
              <a:rPr lang="en-GB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‘Property Transfer Tax and Stamp Duty’. </a:t>
            </a:r>
            <a:r>
              <a:rPr lang="en-GB" altLang="en-US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ISP Working Paper 04-27</a:t>
            </a:r>
            <a:r>
              <a:rPr lang="en-GB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Andrew Young School of Policy Studies, Georgia State University</a:t>
            </a:r>
          </a:p>
          <a:p>
            <a:pPr lvl="1">
              <a:lnSpc>
                <a:spcPct val="110000"/>
              </a:lnSpc>
            </a:pPr>
            <a:r>
              <a:rPr lang="en-ZA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Franzsen, R. 2020. </a:t>
            </a:r>
            <a:r>
              <a:rPr lang="en-ZA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‘</a:t>
            </a:r>
            <a:r>
              <a:rPr lang="en-US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Review of Property Transfer Taxes in Africa’ in </a:t>
            </a:r>
            <a:r>
              <a:rPr lang="en-US" altLang="en-US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Land Reform in Africa New Ideas Opportunities and Challenges</a:t>
            </a:r>
            <a:r>
              <a:rPr lang="en-US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African Development Bank: Abidjan, 112-131</a:t>
            </a:r>
          </a:p>
        </p:txBody>
      </p:sp>
    </p:spTree>
    <p:extLst>
      <p:ext uri="{BB962C8B-B14F-4D97-AF65-F5344CB8AC3E}">
        <p14:creationId xmlns:p14="http://schemas.microsoft.com/office/powerpoint/2010/main" val="305211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4"/>
    </mc:Choice>
    <mc:Fallback xmlns="">
      <p:transition spd="slow" advTm="496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01A3C-66C4-49A1-BE32-56CA4C861D96}"/>
              </a:ext>
            </a:extLst>
          </p:cNvPr>
          <p:cNvSpPr/>
          <p:nvPr/>
        </p:nvSpPr>
        <p:spPr>
          <a:xfrm>
            <a:off x="3961503" y="657872"/>
            <a:ext cx="7826395" cy="1679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EDF140E0-A9DF-49D8-898E-8932587662AA}"/>
              </a:ext>
            </a:extLst>
          </p:cNvPr>
          <p:cNvSpPr txBox="1">
            <a:spLocks/>
          </p:cNvSpPr>
          <p:nvPr/>
        </p:nvSpPr>
        <p:spPr>
          <a:xfrm>
            <a:off x="4031148" y="657872"/>
            <a:ext cx="7826395" cy="220945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67A9"/>
              </a:buClr>
              <a:buSzPct val="100000"/>
              <a:buFont typeface="Wingdings" panose="05000000000000000000" pitchFamily="2" charset="2"/>
              <a:buNone/>
              <a:defRPr lang="en-US" sz="2400" b="1" kern="1200" cap="all" dirty="0">
                <a:solidFill>
                  <a:srgbClr val="3C8C8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E91BE"/>
              </a:buClr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800" spc="-150" dirty="0">
              <a:solidFill>
                <a:srgbClr val="0067A9"/>
              </a:solidFill>
            </a:endParaRPr>
          </a:p>
          <a:p>
            <a:pPr algn="l"/>
            <a:r>
              <a:rPr lang="en-ZA" spc="-150" dirty="0">
                <a:solidFill>
                  <a:srgbClr val="0067A9"/>
                </a:solidFill>
              </a:rPr>
              <a:t>MVV182K/01: </a:t>
            </a:r>
          </a:p>
          <a:p>
            <a:pPr algn="l"/>
            <a:r>
              <a:rPr lang="en-ZA" spc="-150" dirty="0">
                <a:solidFill>
                  <a:srgbClr val="0067A9"/>
                </a:solidFill>
              </a:rPr>
              <a:t>Property-Related Taxes – Issues &amp; Trends</a:t>
            </a:r>
          </a:p>
          <a:p>
            <a:pPr algn="l"/>
            <a:r>
              <a:rPr lang="en-Z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Recurrent Property Taxes – An Overview</a:t>
            </a:r>
            <a:endParaRPr lang="en-ZA" sz="2800" spc="-150" dirty="0">
              <a:solidFill>
                <a:srgbClr val="0067A9"/>
              </a:solidFill>
            </a:endParaRPr>
          </a:p>
          <a:p>
            <a:pPr algn="r"/>
            <a:endParaRPr lang="en-ZA" spc="-150" dirty="0">
              <a:solidFill>
                <a:srgbClr val="0067A9"/>
              </a:solidFill>
            </a:endParaRPr>
          </a:p>
          <a:p>
            <a:pPr algn="r"/>
            <a:endParaRPr lang="en-GB" spc="-150" dirty="0">
              <a:solidFill>
                <a:srgbClr val="0067A9"/>
              </a:solidFill>
            </a:endParaRPr>
          </a:p>
        </p:txBody>
      </p:sp>
      <p:pic>
        <p:nvPicPr>
          <p:cNvPr id="10" name="obrázek 3">
            <a:extLst>
              <a:ext uri="{FF2B5EF4-FFF2-40B4-BE49-F238E27FC236}">
                <a16:creationId xmlns:a16="http://schemas.microsoft.com/office/drawing/2014/main" id="{83DF479B-3EDE-48EA-90FE-7EF38096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20" y="3268395"/>
            <a:ext cx="3054204" cy="29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01F8A9-7BAF-40E9-9AD0-AC714B295E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45" y="560070"/>
            <a:ext cx="3553712" cy="2512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7BC9D-D616-48ED-A722-9C8FC7CF5C7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41" y="3235568"/>
            <a:ext cx="2323643" cy="3062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1515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39A0EC24-23F5-4FEC-8B9F-CD96F4A57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9270" y="1514346"/>
            <a:ext cx="11151538" cy="51471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Comparative reviews and terminology</a:t>
            </a:r>
          </a:p>
          <a:p>
            <a:pPr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Tax bases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Options and trends</a:t>
            </a:r>
          </a:p>
          <a:p>
            <a:pPr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Valuation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Options and trends</a:t>
            </a:r>
          </a:p>
          <a:p>
            <a:pPr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Tax rates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Options and trends</a:t>
            </a:r>
          </a:p>
          <a:p>
            <a:pPr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Tax administration</a:t>
            </a:r>
          </a:p>
          <a:p>
            <a:pPr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Reform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DBBF1-C023-47E7-81BA-2E4AF4AC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9580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39A0EC24-23F5-4FEC-8B9F-CD96F4A57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9270" y="1514346"/>
            <a:ext cx="11151538" cy="51471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International best practice</a:t>
            </a:r>
            <a:endParaRPr lang="en-GB" altLang="en-US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Lessons</a:t>
            </a:r>
          </a:p>
          <a:p>
            <a:pPr eaLnBrk="1" hangingPunct="1">
              <a:lnSpc>
                <a:spcPct val="8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Regional or international trends</a:t>
            </a:r>
          </a:p>
          <a:p>
            <a:pPr eaLnBrk="1" hangingPunct="1">
              <a:lnSpc>
                <a:spcPct val="8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Dangers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Terminology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Law versus reality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Historic development (e.g. colonial heritage) 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Political, social, economic and institutional 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Country/region-specific realities</a:t>
            </a:r>
          </a:p>
          <a:p>
            <a:pPr lvl="2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Land tenure</a:t>
            </a:r>
          </a:p>
          <a:p>
            <a:pPr lvl="2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Property markets</a:t>
            </a:r>
          </a:p>
          <a:p>
            <a:pPr lvl="2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Reliable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DBBF1-C023-47E7-81BA-2E4AF4AC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Comparative reviews</a:t>
            </a:r>
            <a:endParaRPr lang="en-Z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This course (3)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1702308"/>
            <a:ext cx="11029615" cy="461536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ZA" altLang="en-US" dirty="0">
                <a:solidFill>
                  <a:schemeClr val="accent2">
                    <a:lumMod val="75000"/>
                  </a:schemeClr>
                </a:solidFill>
              </a:rPr>
              <a:t>Instructors: </a:t>
            </a:r>
          </a:p>
          <a:p>
            <a:pPr>
              <a:lnSpc>
                <a:spcPct val="80000"/>
              </a:lnSpc>
            </a:pPr>
            <a:endParaRPr lang="en-ZA" altLang="en-US" sz="800" dirty="0"/>
          </a:p>
          <a:p>
            <a:r>
              <a:rPr lang="en-ZA" altLang="en-US" dirty="0">
                <a:solidFill>
                  <a:schemeClr val="accent2">
                    <a:lumMod val="75000"/>
                  </a:schemeClr>
                </a:solidFill>
              </a:rPr>
              <a:t>Prof </a:t>
            </a:r>
            <a:r>
              <a:rPr lang="en-ZA" altLang="en-US" dirty="0" err="1">
                <a:solidFill>
                  <a:schemeClr val="accent2">
                    <a:lumMod val="75000"/>
                  </a:schemeClr>
                </a:solidFill>
              </a:rPr>
              <a:t>Riël</a:t>
            </a:r>
            <a:r>
              <a:rPr lang="en-ZA" altLang="en-US" dirty="0">
                <a:solidFill>
                  <a:schemeClr val="accent2">
                    <a:lumMod val="75000"/>
                  </a:schemeClr>
                </a:solidFill>
              </a:rPr>
              <a:t> Franzsen, Director: African Tax Institute, University of Pretoria (South Africa)</a:t>
            </a:r>
          </a:p>
          <a:p>
            <a:endParaRPr lang="en-ZA" alt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ZA" altLang="en-US" dirty="0">
                <a:solidFill>
                  <a:schemeClr val="accent2">
                    <a:lumMod val="75000"/>
                  </a:schemeClr>
                </a:solidFill>
              </a:rPr>
              <a:t>Prof Michal </a:t>
            </a:r>
            <a:r>
              <a:rPr lang="en-ZA" altLang="en-US" dirty="0" err="1">
                <a:solidFill>
                  <a:schemeClr val="accent2">
                    <a:lumMod val="75000"/>
                  </a:schemeClr>
                </a:solidFill>
              </a:rPr>
              <a:t>Radvan</a:t>
            </a:r>
            <a:r>
              <a:rPr lang="en-ZA" altLang="en-US" dirty="0">
                <a:solidFill>
                  <a:schemeClr val="accent2">
                    <a:lumMod val="75000"/>
                  </a:schemeClr>
                </a:solidFill>
              </a:rPr>
              <a:t>, Faculty of Law, Masaryk University (Czech Republic)</a:t>
            </a:r>
          </a:p>
          <a:p>
            <a:endParaRPr lang="en-ZA" alt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ZA" altLang="en-US" dirty="0">
                <a:solidFill>
                  <a:schemeClr val="accent2">
                    <a:lumMod val="75000"/>
                  </a:schemeClr>
                </a:solidFill>
              </a:rPr>
              <a:t>Prof William McCluskey, Extraordinary Professor, African Tax Institute, University of Pretoria (Northern Ireland, UK)</a:t>
            </a:r>
          </a:p>
        </p:txBody>
      </p:sp>
    </p:spTree>
    <p:extLst>
      <p:ext uri="{BB962C8B-B14F-4D97-AF65-F5344CB8AC3E}">
        <p14:creationId xmlns:p14="http://schemas.microsoft.com/office/powerpoint/2010/main" val="647714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7B995466-5AD1-49E9-8AC4-0B195765D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3374" y="1501933"/>
            <a:ext cx="10554907" cy="509571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ZA" altLang="en-US" sz="2400" b="1" dirty="0"/>
              <a:t>Simple per-unit “flat tax” systems</a:t>
            </a:r>
          </a:p>
          <a:p>
            <a:pPr eaLnBrk="1" hangingPunct="1">
              <a:lnSpc>
                <a:spcPct val="90000"/>
              </a:lnSpc>
            </a:pPr>
            <a:endParaRPr lang="en-ZA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ZA" altLang="en-US" sz="2400" b="1" dirty="0">
                <a:solidFill>
                  <a:srgbClr val="663300"/>
                </a:solidFill>
              </a:rPr>
              <a:t>Area-based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Simple area (unadjusted)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“Calibrated” area systems (e.g., adjusted for location and/or use)</a:t>
            </a:r>
          </a:p>
          <a:p>
            <a:pPr eaLnBrk="1" hangingPunct="1">
              <a:lnSpc>
                <a:spcPct val="90000"/>
              </a:lnSpc>
            </a:pPr>
            <a:endParaRPr lang="en-ZA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ZA" altLang="en-US" sz="2400" b="1" dirty="0">
                <a:solidFill>
                  <a:srgbClr val="CC3300"/>
                </a:solidFill>
              </a:rPr>
              <a:t>Capital value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Land only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Land and buildings collectively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Land and buildings separately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Buildings only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Value-banding</a:t>
            </a:r>
          </a:p>
          <a:p>
            <a:pPr lvl="1" eaLnBrk="1" hangingPunct="1">
              <a:lnSpc>
                <a:spcPct val="90000"/>
              </a:lnSpc>
            </a:pPr>
            <a:endParaRPr lang="en-ZA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ZA" altLang="en-US" sz="2400" b="1" dirty="0">
                <a:solidFill>
                  <a:srgbClr val="003300"/>
                </a:solidFill>
              </a:rPr>
              <a:t>Rental value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Land and buildings collectively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rgbClr val="0067A9"/>
                </a:solidFill>
              </a:rPr>
              <a:t>Buildings only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53324F-F88A-4EA3-9239-FDF4C632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Recurrent property tax base options</a:t>
            </a:r>
            <a:endParaRPr lang="en-Z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le:BlankMap-World6.svg">
            <a:hlinkClick r:id="rId2"/>
            <a:extLst>
              <a:ext uri="{FF2B5EF4-FFF2-40B4-BE49-F238E27FC236}">
                <a16:creationId xmlns:a16="http://schemas.microsoft.com/office/drawing/2014/main" id="{953054CB-B0EA-4D6A-8FA3-B6A6D3A79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51206"/>
            <a:ext cx="9144001" cy="5705475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Oval 3">
            <a:extLst>
              <a:ext uri="{FF2B5EF4-FFF2-40B4-BE49-F238E27FC236}">
                <a16:creationId xmlns:a16="http://schemas.microsoft.com/office/drawing/2014/main" id="{517070BF-333E-4CAF-99C4-874604522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950" y="437515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12" name="Oval 4">
            <a:extLst>
              <a:ext uri="{FF2B5EF4-FFF2-40B4-BE49-F238E27FC236}">
                <a16:creationId xmlns:a16="http://schemas.microsoft.com/office/drawing/2014/main" id="{1E221E7C-12EE-42FF-95AB-7B2F9229F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38608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13" name="Oval 5">
            <a:extLst>
              <a:ext uri="{FF2B5EF4-FFF2-40B4-BE49-F238E27FC236}">
                <a16:creationId xmlns:a16="http://schemas.microsoft.com/office/drawing/2014/main" id="{44ECD4C6-5A1E-41A6-BF45-5F6EA5E72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48688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14" name="Oval 6">
            <a:extLst>
              <a:ext uri="{FF2B5EF4-FFF2-40B4-BE49-F238E27FC236}">
                <a16:creationId xmlns:a16="http://schemas.microsoft.com/office/drawing/2014/main" id="{CB975D5E-2265-430C-8B1E-3592AF707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69068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15" name="Oval 7">
            <a:extLst>
              <a:ext uri="{FF2B5EF4-FFF2-40B4-BE49-F238E27FC236}">
                <a16:creationId xmlns:a16="http://schemas.microsoft.com/office/drawing/2014/main" id="{82E91C05-B7FC-48FC-BB69-8CAE9265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4" y="17446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16" name="Oval 8">
            <a:extLst>
              <a:ext uri="{FF2B5EF4-FFF2-40B4-BE49-F238E27FC236}">
                <a16:creationId xmlns:a16="http://schemas.microsoft.com/office/drawing/2014/main" id="{97DF2F11-DFA1-4EF7-BB92-2BF4E5B48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2708275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17" name="Oval 9">
            <a:extLst>
              <a:ext uri="{FF2B5EF4-FFF2-40B4-BE49-F238E27FC236}">
                <a16:creationId xmlns:a16="http://schemas.microsoft.com/office/drawing/2014/main" id="{80570F07-D154-4A4A-876D-63AAC2C0A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29241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CC33"/>
              </a:solidFill>
            </a:endParaRPr>
          </a:p>
        </p:txBody>
      </p:sp>
      <p:sp>
        <p:nvSpPr>
          <p:cNvPr id="43018" name="Oval 10">
            <a:extLst>
              <a:ext uri="{FF2B5EF4-FFF2-40B4-BE49-F238E27FC236}">
                <a16:creationId xmlns:a16="http://schemas.microsoft.com/office/drawing/2014/main" id="{FB1772B1-BBE3-4F84-8E7B-0A2F15278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45085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19" name="Oval 11">
            <a:extLst>
              <a:ext uri="{FF2B5EF4-FFF2-40B4-BE49-F238E27FC236}">
                <a16:creationId xmlns:a16="http://schemas.microsoft.com/office/drawing/2014/main" id="{7D82FDD3-6276-4CA3-AB9E-8F078906A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40052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20" name="Oval 12">
            <a:extLst>
              <a:ext uri="{FF2B5EF4-FFF2-40B4-BE49-F238E27FC236}">
                <a16:creationId xmlns:a16="http://schemas.microsoft.com/office/drawing/2014/main" id="{3BA9D547-D623-4CE7-B3FB-7E4619C1B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9" y="458152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21" name="Oval 13">
            <a:extLst>
              <a:ext uri="{FF2B5EF4-FFF2-40B4-BE49-F238E27FC236}">
                <a16:creationId xmlns:a16="http://schemas.microsoft.com/office/drawing/2014/main" id="{D732BEB4-E2CE-4747-BC08-0B4C7AA0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42211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22" name="Oval 15">
            <a:extLst>
              <a:ext uri="{FF2B5EF4-FFF2-40B4-BE49-F238E27FC236}">
                <a16:creationId xmlns:a16="http://schemas.microsoft.com/office/drawing/2014/main" id="{96CED425-B7B9-47C8-A2ED-581C6A01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46529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23" name="Oval 16">
            <a:extLst>
              <a:ext uri="{FF2B5EF4-FFF2-40B4-BE49-F238E27FC236}">
                <a16:creationId xmlns:a16="http://schemas.microsoft.com/office/drawing/2014/main" id="{62F78F34-8E7F-43CA-B265-F3B45BA0B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40767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24" name="Oval 17">
            <a:extLst>
              <a:ext uri="{FF2B5EF4-FFF2-40B4-BE49-F238E27FC236}">
                <a16:creationId xmlns:a16="http://schemas.microsoft.com/office/drawing/2014/main" id="{CD346560-F162-422D-8C13-2376C2A06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38274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25" name="Oval 18">
            <a:extLst>
              <a:ext uri="{FF2B5EF4-FFF2-40B4-BE49-F238E27FC236}">
                <a16:creationId xmlns:a16="http://schemas.microsoft.com/office/drawing/2014/main" id="{28C02312-458D-4181-A558-57E6D7D2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34290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26" name="Oval 19">
            <a:extLst>
              <a:ext uri="{FF2B5EF4-FFF2-40B4-BE49-F238E27FC236}">
                <a16:creationId xmlns:a16="http://schemas.microsoft.com/office/drawing/2014/main" id="{3BAF7813-30AE-45EA-87DF-5BABCFB3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22764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27" name="Oval 20">
            <a:extLst>
              <a:ext uri="{FF2B5EF4-FFF2-40B4-BE49-F238E27FC236}">
                <a16:creationId xmlns:a16="http://schemas.microsoft.com/office/drawing/2014/main" id="{8919FDB1-57AE-4094-B1A4-5E0C22CBB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19891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28" name="Oval 21">
            <a:extLst>
              <a:ext uri="{FF2B5EF4-FFF2-40B4-BE49-F238E27FC236}">
                <a16:creationId xmlns:a16="http://schemas.microsoft.com/office/drawing/2014/main" id="{F0351865-8C9A-4BF6-AB8B-9560D0655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2276475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29" name="Oval 22">
            <a:extLst>
              <a:ext uri="{FF2B5EF4-FFF2-40B4-BE49-F238E27FC236}">
                <a16:creationId xmlns:a16="http://schemas.microsoft.com/office/drawing/2014/main" id="{C9AFD1DE-4239-43CE-A886-D1C3C6BE8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32845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30" name="Oval 23">
            <a:extLst>
              <a:ext uri="{FF2B5EF4-FFF2-40B4-BE49-F238E27FC236}">
                <a16:creationId xmlns:a16="http://schemas.microsoft.com/office/drawing/2014/main" id="{E4A7DEA9-3C9D-4D71-BAAA-E2B0F5C1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32845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31" name="Oval 24">
            <a:extLst>
              <a:ext uri="{FF2B5EF4-FFF2-40B4-BE49-F238E27FC236}">
                <a16:creationId xmlns:a16="http://schemas.microsoft.com/office/drawing/2014/main" id="{9DC65B85-C566-420F-82A6-BE3EAB199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191611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32" name="Oval 25">
            <a:extLst>
              <a:ext uri="{FF2B5EF4-FFF2-40B4-BE49-F238E27FC236}">
                <a16:creationId xmlns:a16="http://schemas.microsoft.com/office/drawing/2014/main" id="{6F3EA231-F0DD-4D54-B086-9ED746278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148431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33" name="Oval 26">
            <a:extLst>
              <a:ext uri="{FF2B5EF4-FFF2-40B4-BE49-F238E27FC236}">
                <a16:creationId xmlns:a16="http://schemas.microsoft.com/office/drawing/2014/main" id="{6D89B4E8-A1EF-4E62-8ECC-9B6624F44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844675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34" name="Oval 27">
            <a:extLst>
              <a:ext uri="{FF2B5EF4-FFF2-40B4-BE49-F238E27FC236}">
                <a16:creationId xmlns:a16="http://schemas.microsoft.com/office/drawing/2014/main" id="{4DB253C4-2340-46D8-B680-C5F13D49B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7732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35" name="Oval 28">
            <a:extLst>
              <a:ext uri="{FF2B5EF4-FFF2-40B4-BE49-F238E27FC236}">
                <a16:creationId xmlns:a16="http://schemas.microsoft.com/office/drawing/2014/main" id="{910DF471-9B08-49AA-B8E3-6D24F8216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19891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36" name="Oval 29">
            <a:extLst>
              <a:ext uri="{FF2B5EF4-FFF2-40B4-BE49-F238E27FC236}">
                <a16:creationId xmlns:a16="http://schemas.microsoft.com/office/drawing/2014/main" id="{A03BCCEC-8233-4D6C-840C-CABFAC65D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22050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37" name="Oval 30">
            <a:extLst>
              <a:ext uri="{FF2B5EF4-FFF2-40B4-BE49-F238E27FC236}">
                <a16:creationId xmlns:a16="http://schemas.microsoft.com/office/drawing/2014/main" id="{4B2484AC-197B-438E-9B21-D3E8F0FA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22050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38" name="Oval 31">
            <a:extLst>
              <a:ext uri="{FF2B5EF4-FFF2-40B4-BE49-F238E27FC236}">
                <a16:creationId xmlns:a16="http://schemas.microsoft.com/office/drawing/2014/main" id="{B83A929D-6149-4613-AD4D-710C66AD7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35734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39" name="Oval 32">
            <a:extLst>
              <a:ext uri="{FF2B5EF4-FFF2-40B4-BE49-F238E27FC236}">
                <a16:creationId xmlns:a16="http://schemas.microsoft.com/office/drawing/2014/main" id="{9F63E583-01C4-4B67-9420-9AFF30D83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19891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40" name="Oval 33">
            <a:extLst>
              <a:ext uri="{FF2B5EF4-FFF2-40B4-BE49-F238E27FC236}">
                <a16:creationId xmlns:a16="http://schemas.microsoft.com/office/drawing/2014/main" id="{FA5DD70E-2A7A-4A69-B507-22B393975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33575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41" name="Oval 34">
            <a:extLst>
              <a:ext uri="{FF2B5EF4-FFF2-40B4-BE49-F238E27FC236}">
                <a16:creationId xmlns:a16="http://schemas.microsoft.com/office/drawing/2014/main" id="{36DC165F-1752-493D-AF28-07B4ABD46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325" y="3763964"/>
            <a:ext cx="71438" cy="714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42" name="Oval 35">
            <a:extLst>
              <a:ext uri="{FF2B5EF4-FFF2-40B4-BE49-F238E27FC236}">
                <a16:creationId xmlns:a16="http://schemas.microsoft.com/office/drawing/2014/main" id="{699B09D9-58F2-40F5-9905-CD7F02B6A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29972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43" name="Oval 36">
            <a:extLst>
              <a:ext uri="{FF2B5EF4-FFF2-40B4-BE49-F238E27FC236}">
                <a16:creationId xmlns:a16="http://schemas.microsoft.com/office/drawing/2014/main" id="{9DB7FC48-F872-46A0-A1D7-06C966BF5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33575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44" name="Oval 37">
            <a:extLst>
              <a:ext uri="{FF2B5EF4-FFF2-40B4-BE49-F238E27FC236}">
                <a16:creationId xmlns:a16="http://schemas.microsoft.com/office/drawing/2014/main" id="{58DBBCA3-5ECE-4003-826E-F4F77C499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0" y="40052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45" name="Oval 38">
            <a:extLst>
              <a:ext uri="{FF2B5EF4-FFF2-40B4-BE49-F238E27FC236}">
                <a16:creationId xmlns:a16="http://schemas.microsoft.com/office/drawing/2014/main" id="{23109484-541F-4D1F-8757-BDDAE2448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40767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46" name="Oval 39">
            <a:extLst>
              <a:ext uri="{FF2B5EF4-FFF2-40B4-BE49-F238E27FC236}">
                <a16:creationId xmlns:a16="http://schemas.microsoft.com/office/drawing/2014/main" id="{316A249D-C60D-40D0-9652-56A414BB1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30686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47" name="Oval 40">
            <a:extLst>
              <a:ext uri="{FF2B5EF4-FFF2-40B4-BE49-F238E27FC236}">
                <a16:creationId xmlns:a16="http://schemas.microsoft.com/office/drawing/2014/main" id="{A2AF6F50-CE0C-4A45-9EA7-A636F3F2A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29972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48" name="Oval 41">
            <a:extLst>
              <a:ext uri="{FF2B5EF4-FFF2-40B4-BE49-F238E27FC236}">
                <a16:creationId xmlns:a16="http://schemas.microsoft.com/office/drawing/2014/main" id="{C892FB9D-14BB-43AA-9FAD-168AA71EC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4" y="22510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49" name="Oval 42">
            <a:extLst>
              <a:ext uri="{FF2B5EF4-FFF2-40B4-BE49-F238E27FC236}">
                <a16:creationId xmlns:a16="http://schemas.microsoft.com/office/drawing/2014/main" id="{E4CDFDB3-0354-41E4-B52F-7C535B3DB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24161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50" name="Oval 43">
            <a:extLst>
              <a:ext uri="{FF2B5EF4-FFF2-40B4-BE49-F238E27FC236}">
                <a16:creationId xmlns:a16="http://schemas.microsoft.com/office/drawing/2014/main" id="{C3F98E56-5F9A-4110-89FB-CC1B98DF7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9" y="24161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51" name="Oval 44">
            <a:extLst>
              <a:ext uri="{FF2B5EF4-FFF2-40B4-BE49-F238E27FC236}">
                <a16:creationId xmlns:a16="http://schemas.microsoft.com/office/drawing/2014/main" id="{9D8A0D8B-45EC-4DF5-88EE-93FA5DD6E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9" y="20066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52" name="Oval 45">
            <a:extLst>
              <a:ext uri="{FF2B5EF4-FFF2-40B4-BE49-F238E27FC236}">
                <a16:creationId xmlns:a16="http://schemas.microsoft.com/office/drawing/2014/main" id="{53438514-1D1F-4B68-8970-6FC70BB38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48431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53" name="Oval 46">
            <a:extLst>
              <a:ext uri="{FF2B5EF4-FFF2-40B4-BE49-F238E27FC236}">
                <a16:creationId xmlns:a16="http://schemas.microsoft.com/office/drawing/2014/main" id="{9702A500-4960-4E13-83CC-8C03AFD6B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15573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54" name="Oval 47">
            <a:extLst>
              <a:ext uri="{FF2B5EF4-FFF2-40B4-BE49-F238E27FC236}">
                <a16:creationId xmlns:a16="http://schemas.microsoft.com/office/drawing/2014/main" id="{954A6EC2-FA5E-4E6A-8627-A1D527F05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70021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55" name="Oval 48">
            <a:extLst>
              <a:ext uri="{FF2B5EF4-FFF2-40B4-BE49-F238E27FC236}">
                <a16:creationId xmlns:a16="http://schemas.microsoft.com/office/drawing/2014/main" id="{C4585B0F-7393-4FD4-8B2F-A8A87D73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29972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56" name="Oval 49">
            <a:extLst>
              <a:ext uri="{FF2B5EF4-FFF2-40B4-BE49-F238E27FC236}">
                <a16:creationId xmlns:a16="http://schemas.microsoft.com/office/drawing/2014/main" id="{E4E00285-0DD6-4643-A40C-C0061E0C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35004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57" name="Oval 70">
            <a:extLst>
              <a:ext uri="{FF2B5EF4-FFF2-40B4-BE49-F238E27FC236}">
                <a16:creationId xmlns:a16="http://schemas.microsoft.com/office/drawing/2014/main" id="{5D08ED4F-A142-4E86-8D08-9D5DD0074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4" y="231457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58" name="Oval 71">
            <a:extLst>
              <a:ext uri="{FF2B5EF4-FFF2-40B4-BE49-F238E27FC236}">
                <a16:creationId xmlns:a16="http://schemas.microsoft.com/office/drawing/2014/main" id="{BA8EAB1F-59B3-45A8-BA13-5D6C5609B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29972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59" name="Oval 72">
            <a:extLst>
              <a:ext uri="{FF2B5EF4-FFF2-40B4-BE49-F238E27FC236}">
                <a16:creationId xmlns:a16="http://schemas.microsoft.com/office/drawing/2014/main" id="{88938AD3-8CD9-4D95-B7CB-A10A383E7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3357564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60" name="Oval 73">
            <a:extLst>
              <a:ext uri="{FF2B5EF4-FFF2-40B4-BE49-F238E27FC236}">
                <a16:creationId xmlns:a16="http://schemas.microsoft.com/office/drawing/2014/main" id="{AE78E5F5-1602-42D2-8991-2F9DA9F1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2276475"/>
            <a:ext cx="71438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61" name="Oval 74">
            <a:extLst>
              <a:ext uri="{FF2B5EF4-FFF2-40B4-BE49-F238E27FC236}">
                <a16:creationId xmlns:a16="http://schemas.microsoft.com/office/drawing/2014/main" id="{1407DF39-BB5D-4F7D-BB32-AF1CC77A8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3357564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62" name="Oval 75">
            <a:extLst>
              <a:ext uri="{FF2B5EF4-FFF2-40B4-BE49-F238E27FC236}">
                <a16:creationId xmlns:a16="http://schemas.microsoft.com/office/drawing/2014/main" id="{FF022E1C-4EF7-4B83-AFBD-D7BD2941B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4206875"/>
            <a:ext cx="71438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63" name="Oval 76">
            <a:extLst>
              <a:ext uri="{FF2B5EF4-FFF2-40B4-BE49-F238E27FC236}">
                <a16:creationId xmlns:a16="http://schemas.microsoft.com/office/drawing/2014/main" id="{1491098D-7649-4E38-A1AE-B825406C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5" y="2349500"/>
            <a:ext cx="71438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64" name="Oval 77">
            <a:extLst>
              <a:ext uri="{FF2B5EF4-FFF2-40B4-BE49-F238E27FC236}">
                <a16:creationId xmlns:a16="http://schemas.microsoft.com/office/drawing/2014/main" id="{7EC68F5A-63A3-45B9-9057-4CC6E61BC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489" y="3068639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65" name="Oval 78">
            <a:extLst>
              <a:ext uri="{FF2B5EF4-FFF2-40B4-BE49-F238E27FC236}">
                <a16:creationId xmlns:a16="http://schemas.microsoft.com/office/drawing/2014/main" id="{8CB165CA-0F47-42DF-851E-650521311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9" y="2420939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66" name="Oval 79">
            <a:extLst>
              <a:ext uri="{FF2B5EF4-FFF2-40B4-BE49-F238E27FC236}">
                <a16:creationId xmlns:a16="http://schemas.microsoft.com/office/drawing/2014/main" id="{6002FA64-1E3E-4715-ADF4-C51FFACA8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436562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67" name="Oval 80">
            <a:extLst>
              <a:ext uri="{FF2B5EF4-FFF2-40B4-BE49-F238E27FC236}">
                <a16:creationId xmlns:a16="http://schemas.microsoft.com/office/drawing/2014/main" id="{D0C98F08-432B-4A9F-A09C-BC8B78D2C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414972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68" name="Oval 81">
            <a:extLst>
              <a:ext uri="{FF2B5EF4-FFF2-40B4-BE49-F238E27FC236}">
                <a16:creationId xmlns:a16="http://schemas.microsoft.com/office/drawing/2014/main" id="{9CA97317-B005-4083-9067-6F03927D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4" y="2984500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69" name="Oval 82">
            <a:extLst>
              <a:ext uri="{FF2B5EF4-FFF2-40B4-BE49-F238E27FC236}">
                <a16:creationId xmlns:a16="http://schemas.microsoft.com/office/drawing/2014/main" id="{15D642C8-CA81-43C0-9C18-C14FF7EE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3429000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70" name="Oval 83">
            <a:extLst>
              <a:ext uri="{FF2B5EF4-FFF2-40B4-BE49-F238E27FC236}">
                <a16:creationId xmlns:a16="http://schemas.microsoft.com/office/drawing/2014/main" id="{3387D65F-A684-4DA7-B84B-647179BBA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2997200"/>
            <a:ext cx="71437" cy="714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71" name="Oval 86">
            <a:extLst>
              <a:ext uri="{FF2B5EF4-FFF2-40B4-BE49-F238E27FC236}">
                <a16:creationId xmlns:a16="http://schemas.microsoft.com/office/drawing/2014/main" id="{EF53923C-F0FF-449F-BDBD-6F5508386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9" y="287337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72" name="Oval 87">
            <a:extLst>
              <a:ext uri="{FF2B5EF4-FFF2-40B4-BE49-F238E27FC236}">
                <a16:creationId xmlns:a16="http://schemas.microsoft.com/office/drawing/2014/main" id="{B79C63AE-38B1-4BEF-9501-CED88B3EB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005139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73" name="Oval 88">
            <a:extLst>
              <a:ext uri="{FF2B5EF4-FFF2-40B4-BE49-F238E27FC236}">
                <a16:creationId xmlns:a16="http://schemas.microsoft.com/office/drawing/2014/main" id="{7A65B4AD-53AB-4B72-A304-CB364C01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9" y="291623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74" name="Oval 89">
            <a:extLst>
              <a:ext uri="{FF2B5EF4-FFF2-40B4-BE49-F238E27FC236}">
                <a16:creationId xmlns:a16="http://schemas.microsoft.com/office/drawing/2014/main" id="{6583659E-234C-41E2-B2CA-7A2E74C2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3192464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75" name="Oval 90">
            <a:extLst>
              <a:ext uri="{FF2B5EF4-FFF2-40B4-BE49-F238E27FC236}">
                <a16:creationId xmlns:a16="http://schemas.microsoft.com/office/drawing/2014/main" id="{11C7DCE9-729B-4F1E-93FF-48DEEE64B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01783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76" name="Oval 91">
            <a:extLst>
              <a:ext uri="{FF2B5EF4-FFF2-40B4-BE49-F238E27FC236}">
                <a16:creationId xmlns:a16="http://schemas.microsoft.com/office/drawing/2014/main" id="{D0D4B1A7-0E8E-46E7-9383-4035FD59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636839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77" name="Oval 92">
            <a:extLst>
              <a:ext uri="{FF2B5EF4-FFF2-40B4-BE49-F238E27FC236}">
                <a16:creationId xmlns:a16="http://schemas.microsoft.com/office/drawing/2014/main" id="{683AB5E7-E1F9-49AD-9AE6-5C0A0DFC3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7925" y="2852739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78" name="Oval 93">
            <a:extLst>
              <a:ext uri="{FF2B5EF4-FFF2-40B4-BE49-F238E27FC236}">
                <a16:creationId xmlns:a16="http://schemas.microsoft.com/office/drawing/2014/main" id="{E823F198-DEF0-4815-BA37-D6C986799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4" y="270827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79" name="Oval 94">
            <a:extLst>
              <a:ext uri="{FF2B5EF4-FFF2-40B4-BE49-F238E27FC236}">
                <a16:creationId xmlns:a16="http://schemas.microsoft.com/office/drawing/2014/main" id="{8689D0E8-CD2D-4CB0-AC60-B6848C746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332164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80" name="Oval 95">
            <a:extLst>
              <a:ext uri="{FF2B5EF4-FFF2-40B4-BE49-F238E27FC236}">
                <a16:creationId xmlns:a16="http://schemas.microsoft.com/office/drawing/2014/main" id="{0F64C4E5-6EF9-43B1-8801-92201D816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3441700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81" name="Oval 96">
            <a:extLst>
              <a:ext uri="{FF2B5EF4-FFF2-40B4-BE49-F238E27FC236}">
                <a16:creationId xmlns:a16="http://schemas.microsoft.com/office/drawing/2014/main" id="{08421198-C4F9-4F88-96B5-E9BB1F05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3284539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82" name="Oval 97">
            <a:extLst>
              <a:ext uri="{FF2B5EF4-FFF2-40B4-BE49-F238E27FC236}">
                <a16:creationId xmlns:a16="http://schemas.microsoft.com/office/drawing/2014/main" id="{EBC42AFC-F1CB-47FB-A33D-C11FEFCA9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3429000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83" name="Oval 98">
            <a:extLst>
              <a:ext uri="{FF2B5EF4-FFF2-40B4-BE49-F238E27FC236}">
                <a16:creationId xmlns:a16="http://schemas.microsoft.com/office/drawing/2014/main" id="{34B693EA-FB4E-462D-88F8-48A445D05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9" y="2781300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84" name="Oval 99">
            <a:extLst>
              <a:ext uri="{FF2B5EF4-FFF2-40B4-BE49-F238E27FC236}">
                <a16:creationId xmlns:a16="http://schemas.microsoft.com/office/drawing/2014/main" id="{FCA2A82C-2028-4BD7-BAEB-39361E849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9" y="438467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85" name="Oval 100">
            <a:extLst>
              <a:ext uri="{FF2B5EF4-FFF2-40B4-BE49-F238E27FC236}">
                <a16:creationId xmlns:a16="http://schemas.microsoft.com/office/drawing/2014/main" id="{2140F0C8-0344-4FAF-BED9-9C910332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4292600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86" name="Oval 101">
            <a:extLst>
              <a:ext uri="{FF2B5EF4-FFF2-40B4-BE49-F238E27FC236}">
                <a16:creationId xmlns:a16="http://schemas.microsoft.com/office/drawing/2014/main" id="{FB5A333C-F66F-4ACF-BFBB-BC304E705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0" y="5013325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87" name="Rectangle 102">
            <a:extLst>
              <a:ext uri="{FF2B5EF4-FFF2-40B4-BE49-F238E27FC236}">
                <a16:creationId xmlns:a16="http://schemas.microsoft.com/office/drawing/2014/main" id="{2C8243A1-41D5-4921-B991-41E6FE26A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4076700"/>
            <a:ext cx="71438" cy="71438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88" name="Rectangle 103">
            <a:extLst>
              <a:ext uri="{FF2B5EF4-FFF2-40B4-BE49-F238E27FC236}">
                <a16:creationId xmlns:a16="http://schemas.microsoft.com/office/drawing/2014/main" id="{9B5961C5-DCE3-42A4-8E96-9B45AB0E2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716339"/>
            <a:ext cx="71438" cy="71437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89" name="Rectangle 104">
            <a:extLst>
              <a:ext uri="{FF2B5EF4-FFF2-40B4-BE49-F238E27FC236}">
                <a16:creationId xmlns:a16="http://schemas.microsoft.com/office/drawing/2014/main" id="{F1FBDE32-625A-4C27-BF28-740A007B3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9" y="3284539"/>
            <a:ext cx="71437" cy="71437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90" name="Oval 105">
            <a:extLst>
              <a:ext uri="{FF2B5EF4-FFF2-40B4-BE49-F238E27FC236}">
                <a16:creationId xmlns:a16="http://schemas.microsoft.com/office/drawing/2014/main" id="{49425C41-5C54-44E3-88BF-2C8065418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2708275"/>
            <a:ext cx="71437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91" name="Oval 106">
            <a:extLst>
              <a:ext uri="{FF2B5EF4-FFF2-40B4-BE49-F238E27FC236}">
                <a16:creationId xmlns:a16="http://schemas.microsoft.com/office/drawing/2014/main" id="{BD9F6620-747B-40D1-9E57-9F213D8E9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33825"/>
            <a:ext cx="71438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92" name="Oval 108">
            <a:extLst>
              <a:ext uri="{FF2B5EF4-FFF2-40B4-BE49-F238E27FC236}">
                <a16:creationId xmlns:a16="http://schemas.microsoft.com/office/drawing/2014/main" id="{A57A86E7-7461-4F3C-9EE9-0F9B8673C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3238500"/>
            <a:ext cx="71438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93" name="Oval 109">
            <a:extLst>
              <a:ext uri="{FF2B5EF4-FFF2-40B4-BE49-F238E27FC236}">
                <a16:creationId xmlns:a16="http://schemas.microsoft.com/office/drawing/2014/main" id="{F954BA65-00C5-48CF-B7D8-E26B0932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1773239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94" name="Oval 110">
            <a:extLst>
              <a:ext uri="{FF2B5EF4-FFF2-40B4-BE49-F238E27FC236}">
                <a16:creationId xmlns:a16="http://schemas.microsoft.com/office/drawing/2014/main" id="{1D9E180F-95BD-4591-82E3-39D98FDE6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2078039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95" name="Oval 111">
            <a:extLst>
              <a:ext uri="{FF2B5EF4-FFF2-40B4-BE49-F238E27FC236}">
                <a16:creationId xmlns:a16="http://schemas.microsoft.com/office/drawing/2014/main" id="{E1045DC0-7EC4-4E15-AB82-2A6EFE597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38339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96" name="Oval 112">
            <a:extLst>
              <a:ext uri="{FF2B5EF4-FFF2-40B4-BE49-F238E27FC236}">
                <a16:creationId xmlns:a16="http://schemas.microsoft.com/office/drawing/2014/main" id="{46F694F5-7D18-420B-9626-D4FD5DB2F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916114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97" name="Oval 113">
            <a:extLst>
              <a:ext uri="{FF2B5EF4-FFF2-40B4-BE49-F238E27FC236}">
                <a16:creationId xmlns:a16="http://schemas.microsoft.com/office/drawing/2014/main" id="{0BB223CB-0B53-4D3E-862C-4B30FD10E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182721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98" name="Oval 114">
            <a:extLst>
              <a:ext uri="{FF2B5EF4-FFF2-40B4-BE49-F238E27FC236}">
                <a16:creationId xmlns:a16="http://schemas.microsoft.com/office/drawing/2014/main" id="{04811AD8-BEEB-4435-B11E-125498ECA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9" y="21717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099" name="Oval 115">
            <a:extLst>
              <a:ext uri="{FF2B5EF4-FFF2-40B4-BE49-F238E27FC236}">
                <a16:creationId xmlns:a16="http://schemas.microsoft.com/office/drawing/2014/main" id="{9B27FBA3-9E70-476A-BD06-0809B77F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2047875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00" name="Oval 117">
            <a:extLst>
              <a:ext uri="{FF2B5EF4-FFF2-40B4-BE49-F238E27FC236}">
                <a16:creationId xmlns:a16="http://schemas.microsoft.com/office/drawing/2014/main" id="{E967C455-B2EB-4AB8-9E15-0DC289098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46101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01" name="Oval 118">
            <a:extLst>
              <a:ext uri="{FF2B5EF4-FFF2-40B4-BE49-F238E27FC236}">
                <a16:creationId xmlns:a16="http://schemas.microsoft.com/office/drawing/2014/main" id="{D8479E44-FAEF-41D4-8187-F57E5F9B1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939" y="350043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02" name="Oval 119">
            <a:extLst>
              <a:ext uri="{FF2B5EF4-FFF2-40B4-BE49-F238E27FC236}">
                <a16:creationId xmlns:a16="http://schemas.microsoft.com/office/drawing/2014/main" id="{1074B27D-BCF5-4E79-8D85-019B8A7F0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4" y="36068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03" name="Oval 120">
            <a:extLst>
              <a:ext uri="{FF2B5EF4-FFF2-40B4-BE49-F238E27FC236}">
                <a16:creationId xmlns:a16="http://schemas.microsoft.com/office/drawing/2014/main" id="{CF4C963C-FDFD-49D7-8580-BE56FFAA3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2149475"/>
            <a:ext cx="71438" cy="714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04" name="Oval 121">
            <a:extLst>
              <a:ext uri="{FF2B5EF4-FFF2-40B4-BE49-F238E27FC236}">
                <a16:creationId xmlns:a16="http://schemas.microsoft.com/office/drawing/2014/main" id="{09953B86-413A-4095-B508-AC6D55AE5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242093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05" name="Rectangle 41">
            <a:extLst>
              <a:ext uri="{FF2B5EF4-FFF2-40B4-BE49-F238E27FC236}">
                <a16:creationId xmlns:a16="http://schemas.microsoft.com/office/drawing/2014/main" id="{5924AB12-1575-47A9-8180-B2D3D3F04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2565400"/>
            <a:ext cx="71438" cy="714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06" name="Rectangle 41">
            <a:extLst>
              <a:ext uri="{FF2B5EF4-FFF2-40B4-BE49-F238E27FC236}">
                <a16:creationId xmlns:a16="http://schemas.microsoft.com/office/drawing/2014/main" id="{E78E1376-E936-43B3-9EC1-60E13F56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048000"/>
            <a:ext cx="71438" cy="714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07" name="Rectangle 41">
            <a:extLst>
              <a:ext uri="{FF2B5EF4-FFF2-40B4-BE49-F238E27FC236}">
                <a16:creationId xmlns:a16="http://schemas.microsoft.com/office/drawing/2014/main" id="{03570F41-2E4D-4720-8668-12061C0C5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048000"/>
            <a:ext cx="71438" cy="714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08" name="Rectangle 41">
            <a:extLst>
              <a:ext uri="{FF2B5EF4-FFF2-40B4-BE49-F238E27FC236}">
                <a16:creationId xmlns:a16="http://schemas.microsoft.com/office/drawing/2014/main" id="{D0DE0D49-ECE2-4BCB-B7B5-286358874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10000"/>
            <a:ext cx="71438" cy="714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09" name="Rectangle 41">
            <a:extLst>
              <a:ext uri="{FF2B5EF4-FFF2-40B4-BE49-F238E27FC236}">
                <a16:creationId xmlns:a16="http://schemas.microsoft.com/office/drawing/2014/main" id="{D6B32F39-2E0D-40EC-B404-BD6A266F4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429000"/>
            <a:ext cx="71438" cy="714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10" name="Oval 7">
            <a:extLst>
              <a:ext uri="{FF2B5EF4-FFF2-40B4-BE49-F238E27FC236}">
                <a16:creationId xmlns:a16="http://schemas.microsoft.com/office/drawing/2014/main" id="{2FAFFE46-6732-4137-A231-BE20A5577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4" y="2981325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11" name="Oval 7">
            <a:extLst>
              <a:ext uri="{FF2B5EF4-FFF2-40B4-BE49-F238E27FC236}">
                <a16:creationId xmlns:a16="http://schemas.microsoft.com/office/drawing/2014/main" id="{0120D650-8FEF-4C0D-91B9-0BEE646B1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31242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12" name="Oval 7">
            <a:extLst>
              <a:ext uri="{FF2B5EF4-FFF2-40B4-BE49-F238E27FC236}">
                <a16:creationId xmlns:a16="http://schemas.microsoft.com/office/drawing/2014/main" id="{DDFD353F-4659-4555-BDFA-4C1E4BDBA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4" y="3197225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13" name="Oval 23">
            <a:extLst>
              <a:ext uri="{FF2B5EF4-FFF2-40B4-BE49-F238E27FC236}">
                <a16:creationId xmlns:a16="http://schemas.microsoft.com/office/drawing/2014/main" id="{F5FE1C00-9FFD-4B61-819F-39821E057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31623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14" name="Oval 7">
            <a:extLst>
              <a:ext uri="{FF2B5EF4-FFF2-40B4-BE49-F238E27FC236}">
                <a16:creationId xmlns:a16="http://schemas.microsoft.com/office/drawing/2014/main" id="{A4FB4954-283D-4123-95D1-E12C9E6DF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67264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15" name="Oval 7">
            <a:extLst>
              <a:ext uri="{FF2B5EF4-FFF2-40B4-BE49-F238E27FC236}">
                <a16:creationId xmlns:a16="http://schemas.microsoft.com/office/drawing/2014/main" id="{67F66C0E-BFF8-423F-82CC-15E6EA201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299085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16" name="Oval 7">
            <a:extLst>
              <a:ext uri="{FF2B5EF4-FFF2-40B4-BE49-F238E27FC236}">
                <a16:creationId xmlns:a16="http://schemas.microsoft.com/office/drawing/2014/main" id="{12F171FE-5CA4-442E-9410-AC33AE8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004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17" name="Oval 7">
            <a:extLst>
              <a:ext uri="{FF2B5EF4-FFF2-40B4-BE49-F238E27FC236}">
                <a16:creationId xmlns:a16="http://schemas.microsoft.com/office/drawing/2014/main" id="{72C0E767-DD14-47B1-BDCC-50AB4600A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30099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18" name="Oval 7">
            <a:extLst>
              <a:ext uri="{FF2B5EF4-FFF2-40B4-BE49-F238E27FC236}">
                <a16:creationId xmlns:a16="http://schemas.microsoft.com/office/drawing/2014/main" id="{541C29F5-00B8-44C4-9D4A-7E89673DD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24892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19" name="Oval 7">
            <a:extLst>
              <a:ext uri="{FF2B5EF4-FFF2-40B4-BE49-F238E27FC236}">
                <a16:creationId xmlns:a16="http://schemas.microsoft.com/office/drawing/2014/main" id="{C3DABD02-C804-492B-AFE6-0D95CA26A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2844800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20" name="Oval 7">
            <a:extLst>
              <a:ext uri="{FF2B5EF4-FFF2-40B4-BE49-F238E27FC236}">
                <a16:creationId xmlns:a16="http://schemas.microsoft.com/office/drawing/2014/main" id="{EF95F49B-4215-4EBE-A2F5-A186667D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9812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21" name="Oval 7">
            <a:extLst>
              <a:ext uri="{FF2B5EF4-FFF2-40B4-BE49-F238E27FC236}">
                <a16:creationId xmlns:a16="http://schemas.microsoft.com/office/drawing/2014/main" id="{3E3D90A9-1926-4FB8-96F3-A750A34AA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6764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22" name="Oval 7">
            <a:extLst>
              <a:ext uri="{FF2B5EF4-FFF2-40B4-BE49-F238E27FC236}">
                <a16:creationId xmlns:a16="http://schemas.microsoft.com/office/drawing/2014/main" id="{6B51CB3C-5B97-424F-901A-E4655D507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098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23" name="Oval 7">
            <a:extLst>
              <a:ext uri="{FF2B5EF4-FFF2-40B4-BE49-F238E27FC236}">
                <a16:creationId xmlns:a16="http://schemas.microsoft.com/office/drawing/2014/main" id="{C37FE683-890F-4D54-BBDF-8B72C9BF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4384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24" name="Oval 7">
            <a:extLst>
              <a:ext uri="{FF2B5EF4-FFF2-40B4-BE49-F238E27FC236}">
                <a16:creationId xmlns:a16="http://schemas.microsoft.com/office/drawing/2014/main" id="{4C0DFEBA-27E5-4946-AD98-032FEA777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2328864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25" name="Oval 7">
            <a:extLst>
              <a:ext uri="{FF2B5EF4-FFF2-40B4-BE49-F238E27FC236}">
                <a16:creationId xmlns:a16="http://schemas.microsoft.com/office/drawing/2014/main" id="{F1294AEE-CF37-483B-8747-ADE38C252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2252664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26" name="Oval 7">
            <a:extLst>
              <a:ext uri="{FF2B5EF4-FFF2-40B4-BE49-F238E27FC236}">
                <a16:creationId xmlns:a16="http://schemas.microsoft.com/office/drawing/2014/main" id="{1EA167B0-9661-4224-92E6-DA1DF3A4C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9304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27" name="Oval 7">
            <a:extLst>
              <a:ext uri="{FF2B5EF4-FFF2-40B4-BE49-F238E27FC236}">
                <a16:creationId xmlns:a16="http://schemas.microsoft.com/office/drawing/2014/main" id="{D3F4E45D-D066-4CC3-95FA-59970D0C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0" y="2024064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28" name="Oval 7">
            <a:extLst>
              <a:ext uri="{FF2B5EF4-FFF2-40B4-BE49-F238E27FC236}">
                <a16:creationId xmlns:a16="http://schemas.microsoft.com/office/drawing/2014/main" id="{8FBF4B08-931E-4EF9-92DB-963B3718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897064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29" name="Oval 7">
            <a:extLst>
              <a:ext uri="{FF2B5EF4-FFF2-40B4-BE49-F238E27FC236}">
                <a16:creationId xmlns:a16="http://schemas.microsoft.com/office/drawing/2014/main" id="{E923FD66-555C-41D9-87A5-AD092FD0C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1960564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30" name="Oval 7">
            <a:extLst>
              <a:ext uri="{FF2B5EF4-FFF2-40B4-BE49-F238E27FC236}">
                <a16:creationId xmlns:a16="http://schemas.microsoft.com/office/drawing/2014/main" id="{13FC9D71-4AD8-4572-966B-1DC6F938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985964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31" name="Oval 7">
            <a:extLst>
              <a:ext uri="{FF2B5EF4-FFF2-40B4-BE49-F238E27FC236}">
                <a16:creationId xmlns:a16="http://schemas.microsoft.com/office/drawing/2014/main" id="{0163BCD0-D6CC-410B-A0FB-0C88EDB39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36703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32" name="Oval 7">
            <a:extLst>
              <a:ext uri="{FF2B5EF4-FFF2-40B4-BE49-F238E27FC236}">
                <a16:creationId xmlns:a16="http://schemas.microsoft.com/office/drawing/2014/main" id="{45FE5CD6-A4D1-482E-9C4A-5849C82DA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3302000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33" name="Oval 7">
            <a:extLst>
              <a:ext uri="{FF2B5EF4-FFF2-40B4-BE49-F238E27FC236}">
                <a16:creationId xmlns:a16="http://schemas.microsoft.com/office/drawing/2014/main" id="{23A90763-42B5-4B9C-8C6F-108FEC7A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433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34" name="Oval 7">
            <a:extLst>
              <a:ext uri="{FF2B5EF4-FFF2-40B4-BE49-F238E27FC236}">
                <a16:creationId xmlns:a16="http://schemas.microsoft.com/office/drawing/2014/main" id="{DF48EE72-DEEE-4AA8-9005-B928B5DE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3581400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35" name="Oval 7">
            <a:extLst>
              <a:ext uri="{FF2B5EF4-FFF2-40B4-BE49-F238E27FC236}">
                <a16:creationId xmlns:a16="http://schemas.microsoft.com/office/drawing/2014/main" id="{ED059371-FD6E-4D37-9A99-170583F5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00" y="39878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36" name="Oval 7">
            <a:extLst>
              <a:ext uri="{FF2B5EF4-FFF2-40B4-BE49-F238E27FC236}">
                <a16:creationId xmlns:a16="http://schemas.microsoft.com/office/drawing/2014/main" id="{955CBAEE-E910-4D3F-BDCD-FDD6849AB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529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37" name="Oval 7">
            <a:extLst>
              <a:ext uri="{FF2B5EF4-FFF2-40B4-BE49-F238E27FC236}">
                <a16:creationId xmlns:a16="http://schemas.microsoft.com/office/drawing/2014/main" id="{247EE345-E3B3-43E2-979B-C5BF0E0FD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9624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38" name="Oval 7">
            <a:extLst>
              <a:ext uri="{FF2B5EF4-FFF2-40B4-BE49-F238E27FC236}">
                <a16:creationId xmlns:a16="http://schemas.microsoft.com/office/drawing/2014/main" id="{E9EC7EF6-3E75-4D3D-98D5-00224AA78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32004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39" name="Oval 44">
            <a:extLst>
              <a:ext uri="{FF2B5EF4-FFF2-40B4-BE49-F238E27FC236}">
                <a16:creationId xmlns:a16="http://schemas.microsoft.com/office/drawing/2014/main" id="{CC86FF2A-2217-45FD-998C-39BBD5EF8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9" y="20828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7860" name="Group 212">
            <a:extLst>
              <a:ext uri="{FF2B5EF4-FFF2-40B4-BE49-F238E27FC236}">
                <a16:creationId xmlns:a16="http://schemas.microsoft.com/office/drawing/2014/main" id="{D00BBF68-40D1-4701-A69A-C36F713DF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9634"/>
              </p:ext>
            </p:extLst>
          </p:nvPr>
        </p:nvGraphicFramePr>
        <p:xfrm>
          <a:off x="1722438" y="3868900"/>
          <a:ext cx="1447800" cy="2606672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Land Value Only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Improved Value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Land &amp; Buildings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Buildings Only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Banded Values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Annual Value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Area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Calibrated Area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No Property Tax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3162" name="Oval 38">
            <a:extLst>
              <a:ext uri="{FF2B5EF4-FFF2-40B4-BE49-F238E27FC236}">
                <a16:creationId xmlns:a16="http://schemas.microsoft.com/office/drawing/2014/main" id="{17305B42-B31E-40ED-AA46-4F2EC54C2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6" y="4496687"/>
            <a:ext cx="142875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63" name="Oval 38">
            <a:extLst>
              <a:ext uri="{FF2B5EF4-FFF2-40B4-BE49-F238E27FC236}">
                <a16:creationId xmlns:a16="http://schemas.microsoft.com/office/drawing/2014/main" id="{99CECCCB-EA30-46D1-9A8C-81EE2A68C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183" y="4235633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64" name="Oval 38">
            <a:extLst>
              <a:ext uri="{FF2B5EF4-FFF2-40B4-BE49-F238E27FC236}">
                <a16:creationId xmlns:a16="http://schemas.microsoft.com/office/drawing/2014/main" id="{99D8F0CB-3284-4ECA-B89C-08F85E1E4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6" y="5346610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65" name="Rectangle 41">
            <a:extLst>
              <a:ext uri="{FF2B5EF4-FFF2-40B4-BE49-F238E27FC236}">
                <a16:creationId xmlns:a16="http://schemas.microsoft.com/office/drawing/2014/main" id="{C7CE237F-07D2-40DC-B40D-99320EC3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5942195"/>
            <a:ext cx="177800" cy="1555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66" name="Rectangle 41">
            <a:extLst>
              <a:ext uri="{FF2B5EF4-FFF2-40B4-BE49-F238E27FC236}">
                <a16:creationId xmlns:a16="http://schemas.microsoft.com/office/drawing/2014/main" id="{511D2BC9-4AE6-4832-AA27-6DE35D7BE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2" y="4762910"/>
            <a:ext cx="177800" cy="155575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67" name="Oval 18">
            <a:extLst>
              <a:ext uri="{FF2B5EF4-FFF2-40B4-BE49-F238E27FC236}">
                <a16:creationId xmlns:a16="http://schemas.microsoft.com/office/drawing/2014/main" id="{F862C1B4-6ECE-4AAA-9A1E-99C992F38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32258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68" name="Oval 18">
            <a:extLst>
              <a:ext uri="{FF2B5EF4-FFF2-40B4-BE49-F238E27FC236}">
                <a16:creationId xmlns:a16="http://schemas.microsoft.com/office/drawing/2014/main" id="{CBD66832-AC04-4CEA-A177-6E01A5FF5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30988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2803C9C-5D93-48C6-B4B9-82F44D4322C4}"/>
              </a:ext>
            </a:extLst>
          </p:cNvPr>
          <p:cNvSpPr txBox="1"/>
          <p:nvPr/>
        </p:nvSpPr>
        <p:spPr>
          <a:xfrm>
            <a:off x="4392613" y="5707064"/>
            <a:ext cx="5892800" cy="6000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b="1" dirty="0">
                <a:solidFill>
                  <a:srgbClr val="000099"/>
                </a:solidFill>
                <a:cs typeface="Arial" pitchFamily="34" charset="0"/>
              </a:rPr>
              <a:t>Franzsen and </a:t>
            </a:r>
            <a:r>
              <a:rPr lang="en-US" sz="1100" b="1" dirty="0" err="1">
                <a:solidFill>
                  <a:srgbClr val="000099"/>
                </a:solidFill>
                <a:cs typeface="Arial" pitchFamily="34" charset="0"/>
              </a:rPr>
              <a:t>McCluskey</a:t>
            </a:r>
            <a:r>
              <a:rPr lang="en-US" sz="1100" b="1" dirty="0">
                <a:solidFill>
                  <a:srgbClr val="000099"/>
                </a:solidFill>
                <a:cs typeface="Arial" pitchFamily="34" charset="0"/>
              </a:rPr>
              <a:t>, 2005; UN-Habitat, 2011; </a:t>
            </a:r>
            <a:r>
              <a:rPr lang="en-US" sz="1100" b="1" dirty="0" err="1">
                <a:solidFill>
                  <a:srgbClr val="000099"/>
                </a:solidFill>
                <a:cs typeface="Arial" pitchFamily="34" charset="0"/>
              </a:rPr>
              <a:t>Fjeldstad</a:t>
            </a:r>
            <a:r>
              <a:rPr lang="en-US" sz="1100" b="1" dirty="0">
                <a:solidFill>
                  <a:srgbClr val="000099"/>
                </a:solidFill>
                <a:cs typeface="Arial" pitchFamily="34" charset="0"/>
              </a:rPr>
              <a:t> and </a:t>
            </a:r>
            <a:r>
              <a:rPr lang="en-US" sz="1100" b="1" dirty="0" err="1">
                <a:solidFill>
                  <a:srgbClr val="000099"/>
                </a:solidFill>
                <a:cs typeface="Arial" pitchFamily="34" charset="0"/>
              </a:rPr>
              <a:t>Heggstad</a:t>
            </a:r>
            <a:r>
              <a:rPr lang="en-US" sz="1100" b="1" dirty="0">
                <a:solidFill>
                  <a:srgbClr val="000099"/>
                </a:solidFill>
                <a:cs typeface="Arial" pitchFamily="34" charset="0"/>
              </a:rPr>
              <a:t>, 2012; Franzsen and </a:t>
            </a:r>
            <a:r>
              <a:rPr lang="en-US" sz="1100" b="1" dirty="0" err="1">
                <a:solidFill>
                  <a:srgbClr val="000099"/>
                </a:solidFill>
                <a:cs typeface="Arial" pitchFamily="34" charset="0"/>
              </a:rPr>
              <a:t>McCluskey</a:t>
            </a:r>
            <a:r>
              <a:rPr lang="en-US" sz="1100" b="1" dirty="0">
                <a:solidFill>
                  <a:srgbClr val="000099"/>
                </a:solidFill>
                <a:cs typeface="Arial" pitchFamily="34" charset="0"/>
              </a:rPr>
              <a:t>, 2013; </a:t>
            </a:r>
            <a:r>
              <a:rPr lang="en-US" sz="1100" b="1" dirty="0" err="1">
                <a:solidFill>
                  <a:srgbClr val="000099"/>
                </a:solidFill>
                <a:cs typeface="Arial" pitchFamily="34" charset="0"/>
              </a:rPr>
              <a:t>McCluskey</a:t>
            </a:r>
            <a:r>
              <a:rPr lang="en-US" sz="1100" b="1" dirty="0">
                <a:solidFill>
                  <a:srgbClr val="000099"/>
                </a:solidFill>
                <a:cs typeface="Arial" pitchFamily="34" charset="0"/>
              </a:rPr>
              <a:t> and Franzsen, 2013; </a:t>
            </a:r>
            <a:r>
              <a:rPr lang="en-US" sz="1100" b="1" dirty="0" err="1">
                <a:solidFill>
                  <a:srgbClr val="000099"/>
                </a:solidFill>
                <a:cs typeface="Arial" pitchFamily="34" charset="0"/>
              </a:rPr>
              <a:t>Norregaard</a:t>
            </a:r>
            <a:r>
              <a:rPr lang="en-US" sz="1100" b="1" dirty="0">
                <a:solidFill>
                  <a:srgbClr val="000099"/>
                </a:solidFill>
                <a:cs typeface="Arial" pitchFamily="34" charset="0"/>
              </a:rPr>
              <a:t>, 2013; Franzsen and </a:t>
            </a:r>
            <a:r>
              <a:rPr lang="en-US" sz="1100" b="1" dirty="0" err="1">
                <a:solidFill>
                  <a:srgbClr val="000099"/>
                </a:solidFill>
                <a:cs typeface="Arial" pitchFamily="34" charset="0"/>
              </a:rPr>
              <a:t>McCluskey</a:t>
            </a:r>
            <a:r>
              <a:rPr lang="en-US" sz="1100" b="1" dirty="0">
                <a:solidFill>
                  <a:srgbClr val="000099"/>
                </a:solidFill>
                <a:cs typeface="Arial" pitchFamily="34" charset="0"/>
              </a:rPr>
              <a:t> 2017.</a:t>
            </a:r>
            <a:endParaRPr lang="en-ZA" sz="1100" b="1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43170" name="Oval 25">
            <a:extLst>
              <a:ext uri="{FF2B5EF4-FFF2-40B4-BE49-F238E27FC236}">
                <a16:creationId xmlns:a16="http://schemas.microsoft.com/office/drawing/2014/main" id="{771106C3-28B2-490B-832D-D1A239F4D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1911350"/>
            <a:ext cx="71437" cy="7143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71" name="Oval 25">
            <a:extLst>
              <a:ext uri="{FF2B5EF4-FFF2-40B4-BE49-F238E27FC236}">
                <a16:creationId xmlns:a16="http://schemas.microsoft.com/office/drawing/2014/main" id="{8D670A69-C178-49E7-8703-7CD37003B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878014"/>
            <a:ext cx="71438" cy="7143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72" name="Oval 38">
            <a:extLst>
              <a:ext uri="{FF2B5EF4-FFF2-40B4-BE49-F238E27FC236}">
                <a16:creationId xmlns:a16="http://schemas.microsoft.com/office/drawing/2014/main" id="{AA364DD3-3CBF-4E9D-9B36-C85550C6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5076168"/>
            <a:ext cx="142875" cy="142875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73" name="Oval 38">
            <a:extLst>
              <a:ext uri="{FF2B5EF4-FFF2-40B4-BE49-F238E27FC236}">
                <a16:creationId xmlns:a16="http://schemas.microsoft.com/office/drawing/2014/main" id="{76D9D1CA-A458-482A-994B-11533F92C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094" y="5338899"/>
            <a:ext cx="142875" cy="1428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74" name="Isosceles Triangle 1">
            <a:extLst>
              <a:ext uri="{FF2B5EF4-FFF2-40B4-BE49-F238E27FC236}">
                <a16:creationId xmlns:a16="http://schemas.microsoft.com/office/drawing/2014/main" id="{B056F608-5197-4745-9158-6FF556FDB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6375401"/>
            <a:ext cx="144462" cy="1190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75" name="Flowchart: Extract 3">
            <a:extLst>
              <a:ext uri="{FF2B5EF4-FFF2-40B4-BE49-F238E27FC236}">
                <a16:creationId xmlns:a16="http://schemas.microsoft.com/office/drawing/2014/main" id="{1F18AAEE-D5A2-4CC8-9E90-64FA4B714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521" y="6194834"/>
            <a:ext cx="146050" cy="142875"/>
          </a:xfrm>
          <a:prstGeom prst="flowChartExtra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76" name="Flowchart: Extract 4">
            <a:extLst>
              <a:ext uri="{FF2B5EF4-FFF2-40B4-BE49-F238E27FC236}">
                <a16:creationId xmlns:a16="http://schemas.microsoft.com/office/drawing/2014/main" id="{32F27A3F-06D0-4C25-A3AE-9ED2AFE78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426" y="3725864"/>
            <a:ext cx="100013" cy="115887"/>
          </a:xfrm>
          <a:prstGeom prst="flowChartExtra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77" name="Flowchart: Extract 185">
            <a:extLst>
              <a:ext uri="{FF2B5EF4-FFF2-40B4-BE49-F238E27FC236}">
                <a16:creationId xmlns:a16="http://schemas.microsoft.com/office/drawing/2014/main" id="{70A404A4-5DF6-4C56-A031-A1360F1CC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413" y="3781425"/>
            <a:ext cx="101600" cy="115888"/>
          </a:xfrm>
          <a:prstGeom prst="flowChartExtra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78" name="Flowchart: Extract 186">
            <a:extLst>
              <a:ext uri="{FF2B5EF4-FFF2-40B4-BE49-F238E27FC236}">
                <a16:creationId xmlns:a16="http://schemas.microsoft.com/office/drawing/2014/main" id="{C04B57A9-7991-4F5C-993D-A48FD93D3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7113" y="4252914"/>
            <a:ext cx="100012" cy="115887"/>
          </a:xfrm>
          <a:prstGeom prst="flowChartExtra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79" name="Flowchart: Extract 187">
            <a:extLst>
              <a:ext uri="{FF2B5EF4-FFF2-40B4-BE49-F238E27FC236}">
                <a16:creationId xmlns:a16="http://schemas.microsoft.com/office/drawing/2014/main" id="{BE48D9D5-9485-4367-B177-A96141B9F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1" y="3317875"/>
            <a:ext cx="100013" cy="115888"/>
          </a:xfrm>
          <a:prstGeom prst="flowChartExtra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80" name="Flowchart: Extract 188">
            <a:extLst>
              <a:ext uri="{FF2B5EF4-FFF2-40B4-BE49-F238E27FC236}">
                <a16:creationId xmlns:a16="http://schemas.microsoft.com/office/drawing/2014/main" id="{49569246-D2D8-459D-AB3F-DDBB9FA6B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8688" y="4464050"/>
            <a:ext cx="100012" cy="115888"/>
          </a:xfrm>
          <a:prstGeom prst="flowChartExtra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81" name="Oval 38">
            <a:extLst>
              <a:ext uri="{FF2B5EF4-FFF2-40B4-BE49-F238E27FC236}">
                <a16:creationId xmlns:a16="http://schemas.microsoft.com/office/drawing/2014/main" id="{3FD01C2A-1A3B-40AD-9B8A-70403A044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229" y="5630818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82" name="Oval 71">
            <a:extLst>
              <a:ext uri="{FF2B5EF4-FFF2-40B4-BE49-F238E27FC236}">
                <a16:creationId xmlns:a16="http://schemas.microsoft.com/office/drawing/2014/main" id="{39E4B234-AD76-4D0B-9742-00EB13E44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4" y="300672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183" name="Oval 71">
            <a:extLst>
              <a:ext uri="{FF2B5EF4-FFF2-40B4-BE49-F238E27FC236}">
                <a16:creationId xmlns:a16="http://schemas.microsoft.com/office/drawing/2014/main" id="{5223637B-E5AB-4621-BFC0-BA6E509D6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4" y="304482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22244F97-0EDA-4EBE-A388-8CA3B821B17C}"/>
              </a:ext>
            </a:extLst>
          </p:cNvPr>
          <p:cNvSpPr/>
          <p:nvPr/>
        </p:nvSpPr>
        <p:spPr>
          <a:xfrm>
            <a:off x="3255964" y="3974693"/>
            <a:ext cx="96837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2" name="5-Point Star 181">
            <a:extLst>
              <a:ext uri="{FF2B5EF4-FFF2-40B4-BE49-F238E27FC236}">
                <a16:creationId xmlns:a16="http://schemas.microsoft.com/office/drawing/2014/main" id="{C645EB0C-1E41-4DE3-9B1C-506E5802EC7D}"/>
              </a:ext>
            </a:extLst>
          </p:cNvPr>
          <p:cNvSpPr/>
          <p:nvPr/>
        </p:nvSpPr>
        <p:spPr>
          <a:xfrm>
            <a:off x="9028114" y="3752851"/>
            <a:ext cx="98425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3" name="5-Point Star 182">
            <a:extLst>
              <a:ext uri="{FF2B5EF4-FFF2-40B4-BE49-F238E27FC236}">
                <a16:creationId xmlns:a16="http://schemas.microsoft.com/office/drawing/2014/main" id="{8944BDA7-31FF-4142-BB7C-57B1311CCB99}"/>
              </a:ext>
            </a:extLst>
          </p:cNvPr>
          <p:cNvSpPr/>
          <p:nvPr/>
        </p:nvSpPr>
        <p:spPr>
          <a:xfrm>
            <a:off x="9713914" y="4057651"/>
            <a:ext cx="98425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" name="5-Point Star 183">
            <a:extLst>
              <a:ext uri="{FF2B5EF4-FFF2-40B4-BE49-F238E27FC236}">
                <a16:creationId xmlns:a16="http://schemas.microsoft.com/office/drawing/2014/main" id="{CCCC6BC6-EDF6-4283-8F77-E3A78198052F}"/>
              </a:ext>
            </a:extLst>
          </p:cNvPr>
          <p:cNvSpPr/>
          <p:nvPr/>
        </p:nvSpPr>
        <p:spPr>
          <a:xfrm>
            <a:off x="9799639" y="4238626"/>
            <a:ext cx="98425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5" name="5-Point Star 184">
            <a:extLst>
              <a:ext uri="{FF2B5EF4-FFF2-40B4-BE49-F238E27FC236}">
                <a16:creationId xmlns:a16="http://schemas.microsoft.com/office/drawing/2014/main" id="{B1B24678-5EE3-4E21-9112-F04967A88210}"/>
              </a:ext>
            </a:extLst>
          </p:cNvPr>
          <p:cNvSpPr/>
          <p:nvPr/>
        </p:nvSpPr>
        <p:spPr>
          <a:xfrm>
            <a:off x="9466264" y="4200526"/>
            <a:ext cx="98425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6" name="5-Point Star 185">
            <a:extLst>
              <a:ext uri="{FF2B5EF4-FFF2-40B4-BE49-F238E27FC236}">
                <a16:creationId xmlns:a16="http://schemas.microsoft.com/office/drawing/2014/main" id="{014D965C-8732-4DDC-9FA5-169E5952B4F2}"/>
              </a:ext>
            </a:extLst>
          </p:cNvPr>
          <p:cNvSpPr/>
          <p:nvPr/>
        </p:nvSpPr>
        <p:spPr>
          <a:xfrm>
            <a:off x="9047164" y="4391026"/>
            <a:ext cx="98425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7" name="5-Point Star 186">
            <a:extLst>
              <a:ext uri="{FF2B5EF4-FFF2-40B4-BE49-F238E27FC236}">
                <a16:creationId xmlns:a16="http://schemas.microsoft.com/office/drawing/2014/main" id="{51BF5306-6A3F-4547-8998-61699FCFB197}"/>
              </a:ext>
            </a:extLst>
          </p:cNvPr>
          <p:cNvSpPr/>
          <p:nvPr/>
        </p:nvSpPr>
        <p:spPr>
          <a:xfrm>
            <a:off x="9361489" y="4943476"/>
            <a:ext cx="98425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8" name="5-Point Star 187">
            <a:extLst>
              <a:ext uri="{FF2B5EF4-FFF2-40B4-BE49-F238E27FC236}">
                <a16:creationId xmlns:a16="http://schemas.microsoft.com/office/drawing/2014/main" id="{89066845-9E21-44A6-A0EE-F0AA206DF3C1}"/>
              </a:ext>
            </a:extLst>
          </p:cNvPr>
          <p:cNvSpPr/>
          <p:nvPr/>
        </p:nvSpPr>
        <p:spPr>
          <a:xfrm>
            <a:off x="8437564" y="2362201"/>
            <a:ext cx="98425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9" name="5-Point Star 188">
            <a:extLst>
              <a:ext uri="{FF2B5EF4-FFF2-40B4-BE49-F238E27FC236}">
                <a16:creationId xmlns:a16="http://schemas.microsoft.com/office/drawing/2014/main" id="{9AB42104-D310-48CA-9968-5ABE2CBC303C}"/>
              </a:ext>
            </a:extLst>
          </p:cNvPr>
          <p:cNvSpPr/>
          <p:nvPr/>
        </p:nvSpPr>
        <p:spPr>
          <a:xfrm>
            <a:off x="8437564" y="2743201"/>
            <a:ext cx="98425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0" name="5-Point Star 189">
            <a:extLst>
              <a:ext uri="{FF2B5EF4-FFF2-40B4-BE49-F238E27FC236}">
                <a16:creationId xmlns:a16="http://schemas.microsoft.com/office/drawing/2014/main" id="{A40C1A57-FBD7-43D7-ABCB-80F86B988E0B}"/>
              </a:ext>
            </a:extLst>
          </p:cNvPr>
          <p:cNvSpPr/>
          <p:nvPr/>
        </p:nvSpPr>
        <p:spPr>
          <a:xfrm>
            <a:off x="8723314" y="2305051"/>
            <a:ext cx="98425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2" name="5-Point Star 191">
            <a:extLst>
              <a:ext uri="{FF2B5EF4-FFF2-40B4-BE49-F238E27FC236}">
                <a16:creationId xmlns:a16="http://schemas.microsoft.com/office/drawing/2014/main" id="{8E915E60-6239-47A5-B5D2-C9FC98045ECA}"/>
              </a:ext>
            </a:extLst>
          </p:cNvPr>
          <p:cNvSpPr/>
          <p:nvPr/>
        </p:nvSpPr>
        <p:spPr>
          <a:xfrm>
            <a:off x="4195764" y="4694239"/>
            <a:ext cx="96837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3" name="5-Point Star 192">
            <a:extLst>
              <a:ext uri="{FF2B5EF4-FFF2-40B4-BE49-F238E27FC236}">
                <a16:creationId xmlns:a16="http://schemas.microsoft.com/office/drawing/2014/main" id="{36987F22-BBCD-4641-B74B-D3EDECBFCE10}"/>
              </a:ext>
            </a:extLst>
          </p:cNvPr>
          <p:cNvSpPr/>
          <p:nvPr/>
        </p:nvSpPr>
        <p:spPr>
          <a:xfrm>
            <a:off x="3414714" y="2836864"/>
            <a:ext cx="96837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" name="5-Point Star 193">
            <a:extLst>
              <a:ext uri="{FF2B5EF4-FFF2-40B4-BE49-F238E27FC236}">
                <a16:creationId xmlns:a16="http://schemas.microsoft.com/office/drawing/2014/main" id="{30F26984-B747-423C-B72C-733FBF403030}"/>
              </a:ext>
            </a:extLst>
          </p:cNvPr>
          <p:cNvSpPr/>
          <p:nvPr/>
        </p:nvSpPr>
        <p:spPr>
          <a:xfrm>
            <a:off x="3929064" y="2960689"/>
            <a:ext cx="96837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5" name="5-Point Star 194">
            <a:extLst>
              <a:ext uri="{FF2B5EF4-FFF2-40B4-BE49-F238E27FC236}">
                <a16:creationId xmlns:a16="http://schemas.microsoft.com/office/drawing/2014/main" id="{7C61C2CB-EEB8-4097-AF93-C15184F546C6}"/>
              </a:ext>
            </a:extLst>
          </p:cNvPr>
          <p:cNvSpPr/>
          <p:nvPr/>
        </p:nvSpPr>
        <p:spPr>
          <a:xfrm>
            <a:off x="4357689" y="3113089"/>
            <a:ext cx="96837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6" name="5-Point Star 195">
            <a:extLst>
              <a:ext uri="{FF2B5EF4-FFF2-40B4-BE49-F238E27FC236}">
                <a16:creationId xmlns:a16="http://schemas.microsoft.com/office/drawing/2014/main" id="{F13AE376-C9C0-473B-B410-765336D72873}"/>
              </a:ext>
            </a:extLst>
          </p:cNvPr>
          <p:cNvSpPr/>
          <p:nvPr/>
        </p:nvSpPr>
        <p:spPr>
          <a:xfrm>
            <a:off x="3795714" y="2855914"/>
            <a:ext cx="96837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7" name="5-Point Star 196">
            <a:extLst>
              <a:ext uri="{FF2B5EF4-FFF2-40B4-BE49-F238E27FC236}">
                <a16:creationId xmlns:a16="http://schemas.microsoft.com/office/drawing/2014/main" id="{18EFCAF3-7E2B-481D-A790-BC3857036E14}"/>
              </a:ext>
            </a:extLst>
          </p:cNvPr>
          <p:cNvSpPr/>
          <p:nvPr/>
        </p:nvSpPr>
        <p:spPr>
          <a:xfrm>
            <a:off x="6443664" y="4151314"/>
            <a:ext cx="98425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8" name="5-Point Star 197">
            <a:extLst>
              <a:ext uri="{FF2B5EF4-FFF2-40B4-BE49-F238E27FC236}">
                <a16:creationId xmlns:a16="http://schemas.microsoft.com/office/drawing/2014/main" id="{7F314A2F-0D6C-441B-AE64-6E43B05F39F9}"/>
              </a:ext>
            </a:extLst>
          </p:cNvPr>
          <p:cNvSpPr/>
          <p:nvPr/>
        </p:nvSpPr>
        <p:spPr>
          <a:xfrm>
            <a:off x="6100764" y="4322764"/>
            <a:ext cx="96837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9" name="5-Point Star 198">
            <a:extLst>
              <a:ext uri="{FF2B5EF4-FFF2-40B4-BE49-F238E27FC236}">
                <a16:creationId xmlns:a16="http://schemas.microsoft.com/office/drawing/2014/main" id="{54E75948-6AE0-406D-B92A-4B16DC481CE7}"/>
              </a:ext>
            </a:extLst>
          </p:cNvPr>
          <p:cNvSpPr/>
          <p:nvPr/>
        </p:nvSpPr>
        <p:spPr>
          <a:xfrm>
            <a:off x="6615114" y="3522664"/>
            <a:ext cx="96837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0" name="5-Point Star 199">
            <a:extLst>
              <a:ext uri="{FF2B5EF4-FFF2-40B4-BE49-F238E27FC236}">
                <a16:creationId xmlns:a16="http://schemas.microsoft.com/office/drawing/2014/main" id="{D8CD5C9D-72F0-4604-B122-16902A2C252E}"/>
              </a:ext>
            </a:extLst>
          </p:cNvPr>
          <p:cNvSpPr/>
          <p:nvPr/>
        </p:nvSpPr>
        <p:spPr>
          <a:xfrm>
            <a:off x="5865814" y="1743076"/>
            <a:ext cx="96837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1" name="5-Point Star 200">
            <a:extLst>
              <a:ext uri="{FF2B5EF4-FFF2-40B4-BE49-F238E27FC236}">
                <a16:creationId xmlns:a16="http://schemas.microsoft.com/office/drawing/2014/main" id="{C4EB9E69-A287-421B-A0E2-81D3FC2BBD14}"/>
              </a:ext>
            </a:extLst>
          </p:cNvPr>
          <p:cNvSpPr/>
          <p:nvPr/>
        </p:nvSpPr>
        <p:spPr>
          <a:xfrm>
            <a:off x="6303964" y="1647826"/>
            <a:ext cx="98425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2" name="5-Point Star 201">
            <a:extLst>
              <a:ext uri="{FF2B5EF4-FFF2-40B4-BE49-F238E27FC236}">
                <a16:creationId xmlns:a16="http://schemas.microsoft.com/office/drawing/2014/main" id="{52B9D22C-517F-4570-9A9D-D31EA6A6EBEF}"/>
              </a:ext>
            </a:extLst>
          </p:cNvPr>
          <p:cNvSpPr/>
          <p:nvPr/>
        </p:nvSpPr>
        <p:spPr>
          <a:xfrm>
            <a:off x="6837364" y="1666876"/>
            <a:ext cx="98425" cy="85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205" name="Flowchart: Extract 4">
            <a:extLst>
              <a:ext uri="{FF2B5EF4-FFF2-40B4-BE49-F238E27FC236}">
                <a16:creationId xmlns:a16="http://schemas.microsoft.com/office/drawing/2014/main" id="{D9170FB8-6458-44C1-B0D8-F5EA8513F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6" y="3068639"/>
            <a:ext cx="100013" cy="115887"/>
          </a:xfrm>
          <a:prstGeom prst="flowChartExtra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06" name="Rectangle 41">
            <a:extLst>
              <a:ext uri="{FF2B5EF4-FFF2-40B4-BE49-F238E27FC236}">
                <a16:creationId xmlns:a16="http://schemas.microsoft.com/office/drawing/2014/main" id="{3FA9AB78-76D3-4D55-B8D8-8BCB71A49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619375"/>
            <a:ext cx="71438" cy="714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07" name="Oval 93">
            <a:extLst>
              <a:ext uri="{FF2B5EF4-FFF2-40B4-BE49-F238E27FC236}">
                <a16:creationId xmlns:a16="http://schemas.microsoft.com/office/drawing/2014/main" id="{86F454C8-067D-42A5-8302-1DE33CCE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4" y="286067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08" name="Rectangle 41">
            <a:extLst>
              <a:ext uri="{FF2B5EF4-FFF2-40B4-BE49-F238E27FC236}">
                <a16:creationId xmlns:a16="http://schemas.microsoft.com/office/drawing/2014/main" id="{77DD9C6C-3B2D-454E-AD07-2A8E2C184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825" y="2867025"/>
            <a:ext cx="71438" cy="714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8BBA2B-9030-491F-8871-2E7333642095}"/>
              </a:ext>
            </a:extLst>
          </p:cNvPr>
          <p:cNvSpPr/>
          <p:nvPr/>
        </p:nvSpPr>
        <p:spPr>
          <a:xfrm>
            <a:off x="6315075" y="3209925"/>
            <a:ext cx="228600" cy="57150"/>
          </a:xfrm>
          <a:custGeom>
            <a:avLst/>
            <a:gdLst>
              <a:gd name="connsiteX0" fmla="*/ 0 w 228600"/>
              <a:gd name="connsiteY0" fmla="*/ 47625 h 57177"/>
              <a:gd name="connsiteX1" fmla="*/ 47625 w 228600"/>
              <a:gd name="connsiteY1" fmla="*/ 28575 h 57177"/>
              <a:gd name="connsiteX2" fmla="*/ 142875 w 228600"/>
              <a:gd name="connsiteY2" fmla="*/ 47625 h 57177"/>
              <a:gd name="connsiteX3" fmla="*/ 152400 w 228600"/>
              <a:gd name="connsiteY3" fmla="*/ 19050 h 57177"/>
              <a:gd name="connsiteX4" fmla="*/ 209550 w 228600"/>
              <a:gd name="connsiteY4" fmla="*/ 0 h 57177"/>
              <a:gd name="connsiteX5" fmla="*/ 228600 w 228600"/>
              <a:gd name="connsiteY5" fmla="*/ 57150 h 5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57177">
                <a:moveTo>
                  <a:pt x="0" y="47625"/>
                </a:moveTo>
                <a:cubicBezTo>
                  <a:pt x="15875" y="41275"/>
                  <a:pt x="30586" y="29995"/>
                  <a:pt x="47625" y="28575"/>
                </a:cubicBezTo>
                <a:cubicBezTo>
                  <a:pt x="82649" y="25656"/>
                  <a:pt x="111601" y="37200"/>
                  <a:pt x="142875" y="47625"/>
                </a:cubicBezTo>
                <a:cubicBezTo>
                  <a:pt x="146050" y="38100"/>
                  <a:pt x="144230" y="24886"/>
                  <a:pt x="152400" y="19050"/>
                </a:cubicBezTo>
                <a:cubicBezTo>
                  <a:pt x="168740" y="7378"/>
                  <a:pt x="209550" y="0"/>
                  <a:pt x="209550" y="0"/>
                </a:cubicBezTo>
                <a:cubicBezTo>
                  <a:pt x="219597" y="60282"/>
                  <a:pt x="199762" y="57150"/>
                  <a:pt x="228600" y="57150"/>
                </a:cubicBez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210" name="Oval 120">
            <a:extLst>
              <a:ext uri="{FF2B5EF4-FFF2-40B4-BE49-F238E27FC236}">
                <a16:creationId xmlns:a16="http://schemas.microsoft.com/office/drawing/2014/main" id="{56993440-3FA5-43EC-B6EE-EE3F8340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2120900"/>
            <a:ext cx="71438" cy="714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11" name="Oval 121">
            <a:extLst>
              <a:ext uri="{FF2B5EF4-FFF2-40B4-BE49-F238E27FC236}">
                <a16:creationId xmlns:a16="http://schemas.microsoft.com/office/drawing/2014/main" id="{3FCED052-F63B-4414-9C66-A7A5FF19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9" y="257333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12" name="Oval 121">
            <a:extLst>
              <a:ext uri="{FF2B5EF4-FFF2-40B4-BE49-F238E27FC236}">
                <a16:creationId xmlns:a16="http://schemas.microsoft.com/office/drawing/2014/main" id="{C3FF4752-B75B-4606-A2FF-1FC25F45F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9" y="272573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13" name="Oval 7">
            <a:extLst>
              <a:ext uri="{FF2B5EF4-FFF2-40B4-BE49-F238E27FC236}">
                <a16:creationId xmlns:a16="http://schemas.microsoft.com/office/drawing/2014/main" id="{E9E131DF-7A95-4629-9DC5-86C01819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26416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14" name="Oval 7">
            <a:extLst>
              <a:ext uri="{FF2B5EF4-FFF2-40B4-BE49-F238E27FC236}">
                <a16:creationId xmlns:a16="http://schemas.microsoft.com/office/drawing/2014/main" id="{4D1B7857-86EA-4D8E-A69F-4D9663A58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984500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15" name="Oval 7">
            <a:extLst>
              <a:ext uri="{FF2B5EF4-FFF2-40B4-BE49-F238E27FC236}">
                <a16:creationId xmlns:a16="http://schemas.microsoft.com/office/drawing/2014/main" id="{92DB616E-5DE2-421C-BE25-A218A0706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775" y="3235325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16" name="Oval 7">
            <a:extLst>
              <a:ext uri="{FF2B5EF4-FFF2-40B4-BE49-F238E27FC236}">
                <a16:creationId xmlns:a16="http://schemas.microsoft.com/office/drawing/2014/main" id="{E162A319-2020-445B-881E-6DCE6E1EE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5" y="3425825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17" name="Oval 90">
            <a:extLst>
              <a:ext uri="{FF2B5EF4-FFF2-40B4-BE49-F238E27FC236}">
                <a16:creationId xmlns:a16="http://schemas.microsoft.com/office/drawing/2014/main" id="{39781BFF-C9F4-4EAB-B2F5-79FC5836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9" y="3313114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18" name="Oval 90">
            <a:extLst>
              <a:ext uri="{FF2B5EF4-FFF2-40B4-BE49-F238E27FC236}">
                <a16:creationId xmlns:a16="http://schemas.microsoft.com/office/drawing/2014/main" id="{E39D97A8-29F2-41B1-BCAF-723F28DA4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9" y="3141664"/>
            <a:ext cx="71437" cy="714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19" name="Oval 87">
            <a:extLst>
              <a:ext uri="{FF2B5EF4-FFF2-40B4-BE49-F238E27FC236}">
                <a16:creationId xmlns:a16="http://schemas.microsoft.com/office/drawing/2014/main" id="{EB2F10D6-1D0E-4BC8-B514-B2A04FFE4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3300414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20" name="Flowchart: Extract 4">
            <a:extLst>
              <a:ext uri="{FF2B5EF4-FFF2-40B4-BE49-F238E27FC236}">
                <a16:creationId xmlns:a16="http://schemas.microsoft.com/office/drawing/2014/main" id="{71321877-E394-43B2-B3C0-A5878B060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6" y="3124200"/>
            <a:ext cx="100013" cy="115888"/>
          </a:xfrm>
          <a:prstGeom prst="flowChartExtra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21" name="Oval 108">
            <a:extLst>
              <a:ext uri="{FF2B5EF4-FFF2-40B4-BE49-F238E27FC236}">
                <a16:creationId xmlns:a16="http://schemas.microsoft.com/office/drawing/2014/main" id="{AFB0B1DD-0F7D-440A-82FF-A477028B0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3124200"/>
            <a:ext cx="71438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22" name="Oval 7">
            <a:extLst>
              <a:ext uri="{FF2B5EF4-FFF2-40B4-BE49-F238E27FC236}">
                <a16:creationId xmlns:a16="http://schemas.microsoft.com/office/drawing/2014/main" id="{DBEAC682-1BB6-48DF-A704-E24460140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197225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23" name="Rectangle 213">
            <a:extLst>
              <a:ext uri="{FF2B5EF4-FFF2-40B4-BE49-F238E27FC236}">
                <a16:creationId xmlns:a16="http://schemas.microsoft.com/office/drawing/2014/main" id="{8066C514-8A6E-4CEE-9D25-B67767D72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9" y="6505952"/>
            <a:ext cx="5033963" cy="24606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67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image: http://commons.wikimedia.org/wiki/File:BlankMap-World-v2.png</a:t>
            </a:r>
          </a:p>
        </p:txBody>
      </p:sp>
      <p:sp>
        <p:nvSpPr>
          <p:cNvPr id="43224" name="Flowchart: Extract 187">
            <a:extLst>
              <a:ext uri="{FF2B5EF4-FFF2-40B4-BE49-F238E27FC236}">
                <a16:creationId xmlns:a16="http://schemas.microsoft.com/office/drawing/2014/main" id="{0F539533-D860-450D-86D5-722E19EFD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373314"/>
            <a:ext cx="100012" cy="115887"/>
          </a:xfrm>
          <a:prstGeom prst="flowChartExtra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25" name="Rectangle 104">
            <a:extLst>
              <a:ext uri="{FF2B5EF4-FFF2-40B4-BE49-F238E27FC236}">
                <a16:creationId xmlns:a16="http://schemas.microsoft.com/office/drawing/2014/main" id="{E536BAC6-F236-4292-82A3-1F196CC2B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2522539"/>
            <a:ext cx="71438" cy="71437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26" name="Rectangle 104">
            <a:extLst>
              <a:ext uri="{FF2B5EF4-FFF2-40B4-BE49-F238E27FC236}">
                <a16:creationId xmlns:a16="http://schemas.microsoft.com/office/drawing/2014/main" id="{960FD123-C27C-482C-A134-680937CA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922589"/>
            <a:ext cx="71438" cy="71437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43227" name="Rectangle 41">
            <a:extLst>
              <a:ext uri="{FF2B5EF4-FFF2-40B4-BE49-F238E27FC236}">
                <a16:creationId xmlns:a16="http://schemas.microsoft.com/office/drawing/2014/main" id="{D029C1A2-4D61-4705-AAC7-CA809E66C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9" y="3636964"/>
            <a:ext cx="71437" cy="714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207" name="Rectangle 5">
            <a:extLst>
              <a:ext uri="{FF2B5EF4-FFF2-40B4-BE49-F238E27FC236}">
                <a16:creationId xmlns:a16="http://schemas.microsoft.com/office/drawing/2014/main" id="{8C92264A-5326-4405-ACBE-D0F5B549F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1" y="78363"/>
            <a:ext cx="8677275" cy="5381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ZA" sz="3200" dirty="0">
                <a:solidFill>
                  <a:schemeClr val="bg1"/>
                </a:solidFill>
                <a:latin typeface="+mj-lt"/>
              </a:rPr>
              <a:t>Property tax systems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le:BlankMap-World6.svg">
            <a:hlinkClick r:id="rId2"/>
            <a:extLst>
              <a:ext uri="{FF2B5EF4-FFF2-40B4-BE49-F238E27FC236}">
                <a16:creationId xmlns:a16="http://schemas.microsoft.com/office/drawing/2014/main" id="{8DE793B7-323E-44A0-A917-357EE207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44000" cy="5705475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Oval 3">
            <a:extLst>
              <a:ext uri="{FF2B5EF4-FFF2-40B4-BE49-F238E27FC236}">
                <a16:creationId xmlns:a16="http://schemas.microsoft.com/office/drawing/2014/main" id="{60BF3F32-F636-40D9-BDF5-008FE34D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889" y="3933825"/>
            <a:ext cx="71437" cy="71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6" name="Oval 4">
            <a:extLst>
              <a:ext uri="{FF2B5EF4-FFF2-40B4-BE49-F238E27FC236}">
                <a16:creationId xmlns:a16="http://schemas.microsoft.com/office/drawing/2014/main" id="{8F288774-20D9-45B7-B9D1-6B6FF989B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889" y="4076700"/>
            <a:ext cx="71437" cy="71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8E8BBCAF-D8CE-4F95-9CC0-A0F39C84F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04775"/>
            <a:ext cx="8229600" cy="5921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3600" dirty="0">
                <a:solidFill>
                  <a:schemeClr val="bg1"/>
                </a:solidFill>
              </a:rPr>
              <a:t>No recurrent property tax system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  <p:sp>
        <p:nvSpPr>
          <p:cNvPr id="44038" name="Oval 11">
            <a:extLst>
              <a:ext uri="{FF2B5EF4-FFF2-40B4-BE49-F238E27FC236}">
                <a16:creationId xmlns:a16="http://schemas.microsoft.com/office/drawing/2014/main" id="{C2FCA65D-E5F2-431C-99CE-AC381AE16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39" y="2411414"/>
            <a:ext cx="71437" cy="71437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9" name="Oval 12">
            <a:extLst>
              <a:ext uri="{FF2B5EF4-FFF2-40B4-BE49-F238E27FC236}">
                <a16:creationId xmlns:a16="http://schemas.microsoft.com/office/drawing/2014/main" id="{9B1F7F86-4343-4641-9957-EBD507941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3789364"/>
            <a:ext cx="71438" cy="71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0" name="Oval 13">
            <a:extLst>
              <a:ext uri="{FF2B5EF4-FFF2-40B4-BE49-F238E27FC236}">
                <a16:creationId xmlns:a16="http://schemas.microsoft.com/office/drawing/2014/main" id="{65B282A7-0DE3-47C1-B243-B19EEB05E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3338514"/>
            <a:ext cx="71438" cy="71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1" name="Oval 15">
            <a:extLst>
              <a:ext uri="{FF2B5EF4-FFF2-40B4-BE49-F238E27FC236}">
                <a16:creationId xmlns:a16="http://schemas.microsoft.com/office/drawing/2014/main" id="{D4FB1C3B-A3ED-4AE6-9BA7-B7E63058D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4005264"/>
            <a:ext cx="71437" cy="71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3" name="Oval 11">
            <a:extLst>
              <a:ext uri="{FF2B5EF4-FFF2-40B4-BE49-F238E27FC236}">
                <a16:creationId xmlns:a16="http://schemas.microsoft.com/office/drawing/2014/main" id="{4BE81D02-A5E5-4665-A38B-1CDFD12D7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4" y="3235325"/>
            <a:ext cx="71437" cy="71438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le:BlankMap-World6.svg">
            <a:hlinkClick r:id="rId2"/>
            <a:extLst>
              <a:ext uri="{FF2B5EF4-FFF2-40B4-BE49-F238E27FC236}">
                <a16:creationId xmlns:a16="http://schemas.microsoft.com/office/drawing/2014/main" id="{A162FCCD-5D03-4464-A31A-713330D04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44000" cy="5705475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5">
            <a:extLst>
              <a:ext uri="{FF2B5EF4-FFF2-40B4-BE49-F238E27FC236}">
                <a16:creationId xmlns:a16="http://schemas.microsoft.com/office/drawing/2014/main" id="{24D64A1E-3B1D-467B-9A84-C09B73C50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9949"/>
            <a:ext cx="8229600" cy="5921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3600">
                <a:solidFill>
                  <a:schemeClr val="bg1"/>
                </a:solidFill>
              </a:rPr>
              <a:t>Per unit (‘flat’) tax system</a:t>
            </a:r>
            <a:endParaRPr lang="en-GB" altLang="en-US" sz="3600">
              <a:solidFill>
                <a:schemeClr val="bg1"/>
              </a:solidFill>
            </a:endParaRPr>
          </a:p>
        </p:txBody>
      </p:sp>
      <p:sp>
        <p:nvSpPr>
          <p:cNvPr id="45061" name="Oval 7">
            <a:extLst>
              <a:ext uri="{FF2B5EF4-FFF2-40B4-BE49-F238E27FC236}">
                <a16:creationId xmlns:a16="http://schemas.microsoft.com/office/drawing/2014/main" id="{2C233B99-77F3-413F-8F1B-0628F213B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1879600"/>
            <a:ext cx="71438" cy="71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2" name="Rectangle 11">
            <a:extLst>
              <a:ext uri="{FF2B5EF4-FFF2-40B4-BE49-F238E27FC236}">
                <a16:creationId xmlns:a16="http://schemas.microsoft.com/office/drawing/2014/main" id="{C88AEDD2-4BA8-49BB-B2F3-084F1D6CC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4797426"/>
            <a:ext cx="3816350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1200" b="1">
                <a:solidFill>
                  <a:schemeClr val="bg1"/>
                </a:solidFill>
              </a:rPr>
              <a:t>Advantages: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Simple to administer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ZA" altLang="en-US" sz="8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1200" b="1">
                <a:solidFill>
                  <a:schemeClr val="bg1"/>
                </a:solidFill>
              </a:rPr>
              <a:t>Disadvantages: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Inequitable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Lack of buoyancy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Regressive</a:t>
            </a:r>
            <a:endParaRPr lang="en-GB" alt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le:BlankMap-World6.svg">
            <a:hlinkClick r:id="rId2"/>
            <a:extLst>
              <a:ext uri="{FF2B5EF4-FFF2-40B4-BE49-F238E27FC236}">
                <a16:creationId xmlns:a16="http://schemas.microsoft.com/office/drawing/2014/main" id="{79BC631E-831B-4CF3-99FB-B85B1913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44000" cy="5705475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Oval 3">
            <a:extLst>
              <a:ext uri="{FF2B5EF4-FFF2-40B4-BE49-F238E27FC236}">
                <a16:creationId xmlns:a16="http://schemas.microsoft.com/office/drawing/2014/main" id="{05AE234C-563F-411F-8CCB-3AEB70635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3068639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4" name="Oval 4">
            <a:extLst>
              <a:ext uri="{FF2B5EF4-FFF2-40B4-BE49-F238E27FC236}">
                <a16:creationId xmlns:a16="http://schemas.microsoft.com/office/drawing/2014/main" id="{89A91506-8E78-449C-A22E-5A5752321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1844675"/>
            <a:ext cx="71438" cy="7143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5" name="Oval 5">
            <a:extLst>
              <a:ext uri="{FF2B5EF4-FFF2-40B4-BE49-F238E27FC236}">
                <a16:creationId xmlns:a16="http://schemas.microsoft.com/office/drawing/2014/main" id="{43F90C89-145A-4356-8E58-AF34AE8A3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1628775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6" name="Oval 6">
            <a:extLst>
              <a:ext uri="{FF2B5EF4-FFF2-40B4-BE49-F238E27FC236}">
                <a16:creationId xmlns:a16="http://schemas.microsoft.com/office/drawing/2014/main" id="{BBB4628F-3241-487B-A16A-E5BFF7364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2420939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7" name="Oval 7">
            <a:extLst>
              <a:ext uri="{FF2B5EF4-FFF2-40B4-BE49-F238E27FC236}">
                <a16:creationId xmlns:a16="http://schemas.microsoft.com/office/drawing/2014/main" id="{49C9E595-3E83-4C96-AF78-BFD6B35E7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2968625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8" name="Oval 8">
            <a:extLst>
              <a:ext uri="{FF2B5EF4-FFF2-40B4-BE49-F238E27FC236}">
                <a16:creationId xmlns:a16="http://schemas.microsoft.com/office/drawing/2014/main" id="{8157B57F-F21D-4C6D-850B-E32BB7DD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3573464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9" name="Oval 9">
            <a:extLst>
              <a:ext uri="{FF2B5EF4-FFF2-40B4-BE49-F238E27FC236}">
                <a16:creationId xmlns:a16="http://schemas.microsoft.com/office/drawing/2014/main" id="{7BFE50A7-018D-4D4E-A411-12675AA58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3141664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1" name="Oval 11">
            <a:extLst>
              <a:ext uri="{FF2B5EF4-FFF2-40B4-BE49-F238E27FC236}">
                <a16:creationId xmlns:a16="http://schemas.microsoft.com/office/drawing/2014/main" id="{02595A95-1B20-4C3D-AE64-704896600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3284539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2" name="Oval 12">
            <a:extLst>
              <a:ext uri="{FF2B5EF4-FFF2-40B4-BE49-F238E27FC236}">
                <a16:creationId xmlns:a16="http://schemas.microsoft.com/office/drawing/2014/main" id="{097E9D93-4D7C-4BD3-AF5B-545C6E4DD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2133600"/>
            <a:ext cx="71438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3" name="Oval 13">
            <a:extLst>
              <a:ext uri="{FF2B5EF4-FFF2-40B4-BE49-F238E27FC236}">
                <a16:creationId xmlns:a16="http://schemas.microsoft.com/office/drawing/2014/main" id="{6E89D385-D8A5-44F5-9F21-491735081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989139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4" name="Oval 14">
            <a:extLst>
              <a:ext uri="{FF2B5EF4-FFF2-40B4-BE49-F238E27FC236}">
                <a16:creationId xmlns:a16="http://schemas.microsoft.com/office/drawing/2014/main" id="{42699BB5-2B35-49EB-B2DF-D577F89CC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2282825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5" name="Oval 15">
            <a:extLst>
              <a:ext uri="{FF2B5EF4-FFF2-40B4-BE49-F238E27FC236}">
                <a16:creationId xmlns:a16="http://schemas.microsoft.com/office/drawing/2014/main" id="{456BD4EC-7FBA-4414-8342-16B6EA69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1989139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6" name="Oval 16">
            <a:extLst>
              <a:ext uri="{FF2B5EF4-FFF2-40B4-BE49-F238E27FC236}">
                <a16:creationId xmlns:a16="http://schemas.microsoft.com/office/drawing/2014/main" id="{92BA7C4C-EA57-41E4-831F-D5B7EB840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1844675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7" name="Oval 17">
            <a:extLst>
              <a:ext uri="{FF2B5EF4-FFF2-40B4-BE49-F238E27FC236}">
                <a16:creationId xmlns:a16="http://schemas.microsoft.com/office/drawing/2014/main" id="{65CAB7DB-401F-4BDA-B327-755F12107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60575"/>
            <a:ext cx="71438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8" name="Oval 18">
            <a:extLst>
              <a:ext uri="{FF2B5EF4-FFF2-40B4-BE49-F238E27FC236}">
                <a16:creationId xmlns:a16="http://schemas.microsoft.com/office/drawing/2014/main" id="{3BFA01A4-906B-4D3C-842D-7F467EE13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1989139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9" name="Oval 19">
            <a:extLst>
              <a:ext uri="{FF2B5EF4-FFF2-40B4-BE49-F238E27FC236}">
                <a16:creationId xmlns:a16="http://schemas.microsoft.com/office/drawing/2014/main" id="{94AF12E2-5749-46AF-A0D0-79A170899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1717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0" name="Oval 20">
            <a:extLst>
              <a:ext uri="{FF2B5EF4-FFF2-40B4-BE49-F238E27FC236}">
                <a16:creationId xmlns:a16="http://schemas.microsoft.com/office/drawing/2014/main" id="{E084DF94-1C79-4615-A647-0D4A5355B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2101850"/>
            <a:ext cx="71438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1" name="Oval 21">
            <a:extLst>
              <a:ext uri="{FF2B5EF4-FFF2-40B4-BE49-F238E27FC236}">
                <a16:creationId xmlns:a16="http://schemas.microsoft.com/office/drawing/2014/main" id="{4CA80192-A8AE-4AFB-A47A-8C9ECD8F0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16114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2" name="Oval 22">
            <a:extLst>
              <a:ext uri="{FF2B5EF4-FFF2-40B4-BE49-F238E27FC236}">
                <a16:creationId xmlns:a16="http://schemas.microsoft.com/office/drawing/2014/main" id="{F57441CD-4EA4-40D9-A1CF-F16898BF0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21971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3" name="Oval 23">
            <a:extLst>
              <a:ext uri="{FF2B5EF4-FFF2-40B4-BE49-F238E27FC236}">
                <a16:creationId xmlns:a16="http://schemas.microsoft.com/office/drawing/2014/main" id="{FD11BF4F-2264-4F4F-A012-6777A6E4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21082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4" name="Oval 24">
            <a:extLst>
              <a:ext uri="{FF2B5EF4-FFF2-40B4-BE49-F238E27FC236}">
                <a16:creationId xmlns:a16="http://schemas.microsoft.com/office/drawing/2014/main" id="{4AA51B96-A642-4A2C-9581-7CF232103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3222625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5" name="Oval 25">
            <a:extLst>
              <a:ext uri="{FF2B5EF4-FFF2-40B4-BE49-F238E27FC236}">
                <a16:creationId xmlns:a16="http://schemas.microsoft.com/office/drawing/2014/main" id="{0ED8DF44-9295-4AAA-B56E-C4FB9667C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3357564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6" name="Oval 26">
            <a:extLst>
              <a:ext uri="{FF2B5EF4-FFF2-40B4-BE49-F238E27FC236}">
                <a16:creationId xmlns:a16="http://schemas.microsoft.com/office/drawing/2014/main" id="{C4C71BAB-DC5B-4317-A55F-4E11B6913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4" y="3654425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7" name="Oval 27">
            <a:extLst>
              <a:ext uri="{FF2B5EF4-FFF2-40B4-BE49-F238E27FC236}">
                <a16:creationId xmlns:a16="http://schemas.microsoft.com/office/drawing/2014/main" id="{7B7B9E74-1977-486F-81B6-DE10488E1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91795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8" name="Oval 28">
            <a:extLst>
              <a:ext uri="{FF2B5EF4-FFF2-40B4-BE49-F238E27FC236}">
                <a16:creationId xmlns:a16="http://schemas.microsoft.com/office/drawing/2014/main" id="{01C2CB1E-78CA-4571-A161-FF67E920A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4149725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9" name="Oval 29">
            <a:extLst>
              <a:ext uri="{FF2B5EF4-FFF2-40B4-BE49-F238E27FC236}">
                <a16:creationId xmlns:a16="http://schemas.microsoft.com/office/drawing/2014/main" id="{41AFA53C-89BF-4C02-9DF4-2EAA5A8D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3573464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0" name="Oval 30">
            <a:extLst>
              <a:ext uri="{FF2B5EF4-FFF2-40B4-BE49-F238E27FC236}">
                <a16:creationId xmlns:a16="http://schemas.microsoft.com/office/drawing/2014/main" id="{801C9EFB-A087-444C-9129-610536DAF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73464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1" name="Oval 31">
            <a:extLst>
              <a:ext uri="{FF2B5EF4-FFF2-40B4-BE49-F238E27FC236}">
                <a16:creationId xmlns:a16="http://schemas.microsoft.com/office/drawing/2014/main" id="{4A8DDA4B-831A-4D19-9842-2D51BE5D1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3500439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2" name="Oval 32">
            <a:extLst>
              <a:ext uri="{FF2B5EF4-FFF2-40B4-BE49-F238E27FC236}">
                <a16:creationId xmlns:a16="http://schemas.microsoft.com/office/drawing/2014/main" id="{3A285035-174D-41B1-93B0-81D557FC4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14" y="3198814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3" name="Oval 33">
            <a:extLst>
              <a:ext uri="{FF2B5EF4-FFF2-40B4-BE49-F238E27FC236}">
                <a16:creationId xmlns:a16="http://schemas.microsoft.com/office/drawing/2014/main" id="{7C5103B2-1617-4671-B707-DCA08F7B8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9" y="4251325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4" name="Text Box 34">
            <a:extLst>
              <a:ext uri="{FF2B5EF4-FFF2-40B4-BE49-F238E27FC236}">
                <a16:creationId xmlns:a16="http://schemas.microsoft.com/office/drawing/2014/main" id="{707C3634-658D-47C5-8A00-DF80DD4F9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5851526"/>
            <a:ext cx="14732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400">
                <a:solidFill>
                  <a:srgbClr val="FF6600"/>
                </a:solidFill>
                <a:cs typeface="Arial" panose="020B0604020202020204" pitchFamily="34" charset="0"/>
              </a:rPr>
              <a:t>Calibrated Area</a:t>
            </a:r>
            <a:endParaRPr lang="en-GB" altLang="en-US" sz="140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46115" name="Text Box 35">
            <a:extLst>
              <a:ext uri="{FF2B5EF4-FFF2-40B4-BE49-F238E27FC236}">
                <a16:creationId xmlns:a16="http://schemas.microsoft.com/office/drawing/2014/main" id="{7F81693E-A0A5-461B-A411-F29DD1902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9" y="5349876"/>
            <a:ext cx="1296987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Area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116" name="Oval 36">
            <a:extLst>
              <a:ext uri="{FF2B5EF4-FFF2-40B4-BE49-F238E27FC236}">
                <a16:creationId xmlns:a16="http://schemas.microsoft.com/office/drawing/2014/main" id="{D3C5D4B4-B715-4DF9-AD14-E031341AA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445126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7" name="Oval 37">
            <a:extLst>
              <a:ext uri="{FF2B5EF4-FFF2-40B4-BE49-F238E27FC236}">
                <a16:creationId xmlns:a16="http://schemas.microsoft.com/office/drawing/2014/main" id="{A4D262E3-28B4-4119-8C8C-5B0846A97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9" y="5946776"/>
            <a:ext cx="142875" cy="1428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8" name="Oval 38">
            <a:extLst>
              <a:ext uri="{FF2B5EF4-FFF2-40B4-BE49-F238E27FC236}">
                <a16:creationId xmlns:a16="http://schemas.microsoft.com/office/drawing/2014/main" id="{93DA5F59-CE56-412A-BC97-F58CEE07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89" y="3771900"/>
            <a:ext cx="71437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9" name="Oval 39">
            <a:extLst>
              <a:ext uri="{FF2B5EF4-FFF2-40B4-BE49-F238E27FC236}">
                <a16:creationId xmlns:a16="http://schemas.microsoft.com/office/drawing/2014/main" id="{A9E65292-9E08-401E-B059-197FAD5F6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2555875"/>
            <a:ext cx="71438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0" name="Oval 40">
            <a:extLst>
              <a:ext uri="{FF2B5EF4-FFF2-40B4-BE49-F238E27FC236}">
                <a16:creationId xmlns:a16="http://schemas.microsoft.com/office/drawing/2014/main" id="{6CB66E48-A834-44D0-AF64-0D6CCA6EF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2852739"/>
            <a:ext cx="71437" cy="714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1" name="Oval 41">
            <a:extLst>
              <a:ext uri="{FF2B5EF4-FFF2-40B4-BE49-F238E27FC236}">
                <a16:creationId xmlns:a16="http://schemas.microsoft.com/office/drawing/2014/main" id="{2F4F4F19-19E7-4578-B44F-B421EFF63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2997200"/>
            <a:ext cx="71438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2" name="Rectangle 42">
            <a:extLst>
              <a:ext uri="{FF2B5EF4-FFF2-40B4-BE49-F238E27FC236}">
                <a16:creationId xmlns:a16="http://schemas.microsoft.com/office/drawing/2014/main" id="{D9676FFF-9088-4757-83CA-9DD096CB9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4797426"/>
            <a:ext cx="3816350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1200" b="1" dirty="0">
                <a:solidFill>
                  <a:schemeClr val="bg1"/>
                </a:solidFill>
              </a:rPr>
              <a:t>Advantages: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Simple to administer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Some relationship between size and value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Self-assessment; no objections and appeals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Could be combined with locational factors</a:t>
            </a:r>
          </a:p>
          <a:p>
            <a:pPr lvl="1" eaLnBrk="1" hangingPunct="1">
              <a:lnSpc>
                <a:spcPct val="90000"/>
              </a:lnSpc>
            </a:pPr>
            <a:endParaRPr lang="en-ZA" altLang="en-US" sz="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1200" b="1" dirty="0">
                <a:solidFill>
                  <a:schemeClr val="bg1"/>
                </a:solidFill>
              </a:rPr>
              <a:t>Disadvantages: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Lack of buoyancy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Regressive</a:t>
            </a:r>
            <a:endParaRPr lang="en-GB" altLang="en-US" sz="1200" b="1" dirty="0">
              <a:solidFill>
                <a:schemeClr val="bg1"/>
              </a:solidFill>
            </a:endParaRPr>
          </a:p>
        </p:txBody>
      </p:sp>
      <p:sp>
        <p:nvSpPr>
          <p:cNvPr id="46123" name="Oval 43">
            <a:extLst>
              <a:ext uri="{FF2B5EF4-FFF2-40B4-BE49-F238E27FC236}">
                <a16:creationId xmlns:a16="http://schemas.microsoft.com/office/drawing/2014/main" id="{010D678A-C1F4-4E10-A550-FE8AC4D8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284539"/>
            <a:ext cx="71438" cy="714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4" name="Oval 44">
            <a:extLst>
              <a:ext uri="{FF2B5EF4-FFF2-40B4-BE49-F238E27FC236}">
                <a16:creationId xmlns:a16="http://schemas.microsoft.com/office/drawing/2014/main" id="{AA4F3B38-8621-4455-A3BF-2B3354141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2924175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5" name="Oval 45">
            <a:extLst>
              <a:ext uri="{FF2B5EF4-FFF2-40B4-BE49-F238E27FC236}">
                <a16:creationId xmlns:a16="http://schemas.microsoft.com/office/drawing/2014/main" id="{5B9FEE89-FBEB-488E-9A36-964634DC1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3059114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B400BF6F-1CBC-44AA-80A6-E4E116E3F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02693"/>
            <a:ext cx="8229600" cy="5921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3600">
                <a:solidFill>
                  <a:schemeClr val="bg1"/>
                </a:solidFill>
              </a:rPr>
              <a:t>Area-based tax system</a:t>
            </a:r>
            <a:endParaRPr lang="en-GB" altLang="en-US" sz="3600">
              <a:solidFill>
                <a:schemeClr val="bg1"/>
              </a:solidFill>
            </a:endParaRPr>
          </a:p>
        </p:txBody>
      </p:sp>
      <p:sp>
        <p:nvSpPr>
          <p:cNvPr id="47" name="Oval 38">
            <a:extLst>
              <a:ext uri="{FF2B5EF4-FFF2-40B4-BE49-F238E27FC236}">
                <a16:creationId xmlns:a16="http://schemas.microsoft.com/office/drawing/2014/main" id="{552DD2AF-5ACF-4707-B0A9-E27CDC6A4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945" y="3374006"/>
            <a:ext cx="71437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" name="Oval 38">
            <a:extLst>
              <a:ext uri="{FF2B5EF4-FFF2-40B4-BE49-F238E27FC236}">
                <a16:creationId xmlns:a16="http://schemas.microsoft.com/office/drawing/2014/main" id="{6A37EE71-2F1E-469C-9FF6-53DBE5B26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149" y="2467880"/>
            <a:ext cx="71437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BlankMap-World6.svg">
            <a:hlinkClick r:id="rId2"/>
            <a:extLst>
              <a:ext uri="{FF2B5EF4-FFF2-40B4-BE49-F238E27FC236}">
                <a16:creationId xmlns:a16="http://schemas.microsoft.com/office/drawing/2014/main" id="{DDC8A193-C871-4C62-ADBF-9474B0C6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44000" cy="5705475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Oval 3">
            <a:extLst>
              <a:ext uri="{FF2B5EF4-FFF2-40B4-BE49-F238E27FC236}">
                <a16:creationId xmlns:a16="http://schemas.microsoft.com/office/drawing/2014/main" id="{0070D340-4DBE-4554-9DC4-CAF1731BF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0" y="43656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08" name="Oval 4">
            <a:extLst>
              <a:ext uri="{FF2B5EF4-FFF2-40B4-BE49-F238E27FC236}">
                <a16:creationId xmlns:a16="http://schemas.microsoft.com/office/drawing/2014/main" id="{47202D76-A114-4447-90BC-B5AC53659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500439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09" name="Oval 5">
            <a:extLst>
              <a:ext uri="{FF2B5EF4-FFF2-40B4-BE49-F238E27FC236}">
                <a16:creationId xmlns:a16="http://schemas.microsoft.com/office/drawing/2014/main" id="{5F54F297-1F5C-419A-A009-4DC717F0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29241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0" name="Oval 6">
            <a:extLst>
              <a:ext uri="{FF2B5EF4-FFF2-40B4-BE49-F238E27FC236}">
                <a16:creationId xmlns:a16="http://schemas.microsoft.com/office/drawing/2014/main" id="{D38DC427-723D-4D04-8121-F5D915FB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4868864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1" name="Oval 7">
            <a:extLst>
              <a:ext uri="{FF2B5EF4-FFF2-40B4-BE49-F238E27FC236}">
                <a16:creationId xmlns:a16="http://schemas.microsoft.com/office/drawing/2014/main" id="{1F4E799A-63DB-46B2-957F-3C78991D7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671639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2" name="Oval 8">
            <a:extLst>
              <a:ext uri="{FF2B5EF4-FFF2-40B4-BE49-F238E27FC236}">
                <a16:creationId xmlns:a16="http://schemas.microsoft.com/office/drawing/2014/main" id="{171CA6CB-FDC1-4A4A-927A-E5EB55F4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4" y="1744664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3" name="Oval 9">
            <a:extLst>
              <a:ext uri="{FF2B5EF4-FFF2-40B4-BE49-F238E27FC236}">
                <a16:creationId xmlns:a16="http://schemas.microsoft.com/office/drawing/2014/main" id="{E72FEEEF-D3CB-4F5D-9C31-213DA3016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270827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4" name="Oval 10">
            <a:extLst>
              <a:ext uri="{FF2B5EF4-FFF2-40B4-BE49-F238E27FC236}">
                <a16:creationId xmlns:a16="http://schemas.microsoft.com/office/drawing/2014/main" id="{827D3A6D-2074-43EF-B6E6-1EFD17E0F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29241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5" name="Oval 11">
            <a:extLst>
              <a:ext uri="{FF2B5EF4-FFF2-40B4-BE49-F238E27FC236}">
                <a16:creationId xmlns:a16="http://schemas.microsoft.com/office/drawing/2014/main" id="{CE4D0640-7BE2-41EF-9A7A-132615C97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41497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6" name="Oval 12">
            <a:extLst>
              <a:ext uri="{FF2B5EF4-FFF2-40B4-BE49-F238E27FC236}">
                <a16:creationId xmlns:a16="http://schemas.microsoft.com/office/drawing/2014/main" id="{59CE8283-7B0E-4157-8668-304AE6CD6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189" y="3789364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7" name="Oval 13">
            <a:extLst>
              <a:ext uri="{FF2B5EF4-FFF2-40B4-BE49-F238E27FC236}">
                <a16:creationId xmlns:a16="http://schemas.microsoft.com/office/drawing/2014/main" id="{389D3778-CD3A-474B-AF96-397CEA2B1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4" y="45815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8" name="Oval 14">
            <a:extLst>
              <a:ext uri="{FF2B5EF4-FFF2-40B4-BE49-F238E27FC236}">
                <a16:creationId xmlns:a16="http://schemas.microsoft.com/office/drawing/2014/main" id="{E1B52E83-9FE1-44B2-81F1-992EAA01A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4005264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9" name="Rectangle 15">
            <a:extLst>
              <a:ext uri="{FF2B5EF4-FFF2-40B4-BE49-F238E27FC236}">
                <a16:creationId xmlns:a16="http://schemas.microsoft.com/office/drawing/2014/main" id="{B31B528E-9B8B-4942-B88A-9492EAF66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04775"/>
            <a:ext cx="8229600" cy="59213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3600">
                <a:solidFill>
                  <a:srgbClr val="000099"/>
                </a:solidFill>
              </a:rPr>
              <a:t>Land value tax system</a:t>
            </a:r>
            <a:endParaRPr lang="en-GB" altLang="en-US" sz="3600">
              <a:solidFill>
                <a:srgbClr val="000099"/>
              </a:solidFill>
            </a:endParaRPr>
          </a:p>
        </p:txBody>
      </p:sp>
      <p:sp>
        <p:nvSpPr>
          <p:cNvPr id="47120" name="Oval 16">
            <a:extLst>
              <a:ext uri="{FF2B5EF4-FFF2-40B4-BE49-F238E27FC236}">
                <a16:creationId xmlns:a16="http://schemas.microsoft.com/office/drawing/2014/main" id="{8FB9691C-F9BC-4F1E-9BA5-9EEF44BD4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62877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21" name="Oval 17">
            <a:extLst>
              <a:ext uri="{FF2B5EF4-FFF2-40B4-BE49-F238E27FC236}">
                <a16:creationId xmlns:a16="http://schemas.microsoft.com/office/drawing/2014/main" id="{B9D3F34D-BC57-47A1-88F6-165CAFAC2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23495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22" name="Oval 18">
            <a:extLst>
              <a:ext uri="{FF2B5EF4-FFF2-40B4-BE49-F238E27FC236}">
                <a16:creationId xmlns:a16="http://schemas.microsoft.com/office/drawing/2014/main" id="{4CD3214D-B5C3-43E5-AE8D-8312DF9A6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489" y="27813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23" name="Oval 19">
            <a:extLst>
              <a:ext uri="{FF2B5EF4-FFF2-40B4-BE49-F238E27FC236}">
                <a16:creationId xmlns:a16="http://schemas.microsoft.com/office/drawing/2014/main" id="{83795147-DE17-41BE-BC41-54898A504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4" y="23495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24" name="Rectangle 20">
            <a:extLst>
              <a:ext uri="{FF2B5EF4-FFF2-40B4-BE49-F238E27FC236}">
                <a16:creationId xmlns:a16="http://schemas.microsoft.com/office/drawing/2014/main" id="{316CA436-9847-4E6B-B0E4-EEC38AF9A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4767264"/>
            <a:ext cx="3422650" cy="194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ZA" altLang="en-US" sz="1200" b="1">
                <a:solidFill>
                  <a:schemeClr val="bg1"/>
                </a:solidFill>
              </a:rPr>
              <a:t>Advantages:</a:t>
            </a:r>
          </a:p>
          <a:p>
            <a:pPr eaLnBrk="1" hangingPunct="1"/>
            <a:r>
              <a:rPr lang="en-ZA" altLang="en-US" sz="1200" b="1">
                <a:solidFill>
                  <a:schemeClr val="bg1"/>
                </a:solidFill>
              </a:rPr>
              <a:t>Requires little data to set up</a:t>
            </a:r>
          </a:p>
          <a:p>
            <a:pPr eaLnBrk="1" hangingPunct="1"/>
            <a:r>
              <a:rPr lang="en-ZA" altLang="en-US" sz="1200" b="1">
                <a:solidFill>
                  <a:schemeClr val="bg1"/>
                </a:solidFill>
              </a:rPr>
              <a:t>Cheap to administer</a:t>
            </a:r>
          </a:p>
          <a:p>
            <a:pPr eaLnBrk="1" hangingPunct="1"/>
            <a:r>
              <a:rPr lang="en-ZA" altLang="en-US" sz="1200" b="1">
                <a:solidFill>
                  <a:schemeClr val="bg1"/>
                </a:solidFill>
              </a:rPr>
              <a:t>Easy to maintain</a:t>
            </a:r>
          </a:p>
          <a:p>
            <a:pPr eaLnBrk="1" hangingPunct="1"/>
            <a:r>
              <a:rPr lang="en-ZA" altLang="en-US" sz="1200" b="1">
                <a:solidFill>
                  <a:schemeClr val="bg1"/>
                </a:solidFill>
              </a:rPr>
              <a:t>Does not deter improvement</a:t>
            </a:r>
          </a:p>
          <a:p>
            <a:pPr lvl="1" eaLnBrk="1" hangingPunct="1"/>
            <a:endParaRPr lang="en-ZA" altLang="en-US" sz="800" b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ZA" altLang="en-US" sz="1200" b="1">
                <a:solidFill>
                  <a:schemeClr val="bg1"/>
                </a:solidFill>
              </a:rPr>
              <a:t>Disadvantages:</a:t>
            </a:r>
          </a:p>
          <a:p>
            <a:pPr eaLnBrk="1" hangingPunct="1"/>
            <a:r>
              <a:rPr lang="en-ZA" altLang="en-US" sz="1200" b="1">
                <a:solidFill>
                  <a:schemeClr val="bg1"/>
                </a:solidFill>
              </a:rPr>
              <a:t>Lack of buoyancy</a:t>
            </a:r>
          </a:p>
          <a:p>
            <a:pPr eaLnBrk="1" hangingPunct="1"/>
            <a:r>
              <a:rPr lang="en-ZA" altLang="en-US" sz="1200" b="1">
                <a:solidFill>
                  <a:schemeClr val="bg1"/>
                </a:solidFill>
              </a:rPr>
              <a:t>Narrow base = high nominal tax rates</a:t>
            </a:r>
          </a:p>
        </p:txBody>
      </p:sp>
      <p:sp>
        <p:nvSpPr>
          <p:cNvPr id="47125" name="Oval 21">
            <a:extLst>
              <a:ext uri="{FF2B5EF4-FFF2-40B4-BE49-F238E27FC236}">
                <a16:creationId xmlns:a16="http://schemas.microsoft.com/office/drawing/2014/main" id="{EBA20934-03F7-448D-9C79-A11DBAFE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41497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26" name="Oval 22">
            <a:extLst>
              <a:ext uri="{FF2B5EF4-FFF2-40B4-BE49-F238E27FC236}">
                <a16:creationId xmlns:a16="http://schemas.microsoft.com/office/drawing/2014/main" id="{E085F2AA-9B59-4C72-83DC-F7B19D0F2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3313114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27" name="Oval 23">
            <a:extLst>
              <a:ext uri="{FF2B5EF4-FFF2-40B4-BE49-F238E27FC236}">
                <a16:creationId xmlns:a16="http://schemas.microsoft.com/office/drawing/2014/main" id="{44C450E7-A0CC-484A-834B-562BF747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4" y="31400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28" name="Oval 24">
            <a:extLst>
              <a:ext uri="{FF2B5EF4-FFF2-40B4-BE49-F238E27FC236}">
                <a16:creationId xmlns:a16="http://schemas.microsoft.com/office/drawing/2014/main" id="{66E62A17-E1B1-48C6-AEA6-9B0D50C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5" y="4302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29" name="Oval 25">
            <a:extLst>
              <a:ext uri="{FF2B5EF4-FFF2-40B4-BE49-F238E27FC236}">
                <a16:creationId xmlns:a16="http://schemas.microsoft.com/office/drawing/2014/main" id="{069EA03A-1CC9-4A69-B885-9E14B363F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4148139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30" name="Oval 26">
            <a:extLst>
              <a:ext uri="{FF2B5EF4-FFF2-40B4-BE49-F238E27FC236}">
                <a16:creationId xmlns:a16="http://schemas.microsoft.com/office/drawing/2014/main" id="{AE9035E5-5587-4855-99EF-8FFDF80B7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9" y="39338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31" name="Oval 27">
            <a:extLst>
              <a:ext uri="{FF2B5EF4-FFF2-40B4-BE49-F238E27FC236}">
                <a16:creationId xmlns:a16="http://schemas.microsoft.com/office/drawing/2014/main" id="{71D67008-0C77-4878-8AD3-5AEC7BB14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42926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32" name="Oval 29">
            <a:extLst>
              <a:ext uri="{FF2B5EF4-FFF2-40B4-BE49-F238E27FC236}">
                <a16:creationId xmlns:a16="http://schemas.microsoft.com/office/drawing/2014/main" id="{9E7FB49B-13DE-4CF5-ABF7-838569539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225" y="29972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33" name="Oval 8">
            <a:extLst>
              <a:ext uri="{FF2B5EF4-FFF2-40B4-BE49-F238E27FC236}">
                <a16:creationId xmlns:a16="http://schemas.microsoft.com/office/drawing/2014/main" id="{74DCAC61-5824-44BE-B1C1-E3085BA1D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706689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le:BlankMap-World6.svg">
            <a:hlinkClick r:id="rId2"/>
            <a:extLst>
              <a:ext uri="{FF2B5EF4-FFF2-40B4-BE49-F238E27FC236}">
                <a16:creationId xmlns:a16="http://schemas.microsoft.com/office/drawing/2014/main" id="{DBF45E58-2768-468D-B027-F79D5179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7714"/>
            <a:ext cx="9144000" cy="5705475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Oval 3">
            <a:extLst>
              <a:ext uri="{FF2B5EF4-FFF2-40B4-BE49-F238E27FC236}">
                <a16:creationId xmlns:a16="http://schemas.microsoft.com/office/drawing/2014/main" id="{04B2CCC8-B9AD-41FD-BFC2-5F7582F5D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0" y="4365625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2" name="Oval 4">
            <a:extLst>
              <a:ext uri="{FF2B5EF4-FFF2-40B4-BE49-F238E27FC236}">
                <a16:creationId xmlns:a16="http://schemas.microsoft.com/office/drawing/2014/main" id="{175B5FA1-96AB-4B0B-A4A0-ACBB6C17B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5004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3" name="Oval 5">
            <a:extLst>
              <a:ext uri="{FF2B5EF4-FFF2-40B4-BE49-F238E27FC236}">
                <a16:creationId xmlns:a16="http://schemas.microsoft.com/office/drawing/2014/main" id="{83D9AFC1-0AFA-4336-9258-7C664244D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38608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4" name="Oval 6">
            <a:extLst>
              <a:ext uri="{FF2B5EF4-FFF2-40B4-BE49-F238E27FC236}">
                <a16:creationId xmlns:a16="http://schemas.microsoft.com/office/drawing/2014/main" id="{55ABF109-CDF9-4F70-B705-49B119CDC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48688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5" name="Oval 7">
            <a:extLst>
              <a:ext uri="{FF2B5EF4-FFF2-40B4-BE49-F238E27FC236}">
                <a16:creationId xmlns:a16="http://schemas.microsoft.com/office/drawing/2014/main" id="{C97AFFE2-86F8-4B2F-BE0F-2AFBC31C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69068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Oval 8">
            <a:extLst>
              <a:ext uri="{FF2B5EF4-FFF2-40B4-BE49-F238E27FC236}">
                <a16:creationId xmlns:a16="http://schemas.microsoft.com/office/drawing/2014/main" id="{BCADDA89-FCBB-42F8-961A-FF7FCB04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4" y="17446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7" name="Oval 9">
            <a:extLst>
              <a:ext uri="{FF2B5EF4-FFF2-40B4-BE49-F238E27FC236}">
                <a16:creationId xmlns:a16="http://schemas.microsoft.com/office/drawing/2014/main" id="{76F23663-D28C-471D-8CE9-4157C5DF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2708275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8" name="Oval 10">
            <a:extLst>
              <a:ext uri="{FF2B5EF4-FFF2-40B4-BE49-F238E27FC236}">
                <a16:creationId xmlns:a16="http://schemas.microsoft.com/office/drawing/2014/main" id="{70BBBE7E-9804-4A47-B774-A7795023C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29241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CC33"/>
              </a:solidFill>
              <a:cs typeface="Arial" panose="020B0604020202020204" pitchFamily="34" charset="0"/>
            </a:endParaRPr>
          </a:p>
        </p:txBody>
      </p:sp>
      <p:sp>
        <p:nvSpPr>
          <p:cNvPr id="48139" name="Oval 11">
            <a:extLst>
              <a:ext uri="{FF2B5EF4-FFF2-40B4-BE49-F238E27FC236}">
                <a16:creationId xmlns:a16="http://schemas.microsoft.com/office/drawing/2014/main" id="{D1949BD0-0743-432D-B817-AC575966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45085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0" name="Oval 12">
            <a:extLst>
              <a:ext uri="{FF2B5EF4-FFF2-40B4-BE49-F238E27FC236}">
                <a16:creationId xmlns:a16="http://schemas.microsoft.com/office/drawing/2014/main" id="{4248303F-D1DF-4DAB-8975-C64B71220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40052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1" name="Oval 13">
            <a:extLst>
              <a:ext uri="{FF2B5EF4-FFF2-40B4-BE49-F238E27FC236}">
                <a16:creationId xmlns:a16="http://schemas.microsoft.com/office/drawing/2014/main" id="{0E94732B-7F50-4AEC-8EED-28BDBF6BE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9" y="458152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2" name="Oval 14">
            <a:extLst>
              <a:ext uri="{FF2B5EF4-FFF2-40B4-BE49-F238E27FC236}">
                <a16:creationId xmlns:a16="http://schemas.microsoft.com/office/drawing/2014/main" id="{4F3DF4AF-F188-4D09-BEBB-7DBC4740D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42211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3" name="Rectangle 15">
            <a:extLst>
              <a:ext uri="{FF2B5EF4-FFF2-40B4-BE49-F238E27FC236}">
                <a16:creationId xmlns:a16="http://schemas.microsoft.com/office/drawing/2014/main" id="{64A8B167-C21F-4E42-B736-116FECA21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4614"/>
            <a:ext cx="8229600" cy="59213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3600">
                <a:solidFill>
                  <a:srgbClr val="000099"/>
                </a:solidFill>
              </a:rPr>
              <a:t>Capital improved value system</a:t>
            </a:r>
            <a:endParaRPr lang="en-GB" altLang="en-US" sz="3600">
              <a:solidFill>
                <a:srgbClr val="000099"/>
              </a:solidFill>
            </a:endParaRPr>
          </a:p>
        </p:txBody>
      </p:sp>
      <p:sp>
        <p:nvSpPr>
          <p:cNvPr id="48144" name="Oval 16">
            <a:extLst>
              <a:ext uri="{FF2B5EF4-FFF2-40B4-BE49-F238E27FC236}">
                <a16:creationId xmlns:a16="http://schemas.microsoft.com/office/drawing/2014/main" id="{9146BFCE-52C2-4CC6-B571-FD4C7291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46529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5" name="Oval 17">
            <a:extLst>
              <a:ext uri="{FF2B5EF4-FFF2-40B4-BE49-F238E27FC236}">
                <a16:creationId xmlns:a16="http://schemas.microsoft.com/office/drawing/2014/main" id="{5E9309ED-C9CD-4C34-8A9C-26EA93F4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40767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6" name="Oval 18">
            <a:extLst>
              <a:ext uri="{FF2B5EF4-FFF2-40B4-BE49-F238E27FC236}">
                <a16:creationId xmlns:a16="http://schemas.microsoft.com/office/drawing/2014/main" id="{9B12B5E5-330C-4EF3-89C4-7B70C7017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37893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7" name="Oval 19">
            <a:extLst>
              <a:ext uri="{FF2B5EF4-FFF2-40B4-BE49-F238E27FC236}">
                <a16:creationId xmlns:a16="http://schemas.microsoft.com/office/drawing/2014/main" id="{092F8C83-DFB7-4AE0-9336-F37EC169F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34290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8" name="Oval 20">
            <a:extLst>
              <a:ext uri="{FF2B5EF4-FFF2-40B4-BE49-F238E27FC236}">
                <a16:creationId xmlns:a16="http://schemas.microsoft.com/office/drawing/2014/main" id="{C1A5694A-FA52-4B98-847E-AC5FD4574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22764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9" name="Oval 21">
            <a:extLst>
              <a:ext uri="{FF2B5EF4-FFF2-40B4-BE49-F238E27FC236}">
                <a16:creationId xmlns:a16="http://schemas.microsoft.com/office/drawing/2014/main" id="{998FCB46-7235-4FCB-A9A0-78EDF9E12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19891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0" name="Oval 22">
            <a:extLst>
              <a:ext uri="{FF2B5EF4-FFF2-40B4-BE49-F238E27FC236}">
                <a16:creationId xmlns:a16="http://schemas.microsoft.com/office/drawing/2014/main" id="{670F889F-C883-436A-B8CB-871566408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9" y="18446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1" name="Oval 23">
            <a:extLst>
              <a:ext uri="{FF2B5EF4-FFF2-40B4-BE49-F238E27FC236}">
                <a16:creationId xmlns:a16="http://schemas.microsoft.com/office/drawing/2014/main" id="{80A9FBE4-0735-4E9B-BC29-7EA458B07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2276475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2" name="Oval 24">
            <a:extLst>
              <a:ext uri="{FF2B5EF4-FFF2-40B4-BE49-F238E27FC236}">
                <a16:creationId xmlns:a16="http://schemas.microsoft.com/office/drawing/2014/main" id="{6E7A0FC3-05C2-41A4-93D5-064FF10AF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32845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3" name="Oval 25">
            <a:extLst>
              <a:ext uri="{FF2B5EF4-FFF2-40B4-BE49-F238E27FC236}">
                <a16:creationId xmlns:a16="http://schemas.microsoft.com/office/drawing/2014/main" id="{027991D6-0136-48A5-921E-ECFBCBD4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32845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4" name="Oval 26">
            <a:extLst>
              <a:ext uri="{FF2B5EF4-FFF2-40B4-BE49-F238E27FC236}">
                <a16:creationId xmlns:a16="http://schemas.microsoft.com/office/drawing/2014/main" id="{CD09E294-6B8A-42BA-BB44-6D4EB14ED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191611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5" name="Oval 27">
            <a:extLst>
              <a:ext uri="{FF2B5EF4-FFF2-40B4-BE49-F238E27FC236}">
                <a16:creationId xmlns:a16="http://schemas.microsoft.com/office/drawing/2014/main" id="{468145E3-565B-4E9C-8751-B3D39D613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148431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6" name="Oval 28">
            <a:extLst>
              <a:ext uri="{FF2B5EF4-FFF2-40B4-BE49-F238E27FC236}">
                <a16:creationId xmlns:a16="http://schemas.microsoft.com/office/drawing/2014/main" id="{66129331-9963-4435-A735-509F099F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844675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7" name="Oval 29">
            <a:extLst>
              <a:ext uri="{FF2B5EF4-FFF2-40B4-BE49-F238E27FC236}">
                <a16:creationId xmlns:a16="http://schemas.microsoft.com/office/drawing/2014/main" id="{FC3E04F4-CBFD-4573-AF74-6F4CC5D13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7732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8" name="Oval 30">
            <a:extLst>
              <a:ext uri="{FF2B5EF4-FFF2-40B4-BE49-F238E27FC236}">
                <a16:creationId xmlns:a16="http://schemas.microsoft.com/office/drawing/2014/main" id="{61925E0B-2929-4D8D-B10F-A6ABF88DC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19891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9" name="Oval 31">
            <a:extLst>
              <a:ext uri="{FF2B5EF4-FFF2-40B4-BE49-F238E27FC236}">
                <a16:creationId xmlns:a16="http://schemas.microsoft.com/office/drawing/2014/main" id="{72265A9D-BFE3-43EF-B3EB-518C248BE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22050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0" name="Oval 32">
            <a:extLst>
              <a:ext uri="{FF2B5EF4-FFF2-40B4-BE49-F238E27FC236}">
                <a16:creationId xmlns:a16="http://schemas.microsoft.com/office/drawing/2014/main" id="{BE8B12A1-7AF3-4DA5-B5E0-BCB09525B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22050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1" name="Oval 33">
            <a:extLst>
              <a:ext uri="{FF2B5EF4-FFF2-40B4-BE49-F238E27FC236}">
                <a16:creationId xmlns:a16="http://schemas.microsoft.com/office/drawing/2014/main" id="{FC340F4F-882E-4390-A3A6-24A2C5C9A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35734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2" name="Oval 34">
            <a:extLst>
              <a:ext uri="{FF2B5EF4-FFF2-40B4-BE49-F238E27FC236}">
                <a16:creationId xmlns:a16="http://schemas.microsoft.com/office/drawing/2014/main" id="{1966E99A-A64F-4429-9BA3-674063AA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19891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3" name="Oval 35">
            <a:extLst>
              <a:ext uri="{FF2B5EF4-FFF2-40B4-BE49-F238E27FC236}">
                <a16:creationId xmlns:a16="http://schemas.microsoft.com/office/drawing/2014/main" id="{917F284E-C337-438C-86DC-04FAC9979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33575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4" name="Oval 36">
            <a:extLst>
              <a:ext uri="{FF2B5EF4-FFF2-40B4-BE49-F238E27FC236}">
                <a16:creationId xmlns:a16="http://schemas.microsoft.com/office/drawing/2014/main" id="{990A46F7-CA72-45E9-B847-8ECDEC14F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35734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5" name="Oval 37">
            <a:extLst>
              <a:ext uri="{FF2B5EF4-FFF2-40B4-BE49-F238E27FC236}">
                <a16:creationId xmlns:a16="http://schemas.microsoft.com/office/drawing/2014/main" id="{935315C1-0DA0-4FA2-97B6-B499CBC4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29972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6" name="Oval 38">
            <a:extLst>
              <a:ext uri="{FF2B5EF4-FFF2-40B4-BE49-F238E27FC236}">
                <a16:creationId xmlns:a16="http://schemas.microsoft.com/office/drawing/2014/main" id="{375FADD5-8E58-428D-8E48-8D13AC73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33575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7" name="Oval 39">
            <a:extLst>
              <a:ext uri="{FF2B5EF4-FFF2-40B4-BE49-F238E27FC236}">
                <a16:creationId xmlns:a16="http://schemas.microsoft.com/office/drawing/2014/main" id="{D6F122EC-5F41-4287-B51E-90CB34B2F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0" y="40052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8" name="Oval 40">
            <a:extLst>
              <a:ext uri="{FF2B5EF4-FFF2-40B4-BE49-F238E27FC236}">
                <a16:creationId xmlns:a16="http://schemas.microsoft.com/office/drawing/2014/main" id="{EF188D9F-499F-4681-AD67-5027AE6C6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40767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9" name="Oval 41">
            <a:extLst>
              <a:ext uri="{FF2B5EF4-FFF2-40B4-BE49-F238E27FC236}">
                <a16:creationId xmlns:a16="http://schemas.microsoft.com/office/drawing/2014/main" id="{30E828F2-6DC9-49A8-A56C-C153DA33A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30686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70" name="Oval 42">
            <a:extLst>
              <a:ext uri="{FF2B5EF4-FFF2-40B4-BE49-F238E27FC236}">
                <a16:creationId xmlns:a16="http://schemas.microsoft.com/office/drawing/2014/main" id="{EB8B48CE-B7C0-4FC8-93DD-9BFDA4589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29972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71" name="Oval 43">
            <a:extLst>
              <a:ext uri="{FF2B5EF4-FFF2-40B4-BE49-F238E27FC236}">
                <a16:creationId xmlns:a16="http://schemas.microsoft.com/office/drawing/2014/main" id="{A53A1B14-33F1-4DCA-8142-AE23F686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22764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72" name="Oval 44">
            <a:extLst>
              <a:ext uri="{FF2B5EF4-FFF2-40B4-BE49-F238E27FC236}">
                <a16:creationId xmlns:a16="http://schemas.microsoft.com/office/drawing/2014/main" id="{77E537B2-39F1-471D-A8D4-6D9EEEC0A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24161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73" name="Oval 45">
            <a:extLst>
              <a:ext uri="{FF2B5EF4-FFF2-40B4-BE49-F238E27FC236}">
                <a16:creationId xmlns:a16="http://schemas.microsoft.com/office/drawing/2014/main" id="{0BA2BA0F-18ED-415B-B531-0898C6107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9" y="24161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74" name="Oval 46">
            <a:extLst>
              <a:ext uri="{FF2B5EF4-FFF2-40B4-BE49-F238E27FC236}">
                <a16:creationId xmlns:a16="http://schemas.microsoft.com/office/drawing/2014/main" id="{1B5A3382-73AE-46A2-9470-8A8C6D885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9" y="20066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75" name="Oval 47">
            <a:extLst>
              <a:ext uri="{FF2B5EF4-FFF2-40B4-BE49-F238E27FC236}">
                <a16:creationId xmlns:a16="http://schemas.microsoft.com/office/drawing/2014/main" id="{89BAE6E2-CC96-48DC-B6C2-60496A26E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48431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76" name="Oval 48">
            <a:extLst>
              <a:ext uri="{FF2B5EF4-FFF2-40B4-BE49-F238E27FC236}">
                <a16:creationId xmlns:a16="http://schemas.microsoft.com/office/drawing/2014/main" id="{71F609B3-6D76-455D-B95A-62C13D2DC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15573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77" name="Oval 49">
            <a:extLst>
              <a:ext uri="{FF2B5EF4-FFF2-40B4-BE49-F238E27FC236}">
                <a16:creationId xmlns:a16="http://schemas.microsoft.com/office/drawing/2014/main" id="{5DD121FC-7587-40DB-9A2D-C947D2B7B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70021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78" name="Rectangle 50">
            <a:extLst>
              <a:ext uri="{FF2B5EF4-FFF2-40B4-BE49-F238E27FC236}">
                <a16:creationId xmlns:a16="http://schemas.microsoft.com/office/drawing/2014/main" id="{0D8143E9-9AA3-46CC-A821-33CD7CB3F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4772025"/>
            <a:ext cx="3097213" cy="1943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1200" b="1">
                <a:solidFill>
                  <a:schemeClr val="bg1"/>
                </a:solidFill>
              </a:rPr>
              <a:t>Advantages: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Buoyancy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Buildings constitute visible wealth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Broad base = low nominal rates</a:t>
            </a:r>
          </a:p>
          <a:p>
            <a:pPr lvl="1" eaLnBrk="1" hangingPunct="1">
              <a:lnSpc>
                <a:spcPct val="90000"/>
              </a:lnSpc>
            </a:pPr>
            <a:endParaRPr lang="en-ZA" altLang="en-US" sz="8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1200" b="1">
                <a:solidFill>
                  <a:schemeClr val="bg1"/>
                </a:solidFill>
              </a:rPr>
              <a:t>Disadvantages: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Constantly changing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Costly to maintain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Could stifle development</a:t>
            </a:r>
          </a:p>
        </p:txBody>
      </p:sp>
      <p:sp>
        <p:nvSpPr>
          <p:cNvPr id="48179" name="Oval 51">
            <a:extLst>
              <a:ext uri="{FF2B5EF4-FFF2-40B4-BE49-F238E27FC236}">
                <a16:creationId xmlns:a16="http://schemas.microsoft.com/office/drawing/2014/main" id="{9F243329-0BCA-478E-A003-B1AAD14F6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29972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80" name="Oval 52">
            <a:extLst>
              <a:ext uri="{FF2B5EF4-FFF2-40B4-BE49-F238E27FC236}">
                <a16:creationId xmlns:a16="http://schemas.microsoft.com/office/drawing/2014/main" id="{752A96AF-C29E-460E-AB87-055093E89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35004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81" name="Oval 53">
            <a:extLst>
              <a:ext uri="{FF2B5EF4-FFF2-40B4-BE49-F238E27FC236}">
                <a16:creationId xmlns:a16="http://schemas.microsoft.com/office/drawing/2014/main" id="{8CD1CF77-BB4C-497C-9145-1B483EA59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176688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le:BlankMap-World6.svg">
            <a:hlinkClick r:id="rId2"/>
            <a:extLst>
              <a:ext uri="{FF2B5EF4-FFF2-40B4-BE49-F238E27FC236}">
                <a16:creationId xmlns:a16="http://schemas.microsoft.com/office/drawing/2014/main" id="{3E0C569E-E681-4929-BEA0-ECFFA471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44000" cy="5705475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Oval 3">
            <a:extLst>
              <a:ext uri="{FF2B5EF4-FFF2-40B4-BE49-F238E27FC236}">
                <a16:creationId xmlns:a16="http://schemas.microsoft.com/office/drawing/2014/main" id="{E664A0FF-69BC-481D-ABFF-30B262C23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500439"/>
            <a:ext cx="71438" cy="71437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6" name="Oval 6">
            <a:extLst>
              <a:ext uri="{FF2B5EF4-FFF2-40B4-BE49-F238E27FC236}">
                <a16:creationId xmlns:a16="http://schemas.microsoft.com/office/drawing/2014/main" id="{3D14FA42-A710-4B06-9761-65CA1F70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4508500"/>
            <a:ext cx="71438" cy="71438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7" name="Rectangle 7">
            <a:extLst>
              <a:ext uri="{FF2B5EF4-FFF2-40B4-BE49-F238E27FC236}">
                <a16:creationId xmlns:a16="http://schemas.microsoft.com/office/drawing/2014/main" id="{A7DFFC64-33EF-4070-947C-D5396D85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3664"/>
            <a:ext cx="8229600" cy="59213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3600">
                <a:solidFill>
                  <a:srgbClr val="000099"/>
                </a:solidFill>
              </a:rPr>
              <a:t>Banded capital value system</a:t>
            </a:r>
            <a:endParaRPr lang="en-GB" altLang="en-US" sz="3600">
              <a:solidFill>
                <a:srgbClr val="000099"/>
              </a:solidFill>
            </a:endParaRPr>
          </a:p>
        </p:txBody>
      </p:sp>
      <p:sp>
        <p:nvSpPr>
          <p:cNvPr id="49158" name="Oval 9">
            <a:extLst>
              <a:ext uri="{FF2B5EF4-FFF2-40B4-BE49-F238E27FC236}">
                <a16:creationId xmlns:a16="http://schemas.microsoft.com/office/drawing/2014/main" id="{5581E711-AE19-4911-A45C-6D650325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6" y="5445126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9" name="Text Box 11">
            <a:extLst>
              <a:ext uri="{FF2B5EF4-FFF2-40B4-BE49-F238E27FC236}">
                <a16:creationId xmlns:a16="http://schemas.microsoft.com/office/drawing/2014/main" id="{394598AC-07DF-486C-B2A9-9172301F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9" y="5349876"/>
            <a:ext cx="1296987" cy="3143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400">
                <a:solidFill>
                  <a:srgbClr val="990000"/>
                </a:solidFill>
                <a:cs typeface="Arial" panose="020B0604020202020204" pitchFamily="34" charset="0"/>
              </a:rPr>
              <a:t>In Practice</a:t>
            </a:r>
            <a:endParaRPr lang="en-GB" altLang="en-US" sz="140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49160" name="Text Box 12">
            <a:extLst>
              <a:ext uri="{FF2B5EF4-FFF2-40B4-BE49-F238E27FC236}">
                <a16:creationId xmlns:a16="http://schemas.microsoft.com/office/drawing/2014/main" id="{EDAD4A7C-2687-4515-AA2D-E4D26CFE7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9" y="5851526"/>
            <a:ext cx="1792287" cy="314325"/>
          </a:xfrm>
          <a:prstGeom prst="rect">
            <a:avLst/>
          </a:prstGeom>
          <a:solidFill>
            <a:srgbClr val="CCCCFF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400">
                <a:solidFill>
                  <a:srgbClr val="6600CC"/>
                </a:solidFill>
                <a:cs typeface="Arial" panose="020B0604020202020204" pitchFamily="34" charset="0"/>
              </a:rPr>
              <a:t>Statutory Option</a:t>
            </a:r>
            <a:endParaRPr lang="en-GB" altLang="en-US" sz="1400">
              <a:solidFill>
                <a:srgbClr val="6600CC"/>
              </a:solidFill>
              <a:cs typeface="Arial" panose="020B0604020202020204" pitchFamily="34" charset="0"/>
            </a:endParaRPr>
          </a:p>
        </p:txBody>
      </p:sp>
      <p:sp>
        <p:nvSpPr>
          <p:cNvPr id="49161" name="Rectangle 13">
            <a:extLst>
              <a:ext uri="{FF2B5EF4-FFF2-40B4-BE49-F238E27FC236}">
                <a16:creationId xmlns:a16="http://schemas.microsoft.com/office/drawing/2014/main" id="{EB0A5F25-846C-4900-AE4B-598F28620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4992689"/>
            <a:ext cx="3744912" cy="169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1200" b="1">
                <a:solidFill>
                  <a:schemeClr val="bg1"/>
                </a:solidFill>
              </a:rPr>
              <a:t>Advantages: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Few objections and appeals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Easy to administer</a:t>
            </a:r>
          </a:p>
          <a:p>
            <a:pPr lvl="1" eaLnBrk="1" hangingPunct="1">
              <a:lnSpc>
                <a:spcPct val="90000"/>
              </a:lnSpc>
            </a:pPr>
            <a:endParaRPr lang="en-ZA" altLang="en-US" sz="8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1200" b="1">
                <a:solidFill>
                  <a:schemeClr val="bg1"/>
                </a:solidFill>
              </a:rPr>
              <a:t>Disadvantages: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>
                <a:solidFill>
                  <a:schemeClr val="bg1"/>
                </a:solidFill>
              </a:rPr>
              <a:t>Regressive</a:t>
            </a:r>
          </a:p>
        </p:txBody>
      </p:sp>
      <p:sp>
        <p:nvSpPr>
          <p:cNvPr id="49162" name="Oval 15">
            <a:extLst>
              <a:ext uri="{FF2B5EF4-FFF2-40B4-BE49-F238E27FC236}">
                <a16:creationId xmlns:a16="http://schemas.microsoft.com/office/drawing/2014/main" id="{1F4176F6-75A9-4250-BA97-14E238553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9" y="1844675"/>
            <a:ext cx="71437" cy="71438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63" name="Oval 16">
            <a:extLst>
              <a:ext uri="{FF2B5EF4-FFF2-40B4-BE49-F238E27FC236}">
                <a16:creationId xmlns:a16="http://schemas.microsoft.com/office/drawing/2014/main" id="{B1311B10-2986-4D87-BBD0-14CE801F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1863725"/>
            <a:ext cx="71438" cy="71438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64" name="Oval 3">
            <a:extLst>
              <a:ext uri="{FF2B5EF4-FFF2-40B4-BE49-F238E27FC236}">
                <a16:creationId xmlns:a16="http://schemas.microsoft.com/office/drawing/2014/main" id="{C48531EB-576A-4E83-A8B8-FC9CFF69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9" y="3101975"/>
            <a:ext cx="71437" cy="71438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65" name="Oval 10">
            <a:extLst>
              <a:ext uri="{FF2B5EF4-FFF2-40B4-BE49-F238E27FC236}">
                <a16:creationId xmlns:a16="http://schemas.microsoft.com/office/drawing/2014/main" id="{3D2CAC7D-A879-48C0-B32D-266235172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6" y="5938839"/>
            <a:ext cx="142875" cy="142875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ile:BlankMap-World6.svg">
            <a:hlinkClick r:id="rId2"/>
            <a:extLst>
              <a:ext uri="{FF2B5EF4-FFF2-40B4-BE49-F238E27FC236}">
                <a16:creationId xmlns:a16="http://schemas.microsoft.com/office/drawing/2014/main" id="{75C18234-C02D-4650-BF55-C5128E343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7714"/>
            <a:ext cx="9144000" cy="5705475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Oval 3">
            <a:extLst>
              <a:ext uri="{FF2B5EF4-FFF2-40B4-BE49-F238E27FC236}">
                <a16:creationId xmlns:a16="http://schemas.microsoft.com/office/drawing/2014/main" id="{BA73E62F-694B-461B-8FD0-BD1935B32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5" y="2349500"/>
            <a:ext cx="71438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0" name="Oval 4">
            <a:extLst>
              <a:ext uri="{FF2B5EF4-FFF2-40B4-BE49-F238E27FC236}">
                <a16:creationId xmlns:a16="http://schemas.microsoft.com/office/drawing/2014/main" id="{66F41973-6E74-4641-99AE-FD40C3A21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436562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1" name="Oval 5">
            <a:extLst>
              <a:ext uri="{FF2B5EF4-FFF2-40B4-BE49-F238E27FC236}">
                <a16:creationId xmlns:a16="http://schemas.microsoft.com/office/drawing/2014/main" id="{C93086C4-70FC-4467-97D9-B7197D60A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4" y="231457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2" name="Oval 6">
            <a:extLst>
              <a:ext uri="{FF2B5EF4-FFF2-40B4-BE49-F238E27FC236}">
                <a16:creationId xmlns:a16="http://schemas.microsoft.com/office/drawing/2014/main" id="{F0ACB558-9D10-4332-B282-46F041400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9" y="2271714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3" name="Oval 7">
            <a:extLst>
              <a:ext uri="{FF2B5EF4-FFF2-40B4-BE49-F238E27FC236}">
                <a16:creationId xmlns:a16="http://schemas.microsoft.com/office/drawing/2014/main" id="{4CF727C8-FF84-4B63-8D73-8159D1539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414972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4" name="Oval 8">
            <a:extLst>
              <a:ext uri="{FF2B5EF4-FFF2-40B4-BE49-F238E27FC236}">
                <a16:creationId xmlns:a16="http://schemas.microsoft.com/office/drawing/2014/main" id="{042F7AA8-5050-4CE3-AF33-825BACC5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21164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5" name="Oval 9">
            <a:extLst>
              <a:ext uri="{FF2B5EF4-FFF2-40B4-BE49-F238E27FC236}">
                <a16:creationId xmlns:a16="http://schemas.microsoft.com/office/drawing/2014/main" id="{E90F0759-F4AE-4614-B371-47A23C9FB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3357564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6" name="Oval 10">
            <a:extLst>
              <a:ext uri="{FF2B5EF4-FFF2-40B4-BE49-F238E27FC236}">
                <a16:creationId xmlns:a16="http://schemas.microsoft.com/office/drawing/2014/main" id="{32C2697F-4B7D-402F-92A1-383B57316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5" y="3141664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7" name="Oval 11">
            <a:extLst>
              <a:ext uri="{FF2B5EF4-FFF2-40B4-BE49-F238E27FC236}">
                <a16:creationId xmlns:a16="http://schemas.microsoft.com/office/drawing/2014/main" id="{C53AE0A0-BE70-464E-B570-0025332DF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2349500"/>
            <a:ext cx="71438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8" name="Oval 12">
            <a:extLst>
              <a:ext uri="{FF2B5EF4-FFF2-40B4-BE49-F238E27FC236}">
                <a16:creationId xmlns:a16="http://schemas.microsoft.com/office/drawing/2014/main" id="{82D906B0-FBE2-4AE8-9390-17BA3D290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4" y="31115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87A67B54-9BD0-48BA-A5DB-5BECE6D3E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80964"/>
            <a:ext cx="8229600" cy="59213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3600">
                <a:solidFill>
                  <a:srgbClr val="000099"/>
                </a:solidFill>
              </a:rPr>
              <a:t>Land and buildings separately</a:t>
            </a:r>
            <a:endParaRPr lang="en-GB" altLang="en-US" sz="3600">
              <a:solidFill>
                <a:srgbClr val="000099"/>
              </a:solidFill>
            </a:endParaRPr>
          </a:p>
        </p:txBody>
      </p:sp>
      <p:sp>
        <p:nvSpPr>
          <p:cNvPr id="50190" name="Rectangle 14">
            <a:extLst>
              <a:ext uri="{FF2B5EF4-FFF2-40B4-BE49-F238E27FC236}">
                <a16:creationId xmlns:a16="http://schemas.microsoft.com/office/drawing/2014/main" id="{45CA3934-D17A-4004-9682-B8F146605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4697413"/>
            <a:ext cx="3671887" cy="204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ZA" altLang="en-US" sz="1200" b="1" dirty="0">
                <a:solidFill>
                  <a:schemeClr val="bg1"/>
                </a:solidFill>
              </a:rPr>
              <a:t>Advantages:</a:t>
            </a:r>
          </a:p>
          <a:p>
            <a:pPr eaLnBrk="1" hangingPunct="1"/>
            <a:r>
              <a:rPr lang="en-ZA" altLang="en-US" sz="1200" b="1" dirty="0">
                <a:solidFill>
                  <a:schemeClr val="bg1"/>
                </a:solidFill>
              </a:rPr>
              <a:t>Some buoyancy</a:t>
            </a:r>
          </a:p>
          <a:p>
            <a:pPr eaLnBrk="1" hangingPunct="1"/>
            <a:r>
              <a:rPr lang="en-ZA" altLang="en-US" sz="1200" b="1" dirty="0">
                <a:solidFill>
                  <a:schemeClr val="bg1"/>
                </a:solidFill>
              </a:rPr>
              <a:t>Buildings constitute visible wealth</a:t>
            </a:r>
          </a:p>
          <a:p>
            <a:pPr eaLnBrk="1" hangingPunct="1"/>
            <a:r>
              <a:rPr lang="en-ZA" altLang="en-US" sz="1200" b="1" dirty="0">
                <a:solidFill>
                  <a:schemeClr val="bg1"/>
                </a:solidFill>
              </a:rPr>
              <a:t>Broad base = low nominal rates</a:t>
            </a:r>
          </a:p>
          <a:p>
            <a:pPr lvl="1" eaLnBrk="1" hangingPunct="1"/>
            <a:endParaRPr lang="en-ZA" altLang="en-US" sz="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ZA" altLang="en-US" sz="1200" b="1" dirty="0">
                <a:solidFill>
                  <a:schemeClr val="bg1"/>
                </a:solidFill>
              </a:rPr>
              <a:t>Disadvantages:</a:t>
            </a:r>
          </a:p>
          <a:p>
            <a:pPr eaLnBrk="1" hangingPunct="1"/>
            <a:r>
              <a:rPr lang="en-ZA" altLang="en-US" sz="1200" b="1" dirty="0">
                <a:solidFill>
                  <a:schemeClr val="bg1"/>
                </a:solidFill>
              </a:rPr>
              <a:t>Development unlikely to be stifled</a:t>
            </a:r>
          </a:p>
          <a:p>
            <a:pPr eaLnBrk="1" hangingPunct="1"/>
            <a:r>
              <a:rPr lang="en-ZA" altLang="en-US" sz="1200" b="1" dirty="0">
                <a:solidFill>
                  <a:schemeClr val="bg1"/>
                </a:solidFill>
              </a:rPr>
              <a:t>Constantly changing</a:t>
            </a:r>
          </a:p>
          <a:p>
            <a:pPr eaLnBrk="1" hangingPunct="1"/>
            <a:r>
              <a:rPr lang="en-ZA" altLang="en-US" sz="1200" b="1" dirty="0">
                <a:solidFill>
                  <a:schemeClr val="bg1"/>
                </a:solidFill>
              </a:rPr>
              <a:t>Costly to maintain (require various values)</a:t>
            </a:r>
          </a:p>
          <a:p>
            <a:pPr eaLnBrk="1" hangingPunct="1"/>
            <a:endParaRPr lang="en-GB" altLang="en-US" sz="1200" b="1" dirty="0">
              <a:solidFill>
                <a:schemeClr val="bg1"/>
              </a:solidFill>
            </a:endParaRPr>
          </a:p>
        </p:txBody>
      </p:sp>
      <p:sp>
        <p:nvSpPr>
          <p:cNvPr id="50191" name="Oval 15">
            <a:extLst>
              <a:ext uri="{FF2B5EF4-FFF2-40B4-BE49-F238E27FC236}">
                <a16:creationId xmlns:a16="http://schemas.microsoft.com/office/drawing/2014/main" id="{62270E9F-0F46-4442-AC6C-166F3994B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3319464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2" name="Oval 6">
            <a:extLst>
              <a:ext uri="{FF2B5EF4-FFF2-40B4-BE49-F238E27FC236}">
                <a16:creationId xmlns:a16="http://schemas.microsoft.com/office/drawing/2014/main" id="{744D76B7-324D-4F72-BDFD-244448514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4" y="2192339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3" name="Oval 6">
            <a:extLst>
              <a:ext uri="{FF2B5EF4-FFF2-40B4-BE49-F238E27FC236}">
                <a16:creationId xmlns:a16="http://schemas.microsoft.com/office/drawing/2014/main" id="{74E0EA0D-AE2F-42E6-BB4E-9698A50A3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0" y="2060575"/>
            <a:ext cx="71438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4" name="Oval 6">
            <a:extLst>
              <a:ext uri="{FF2B5EF4-FFF2-40B4-BE49-F238E27FC236}">
                <a16:creationId xmlns:a16="http://schemas.microsoft.com/office/drawing/2014/main" id="{C5BA2308-B6A9-4B9D-942E-C6A684BE2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9" y="213677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5" name="Oval 6">
            <a:extLst>
              <a:ext uri="{FF2B5EF4-FFF2-40B4-BE49-F238E27FC236}">
                <a16:creationId xmlns:a16="http://schemas.microsoft.com/office/drawing/2014/main" id="{84A18511-078F-4A26-B1DE-79B5F8EED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75" y="2201864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6" name="Oval 6">
            <a:extLst>
              <a:ext uri="{FF2B5EF4-FFF2-40B4-BE49-F238E27FC236}">
                <a16:creationId xmlns:a16="http://schemas.microsoft.com/office/drawing/2014/main" id="{317510CB-69C0-49EE-804D-07BAACD2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1951039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7" name="Oval 6">
            <a:extLst>
              <a:ext uri="{FF2B5EF4-FFF2-40B4-BE49-F238E27FC236}">
                <a16:creationId xmlns:a16="http://schemas.microsoft.com/office/drawing/2014/main" id="{0887D349-251D-44AE-BB16-73C852A02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1985964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le:BlankMap-World6.svg">
            <a:hlinkClick r:id="rId2"/>
            <a:extLst>
              <a:ext uri="{FF2B5EF4-FFF2-40B4-BE49-F238E27FC236}">
                <a16:creationId xmlns:a16="http://schemas.microsoft.com/office/drawing/2014/main" id="{19DB2DFF-2FC7-4DD7-85D9-3C16E033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44000" cy="5705475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Oval 3">
            <a:extLst>
              <a:ext uri="{FF2B5EF4-FFF2-40B4-BE49-F238E27FC236}">
                <a16:creationId xmlns:a16="http://schemas.microsoft.com/office/drawing/2014/main" id="{CBE4F206-3EF2-4C69-9638-25B0B6FDE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2997200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4" name="Oval 4">
            <a:extLst>
              <a:ext uri="{FF2B5EF4-FFF2-40B4-BE49-F238E27FC236}">
                <a16:creationId xmlns:a16="http://schemas.microsoft.com/office/drawing/2014/main" id="{7979E12C-C575-4663-8B85-7C4CD1961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3429000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5" name="Oval 5">
            <a:extLst>
              <a:ext uri="{FF2B5EF4-FFF2-40B4-BE49-F238E27FC236}">
                <a16:creationId xmlns:a16="http://schemas.microsoft.com/office/drawing/2014/main" id="{887F98AE-76C2-4D81-8D54-A270AF99A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9" y="281463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6" name="Oval 6">
            <a:extLst>
              <a:ext uri="{FF2B5EF4-FFF2-40B4-BE49-F238E27FC236}">
                <a16:creationId xmlns:a16="http://schemas.microsoft.com/office/drawing/2014/main" id="{B88A9E77-50BE-423A-AA23-B4E1F9B3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2924175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7" name="Oval 7">
            <a:extLst>
              <a:ext uri="{FF2B5EF4-FFF2-40B4-BE49-F238E27FC236}">
                <a16:creationId xmlns:a16="http://schemas.microsoft.com/office/drawing/2014/main" id="{7658F1C4-A5B9-4958-BB56-FABCAC41F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4" y="206057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8" name="Oval 8">
            <a:extLst>
              <a:ext uri="{FF2B5EF4-FFF2-40B4-BE49-F238E27FC236}">
                <a16:creationId xmlns:a16="http://schemas.microsoft.com/office/drawing/2014/main" id="{AB5CDB5D-BC33-450F-AE18-71B658BD7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3357564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D45C0D28-A239-41CA-9897-71FC4EE3B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84139"/>
            <a:ext cx="8229600" cy="59213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3600">
                <a:solidFill>
                  <a:srgbClr val="000099"/>
                </a:solidFill>
              </a:rPr>
              <a:t>Annual (i.e., rental) value system</a:t>
            </a:r>
            <a:endParaRPr lang="en-GB" altLang="en-US" sz="3600">
              <a:solidFill>
                <a:srgbClr val="000099"/>
              </a:solidFill>
            </a:endParaRPr>
          </a:p>
        </p:txBody>
      </p:sp>
      <p:sp>
        <p:nvSpPr>
          <p:cNvPr id="51210" name="Oval 10">
            <a:extLst>
              <a:ext uri="{FF2B5EF4-FFF2-40B4-BE49-F238E27FC236}">
                <a16:creationId xmlns:a16="http://schemas.microsoft.com/office/drawing/2014/main" id="{79D11FFB-498F-4B90-B4FF-BC0D9E95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636839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1" name="Oval 11">
            <a:extLst>
              <a:ext uri="{FF2B5EF4-FFF2-40B4-BE49-F238E27FC236}">
                <a16:creationId xmlns:a16="http://schemas.microsoft.com/office/drawing/2014/main" id="{8048A7DE-3692-48EB-BE4B-E10D0A1E8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328453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2" name="Oval 12">
            <a:extLst>
              <a:ext uri="{FF2B5EF4-FFF2-40B4-BE49-F238E27FC236}">
                <a16:creationId xmlns:a16="http://schemas.microsoft.com/office/drawing/2014/main" id="{80840F70-CC60-41EF-91CA-55C76D68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4" y="3448050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3" name="Oval 13">
            <a:extLst>
              <a:ext uri="{FF2B5EF4-FFF2-40B4-BE49-F238E27FC236}">
                <a16:creationId xmlns:a16="http://schemas.microsoft.com/office/drawing/2014/main" id="{CF6A1C70-7F03-4DE0-9B31-85ECA07B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4868864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4" name="Oval 14">
            <a:extLst>
              <a:ext uri="{FF2B5EF4-FFF2-40B4-BE49-F238E27FC236}">
                <a16:creationId xmlns:a16="http://schemas.microsoft.com/office/drawing/2014/main" id="{D8C8CAAC-3B76-4E2A-9007-C3943DB4E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0" y="4437064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5" name="Oval 15">
            <a:extLst>
              <a:ext uri="{FF2B5EF4-FFF2-40B4-BE49-F238E27FC236}">
                <a16:creationId xmlns:a16="http://schemas.microsoft.com/office/drawing/2014/main" id="{6F52E804-9CC7-411D-B6F1-52BECA61F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9" y="184467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6" name="Oval 16">
            <a:extLst>
              <a:ext uri="{FF2B5EF4-FFF2-40B4-BE49-F238E27FC236}">
                <a16:creationId xmlns:a16="http://schemas.microsoft.com/office/drawing/2014/main" id="{83F3DD74-BF3C-4114-9956-F6C796447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4221164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7" name="Oval 17">
            <a:extLst>
              <a:ext uri="{FF2B5EF4-FFF2-40B4-BE49-F238E27FC236}">
                <a16:creationId xmlns:a16="http://schemas.microsoft.com/office/drawing/2014/main" id="{43CB6E05-E3E8-4106-9A95-EE88732A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285273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8" name="Oval 18">
            <a:extLst>
              <a:ext uri="{FF2B5EF4-FFF2-40B4-BE49-F238E27FC236}">
                <a16:creationId xmlns:a16="http://schemas.microsoft.com/office/drawing/2014/main" id="{FF5A19CD-F33D-4121-8E59-91209947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844675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9" name="Oval 19">
            <a:extLst>
              <a:ext uri="{FF2B5EF4-FFF2-40B4-BE49-F238E27FC236}">
                <a16:creationId xmlns:a16="http://schemas.microsoft.com/office/drawing/2014/main" id="{326DB5A9-2A8D-446C-9B44-BEDE70B71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916114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0" name="Oval 20">
            <a:extLst>
              <a:ext uri="{FF2B5EF4-FFF2-40B4-BE49-F238E27FC236}">
                <a16:creationId xmlns:a16="http://schemas.microsoft.com/office/drawing/2014/main" id="{E8FA4846-970D-460C-9B44-06C4C71B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227647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1" name="Oval 21">
            <a:extLst>
              <a:ext uri="{FF2B5EF4-FFF2-40B4-BE49-F238E27FC236}">
                <a16:creationId xmlns:a16="http://schemas.microsoft.com/office/drawing/2014/main" id="{4AC1ED4D-CCF3-4CDD-8CE2-DC7D0D1DA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292417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2" name="Oval 22">
            <a:extLst>
              <a:ext uri="{FF2B5EF4-FFF2-40B4-BE49-F238E27FC236}">
                <a16:creationId xmlns:a16="http://schemas.microsoft.com/office/drawing/2014/main" id="{DB3D45FC-933A-4B7B-B34C-29B4649C3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3068639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3" name="Oval 23">
            <a:extLst>
              <a:ext uri="{FF2B5EF4-FFF2-40B4-BE49-F238E27FC236}">
                <a16:creationId xmlns:a16="http://schemas.microsoft.com/office/drawing/2014/main" id="{CEB33088-D035-4AD9-BDB5-78198FF05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2997200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4" name="Oval 24">
            <a:extLst>
              <a:ext uri="{FF2B5EF4-FFF2-40B4-BE49-F238E27FC236}">
                <a16:creationId xmlns:a16="http://schemas.microsoft.com/office/drawing/2014/main" id="{8EBA915B-0A9C-4633-BB20-E0ABC22EF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28453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5" name="Oval 25">
            <a:extLst>
              <a:ext uri="{FF2B5EF4-FFF2-40B4-BE49-F238E27FC236}">
                <a16:creationId xmlns:a16="http://schemas.microsoft.com/office/drawing/2014/main" id="{74674502-19D1-4DF0-9A38-985BF8735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328453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6" name="Oval 26">
            <a:extLst>
              <a:ext uri="{FF2B5EF4-FFF2-40B4-BE49-F238E27FC236}">
                <a16:creationId xmlns:a16="http://schemas.microsoft.com/office/drawing/2014/main" id="{49F4E5FE-123F-42CE-9EC4-1C30FF7FE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242093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7" name="Oval 27">
            <a:extLst>
              <a:ext uri="{FF2B5EF4-FFF2-40B4-BE49-F238E27FC236}">
                <a16:creationId xmlns:a16="http://schemas.microsoft.com/office/drawing/2014/main" id="{6E64162E-A020-4DA8-8050-5D68FDA8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9" y="326548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8" name="Oval 28">
            <a:extLst>
              <a:ext uri="{FF2B5EF4-FFF2-40B4-BE49-F238E27FC236}">
                <a16:creationId xmlns:a16="http://schemas.microsoft.com/office/drawing/2014/main" id="{769698E9-F202-4A6D-BF1F-E34FF4D9A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9" y="2744789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9" name="Oval 29">
            <a:extLst>
              <a:ext uri="{FF2B5EF4-FFF2-40B4-BE49-F238E27FC236}">
                <a16:creationId xmlns:a16="http://schemas.microsoft.com/office/drawing/2014/main" id="{60020FCA-4388-47CD-9341-3C05AF83D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3429000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0" name="Rectangle 30">
            <a:extLst>
              <a:ext uri="{FF2B5EF4-FFF2-40B4-BE49-F238E27FC236}">
                <a16:creationId xmlns:a16="http://schemas.microsoft.com/office/drawing/2014/main" id="{749148DB-361A-4FE5-B6D1-C5FE7ED1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4883151"/>
            <a:ext cx="30956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1200" b="1" dirty="0">
                <a:solidFill>
                  <a:schemeClr val="bg1"/>
                </a:solidFill>
              </a:rPr>
              <a:t>Advantages: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Buoyancy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Buildings constitute visible wealth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Broad base</a:t>
            </a:r>
          </a:p>
          <a:p>
            <a:pPr lvl="1" eaLnBrk="1" hangingPunct="1">
              <a:lnSpc>
                <a:spcPct val="90000"/>
              </a:lnSpc>
            </a:pPr>
            <a:endParaRPr lang="en-ZA" altLang="en-US" sz="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1200" b="1" dirty="0">
                <a:solidFill>
                  <a:schemeClr val="bg1"/>
                </a:solidFill>
              </a:rPr>
              <a:t>Disadvantages: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High nominal rates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Costly to maintain</a:t>
            </a:r>
            <a:endParaRPr lang="en-ZA" altLang="en-US" sz="1400" b="1" dirty="0">
              <a:solidFill>
                <a:schemeClr val="bg1"/>
              </a:solidFill>
            </a:endParaRPr>
          </a:p>
        </p:txBody>
      </p:sp>
      <p:sp>
        <p:nvSpPr>
          <p:cNvPr id="51231" name="Oval 31">
            <a:extLst>
              <a:ext uri="{FF2B5EF4-FFF2-40B4-BE49-F238E27FC236}">
                <a16:creationId xmlns:a16="http://schemas.microsoft.com/office/drawing/2014/main" id="{64C0811D-97DA-42E7-9C1E-D1BD140C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997200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2" name="Oval 32">
            <a:extLst>
              <a:ext uri="{FF2B5EF4-FFF2-40B4-BE49-F238E27FC236}">
                <a16:creationId xmlns:a16="http://schemas.microsoft.com/office/drawing/2014/main" id="{F9B5098F-0E86-4CEB-917A-6F525C042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2997200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3" name="Oval 33">
            <a:extLst>
              <a:ext uri="{FF2B5EF4-FFF2-40B4-BE49-F238E27FC236}">
                <a16:creationId xmlns:a16="http://schemas.microsoft.com/office/drawing/2014/main" id="{09178DC4-BDE9-4D7E-8B1C-A9D43326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292417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4" name="Oval 35">
            <a:extLst>
              <a:ext uri="{FF2B5EF4-FFF2-40B4-BE49-F238E27FC236}">
                <a16:creationId xmlns:a16="http://schemas.microsoft.com/office/drawing/2014/main" id="{6EA43F08-66AD-482D-8FBA-1753354F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4221164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0515" y="1780921"/>
            <a:ext cx="11029615" cy="46153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An enabling tax environment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Constitutional and legal environment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Political environment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Institutional environment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Real-world environment</a:t>
            </a:r>
          </a:p>
          <a:p>
            <a:pPr>
              <a:lnSpc>
                <a:spcPct val="110000"/>
              </a:lnSpc>
            </a:pPr>
            <a:endParaRPr lang="en-ZA" altLang="en-US" sz="800" dirty="0">
              <a:solidFill>
                <a:srgbClr val="0067A9"/>
              </a:solidFill>
            </a:endParaRPr>
          </a:p>
          <a:p>
            <a:pPr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Property-related taxation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History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Concepts and definitions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Key policy and administrative features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Revenue importance</a:t>
            </a:r>
          </a:p>
          <a:p>
            <a:pPr lvl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125821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le:BlankMap-World6.svg">
            <a:hlinkClick r:id="rId2"/>
            <a:extLst>
              <a:ext uri="{FF2B5EF4-FFF2-40B4-BE49-F238E27FC236}">
                <a16:creationId xmlns:a16="http://schemas.microsoft.com/office/drawing/2014/main" id="{2E9AA123-BADC-4C45-A63B-EF54131D8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44000" cy="5705475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Oval 3">
            <a:extLst>
              <a:ext uri="{FF2B5EF4-FFF2-40B4-BE49-F238E27FC236}">
                <a16:creationId xmlns:a16="http://schemas.microsoft.com/office/drawing/2014/main" id="{A8C584DC-2150-44FA-80F2-019A835C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716339"/>
            <a:ext cx="71438" cy="71437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28" name="Oval 4">
            <a:extLst>
              <a:ext uri="{FF2B5EF4-FFF2-40B4-BE49-F238E27FC236}">
                <a16:creationId xmlns:a16="http://schemas.microsoft.com/office/drawing/2014/main" id="{2B725E59-FCF1-4CD6-9894-BB8624795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9" y="3284539"/>
            <a:ext cx="71437" cy="71437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29" name="Oval 5">
            <a:extLst>
              <a:ext uri="{FF2B5EF4-FFF2-40B4-BE49-F238E27FC236}">
                <a16:creationId xmlns:a16="http://schemas.microsoft.com/office/drawing/2014/main" id="{64291584-0C8A-45AF-BC51-C61A6E99E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33825"/>
            <a:ext cx="71438" cy="71438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9ED2BE40-3A9A-4FA7-9A35-36B016F6C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149725"/>
            <a:ext cx="71438" cy="71438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3D0F7521-F2AC-470F-9F56-9A8F3FFA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3664"/>
            <a:ext cx="8229600" cy="59213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3600">
                <a:solidFill>
                  <a:srgbClr val="000099"/>
                </a:solidFill>
              </a:rPr>
              <a:t>Building value systems</a:t>
            </a:r>
            <a:endParaRPr lang="en-GB" altLang="en-US" sz="3600">
              <a:solidFill>
                <a:srgbClr val="000099"/>
              </a:solidFill>
            </a:endParaRPr>
          </a:p>
        </p:txBody>
      </p:sp>
      <p:sp>
        <p:nvSpPr>
          <p:cNvPr id="52232" name="Oval 8">
            <a:extLst>
              <a:ext uri="{FF2B5EF4-FFF2-40B4-BE49-F238E27FC236}">
                <a16:creationId xmlns:a16="http://schemas.microsoft.com/office/drawing/2014/main" id="{C464E215-D021-4205-95FE-6DBAF53E4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068639"/>
            <a:ext cx="71438" cy="71437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3" name="Oval 9">
            <a:extLst>
              <a:ext uri="{FF2B5EF4-FFF2-40B4-BE49-F238E27FC236}">
                <a16:creationId xmlns:a16="http://schemas.microsoft.com/office/drawing/2014/main" id="{42FD19D4-EFB7-44F3-9D24-B3CAB8BE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9" y="5445126"/>
            <a:ext cx="142875" cy="14287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4" name="Oval 10">
            <a:extLst>
              <a:ext uri="{FF2B5EF4-FFF2-40B4-BE49-F238E27FC236}">
                <a16:creationId xmlns:a16="http://schemas.microsoft.com/office/drawing/2014/main" id="{3BA8D0F0-3B2B-47E2-9320-747DADE52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9" y="5918201"/>
            <a:ext cx="142875" cy="142875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5" name="Text Box 11">
            <a:extLst>
              <a:ext uri="{FF2B5EF4-FFF2-40B4-BE49-F238E27FC236}">
                <a16:creationId xmlns:a16="http://schemas.microsoft.com/office/drawing/2014/main" id="{96E41CDE-5D3F-409E-B5FD-53E96C43E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9" y="5349875"/>
            <a:ext cx="1406525" cy="3111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Rental Value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D45D2383-D858-4B72-A62D-B3EEE7F41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9" y="5851526"/>
            <a:ext cx="1400175" cy="307975"/>
          </a:xfrm>
          <a:prstGeom prst="rect">
            <a:avLst/>
          </a:prstGeom>
          <a:solidFill>
            <a:srgbClr val="CCCCFF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400">
                <a:solidFill>
                  <a:srgbClr val="6600CC"/>
                </a:solidFill>
                <a:cs typeface="Arial" panose="020B0604020202020204" pitchFamily="34" charset="0"/>
              </a:rPr>
              <a:t>Capital Value</a:t>
            </a:r>
            <a:endParaRPr lang="en-GB" altLang="en-US" sz="1400">
              <a:solidFill>
                <a:srgbClr val="6600CC"/>
              </a:solidFill>
              <a:cs typeface="Arial" panose="020B0604020202020204" pitchFamily="34" charset="0"/>
            </a:endParaRPr>
          </a:p>
        </p:txBody>
      </p:sp>
      <p:sp>
        <p:nvSpPr>
          <p:cNvPr id="52237" name="Rectangle 13">
            <a:extLst>
              <a:ext uri="{FF2B5EF4-FFF2-40B4-BE49-F238E27FC236}">
                <a16:creationId xmlns:a16="http://schemas.microsoft.com/office/drawing/2014/main" id="{EDC1CCBE-1D67-4AF0-A5C7-3DD469E0F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4924426"/>
            <a:ext cx="3744912" cy="169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1200" b="1" dirty="0">
                <a:solidFill>
                  <a:schemeClr val="bg1"/>
                </a:solidFill>
              </a:rPr>
              <a:t>Advantages: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More buoyant than land only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Provides a base where land cannot be taxed – e.g. Ghana and Tanzania</a:t>
            </a:r>
          </a:p>
          <a:p>
            <a:pPr lvl="1" eaLnBrk="1" hangingPunct="1">
              <a:lnSpc>
                <a:spcPct val="90000"/>
              </a:lnSpc>
            </a:pPr>
            <a:endParaRPr lang="en-ZA" altLang="en-US" sz="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1200" b="1" dirty="0">
                <a:solidFill>
                  <a:schemeClr val="bg1"/>
                </a:solidFill>
              </a:rPr>
              <a:t>Disadvantages: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Costly to maintain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1200" b="1" dirty="0">
                <a:solidFill>
                  <a:schemeClr val="bg1"/>
                </a:solidFill>
              </a:rPr>
              <a:t>Could stifle development</a:t>
            </a:r>
          </a:p>
        </p:txBody>
      </p:sp>
      <p:sp>
        <p:nvSpPr>
          <p:cNvPr id="52238" name="Oval 14">
            <a:extLst>
              <a:ext uri="{FF2B5EF4-FFF2-40B4-BE49-F238E27FC236}">
                <a16:creationId xmlns:a16="http://schemas.microsoft.com/office/drawing/2014/main" id="{B97810DE-9D82-4031-B5BE-E29F7C7F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589" y="3284539"/>
            <a:ext cx="71437" cy="71437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9" name="Oval 15">
            <a:extLst>
              <a:ext uri="{FF2B5EF4-FFF2-40B4-BE49-F238E27FC236}">
                <a16:creationId xmlns:a16="http://schemas.microsoft.com/office/drawing/2014/main" id="{805187F2-F14C-43B9-BBC7-FA4FD47B6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2708275"/>
            <a:ext cx="71437" cy="71438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40" name="Oval 16">
            <a:extLst>
              <a:ext uri="{FF2B5EF4-FFF2-40B4-BE49-F238E27FC236}">
                <a16:creationId xmlns:a16="http://schemas.microsoft.com/office/drawing/2014/main" id="{170E6D27-43B9-4FE3-BE55-301DFA7FF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3313114"/>
            <a:ext cx="71438" cy="71437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41" name="Oval 16">
            <a:extLst>
              <a:ext uri="{FF2B5EF4-FFF2-40B4-BE49-F238E27FC236}">
                <a16:creationId xmlns:a16="http://schemas.microsoft.com/office/drawing/2014/main" id="{F6C02653-DC87-4660-9F42-B146BD54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119314"/>
            <a:ext cx="71437" cy="71437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EA51A96-F10B-4747-ADC4-1CD2BB63F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2589" y="115889"/>
            <a:ext cx="6421437" cy="649287"/>
          </a:xfr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ZA" altLang="en-US" sz="3600" dirty="0">
                <a:solidFill>
                  <a:srgbClr val="0067A9"/>
                </a:solidFill>
              </a:rPr>
              <a:t>Europe</a:t>
            </a:r>
            <a:endParaRPr lang="en-GB" altLang="en-US" sz="3600" dirty="0">
              <a:solidFill>
                <a:srgbClr val="0067A9"/>
              </a:solidFill>
            </a:endParaRPr>
          </a:p>
        </p:txBody>
      </p:sp>
      <p:pic>
        <p:nvPicPr>
          <p:cNvPr id="53252" name="Picture 4" descr="BlankMap-Europe">
            <a:extLst>
              <a:ext uri="{FF2B5EF4-FFF2-40B4-BE49-F238E27FC236}">
                <a16:creationId xmlns:a16="http://schemas.microsoft.com/office/drawing/2014/main" id="{9BA279E5-0917-4112-83F7-95604CAA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74" y="858045"/>
            <a:ext cx="6408737" cy="58594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Oval 5">
            <a:extLst>
              <a:ext uri="{FF2B5EF4-FFF2-40B4-BE49-F238E27FC236}">
                <a16:creationId xmlns:a16="http://schemas.microsoft.com/office/drawing/2014/main" id="{A8DCD124-C757-4BCC-A6FE-155582534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4" y="3954464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4" name="Oval 6">
            <a:extLst>
              <a:ext uri="{FF2B5EF4-FFF2-40B4-BE49-F238E27FC236}">
                <a16:creationId xmlns:a16="http://schemas.microsoft.com/office/drawing/2014/main" id="{431B3233-7316-4789-B277-9575DF29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4076701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5" name="Oval 7">
            <a:extLst>
              <a:ext uri="{FF2B5EF4-FFF2-40B4-BE49-F238E27FC236}">
                <a16:creationId xmlns:a16="http://schemas.microsoft.com/office/drawing/2014/main" id="{3AF3AC2D-4B32-494B-B313-37B71863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6165851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6" name="Oval 8">
            <a:extLst>
              <a:ext uri="{FF2B5EF4-FFF2-40B4-BE49-F238E27FC236}">
                <a16:creationId xmlns:a16="http://schemas.microsoft.com/office/drawing/2014/main" id="{A796A3E8-4F2F-4561-8741-4AADCEDF6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4149726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7" name="Oval 9">
            <a:extLst>
              <a:ext uri="{FF2B5EF4-FFF2-40B4-BE49-F238E27FC236}">
                <a16:creationId xmlns:a16="http://schemas.microsoft.com/office/drawing/2014/main" id="{061C2B3A-FE99-43B1-AD48-5FA2CC455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4" y="4005264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8" name="Oval 10">
            <a:extLst>
              <a:ext uri="{FF2B5EF4-FFF2-40B4-BE49-F238E27FC236}">
                <a16:creationId xmlns:a16="http://schemas.microsoft.com/office/drawing/2014/main" id="{D3AC2551-C559-4B4A-9DF3-C8159DCD5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4292601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9" name="Oval 11">
            <a:extLst>
              <a:ext uri="{FF2B5EF4-FFF2-40B4-BE49-F238E27FC236}">
                <a16:creationId xmlns:a16="http://schemas.microsoft.com/office/drawing/2014/main" id="{DD1CCD64-A548-48D8-9698-4EAA9AA1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9" y="4508501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0" name="Oval 12">
            <a:extLst>
              <a:ext uri="{FF2B5EF4-FFF2-40B4-BE49-F238E27FC236}">
                <a16:creationId xmlns:a16="http://schemas.microsoft.com/office/drawing/2014/main" id="{2F78F8E1-3604-4D26-B9D1-95E22898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4916489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1" name="Oval 13">
            <a:extLst>
              <a:ext uri="{FF2B5EF4-FFF2-40B4-BE49-F238E27FC236}">
                <a16:creationId xmlns:a16="http://schemas.microsoft.com/office/drawing/2014/main" id="{2799A753-B480-4DD5-917F-9768CB5BA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4652964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2" name="Oval 14">
            <a:extLst>
              <a:ext uri="{FF2B5EF4-FFF2-40B4-BE49-F238E27FC236}">
                <a16:creationId xmlns:a16="http://schemas.microsoft.com/office/drawing/2014/main" id="{3B5326B5-ADFA-475C-9E89-3564F9C62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5300664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3" name="Oval 15">
            <a:extLst>
              <a:ext uri="{FF2B5EF4-FFF2-40B4-BE49-F238E27FC236}">
                <a16:creationId xmlns:a16="http://schemas.microsoft.com/office/drawing/2014/main" id="{1942A007-F1DB-4E2B-84D5-7A8B7BA4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4724401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4" name="Oval 16">
            <a:extLst>
              <a:ext uri="{FF2B5EF4-FFF2-40B4-BE49-F238E27FC236}">
                <a16:creationId xmlns:a16="http://schemas.microsoft.com/office/drawing/2014/main" id="{47126A8C-1FB9-4ECA-B38D-C6FE40B13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6021389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5" name="Oval 17">
            <a:extLst>
              <a:ext uri="{FF2B5EF4-FFF2-40B4-BE49-F238E27FC236}">
                <a16:creationId xmlns:a16="http://schemas.microsoft.com/office/drawing/2014/main" id="{521976C9-7BE8-4924-9A69-44769AFEB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2781301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6" name="Oval 18">
            <a:extLst>
              <a:ext uri="{FF2B5EF4-FFF2-40B4-BE49-F238E27FC236}">
                <a16:creationId xmlns:a16="http://schemas.microsoft.com/office/drawing/2014/main" id="{7F20D452-5A0D-4EA4-97F0-F08AFEB98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039" y="3344864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7" name="Oval 19">
            <a:extLst>
              <a:ext uri="{FF2B5EF4-FFF2-40B4-BE49-F238E27FC236}">
                <a16:creationId xmlns:a16="http://schemas.microsoft.com/office/drawing/2014/main" id="{BA421685-9A9A-4D40-9FCD-BED449A33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2708276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8" name="Oval 20">
            <a:extLst>
              <a:ext uri="{FF2B5EF4-FFF2-40B4-BE49-F238E27FC236}">
                <a16:creationId xmlns:a16="http://schemas.microsoft.com/office/drawing/2014/main" id="{3CFB272D-D85F-42E2-9B79-942E4CAF3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14" y="4064001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9" name="Oval 21">
            <a:extLst>
              <a:ext uri="{FF2B5EF4-FFF2-40B4-BE49-F238E27FC236}">
                <a16:creationId xmlns:a16="http://schemas.microsoft.com/office/drawing/2014/main" id="{EFEB92A2-88A8-4AF9-B9E3-F5AFAAEA3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9" y="6486526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71" name="Oval 23">
            <a:extLst>
              <a:ext uri="{FF2B5EF4-FFF2-40B4-BE49-F238E27FC236}">
                <a16:creationId xmlns:a16="http://schemas.microsoft.com/office/drawing/2014/main" id="{E25A9E66-8669-4C5D-9865-7A521D38C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6165851"/>
            <a:ext cx="142875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72" name="Oval 24">
            <a:extLst>
              <a:ext uri="{FF2B5EF4-FFF2-40B4-BE49-F238E27FC236}">
                <a16:creationId xmlns:a16="http://schemas.microsoft.com/office/drawing/2014/main" id="{236F2293-E526-471A-BA72-4A5D6FDEC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5805489"/>
            <a:ext cx="142875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73" name="Oval 25">
            <a:extLst>
              <a:ext uri="{FF2B5EF4-FFF2-40B4-BE49-F238E27FC236}">
                <a16:creationId xmlns:a16="http://schemas.microsoft.com/office/drawing/2014/main" id="{B42C4586-EC62-4470-B40D-467CAD2F8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1" y="2420939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76" name="Oval 28">
            <a:extLst>
              <a:ext uri="{FF2B5EF4-FFF2-40B4-BE49-F238E27FC236}">
                <a16:creationId xmlns:a16="http://schemas.microsoft.com/office/drawing/2014/main" id="{DA19BFFE-1676-416A-8BD8-79511D456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9" y="3513139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94" name="Oval 60">
            <a:extLst>
              <a:ext uri="{FF2B5EF4-FFF2-40B4-BE49-F238E27FC236}">
                <a16:creationId xmlns:a16="http://schemas.microsoft.com/office/drawing/2014/main" id="{BB1DB5BE-763F-4DE6-A5F3-EEC0DC963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1916114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96" name="Oval 62">
            <a:extLst>
              <a:ext uri="{FF2B5EF4-FFF2-40B4-BE49-F238E27FC236}">
                <a16:creationId xmlns:a16="http://schemas.microsoft.com/office/drawing/2014/main" id="{F0D8A71A-2EA9-449D-9EA6-FC3E372A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3644901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97" name="Oval 60">
            <a:extLst>
              <a:ext uri="{FF2B5EF4-FFF2-40B4-BE49-F238E27FC236}">
                <a16:creationId xmlns:a16="http://schemas.microsoft.com/office/drawing/2014/main" id="{D16FA63B-7128-438B-AF00-2A197735C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1" y="3954464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3" name="Group 52">
            <a:extLst>
              <a:ext uri="{FF2B5EF4-FFF2-40B4-BE49-F238E27FC236}">
                <a16:creationId xmlns:a16="http://schemas.microsoft.com/office/drawing/2014/main" id="{5DB3BBC8-C698-4828-BE74-2D6A3A2BE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883403"/>
              </p:ext>
            </p:extLst>
          </p:nvPr>
        </p:nvGraphicFramePr>
        <p:xfrm>
          <a:off x="8638313" y="662535"/>
          <a:ext cx="3098800" cy="1670927"/>
        </p:xfrm>
        <a:graphic>
          <a:graphicData uri="http://schemas.openxmlformats.org/drawingml/2006/table">
            <a:tbl>
              <a:tblPr/>
              <a:tblGrid>
                <a:gridCol w="266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Land Value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Improved Value; Cadastral Value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Land &amp; Buildings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Annual Value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Area</a:t>
                      </a:r>
                      <a:endParaRPr kumimoji="0" lang="en-ZA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97519"/>
                  </a:ext>
                </a:extLst>
              </a:tr>
              <a:tr h="274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 tax</a:t>
                      </a:r>
                      <a:endParaRPr kumimoji="0" lang="en-ZA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332866"/>
                  </a:ext>
                </a:extLst>
              </a:tr>
            </a:tbl>
          </a:graphicData>
        </a:graphic>
      </p:graphicFrame>
      <p:sp>
        <p:nvSpPr>
          <p:cNvPr id="55" name="Oval 13">
            <a:extLst>
              <a:ext uri="{FF2B5EF4-FFF2-40B4-BE49-F238E27FC236}">
                <a16:creationId xmlns:a16="http://schemas.microsoft.com/office/drawing/2014/main" id="{5D7F1339-7077-4B03-82F9-922696E59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6" y="4805364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" name="Oval 13">
            <a:extLst>
              <a:ext uri="{FF2B5EF4-FFF2-40B4-BE49-F238E27FC236}">
                <a16:creationId xmlns:a16="http://schemas.microsoft.com/office/drawing/2014/main" id="{D62A9A99-7DFD-488C-BCCC-99EF0AA9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4292601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" name="Oval 13">
            <a:extLst>
              <a:ext uri="{FF2B5EF4-FFF2-40B4-BE49-F238E27FC236}">
                <a16:creationId xmlns:a16="http://schemas.microsoft.com/office/drawing/2014/main" id="{67F980CE-C633-4934-8068-397CBF607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586" y="438229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" name="Oval 12">
            <a:extLst>
              <a:ext uri="{FF2B5EF4-FFF2-40B4-BE49-F238E27FC236}">
                <a16:creationId xmlns:a16="http://schemas.microsoft.com/office/drawing/2014/main" id="{B71ACC88-70EC-4B2A-A6CD-9A038E303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2" y="5391222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" name="Oval 12">
            <a:extLst>
              <a:ext uri="{FF2B5EF4-FFF2-40B4-BE49-F238E27FC236}">
                <a16:creationId xmlns:a16="http://schemas.microsoft.com/office/drawing/2014/main" id="{BC00C375-2E60-4841-B31A-21CE7F4AC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175" y="5305593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" name="Oval 12">
            <a:extLst>
              <a:ext uri="{FF2B5EF4-FFF2-40B4-BE49-F238E27FC236}">
                <a16:creationId xmlns:a16="http://schemas.microsoft.com/office/drawing/2014/main" id="{9BF299AC-8583-4795-A3F3-BD982302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603" y="5250145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" name="Oval 12">
            <a:extLst>
              <a:ext uri="{FF2B5EF4-FFF2-40B4-BE49-F238E27FC236}">
                <a16:creationId xmlns:a16="http://schemas.microsoft.com/office/drawing/2014/main" id="{47C0CE98-8914-4F3F-8328-38438C19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966" y="4292601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5" name="Oval 12">
            <a:extLst>
              <a:ext uri="{FF2B5EF4-FFF2-40B4-BE49-F238E27FC236}">
                <a16:creationId xmlns:a16="http://schemas.microsoft.com/office/drawing/2014/main" id="{0DAA2999-A070-4C81-829F-11B9B146E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175" y="2971147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" name="Oval 12">
            <a:extLst>
              <a:ext uri="{FF2B5EF4-FFF2-40B4-BE49-F238E27FC236}">
                <a16:creationId xmlns:a16="http://schemas.microsoft.com/office/drawing/2014/main" id="{4DB31D36-8A41-4856-A00E-0B18D117A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023" y="3273426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" name="Oval 28">
            <a:extLst>
              <a:ext uri="{FF2B5EF4-FFF2-40B4-BE49-F238E27FC236}">
                <a16:creationId xmlns:a16="http://schemas.microsoft.com/office/drawing/2014/main" id="{730B219A-FF9C-4668-86E5-5C2FF0F21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460" y="2654468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" name="Oval 13">
            <a:extLst>
              <a:ext uri="{FF2B5EF4-FFF2-40B4-BE49-F238E27FC236}">
                <a16:creationId xmlns:a16="http://schemas.microsoft.com/office/drawing/2014/main" id="{16019C53-3D1D-441E-A8AC-13056B5E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4" y="4651376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" name="Oval 13">
            <a:extLst>
              <a:ext uri="{FF2B5EF4-FFF2-40B4-BE49-F238E27FC236}">
                <a16:creationId xmlns:a16="http://schemas.microsoft.com/office/drawing/2014/main" id="{54E50B06-39E2-4707-A322-3939F0A21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986" y="453469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" name="Oval 13">
            <a:extLst>
              <a:ext uri="{FF2B5EF4-FFF2-40B4-BE49-F238E27FC236}">
                <a16:creationId xmlns:a16="http://schemas.microsoft.com/office/drawing/2014/main" id="{E9483F59-1111-4864-8FA8-68A1F852F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97" y="4662407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" name="Oval 12">
            <a:extLst>
              <a:ext uri="{FF2B5EF4-FFF2-40B4-BE49-F238E27FC236}">
                <a16:creationId xmlns:a16="http://schemas.microsoft.com/office/drawing/2014/main" id="{6A162D77-43BE-4E06-8C20-492CF8A0D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506" y="4656021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" name="Oval 23">
            <a:extLst>
              <a:ext uri="{FF2B5EF4-FFF2-40B4-BE49-F238E27FC236}">
                <a16:creationId xmlns:a16="http://schemas.microsoft.com/office/drawing/2014/main" id="{4624845C-8ABB-4666-9504-6777DBA0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068" y="3344863"/>
            <a:ext cx="142875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" name="Oval 23">
            <a:extLst>
              <a:ext uri="{FF2B5EF4-FFF2-40B4-BE49-F238E27FC236}">
                <a16:creationId xmlns:a16="http://schemas.microsoft.com/office/drawing/2014/main" id="{4972F2EE-BD4E-4B9D-9A23-68DEF764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403" y="5032213"/>
            <a:ext cx="142875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" name="Oval 13">
            <a:extLst>
              <a:ext uri="{FF2B5EF4-FFF2-40B4-BE49-F238E27FC236}">
                <a16:creationId xmlns:a16="http://schemas.microsoft.com/office/drawing/2014/main" id="{D37A6B8B-13A2-42BF-9D63-F81BE7263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466" y="3862389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" name="Oval 13">
            <a:extLst>
              <a:ext uri="{FF2B5EF4-FFF2-40B4-BE49-F238E27FC236}">
                <a16:creationId xmlns:a16="http://schemas.microsoft.com/office/drawing/2014/main" id="{B6036752-960F-43E6-96E8-63B002FFE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141" y="3859761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" name="Oval 12">
            <a:extLst>
              <a:ext uri="{FF2B5EF4-FFF2-40B4-BE49-F238E27FC236}">
                <a16:creationId xmlns:a16="http://schemas.microsoft.com/office/drawing/2014/main" id="{B3B95FDF-195F-4202-AF7A-DEA5823AA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649516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7" name="Oval 12">
            <a:extLst>
              <a:ext uri="{FF2B5EF4-FFF2-40B4-BE49-F238E27FC236}">
                <a16:creationId xmlns:a16="http://schemas.microsoft.com/office/drawing/2014/main" id="{372183AA-AA10-4A1A-A9C0-F1104864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65" y="5009430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" name="Oval 12">
            <a:extLst>
              <a:ext uri="{FF2B5EF4-FFF2-40B4-BE49-F238E27FC236}">
                <a16:creationId xmlns:a16="http://schemas.microsoft.com/office/drawing/2014/main" id="{E3CD7D6E-D8E5-470B-A356-A1040545B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078" y="5180315"/>
            <a:ext cx="142875" cy="1428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" name="Oval 13">
            <a:extLst>
              <a:ext uri="{FF2B5EF4-FFF2-40B4-BE49-F238E27FC236}">
                <a16:creationId xmlns:a16="http://schemas.microsoft.com/office/drawing/2014/main" id="{FFBC913A-409D-44F5-BDDE-BBC8AE6F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703" y="4937992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" name="Oval 13">
            <a:extLst>
              <a:ext uri="{FF2B5EF4-FFF2-40B4-BE49-F238E27FC236}">
                <a16:creationId xmlns:a16="http://schemas.microsoft.com/office/drawing/2014/main" id="{9B30460F-56BF-4DC7-B6DF-0AF8A7E5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4" y="5534427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" name="Oval 12">
            <a:extLst>
              <a:ext uri="{FF2B5EF4-FFF2-40B4-BE49-F238E27FC236}">
                <a16:creationId xmlns:a16="http://schemas.microsoft.com/office/drawing/2014/main" id="{3D875E35-BDFA-4590-BE01-5D8BA0F0E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903" y="5135006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97E613C2-FBB3-44E6-8A84-0BD624F10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856" y="1464694"/>
            <a:ext cx="11295530" cy="513454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ZA" altLang="en-US" sz="2000" dirty="0">
                <a:solidFill>
                  <a:srgbClr val="0067A9"/>
                </a:solidFill>
              </a:rPr>
              <a:t>Single, uniform tax base determined nationally (or at state/provincial level in federal countries)</a:t>
            </a:r>
          </a:p>
          <a:p>
            <a:pPr lvl="1" eaLnBrk="1" hangingPunct="1"/>
            <a:r>
              <a:rPr lang="en-ZA" altLang="en-US" sz="2000" b="1" dirty="0">
                <a:solidFill>
                  <a:srgbClr val="FF3300"/>
                </a:solidFill>
              </a:rPr>
              <a:t>Brazil, Canada,</a:t>
            </a:r>
            <a:r>
              <a:rPr lang="en-ZA" altLang="en-US" sz="2000" dirty="0">
                <a:solidFill>
                  <a:srgbClr val="FF3300"/>
                </a:solidFill>
              </a:rPr>
              <a:t> </a:t>
            </a:r>
            <a:r>
              <a:rPr lang="en-ZA" altLang="en-US" sz="2000" b="1" dirty="0">
                <a:solidFill>
                  <a:srgbClr val="FF3300"/>
                </a:solidFill>
              </a:rPr>
              <a:t>Egypt, South Africa, Uganda</a:t>
            </a:r>
          </a:p>
          <a:p>
            <a:pPr lvl="1" eaLnBrk="1" hangingPunct="1">
              <a:spcBef>
                <a:spcPct val="0"/>
              </a:spcBef>
            </a:pPr>
            <a:endParaRPr lang="en-ZA" altLang="en-US" sz="900" dirty="0"/>
          </a:p>
          <a:p>
            <a:pPr eaLnBrk="1" hangingPunct="1">
              <a:spcBef>
                <a:spcPct val="0"/>
              </a:spcBef>
            </a:pPr>
            <a:r>
              <a:rPr lang="en-ZA" altLang="en-US" sz="2000" dirty="0">
                <a:solidFill>
                  <a:srgbClr val="0067A9"/>
                </a:solidFill>
              </a:rPr>
              <a:t>Multiple tax bases determined nationally (or at state/provincial level in federal countries), local government can choose preferred base</a:t>
            </a:r>
          </a:p>
          <a:p>
            <a:pPr lvl="1" eaLnBrk="1" hangingPunct="1"/>
            <a:r>
              <a:rPr lang="en-ZA" altLang="en-US" sz="2000" b="1" dirty="0">
                <a:solidFill>
                  <a:srgbClr val="FF3300"/>
                </a:solidFill>
              </a:rPr>
              <a:t>Australia: South Australia, Victoria</a:t>
            </a:r>
          </a:p>
          <a:p>
            <a:pPr lvl="1" eaLnBrk="1" hangingPunct="1"/>
            <a:r>
              <a:rPr lang="en-ZA" altLang="en-US" sz="2000" b="1" dirty="0">
                <a:solidFill>
                  <a:srgbClr val="FF3300"/>
                </a:solidFill>
              </a:rPr>
              <a:t>Malaysia, New Zealand,</a:t>
            </a:r>
            <a:r>
              <a:rPr lang="en-ZA" altLang="en-US" sz="2000" dirty="0">
                <a:solidFill>
                  <a:srgbClr val="FF3300"/>
                </a:solidFill>
              </a:rPr>
              <a:t> </a:t>
            </a:r>
            <a:r>
              <a:rPr lang="en-ZA" altLang="en-US" sz="2000" b="1" dirty="0">
                <a:solidFill>
                  <a:srgbClr val="FF3300"/>
                </a:solidFill>
              </a:rPr>
              <a:t>South Africa (before 2005), United Kingdom</a:t>
            </a:r>
          </a:p>
          <a:p>
            <a:pPr lvl="1" eaLnBrk="1" hangingPunct="1"/>
            <a:endParaRPr lang="en-ZA" altLang="en-US" sz="900" dirty="0"/>
          </a:p>
          <a:p>
            <a:pPr eaLnBrk="1" hangingPunct="1"/>
            <a:r>
              <a:rPr lang="en-ZA" altLang="en-US" sz="2000" dirty="0">
                <a:solidFill>
                  <a:srgbClr val="0067A9"/>
                </a:solidFill>
              </a:rPr>
              <a:t>Move to capital (improved) value as preferred tax base</a:t>
            </a:r>
          </a:p>
          <a:p>
            <a:pPr lvl="1" eaLnBrk="1" hangingPunct="1"/>
            <a:r>
              <a:rPr lang="en-ZA" altLang="en-US" sz="2000" b="1" dirty="0" err="1">
                <a:solidFill>
                  <a:srgbClr val="FF3300"/>
                </a:solidFill>
              </a:rPr>
              <a:t>Anguila</a:t>
            </a:r>
            <a:r>
              <a:rPr lang="en-ZA" altLang="en-US" sz="2000" b="1" dirty="0">
                <a:solidFill>
                  <a:srgbClr val="FF3300"/>
                </a:solidFill>
              </a:rPr>
              <a:t>, Cameroon, Kosovo, Lithuania, Mauritius, Mozambique, Nigeria (Lagos State), Northern Ireland, Rwanda, Saint Lucia, Slovenia, South Africa</a:t>
            </a:r>
          </a:p>
          <a:p>
            <a:pPr lvl="1" eaLnBrk="1" hangingPunct="1"/>
            <a:endParaRPr lang="en-ZA" altLang="en-US" sz="900" b="1" dirty="0">
              <a:solidFill>
                <a:srgbClr val="FF3300"/>
              </a:solidFill>
            </a:endParaRPr>
          </a:p>
          <a:p>
            <a:pPr eaLnBrk="1" hangingPunct="1"/>
            <a:r>
              <a:rPr lang="en-ZA" altLang="en-US" sz="2000" dirty="0">
                <a:solidFill>
                  <a:srgbClr val="0067A9"/>
                </a:solidFill>
              </a:rPr>
              <a:t>Move to simplified calibrated area-based or value zonal systems</a:t>
            </a:r>
          </a:p>
          <a:p>
            <a:pPr lvl="1" eaLnBrk="1" hangingPunct="1"/>
            <a:r>
              <a:rPr lang="en-ZA" altLang="en-US" sz="2000" b="1" dirty="0">
                <a:solidFill>
                  <a:srgbClr val="FF3300"/>
                </a:solidFill>
              </a:rPr>
              <a:t>Afghanistan, India, Malawi, Sierra Leone, Somalia</a:t>
            </a:r>
            <a:r>
              <a:rPr lang="en-ZA" altLang="en-US" sz="2000" dirty="0"/>
              <a:t> </a:t>
            </a:r>
            <a:endParaRPr lang="en-ZA" altLang="en-US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A551FB-D28E-4D6C-9C26-AE9ACEF2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Discernable trends – tax base</a:t>
            </a:r>
            <a:endParaRPr lang="en-Z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DD63C3B3-3DC3-482F-8692-5C2488054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994" y="1479530"/>
            <a:ext cx="11291391" cy="517683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</a:rPr>
              <a:t>Valuation service providers</a:t>
            </a:r>
          </a:p>
          <a:p>
            <a:pPr lvl="1" eaLnBrk="1" hangingPunct="1"/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Government or government agency:</a:t>
            </a:r>
            <a:r>
              <a:rPr lang="en-ZA" altLang="en-US" sz="2000" dirty="0"/>
              <a:t> </a:t>
            </a:r>
            <a:r>
              <a:rPr lang="en-ZA" altLang="en-US" sz="2000" b="1" dirty="0">
                <a:solidFill>
                  <a:srgbClr val="FF3300"/>
                </a:solidFill>
              </a:rPr>
              <a:t>Australia, Botswana, Canada, Hong Kong, Latvia, Lithuania, Malawi, </a:t>
            </a:r>
            <a:r>
              <a:rPr lang="en-ZA" altLang="en-US" sz="2000" b="1" dirty="0">
                <a:solidFill>
                  <a:srgbClr val="3366CC"/>
                </a:solidFill>
              </a:rPr>
              <a:t>New Zealand</a:t>
            </a:r>
            <a:r>
              <a:rPr lang="en-ZA" altLang="en-US" sz="2000" b="1" dirty="0">
                <a:solidFill>
                  <a:srgbClr val="FF3300"/>
                </a:solidFill>
              </a:rPr>
              <a:t>, Slovenia, Uganda, United Kingdom, </a:t>
            </a:r>
            <a:r>
              <a:rPr lang="en-ZA" altLang="en-US" sz="2000" b="1" dirty="0">
                <a:solidFill>
                  <a:srgbClr val="7030A0"/>
                </a:solidFill>
              </a:rPr>
              <a:t>Zambia</a:t>
            </a:r>
            <a:endParaRPr lang="en-ZA" altLang="en-US" sz="2000" dirty="0">
              <a:solidFill>
                <a:srgbClr val="7030A0"/>
              </a:solidFill>
            </a:endParaRPr>
          </a:p>
          <a:p>
            <a:pPr lvl="1"/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In-house (i.e. municipality itself): </a:t>
            </a:r>
            <a:r>
              <a:rPr lang="en-ZA" altLang="en-US" sz="2000" b="1" dirty="0">
                <a:solidFill>
                  <a:srgbClr val="FF3300"/>
                </a:solidFill>
              </a:rPr>
              <a:t>Kenya, Lesotho, Namibia, </a:t>
            </a:r>
            <a:r>
              <a:rPr lang="en-ZA" altLang="en-US" sz="2000" b="1" dirty="0">
                <a:solidFill>
                  <a:srgbClr val="00B050"/>
                </a:solidFill>
              </a:rPr>
              <a:t>South Africa</a:t>
            </a:r>
            <a:r>
              <a:rPr lang="en-ZA" altLang="en-US" sz="2000" b="1" dirty="0">
                <a:solidFill>
                  <a:srgbClr val="FF3300"/>
                </a:solidFill>
              </a:rPr>
              <a:t>, United States</a:t>
            </a:r>
            <a:endParaRPr lang="en-ZA" altLang="en-US" sz="2000" b="1" dirty="0">
              <a:solidFill>
                <a:srgbClr val="7030A0"/>
              </a:solidFill>
            </a:endParaRPr>
          </a:p>
          <a:p>
            <a:pPr lvl="1" eaLnBrk="1" hangingPunct="1"/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Committees</a:t>
            </a:r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ZA" altLang="en-US" sz="2000" b="1" dirty="0">
                <a:solidFill>
                  <a:srgbClr val="FF0000"/>
                </a:solidFill>
              </a:rPr>
              <a:t>Egypt, Jordan, Yemen</a:t>
            </a:r>
            <a:endParaRPr lang="en-ZA" alt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 eaLnBrk="1" hangingPunct="1"/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Private sector:</a:t>
            </a:r>
            <a:r>
              <a:rPr lang="en-ZA" altLang="en-US" sz="2000" dirty="0"/>
              <a:t> </a:t>
            </a:r>
            <a:r>
              <a:rPr lang="en-ZA" altLang="en-US" sz="2000" b="1" dirty="0">
                <a:solidFill>
                  <a:srgbClr val="FF3300"/>
                </a:solidFill>
              </a:rPr>
              <a:t>Malawi, Namibia,</a:t>
            </a:r>
            <a:r>
              <a:rPr lang="en-ZA" altLang="en-US" sz="2000" dirty="0">
                <a:solidFill>
                  <a:srgbClr val="FF3300"/>
                </a:solidFill>
              </a:rPr>
              <a:t> </a:t>
            </a:r>
            <a:r>
              <a:rPr lang="en-ZA" altLang="en-US" sz="2000" b="1" dirty="0">
                <a:solidFill>
                  <a:srgbClr val="3366CC"/>
                </a:solidFill>
              </a:rPr>
              <a:t>New Zealand</a:t>
            </a:r>
            <a:r>
              <a:rPr lang="en-ZA" altLang="en-US" sz="2000" b="1" dirty="0">
                <a:solidFill>
                  <a:srgbClr val="FF3300"/>
                </a:solidFill>
              </a:rPr>
              <a:t>, </a:t>
            </a:r>
            <a:r>
              <a:rPr lang="en-ZA" altLang="en-US" sz="2000" b="1" dirty="0">
                <a:solidFill>
                  <a:srgbClr val="00B050"/>
                </a:solidFill>
              </a:rPr>
              <a:t>South Africa</a:t>
            </a:r>
            <a:endParaRPr lang="en-ZA" altLang="en-US" sz="2000" b="1" dirty="0">
              <a:solidFill>
                <a:srgbClr val="FF3300"/>
              </a:solidFill>
            </a:endParaRPr>
          </a:p>
          <a:p>
            <a:pPr lvl="1" eaLnBrk="1" hangingPunct="1"/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Self-assessment:</a:t>
            </a:r>
            <a:r>
              <a:rPr lang="en-ZA" altLang="en-US" sz="2000" dirty="0">
                <a:solidFill>
                  <a:schemeClr val="accent2"/>
                </a:solidFill>
              </a:rPr>
              <a:t> </a:t>
            </a:r>
            <a:r>
              <a:rPr lang="en-ZA" altLang="en-US" sz="2000" b="1" dirty="0">
                <a:solidFill>
                  <a:srgbClr val="FF3300"/>
                </a:solidFill>
              </a:rPr>
              <a:t>Cabo Verde; India (some cities), Liberia, Rwanda</a:t>
            </a:r>
          </a:p>
          <a:p>
            <a:pPr lvl="1" eaLnBrk="1" hangingPunct="1"/>
            <a:endParaRPr lang="en-ZA" altLang="en-US" sz="2000" dirty="0">
              <a:solidFill>
                <a:srgbClr val="FF3300"/>
              </a:solidFill>
            </a:endParaRPr>
          </a:p>
          <a:p>
            <a:pPr eaLnBrk="1" hangingPunct="1"/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</a:rPr>
              <a:t>Recent changes in respect of valuation services</a:t>
            </a:r>
          </a:p>
          <a:p>
            <a:pPr lvl="1" eaLnBrk="1" hangingPunct="1"/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Government to private sector: </a:t>
            </a:r>
            <a:r>
              <a:rPr lang="en-ZA" altLang="en-US" sz="2000" b="1" dirty="0">
                <a:solidFill>
                  <a:srgbClr val="FF3300"/>
                </a:solidFill>
              </a:rPr>
              <a:t>Botswana,</a:t>
            </a:r>
            <a:r>
              <a:rPr lang="en-ZA" altLang="en-US" sz="2000" dirty="0"/>
              <a:t> </a:t>
            </a:r>
            <a:r>
              <a:rPr lang="en-ZA" altLang="en-US" sz="2000" b="1" dirty="0">
                <a:solidFill>
                  <a:srgbClr val="FF3300"/>
                </a:solidFill>
              </a:rPr>
              <a:t>Malawi, Uganda</a:t>
            </a:r>
          </a:p>
          <a:p>
            <a:pPr lvl="1" eaLnBrk="1" hangingPunct="1">
              <a:buFontTx/>
              <a:buNone/>
            </a:pPr>
            <a:endParaRPr lang="en-ZA" altLang="en-US" sz="20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</a:rPr>
              <a:t>Increased utilisation of computer-assisted mass appraisal (CAMA):</a:t>
            </a:r>
            <a:r>
              <a:rPr lang="en-ZA" altLang="en-US" sz="2400" b="1" dirty="0">
                <a:solidFill>
                  <a:schemeClr val="accent2"/>
                </a:solidFill>
              </a:rPr>
              <a:t> </a:t>
            </a:r>
            <a:r>
              <a:rPr lang="en-ZA" altLang="en-US" sz="2400" b="1" dirty="0">
                <a:solidFill>
                  <a:srgbClr val="FF3300"/>
                </a:solidFill>
              </a:rPr>
              <a:t>Cameroon, Malaysia, Netherlands, Slovenia, South Africa</a:t>
            </a:r>
            <a:r>
              <a:rPr lang="en-ZA" altLang="en-US" sz="2400" dirty="0"/>
              <a:t>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endParaRPr lang="en-ZA" alt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8D55B-2CE4-47C5-90CE-3E819767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- valuation</a:t>
            </a:r>
            <a:endParaRPr lang="en-ZA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2448E8ED-3DD8-42C2-9597-91955F026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105" y="1435732"/>
            <a:ext cx="11374143" cy="516191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</a:rPr>
              <a:t>Uniform versus differential tax rates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Many countries allow for differential rates (mostly on basis of use): </a:t>
            </a:r>
            <a:r>
              <a:rPr lang="en-ZA" altLang="en-US" sz="2000" b="1" dirty="0">
                <a:solidFill>
                  <a:srgbClr val="FF0000"/>
                </a:solidFill>
              </a:rPr>
              <a:t>Armenia, Canada, South Africa, Zambia</a:t>
            </a:r>
          </a:p>
          <a:p>
            <a:pPr eaLnBrk="1" hangingPunct="1">
              <a:lnSpc>
                <a:spcPct val="110000"/>
              </a:lnSpc>
            </a:pPr>
            <a:endParaRPr lang="en-ZA" altLang="en-US" sz="1400" dirty="0"/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</a:rPr>
              <a:t>Setting of tax rates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Tax rates determined nationally: </a:t>
            </a:r>
            <a:r>
              <a:rPr lang="en-ZA" altLang="en-US" sz="2000" b="1" dirty="0">
                <a:solidFill>
                  <a:srgbClr val="FF3300"/>
                </a:solidFill>
              </a:rPr>
              <a:t>Armenia, Cameroon,</a:t>
            </a:r>
            <a:r>
              <a:rPr lang="en-ZA" altLang="en-US" sz="2000" dirty="0">
                <a:solidFill>
                  <a:srgbClr val="FF3300"/>
                </a:solidFill>
              </a:rPr>
              <a:t> </a:t>
            </a:r>
            <a:r>
              <a:rPr lang="en-ZA" altLang="en-US" sz="2000" b="1" dirty="0">
                <a:solidFill>
                  <a:srgbClr val="FF3300"/>
                </a:solidFill>
              </a:rPr>
              <a:t>Egypt, Jamaica, Rwanda</a:t>
            </a:r>
            <a:r>
              <a:rPr lang="en-ZA" altLang="en-US" sz="2000" b="1" dirty="0">
                <a:solidFill>
                  <a:schemeClr val="accent2"/>
                </a:solidFill>
              </a:rPr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Limited scope to set rates locally within nationally-determined parameters:</a:t>
            </a:r>
            <a:r>
              <a:rPr lang="en-ZA" alt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ZA" altLang="en-US" sz="2000" b="1" dirty="0">
                <a:solidFill>
                  <a:srgbClr val="FF3300"/>
                </a:solidFill>
              </a:rPr>
              <a:t>Romania, Uganda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Tax rates determined locally and usually annually: </a:t>
            </a:r>
            <a:r>
              <a:rPr lang="en-ZA" altLang="en-US" sz="2000" b="1" dirty="0">
                <a:solidFill>
                  <a:srgbClr val="FF3300"/>
                </a:solidFill>
              </a:rPr>
              <a:t>Australia, Botswana, Canada, New Zealand, South Africa, Zambia</a:t>
            </a:r>
          </a:p>
          <a:p>
            <a:pPr eaLnBrk="1" hangingPunct="1">
              <a:lnSpc>
                <a:spcPct val="110000"/>
              </a:lnSpc>
            </a:pPr>
            <a:endParaRPr lang="en-ZA" altLang="en-US" sz="1400" dirty="0">
              <a:solidFill>
                <a:srgbClr val="FF33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</a:rPr>
              <a:t>Oversight or control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Many countries provide for central/state approval or some oversight over locally-determined tax rates: </a:t>
            </a:r>
            <a:r>
              <a:rPr lang="en-ZA" altLang="en-US" sz="2000" b="1" dirty="0">
                <a:solidFill>
                  <a:srgbClr val="FF3300"/>
                </a:solidFill>
              </a:rPr>
              <a:t>Botswana, Namibia, Zambia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Possible rate-capping: </a:t>
            </a:r>
            <a:r>
              <a:rPr lang="en-ZA" altLang="en-US" sz="2000" b="1" dirty="0">
                <a:solidFill>
                  <a:srgbClr val="FF3300"/>
                </a:solidFill>
              </a:rPr>
              <a:t>South Africa</a:t>
            </a:r>
            <a:endParaRPr lang="en-ZA" altLang="en-US" sz="1000" dirty="0">
              <a:solidFill>
                <a:srgbClr val="FF33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679049-72B6-41E2-9E70-DD54641D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– tax rates</a:t>
            </a:r>
            <a:endParaRPr lang="en-ZA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449094C7-A5ED-4FC1-A02B-D3752605E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9269" y="1484314"/>
            <a:ext cx="11270704" cy="517715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ZA" altLang="en-US" sz="2000" b="1" dirty="0">
                <a:solidFill>
                  <a:schemeClr val="accent4">
                    <a:lumMod val="50000"/>
                  </a:schemeClr>
                </a:solidFill>
              </a:rPr>
              <a:t>Billing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chemeClr val="accent4">
                    <a:lumMod val="50000"/>
                  </a:schemeClr>
                </a:solidFill>
              </a:rPr>
              <a:t>Problematic in many countries due to poor taxpayer data and/or poor postal services and lack of street addresses: </a:t>
            </a:r>
            <a:r>
              <a:rPr lang="en-ZA" altLang="en-US" sz="2000" b="1" dirty="0">
                <a:solidFill>
                  <a:srgbClr val="FF3300"/>
                </a:solidFill>
              </a:rPr>
              <a:t>Malawi, Philippines, Sierra Leone, South Africa, St Kitts &amp; Nevis</a:t>
            </a:r>
          </a:p>
          <a:p>
            <a:pPr eaLnBrk="1" hangingPunct="1">
              <a:lnSpc>
                <a:spcPct val="80000"/>
              </a:lnSpc>
            </a:pPr>
            <a:endParaRPr lang="en-ZA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ZA" altLang="en-US" sz="2000" b="1" dirty="0">
                <a:solidFill>
                  <a:srgbClr val="0067A9"/>
                </a:solidFill>
              </a:rPr>
              <a:t>Collection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Low or declining compliance due to poor or complete lack of service delivery: </a:t>
            </a:r>
            <a:r>
              <a:rPr lang="en-ZA" altLang="en-US" sz="2000" b="1" dirty="0">
                <a:solidFill>
                  <a:srgbClr val="FF3300"/>
                </a:solidFill>
              </a:rPr>
              <a:t>Philippines, Nigeria, South Africa</a:t>
            </a:r>
            <a:endParaRPr lang="en-ZA" altLang="en-US" sz="2000" dirty="0">
              <a:solidFill>
                <a:srgbClr val="FF33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Low due to poor enforcement: </a:t>
            </a:r>
            <a:r>
              <a:rPr lang="en-ZA" altLang="en-US" sz="2000" b="1" dirty="0">
                <a:solidFill>
                  <a:srgbClr val="FF3300"/>
                </a:solidFill>
              </a:rPr>
              <a:t>Tanzania, Uganda</a:t>
            </a:r>
            <a:endParaRPr lang="en-ZA" altLang="en-US" sz="2000" dirty="0">
              <a:solidFill>
                <a:srgbClr val="FF33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Political interference:</a:t>
            </a:r>
            <a:r>
              <a:rPr lang="en-ZA" altLang="en-US" sz="2000" b="1" dirty="0">
                <a:solidFill>
                  <a:srgbClr val="0067A9"/>
                </a:solidFill>
              </a:rPr>
              <a:t> </a:t>
            </a:r>
            <a:r>
              <a:rPr lang="en-ZA" altLang="en-US" sz="2000" b="1" dirty="0">
                <a:solidFill>
                  <a:srgbClr val="FF3300"/>
                </a:solidFill>
              </a:rPr>
              <a:t>Gabon, Senegal, Tanzania</a:t>
            </a:r>
          </a:p>
          <a:p>
            <a:pPr lvl="1" eaLnBrk="1" hangingPunct="1">
              <a:lnSpc>
                <a:spcPct val="80000"/>
              </a:lnSpc>
            </a:pPr>
            <a:endParaRPr lang="en-ZA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ZA" altLang="en-US" sz="2000" b="1" dirty="0">
                <a:solidFill>
                  <a:schemeClr val="accent4">
                    <a:lumMod val="75000"/>
                  </a:schemeClr>
                </a:solidFill>
              </a:rPr>
              <a:t>Enforcement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Despite mechanisms in the law, generally weak due to lack of political and institutional support:</a:t>
            </a:r>
            <a:r>
              <a:rPr lang="en-ZA" alt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ZA" altLang="en-US" sz="2000" b="1" dirty="0">
                <a:solidFill>
                  <a:srgbClr val="FF3300"/>
                </a:solidFill>
              </a:rPr>
              <a:t>Rwanda, Thailand, Uganda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chemeClr val="accent4">
                    <a:lumMod val="75000"/>
                  </a:schemeClr>
                </a:solidFill>
              </a:rPr>
              <a:t>Proper enforcement:</a:t>
            </a:r>
            <a:r>
              <a:rPr lang="en-ZA" alt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ZA" altLang="en-US" sz="2000" b="1" dirty="0">
                <a:solidFill>
                  <a:srgbClr val="FF3300"/>
                </a:solidFill>
              </a:rPr>
              <a:t>Australia, Canada, Hong Kong, New Zealand, Singapore, South Africa…, United States</a:t>
            </a:r>
            <a:endParaRPr lang="en-GB" altLang="en-US" sz="2000" b="1" dirty="0">
              <a:solidFill>
                <a:srgbClr val="FF33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FC075C-3A06-4447-9C8A-438B2CE9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tax administration</a:t>
            </a:r>
            <a:endParaRPr lang="en-ZA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ile:BlankMap-World6.svg">
            <a:hlinkClick r:id="rId2"/>
            <a:extLst>
              <a:ext uri="{FF2B5EF4-FFF2-40B4-BE49-F238E27FC236}">
                <a16:creationId xmlns:a16="http://schemas.microsoft.com/office/drawing/2014/main" id="{B43C4024-47F3-47CE-98AE-CF6609C3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44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Oval 3">
            <a:extLst>
              <a:ext uri="{FF2B5EF4-FFF2-40B4-BE49-F238E27FC236}">
                <a16:creationId xmlns:a16="http://schemas.microsoft.com/office/drawing/2014/main" id="{3E199BF0-6619-4A9D-BE5E-169F1E9B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365625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44" name="Oval 4">
            <a:extLst>
              <a:ext uri="{FF2B5EF4-FFF2-40B4-BE49-F238E27FC236}">
                <a16:creationId xmlns:a16="http://schemas.microsoft.com/office/drawing/2014/main" id="{C5818E4A-31AE-464B-A659-5D6596D8A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5" y="37893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45" name="Oval 5">
            <a:extLst>
              <a:ext uri="{FF2B5EF4-FFF2-40B4-BE49-F238E27FC236}">
                <a16:creationId xmlns:a16="http://schemas.microsoft.com/office/drawing/2014/main" id="{EBA7C2C9-3046-4E4F-B64F-1C775B0B2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38608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46" name="Oval 6">
            <a:extLst>
              <a:ext uri="{FF2B5EF4-FFF2-40B4-BE49-F238E27FC236}">
                <a16:creationId xmlns:a16="http://schemas.microsoft.com/office/drawing/2014/main" id="{A21A1BC1-CBFA-4D85-A305-352DE0217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4811714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47" name="Oval 7">
            <a:extLst>
              <a:ext uri="{FF2B5EF4-FFF2-40B4-BE49-F238E27FC236}">
                <a16:creationId xmlns:a16="http://schemas.microsoft.com/office/drawing/2014/main" id="{AF7E6B26-92CF-4CCE-9563-380255984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69068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48" name="Oval 8">
            <a:extLst>
              <a:ext uri="{FF2B5EF4-FFF2-40B4-BE49-F238E27FC236}">
                <a16:creationId xmlns:a16="http://schemas.microsoft.com/office/drawing/2014/main" id="{FF167F7A-51B7-4B8D-8D75-15536B2E4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464" y="28702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49" name="Oval 9">
            <a:extLst>
              <a:ext uri="{FF2B5EF4-FFF2-40B4-BE49-F238E27FC236}">
                <a16:creationId xmlns:a16="http://schemas.microsoft.com/office/drawing/2014/main" id="{D4F4F6D2-59D5-4E7E-99E4-9F7380B07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2708275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50" name="Oval 10">
            <a:extLst>
              <a:ext uri="{FF2B5EF4-FFF2-40B4-BE49-F238E27FC236}">
                <a16:creationId xmlns:a16="http://schemas.microsoft.com/office/drawing/2014/main" id="{72521CF5-E1C9-49D0-8344-B9899D254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29241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CC33"/>
              </a:solidFill>
            </a:endParaRPr>
          </a:p>
        </p:txBody>
      </p:sp>
      <p:sp>
        <p:nvSpPr>
          <p:cNvPr id="61451" name="Oval 11">
            <a:extLst>
              <a:ext uri="{FF2B5EF4-FFF2-40B4-BE49-F238E27FC236}">
                <a16:creationId xmlns:a16="http://schemas.microsoft.com/office/drawing/2014/main" id="{05E243E2-135A-4E10-8540-69D234F70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5" y="4149725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52" name="Oval 12">
            <a:extLst>
              <a:ext uri="{FF2B5EF4-FFF2-40B4-BE49-F238E27FC236}">
                <a16:creationId xmlns:a16="http://schemas.microsoft.com/office/drawing/2014/main" id="{0AEE6CD6-9CEF-478C-8530-9C7A34174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40052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53" name="Oval 13">
            <a:extLst>
              <a:ext uri="{FF2B5EF4-FFF2-40B4-BE49-F238E27FC236}">
                <a16:creationId xmlns:a16="http://schemas.microsoft.com/office/drawing/2014/main" id="{43ED8475-1E5B-45E7-9048-14B80CA5F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864" y="29337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54" name="Oval 14">
            <a:extLst>
              <a:ext uri="{FF2B5EF4-FFF2-40B4-BE49-F238E27FC236}">
                <a16:creationId xmlns:a16="http://schemas.microsoft.com/office/drawing/2014/main" id="{52CA90B1-A6B7-4133-AFDC-FF8F58734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44370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55" name="Rectangle 15">
            <a:extLst>
              <a:ext uri="{FF2B5EF4-FFF2-40B4-BE49-F238E27FC236}">
                <a16:creationId xmlns:a16="http://schemas.microsoft.com/office/drawing/2014/main" id="{9A7C0DFD-1441-49F4-AA45-9E78675B7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73039"/>
            <a:ext cx="8496300" cy="59213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>
                <a:solidFill>
                  <a:srgbClr val="000099"/>
                </a:solidFill>
              </a:rPr>
              <a:t>Recent or current property tax reforms</a:t>
            </a:r>
            <a:endParaRPr lang="en-GB" altLang="en-US">
              <a:solidFill>
                <a:srgbClr val="000099"/>
              </a:solidFill>
            </a:endParaRPr>
          </a:p>
        </p:txBody>
      </p:sp>
      <p:sp>
        <p:nvSpPr>
          <p:cNvPr id="61456" name="Oval 16">
            <a:extLst>
              <a:ext uri="{FF2B5EF4-FFF2-40B4-BE49-F238E27FC236}">
                <a16:creationId xmlns:a16="http://schemas.microsoft.com/office/drawing/2014/main" id="{74F43A52-52FB-4B8E-9108-95F5A7B4A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4" y="35639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57" name="Oval 17">
            <a:extLst>
              <a:ext uri="{FF2B5EF4-FFF2-40B4-BE49-F238E27FC236}">
                <a16:creationId xmlns:a16="http://schemas.microsoft.com/office/drawing/2014/main" id="{45D84970-B42E-4613-B265-BF9DA89AE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164" y="326548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58" name="Oval 21">
            <a:extLst>
              <a:ext uri="{FF2B5EF4-FFF2-40B4-BE49-F238E27FC236}">
                <a16:creationId xmlns:a16="http://schemas.microsoft.com/office/drawing/2014/main" id="{DF9CFADF-A0D2-4DF1-9D31-0BC15BE74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1989139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59" name="Oval 22">
            <a:extLst>
              <a:ext uri="{FF2B5EF4-FFF2-40B4-BE49-F238E27FC236}">
                <a16:creationId xmlns:a16="http://schemas.microsoft.com/office/drawing/2014/main" id="{7CD48E34-448D-46B4-9CD2-11BFE333F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9" y="184467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60" name="Oval 23">
            <a:extLst>
              <a:ext uri="{FF2B5EF4-FFF2-40B4-BE49-F238E27FC236}">
                <a16:creationId xmlns:a16="http://schemas.microsoft.com/office/drawing/2014/main" id="{037637D9-C7FE-4C25-A517-385C715DD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1773239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61" name="Oval 24">
            <a:extLst>
              <a:ext uri="{FF2B5EF4-FFF2-40B4-BE49-F238E27FC236}">
                <a16:creationId xmlns:a16="http://schemas.microsoft.com/office/drawing/2014/main" id="{BA2BEF7E-C964-43A6-8C98-3B882F0E3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32845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62" name="Oval 25">
            <a:extLst>
              <a:ext uri="{FF2B5EF4-FFF2-40B4-BE49-F238E27FC236}">
                <a16:creationId xmlns:a16="http://schemas.microsoft.com/office/drawing/2014/main" id="{E0FDCC22-483A-4B6E-AA1E-1BF0CD9B0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189" y="37893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63" name="Oval 27">
            <a:extLst>
              <a:ext uri="{FF2B5EF4-FFF2-40B4-BE49-F238E27FC236}">
                <a16:creationId xmlns:a16="http://schemas.microsoft.com/office/drawing/2014/main" id="{484BEDCB-B6F9-4336-B756-555F7D8A9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00025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64" name="Oval 28">
            <a:extLst>
              <a:ext uri="{FF2B5EF4-FFF2-40B4-BE49-F238E27FC236}">
                <a16:creationId xmlns:a16="http://schemas.microsoft.com/office/drawing/2014/main" id="{A3F0366E-4143-449C-8648-1342B5C19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1854200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65" name="Oval 29">
            <a:extLst>
              <a:ext uri="{FF2B5EF4-FFF2-40B4-BE49-F238E27FC236}">
                <a16:creationId xmlns:a16="http://schemas.microsoft.com/office/drawing/2014/main" id="{2FF0C54F-B218-4F51-A6CA-0AC9602A9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7732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66" name="Oval 30">
            <a:extLst>
              <a:ext uri="{FF2B5EF4-FFF2-40B4-BE49-F238E27FC236}">
                <a16:creationId xmlns:a16="http://schemas.microsoft.com/office/drawing/2014/main" id="{B7DF297B-901D-43D5-A215-FB042A23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26368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67" name="Oval 31">
            <a:extLst>
              <a:ext uri="{FF2B5EF4-FFF2-40B4-BE49-F238E27FC236}">
                <a16:creationId xmlns:a16="http://schemas.microsoft.com/office/drawing/2014/main" id="{9642F5D3-4C4D-463C-92ED-A350800B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24209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68" name="Oval 32">
            <a:extLst>
              <a:ext uri="{FF2B5EF4-FFF2-40B4-BE49-F238E27FC236}">
                <a16:creationId xmlns:a16="http://schemas.microsoft.com/office/drawing/2014/main" id="{4A9A9B11-48D9-46A2-8503-B6D1530D9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5654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69" name="Oval 33">
            <a:extLst>
              <a:ext uri="{FF2B5EF4-FFF2-40B4-BE49-F238E27FC236}">
                <a16:creationId xmlns:a16="http://schemas.microsoft.com/office/drawing/2014/main" id="{50E2074A-64D1-40E9-B561-DBEDCA339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33575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70" name="Oval 34">
            <a:extLst>
              <a:ext uri="{FF2B5EF4-FFF2-40B4-BE49-F238E27FC236}">
                <a16:creationId xmlns:a16="http://schemas.microsoft.com/office/drawing/2014/main" id="{8AA01CA0-B466-4E9C-BFBD-82CCD9850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05581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71" name="Oval 35">
            <a:extLst>
              <a:ext uri="{FF2B5EF4-FFF2-40B4-BE49-F238E27FC236}">
                <a16:creationId xmlns:a16="http://schemas.microsoft.com/office/drawing/2014/main" id="{D7034E07-AA95-4953-AEF9-87147750B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30686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72" name="Oval 36">
            <a:extLst>
              <a:ext uri="{FF2B5EF4-FFF2-40B4-BE49-F238E27FC236}">
                <a16:creationId xmlns:a16="http://schemas.microsoft.com/office/drawing/2014/main" id="{FD4FBA6A-82FE-4A33-9CCC-BAE2A90D1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37163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73" name="Oval 37">
            <a:extLst>
              <a:ext uri="{FF2B5EF4-FFF2-40B4-BE49-F238E27FC236}">
                <a16:creationId xmlns:a16="http://schemas.microsoft.com/office/drawing/2014/main" id="{CF42AF16-CDEF-403B-9BA1-085CD8BC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9" y="24209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74" name="Oval 38">
            <a:extLst>
              <a:ext uri="{FF2B5EF4-FFF2-40B4-BE49-F238E27FC236}">
                <a16:creationId xmlns:a16="http://schemas.microsoft.com/office/drawing/2014/main" id="{C20E8C36-C091-45C4-AF3C-7497A13F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335756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75" name="Oval 39">
            <a:extLst>
              <a:ext uri="{FF2B5EF4-FFF2-40B4-BE49-F238E27FC236}">
                <a16:creationId xmlns:a16="http://schemas.microsoft.com/office/drawing/2014/main" id="{CD791F44-8C03-4410-900E-D7A05CEFC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389" y="414972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76" name="Oval 40">
            <a:extLst>
              <a:ext uri="{FF2B5EF4-FFF2-40B4-BE49-F238E27FC236}">
                <a16:creationId xmlns:a16="http://schemas.microsoft.com/office/drawing/2014/main" id="{7AEDE825-555E-4CBE-B554-2F0AC37FE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40767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77" name="Oval 41">
            <a:extLst>
              <a:ext uri="{FF2B5EF4-FFF2-40B4-BE49-F238E27FC236}">
                <a16:creationId xmlns:a16="http://schemas.microsoft.com/office/drawing/2014/main" id="{758F5A0D-D6EB-4F3F-BF53-76AFB93CB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0" y="42211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78" name="Oval 42">
            <a:extLst>
              <a:ext uri="{FF2B5EF4-FFF2-40B4-BE49-F238E27FC236}">
                <a16:creationId xmlns:a16="http://schemas.microsoft.com/office/drawing/2014/main" id="{022D2468-6C9B-49BF-BC18-6C68A76D5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29972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79" name="Oval 43">
            <a:extLst>
              <a:ext uri="{FF2B5EF4-FFF2-40B4-BE49-F238E27FC236}">
                <a16:creationId xmlns:a16="http://schemas.microsoft.com/office/drawing/2014/main" id="{0FA2A7EB-E1F3-41ED-A725-57F25ED76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22764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80" name="Oval 44">
            <a:extLst>
              <a:ext uri="{FF2B5EF4-FFF2-40B4-BE49-F238E27FC236}">
                <a16:creationId xmlns:a16="http://schemas.microsoft.com/office/drawing/2014/main" id="{13A16423-5D57-48AC-B916-55642F401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27082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81" name="Oval 45">
            <a:extLst>
              <a:ext uri="{FF2B5EF4-FFF2-40B4-BE49-F238E27FC236}">
                <a16:creationId xmlns:a16="http://schemas.microsoft.com/office/drawing/2014/main" id="{F9ED2809-51C0-4E3D-92D1-95389FE04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9" y="24161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82" name="Oval 46">
            <a:extLst>
              <a:ext uri="{FF2B5EF4-FFF2-40B4-BE49-F238E27FC236}">
                <a16:creationId xmlns:a16="http://schemas.microsoft.com/office/drawing/2014/main" id="{3587980D-3014-41FE-975C-FB02638B8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5" y="30686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83" name="Oval 47">
            <a:extLst>
              <a:ext uri="{FF2B5EF4-FFF2-40B4-BE49-F238E27FC236}">
                <a16:creationId xmlns:a16="http://schemas.microsoft.com/office/drawing/2014/main" id="{3E3E9B3F-1A15-4E8C-A270-B8C7E13D4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170021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84" name="Oval 49">
            <a:extLst>
              <a:ext uri="{FF2B5EF4-FFF2-40B4-BE49-F238E27FC236}">
                <a16:creationId xmlns:a16="http://schemas.microsoft.com/office/drawing/2014/main" id="{1D2D5AB8-E9A6-4966-9354-B15349497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4" y="219075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85" name="Oval 51">
            <a:extLst>
              <a:ext uri="{FF2B5EF4-FFF2-40B4-BE49-F238E27FC236}">
                <a16:creationId xmlns:a16="http://schemas.microsoft.com/office/drawing/2014/main" id="{9DAF22A0-9BBE-4521-A1D0-DC8875BB2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29972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86" name="Oval 52">
            <a:extLst>
              <a:ext uri="{FF2B5EF4-FFF2-40B4-BE49-F238E27FC236}">
                <a16:creationId xmlns:a16="http://schemas.microsoft.com/office/drawing/2014/main" id="{5D2BEDF1-A000-458E-BDFD-DDD976B6C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4290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87" name="Oval 54">
            <a:extLst>
              <a:ext uri="{FF2B5EF4-FFF2-40B4-BE49-F238E27FC236}">
                <a16:creationId xmlns:a16="http://schemas.microsoft.com/office/drawing/2014/main" id="{867111E6-24B4-4EC1-8187-2DF3AD630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227647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88" name="Oval 55">
            <a:extLst>
              <a:ext uri="{FF2B5EF4-FFF2-40B4-BE49-F238E27FC236}">
                <a16:creationId xmlns:a16="http://schemas.microsoft.com/office/drawing/2014/main" id="{8FD0B784-8F3F-4FEA-B741-A37DF854E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29718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89" name="Oval 56">
            <a:extLst>
              <a:ext uri="{FF2B5EF4-FFF2-40B4-BE49-F238E27FC236}">
                <a16:creationId xmlns:a16="http://schemas.microsoft.com/office/drawing/2014/main" id="{068F2A91-2758-48C4-9C24-E40FFFB51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311308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90" name="Oval 57">
            <a:extLst>
              <a:ext uri="{FF2B5EF4-FFF2-40B4-BE49-F238E27FC236}">
                <a16:creationId xmlns:a16="http://schemas.microsoft.com/office/drawing/2014/main" id="{AC0CBD28-873A-4184-8F1D-AEFBF3810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2276475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91" name="Oval 58">
            <a:extLst>
              <a:ext uri="{FF2B5EF4-FFF2-40B4-BE49-F238E27FC236}">
                <a16:creationId xmlns:a16="http://schemas.microsoft.com/office/drawing/2014/main" id="{B085AF07-915D-426D-862D-5833CF9F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22098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92" name="Oval 59">
            <a:extLst>
              <a:ext uri="{FF2B5EF4-FFF2-40B4-BE49-F238E27FC236}">
                <a16:creationId xmlns:a16="http://schemas.microsoft.com/office/drawing/2014/main" id="{C0FDD2B6-3EDD-4320-BD7C-E5C18F72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6368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93" name="Oval 60">
            <a:extLst>
              <a:ext uri="{FF2B5EF4-FFF2-40B4-BE49-F238E27FC236}">
                <a16:creationId xmlns:a16="http://schemas.microsoft.com/office/drawing/2014/main" id="{B9352C61-D36B-491C-B93A-248852B21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989139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94" name="Oval 61">
            <a:extLst>
              <a:ext uri="{FF2B5EF4-FFF2-40B4-BE49-F238E27FC236}">
                <a16:creationId xmlns:a16="http://schemas.microsoft.com/office/drawing/2014/main" id="{BBA0CFE8-DA8B-4C9A-9060-A525094A3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614" y="33480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95" name="Oval 13">
            <a:extLst>
              <a:ext uri="{FF2B5EF4-FFF2-40B4-BE49-F238E27FC236}">
                <a16:creationId xmlns:a16="http://schemas.microsoft.com/office/drawing/2014/main" id="{DF3628BF-1204-4020-A6D1-ADB77E0D9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4" y="29083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96" name="Oval 13">
            <a:extLst>
              <a:ext uri="{FF2B5EF4-FFF2-40B4-BE49-F238E27FC236}">
                <a16:creationId xmlns:a16="http://schemas.microsoft.com/office/drawing/2014/main" id="{B1838715-0911-4D32-AAFF-8864621E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4" y="29464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97" name="Oval 13">
            <a:extLst>
              <a:ext uri="{FF2B5EF4-FFF2-40B4-BE49-F238E27FC236}">
                <a16:creationId xmlns:a16="http://schemas.microsoft.com/office/drawing/2014/main" id="{230BBE0B-209B-4141-A312-502229A4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4" y="30480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98" name="Oval 13">
            <a:extLst>
              <a:ext uri="{FF2B5EF4-FFF2-40B4-BE49-F238E27FC236}">
                <a16:creationId xmlns:a16="http://schemas.microsoft.com/office/drawing/2014/main" id="{7107D71B-77E9-4E7B-88EC-017E7F947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4" y="29591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499" name="Oval 49">
            <a:extLst>
              <a:ext uri="{FF2B5EF4-FFF2-40B4-BE49-F238E27FC236}">
                <a16:creationId xmlns:a16="http://schemas.microsoft.com/office/drawing/2014/main" id="{9D0C8BAE-BD1F-4B6D-AB7C-D5FFAB6B0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4" y="211455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00" name="Oval 49">
            <a:extLst>
              <a:ext uri="{FF2B5EF4-FFF2-40B4-BE49-F238E27FC236}">
                <a16:creationId xmlns:a16="http://schemas.microsoft.com/office/drawing/2014/main" id="{5A17BB12-6CF3-4B16-9046-52CEDB5B8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4" y="221615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01" name="Oval 28">
            <a:extLst>
              <a:ext uri="{FF2B5EF4-FFF2-40B4-BE49-F238E27FC236}">
                <a16:creationId xmlns:a16="http://schemas.microsoft.com/office/drawing/2014/main" id="{A4D4E76F-9714-460B-A53A-50BC3321C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2159000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02" name="Oval 28">
            <a:extLst>
              <a:ext uri="{FF2B5EF4-FFF2-40B4-BE49-F238E27FC236}">
                <a16:creationId xmlns:a16="http://schemas.microsoft.com/office/drawing/2014/main" id="{AFF8A38A-2A46-4F93-9D83-DB183A883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286000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03" name="Oval 14">
            <a:extLst>
              <a:ext uri="{FF2B5EF4-FFF2-40B4-BE49-F238E27FC236}">
                <a16:creationId xmlns:a16="http://schemas.microsoft.com/office/drawing/2014/main" id="{31A54F36-2F33-43A7-85A4-5B5D77EDE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42084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04" name="Oval 14">
            <a:extLst>
              <a:ext uri="{FF2B5EF4-FFF2-40B4-BE49-F238E27FC236}">
                <a16:creationId xmlns:a16="http://schemas.microsoft.com/office/drawing/2014/main" id="{05DA6B18-C3CF-4B3D-86D5-AB100083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32559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05" name="Oval 14">
            <a:extLst>
              <a:ext uri="{FF2B5EF4-FFF2-40B4-BE49-F238E27FC236}">
                <a16:creationId xmlns:a16="http://schemas.microsoft.com/office/drawing/2014/main" id="{FAD60675-FAA6-4F5C-B2AF-4213E0087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33067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06" name="Oval 52">
            <a:extLst>
              <a:ext uri="{FF2B5EF4-FFF2-40B4-BE49-F238E27FC236}">
                <a16:creationId xmlns:a16="http://schemas.microsoft.com/office/drawing/2014/main" id="{633B3045-E974-4DBB-8985-6CD85AB1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35814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07" name="Oval 52">
            <a:extLst>
              <a:ext uri="{FF2B5EF4-FFF2-40B4-BE49-F238E27FC236}">
                <a16:creationId xmlns:a16="http://schemas.microsoft.com/office/drawing/2014/main" id="{68E3A69F-A637-4A62-8826-A19C348A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676400"/>
            <a:ext cx="71438" cy="714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08" name="Oval 52">
            <a:extLst>
              <a:ext uri="{FF2B5EF4-FFF2-40B4-BE49-F238E27FC236}">
                <a16:creationId xmlns:a16="http://schemas.microsoft.com/office/drawing/2014/main" id="{DA29F7FF-D5A6-4F39-9FF0-D4540FFEB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606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09" name="Oval 52">
            <a:extLst>
              <a:ext uri="{FF2B5EF4-FFF2-40B4-BE49-F238E27FC236}">
                <a16:creationId xmlns:a16="http://schemas.microsoft.com/office/drawing/2014/main" id="{A2533AD4-765F-4B94-8CB4-DD457F5F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098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10" name="Oval 29">
            <a:extLst>
              <a:ext uri="{FF2B5EF4-FFF2-40B4-BE49-F238E27FC236}">
                <a16:creationId xmlns:a16="http://schemas.microsoft.com/office/drawing/2014/main" id="{EE9C6821-B1C6-44A7-BFD8-B595E6E8E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764" y="20907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11" name="Oval 29">
            <a:extLst>
              <a:ext uri="{FF2B5EF4-FFF2-40B4-BE49-F238E27FC236}">
                <a16:creationId xmlns:a16="http://schemas.microsoft.com/office/drawing/2014/main" id="{1932E969-E521-4E9D-9284-3A00B4332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4" y="209708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12" name="Oval 29">
            <a:extLst>
              <a:ext uri="{FF2B5EF4-FFF2-40B4-BE49-F238E27FC236}">
                <a16:creationId xmlns:a16="http://schemas.microsoft.com/office/drawing/2014/main" id="{0C199312-DE7F-4AD1-9093-1085D9E14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2209800"/>
            <a:ext cx="71438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13" name="Oval 13">
            <a:extLst>
              <a:ext uri="{FF2B5EF4-FFF2-40B4-BE49-F238E27FC236}">
                <a16:creationId xmlns:a16="http://schemas.microsoft.com/office/drawing/2014/main" id="{29A561B3-341C-4816-9396-E2383ED7B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4" y="28448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14" name="Oval 13">
            <a:extLst>
              <a:ext uri="{FF2B5EF4-FFF2-40B4-BE49-F238E27FC236}">
                <a16:creationId xmlns:a16="http://schemas.microsoft.com/office/drawing/2014/main" id="{76DB828B-04D8-45F2-8C67-675EB7C15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064" y="27559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15" name="Oval 14">
            <a:extLst>
              <a:ext uri="{FF2B5EF4-FFF2-40B4-BE49-F238E27FC236}">
                <a16:creationId xmlns:a16="http://schemas.microsoft.com/office/drawing/2014/main" id="{B894967C-51C9-4674-9BB0-94E492B83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34083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16" name="Oval 14">
            <a:extLst>
              <a:ext uri="{FF2B5EF4-FFF2-40B4-BE49-F238E27FC236}">
                <a16:creationId xmlns:a16="http://schemas.microsoft.com/office/drawing/2014/main" id="{89748644-BBB4-4CF8-AAB7-E8856F588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42719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17" name="Oval 14">
            <a:extLst>
              <a:ext uri="{FF2B5EF4-FFF2-40B4-BE49-F238E27FC236}">
                <a16:creationId xmlns:a16="http://schemas.microsoft.com/office/drawing/2014/main" id="{1D3BB548-4D9F-44F5-B44F-A651D2A06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4497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18" name="Text Box 34">
            <a:extLst>
              <a:ext uri="{FF2B5EF4-FFF2-40B4-BE49-F238E27FC236}">
                <a16:creationId xmlns:a16="http://schemas.microsoft.com/office/drawing/2014/main" id="{7444BBC6-95B1-44E4-849B-70B4783CC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5613401"/>
            <a:ext cx="2670175" cy="307975"/>
          </a:xfrm>
          <a:prstGeom prst="rect">
            <a:avLst/>
          </a:prstGeom>
          <a:solidFill>
            <a:srgbClr val="0033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400">
                <a:solidFill>
                  <a:srgbClr val="FFFF00"/>
                </a:solidFill>
                <a:cs typeface="Arial" panose="020B0604020202020204" pitchFamily="34" charset="0"/>
              </a:rPr>
              <a:t>Developed countries</a:t>
            </a:r>
            <a:endParaRPr lang="en-GB" altLang="en-US" sz="14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9C785E1F-5749-47FC-B7B7-54ADCFDF7604}"/>
              </a:ext>
            </a:extLst>
          </p:cNvPr>
          <p:cNvSpPr/>
          <p:nvPr/>
        </p:nvSpPr>
        <p:spPr>
          <a:xfrm>
            <a:off x="4670426" y="5699126"/>
            <a:ext cx="142875" cy="144463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520" name="Text Box 34">
            <a:extLst>
              <a:ext uri="{FF2B5EF4-FFF2-40B4-BE49-F238E27FC236}">
                <a16:creationId xmlns:a16="http://schemas.microsoft.com/office/drawing/2014/main" id="{A796D641-A7BC-43F1-8894-E96D9F332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5984876"/>
            <a:ext cx="2670175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400">
                <a:solidFill>
                  <a:srgbClr val="003300"/>
                </a:solidFill>
                <a:cs typeface="Arial" panose="020B0604020202020204" pitchFamily="34" charset="0"/>
              </a:rPr>
              <a:t>Developing/transition countries</a:t>
            </a:r>
            <a:endParaRPr lang="en-GB" altLang="en-US" sz="1400">
              <a:solidFill>
                <a:srgbClr val="003300"/>
              </a:solidFill>
              <a:cs typeface="Arial" panose="020B0604020202020204" pitchFamily="34" charset="0"/>
            </a:endParaRPr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5A2C62EC-913F-4220-B95B-01112C395108}"/>
              </a:ext>
            </a:extLst>
          </p:cNvPr>
          <p:cNvSpPr/>
          <p:nvPr/>
        </p:nvSpPr>
        <p:spPr>
          <a:xfrm>
            <a:off x="4672014" y="6067426"/>
            <a:ext cx="142875" cy="142875"/>
          </a:xfrm>
          <a:prstGeom prst="flowChartConnector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522" name="Oval 38">
            <a:extLst>
              <a:ext uri="{FF2B5EF4-FFF2-40B4-BE49-F238E27FC236}">
                <a16:creationId xmlns:a16="http://schemas.microsoft.com/office/drawing/2014/main" id="{CDB376B0-E431-4359-89F9-BB833182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114" y="332898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23" name="Rectangle 1">
            <a:extLst>
              <a:ext uri="{FF2B5EF4-FFF2-40B4-BE49-F238E27FC236}">
                <a16:creationId xmlns:a16="http://schemas.microsoft.com/office/drawing/2014/main" id="{B22F1EEF-B6C4-408B-B480-E73DC58DA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6" y="6045200"/>
            <a:ext cx="4456113" cy="2476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Map image: http://commons.wikimedia.org/wiki/File:BlankMap-World-v2.png</a:t>
            </a:r>
          </a:p>
        </p:txBody>
      </p:sp>
      <p:sp>
        <p:nvSpPr>
          <p:cNvPr id="61524" name="Oval 35">
            <a:extLst>
              <a:ext uri="{FF2B5EF4-FFF2-40B4-BE49-F238E27FC236}">
                <a16:creationId xmlns:a16="http://schemas.microsoft.com/office/drawing/2014/main" id="{992E61EF-B555-4257-9790-E00170699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9" y="3135314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25" name="Oval 5">
            <a:extLst>
              <a:ext uri="{FF2B5EF4-FFF2-40B4-BE49-F238E27FC236}">
                <a16:creationId xmlns:a16="http://schemas.microsoft.com/office/drawing/2014/main" id="{84326175-3E67-49B9-9B66-3050D3979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9" y="47752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26" name="Oval 5">
            <a:extLst>
              <a:ext uri="{FF2B5EF4-FFF2-40B4-BE49-F238E27FC236}">
                <a16:creationId xmlns:a16="http://schemas.microsoft.com/office/drawing/2014/main" id="{59EC78BF-CEB2-4A40-A050-0A67AB88A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064" y="3403600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27" name="Oval 4">
            <a:extLst>
              <a:ext uri="{FF2B5EF4-FFF2-40B4-BE49-F238E27FC236}">
                <a16:creationId xmlns:a16="http://schemas.microsoft.com/office/drawing/2014/main" id="{75CFA11E-3FC6-4975-834A-FACC04929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850" y="39417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085CACB-0DD6-45C9-B836-251DEEF8F9C4}"/>
              </a:ext>
            </a:extLst>
          </p:cNvPr>
          <p:cNvSpPr txBox="1"/>
          <p:nvPr/>
        </p:nvSpPr>
        <p:spPr>
          <a:xfrm>
            <a:off x="8910638" y="5711825"/>
            <a:ext cx="1352550" cy="26035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pitchFamily="34" charset="0"/>
              </a:rPr>
              <a:t>Franzsen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pitchFamily="34" charset="0"/>
              </a:rPr>
              <a:t>, 2014</a:t>
            </a:r>
            <a:endParaRPr lang="en-ZA" sz="1100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1529" name="Oval 55">
            <a:extLst>
              <a:ext uri="{FF2B5EF4-FFF2-40B4-BE49-F238E27FC236}">
                <a16:creationId xmlns:a16="http://schemas.microsoft.com/office/drawing/2014/main" id="{599DEE65-BDBB-4CB9-A74F-3A783D8FB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89" y="29797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30" name="Oval 55">
            <a:extLst>
              <a:ext uri="{FF2B5EF4-FFF2-40B4-BE49-F238E27FC236}">
                <a16:creationId xmlns:a16="http://schemas.microsoft.com/office/drawing/2014/main" id="{8D115166-4C4E-4CEB-B226-020303724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714" y="2771775"/>
            <a:ext cx="71437" cy="714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31" name="Oval 30">
            <a:extLst>
              <a:ext uri="{FF2B5EF4-FFF2-40B4-BE49-F238E27FC236}">
                <a16:creationId xmlns:a16="http://schemas.microsoft.com/office/drawing/2014/main" id="{33FCC9B2-729D-4B53-84CA-D27D15F08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9" y="2789239"/>
            <a:ext cx="71437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32" name="Oval 52">
            <a:extLst>
              <a:ext uri="{FF2B5EF4-FFF2-40B4-BE49-F238E27FC236}">
                <a16:creationId xmlns:a16="http://schemas.microsoft.com/office/drawing/2014/main" id="{1658BA3F-9D67-4C5F-AA15-7A8A653A0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378301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61533" name="Oval 51">
            <a:extLst>
              <a:ext uri="{FF2B5EF4-FFF2-40B4-BE49-F238E27FC236}">
                <a16:creationId xmlns:a16="http://schemas.microsoft.com/office/drawing/2014/main" id="{ADF91F44-F9FC-4B8F-8146-33A9BA430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2481264"/>
            <a:ext cx="71438" cy="714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>
            <a:extLst>
              <a:ext uri="{FF2B5EF4-FFF2-40B4-BE49-F238E27FC236}">
                <a16:creationId xmlns:a16="http://schemas.microsoft.com/office/drawing/2014/main" id="{6E17A858-C1A6-4B92-B9FB-3D4B99938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579" y="1647619"/>
            <a:ext cx="11441034" cy="509659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“No one size fits all…” – diversity is the name of the game</a:t>
            </a:r>
          </a:p>
          <a:p>
            <a:pPr eaLnBrk="1" hangingPunct="1">
              <a:lnSpc>
                <a:spcPct val="150000"/>
              </a:lnSpc>
            </a:pPr>
            <a:endParaRPr lang="en-US" altLang="en-US" sz="800" dirty="0"/>
          </a:p>
          <a:p>
            <a:pPr eaLnBrk="1" hangingPunct="1">
              <a:lnSpc>
                <a:spcPct val="150000"/>
              </a:lnSpc>
            </a:pPr>
            <a:endParaRPr lang="en-GB" altLang="en-US" sz="800" dirty="0"/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The “best” system is the one that generates sufficient revenue in an as equitable manner as possible</a:t>
            </a:r>
          </a:p>
          <a:p>
            <a:pPr lvl="1" eaLnBrk="1" hangingPunct="1">
              <a:lnSpc>
                <a:spcPct val="150000"/>
              </a:lnSpc>
            </a:pPr>
            <a:endParaRPr lang="en-US" altLang="en-US" sz="800" dirty="0"/>
          </a:p>
          <a:p>
            <a:pPr lvl="1" eaLnBrk="1" hangingPunct="1">
              <a:lnSpc>
                <a:spcPct val="150000"/>
              </a:lnSpc>
            </a:pPr>
            <a:endParaRPr lang="en-GB" altLang="en-US" sz="800" dirty="0"/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Despite of (or because of) its political visibility, the property tax is an increasingly popular source of revenue at especially the local level of government</a:t>
            </a:r>
            <a:endParaRPr lang="en-GB" altLang="en-US" sz="2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AE8377-75C9-473D-8A88-B5A1B326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  <a:endParaRPr lang="en-ZA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01A3C-66C4-49A1-BE32-56CA4C861D96}"/>
              </a:ext>
            </a:extLst>
          </p:cNvPr>
          <p:cNvSpPr/>
          <p:nvPr/>
        </p:nvSpPr>
        <p:spPr>
          <a:xfrm>
            <a:off x="3961503" y="657872"/>
            <a:ext cx="7826395" cy="1679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EDF140E0-A9DF-49D8-898E-8932587662AA}"/>
              </a:ext>
            </a:extLst>
          </p:cNvPr>
          <p:cNvSpPr txBox="1">
            <a:spLocks/>
          </p:cNvSpPr>
          <p:nvPr/>
        </p:nvSpPr>
        <p:spPr>
          <a:xfrm>
            <a:off x="4031148" y="657872"/>
            <a:ext cx="7826395" cy="220945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67A9"/>
              </a:buClr>
              <a:buSzPct val="100000"/>
              <a:buFont typeface="Wingdings" panose="05000000000000000000" pitchFamily="2" charset="2"/>
              <a:buNone/>
              <a:defRPr lang="en-US" sz="2400" b="1" kern="1200" cap="all" dirty="0">
                <a:solidFill>
                  <a:srgbClr val="3C8C8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E91BE"/>
              </a:buClr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800" spc="-150" dirty="0">
              <a:solidFill>
                <a:srgbClr val="0067A9"/>
              </a:solidFill>
            </a:endParaRPr>
          </a:p>
          <a:p>
            <a:pPr algn="l"/>
            <a:r>
              <a:rPr lang="en-ZA" spc="-150" dirty="0">
                <a:solidFill>
                  <a:srgbClr val="0067A9"/>
                </a:solidFill>
              </a:rPr>
              <a:t>MVV182K/01: </a:t>
            </a:r>
          </a:p>
          <a:p>
            <a:pPr algn="l"/>
            <a:r>
              <a:rPr lang="en-ZA" spc="-150" dirty="0">
                <a:solidFill>
                  <a:srgbClr val="0067A9"/>
                </a:solidFill>
              </a:rPr>
              <a:t>Property-Related Taxes – Issues &amp; Trends</a:t>
            </a:r>
          </a:p>
          <a:p>
            <a:pPr algn="l"/>
            <a:r>
              <a:rPr lang="en-Z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Tax rates &amp; Tax relief</a:t>
            </a:r>
            <a:endParaRPr lang="en-ZA" sz="2800" spc="-150" dirty="0">
              <a:solidFill>
                <a:srgbClr val="0067A9"/>
              </a:solidFill>
            </a:endParaRPr>
          </a:p>
          <a:p>
            <a:pPr algn="r"/>
            <a:endParaRPr lang="en-ZA" spc="-150" dirty="0">
              <a:solidFill>
                <a:srgbClr val="0067A9"/>
              </a:solidFill>
            </a:endParaRPr>
          </a:p>
          <a:p>
            <a:pPr algn="r"/>
            <a:endParaRPr lang="en-GB" spc="-150" dirty="0">
              <a:solidFill>
                <a:srgbClr val="0067A9"/>
              </a:solidFill>
            </a:endParaRPr>
          </a:p>
        </p:txBody>
      </p:sp>
      <p:pic>
        <p:nvPicPr>
          <p:cNvPr id="10" name="obrázek 3">
            <a:extLst>
              <a:ext uri="{FF2B5EF4-FFF2-40B4-BE49-F238E27FC236}">
                <a16:creationId xmlns:a16="http://schemas.microsoft.com/office/drawing/2014/main" id="{83DF479B-3EDE-48EA-90FE-7EF38096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20" y="3268395"/>
            <a:ext cx="3054204" cy="29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01F8A9-7BAF-40E9-9AD0-AC714B295E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45" y="560070"/>
            <a:ext cx="3553712" cy="2512972"/>
          </a:xfrm>
          <a:prstGeom prst="rect">
            <a:avLst/>
          </a:prstGeom>
        </p:spPr>
      </p:pic>
      <p:pic>
        <p:nvPicPr>
          <p:cNvPr id="7" name="Picture 6" descr="C:\Users\u02353539\Downloads\1908 Tax simplification book cover.jpg">
            <a:extLst>
              <a:ext uri="{FF2B5EF4-FFF2-40B4-BE49-F238E27FC236}">
                <a16:creationId xmlns:a16="http://schemas.microsoft.com/office/drawing/2014/main" id="{BB97FD7B-ADC4-4773-9085-2AF4F62FFE8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1"/>
          <a:stretch/>
        </p:blipFill>
        <p:spPr bwMode="auto">
          <a:xfrm>
            <a:off x="1117140" y="3268395"/>
            <a:ext cx="2308326" cy="2961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868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B87F82F8-43D0-4299-8430-F120B9248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341439"/>
            <a:ext cx="8229600" cy="47847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ZA" altLang="en-US"/>
              <a:t>Tax base</a:t>
            </a:r>
          </a:p>
          <a:p>
            <a:pPr eaLnBrk="1" hangingPunct="1">
              <a:lnSpc>
                <a:spcPct val="80000"/>
              </a:lnSpc>
            </a:pPr>
            <a:r>
              <a:rPr lang="en-ZA" altLang="en-US"/>
              <a:t>Property discovery</a:t>
            </a:r>
          </a:p>
          <a:p>
            <a:pPr eaLnBrk="1" hangingPunct="1">
              <a:lnSpc>
                <a:spcPct val="80000"/>
              </a:lnSpc>
            </a:pPr>
            <a:r>
              <a:rPr lang="en-ZA" altLang="en-US"/>
              <a:t>Valuation</a:t>
            </a:r>
          </a:p>
          <a:p>
            <a:pPr eaLnBrk="1" hangingPunct="1">
              <a:lnSpc>
                <a:spcPct val="80000"/>
              </a:lnSpc>
            </a:pPr>
            <a:r>
              <a:rPr lang="en-ZA" altLang="en-US"/>
              <a:t>Assessment</a:t>
            </a:r>
          </a:p>
          <a:p>
            <a:pPr eaLnBrk="1" hangingPunct="1">
              <a:lnSpc>
                <a:spcPct val="80000"/>
              </a:lnSpc>
            </a:pPr>
            <a:r>
              <a:rPr lang="en-ZA" altLang="en-US" b="1">
                <a:solidFill>
                  <a:schemeClr val="accent2"/>
                </a:solidFill>
              </a:rPr>
              <a:t>Tax rates</a:t>
            </a:r>
          </a:p>
          <a:p>
            <a:pPr eaLnBrk="1" hangingPunct="1">
              <a:lnSpc>
                <a:spcPct val="80000"/>
              </a:lnSpc>
            </a:pPr>
            <a:r>
              <a:rPr lang="en-ZA" altLang="en-US" b="1">
                <a:solidFill>
                  <a:schemeClr val="accent2"/>
                </a:solidFill>
              </a:rPr>
              <a:t>Tax relief</a:t>
            </a:r>
          </a:p>
          <a:p>
            <a:pPr eaLnBrk="1" hangingPunct="1">
              <a:lnSpc>
                <a:spcPct val="80000"/>
              </a:lnSpc>
            </a:pPr>
            <a:r>
              <a:rPr lang="en-ZA" altLang="en-US"/>
              <a:t>Billing</a:t>
            </a:r>
          </a:p>
          <a:p>
            <a:pPr eaLnBrk="1" hangingPunct="1">
              <a:lnSpc>
                <a:spcPct val="80000"/>
              </a:lnSpc>
            </a:pPr>
            <a:r>
              <a:rPr lang="en-ZA" altLang="en-US"/>
              <a:t>Collection</a:t>
            </a:r>
          </a:p>
          <a:p>
            <a:pPr eaLnBrk="1" hangingPunct="1">
              <a:lnSpc>
                <a:spcPct val="80000"/>
              </a:lnSpc>
            </a:pPr>
            <a:r>
              <a:rPr lang="en-ZA" altLang="en-US"/>
              <a:t>Enforcement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System Management </a:t>
            </a:r>
            <a:endParaRPr lang="en-ZA" altLang="en-US"/>
          </a:p>
          <a:p>
            <a:pPr eaLnBrk="1" hangingPunct="1">
              <a:lnSpc>
                <a:spcPct val="80000"/>
              </a:lnSpc>
            </a:pPr>
            <a:endParaRPr lang="en-GB" alt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A3F5085C-72F7-4166-9E82-E11B04B6EE5C}"/>
              </a:ext>
            </a:extLst>
          </p:cNvPr>
          <p:cNvSpPr/>
          <p:nvPr/>
        </p:nvSpPr>
        <p:spPr>
          <a:xfrm rot="10800000">
            <a:off x="5951539" y="2924175"/>
            <a:ext cx="1728787" cy="1081088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18EA3-7B86-4C43-80C4-E5879B0A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(1)</a:t>
            </a:r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Property tax and other own-source revenue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2928" y="1834709"/>
            <a:ext cx="11029615" cy="4615364"/>
          </a:xfrm>
        </p:spPr>
        <p:txBody>
          <a:bodyPr>
            <a:normAutofit/>
          </a:bodyPr>
          <a:lstStyle/>
          <a:p>
            <a:r>
              <a:rPr lang="en-ZA" altLang="en-US" dirty="0">
                <a:solidFill>
                  <a:schemeClr val="accent2">
                    <a:lumMod val="75000"/>
                  </a:schemeClr>
                </a:solidFill>
              </a:rPr>
              <a:t>Implementation of (sub-national) taxes:</a:t>
            </a:r>
          </a:p>
          <a:p>
            <a:pPr lvl="1"/>
            <a:endParaRPr lang="en-ZA" altLang="en-US" sz="1200" b="1" dirty="0">
              <a:solidFill>
                <a:schemeClr val="accent2"/>
              </a:solidFill>
            </a:endParaRPr>
          </a:p>
          <a:p>
            <a:pPr lvl="1"/>
            <a:r>
              <a:rPr lang="en-ZA" altLang="en-US" dirty="0">
                <a:solidFill>
                  <a:schemeClr val="accent2"/>
                </a:solidFill>
              </a:rPr>
              <a:t>Constitutional and legal framework</a:t>
            </a:r>
          </a:p>
          <a:p>
            <a:pPr lvl="1"/>
            <a:r>
              <a:rPr lang="en-ZA" altLang="en-US" b="1" dirty="0">
                <a:solidFill>
                  <a:schemeClr val="accent2"/>
                </a:solidFill>
              </a:rPr>
              <a:t>Political environment</a:t>
            </a:r>
          </a:p>
          <a:p>
            <a:pPr lvl="1"/>
            <a:r>
              <a:rPr lang="en-ZA" altLang="en-US" dirty="0">
                <a:solidFill>
                  <a:schemeClr val="accent2"/>
                </a:solidFill>
              </a:rPr>
              <a:t>Fiscal environment</a:t>
            </a:r>
          </a:p>
          <a:p>
            <a:pPr lvl="1"/>
            <a:r>
              <a:rPr lang="en-ZA" altLang="en-US" b="1" dirty="0">
                <a:solidFill>
                  <a:schemeClr val="accent2"/>
                </a:solidFill>
              </a:rPr>
              <a:t>Institutional environment</a:t>
            </a:r>
          </a:p>
          <a:p>
            <a:pPr lvl="1"/>
            <a:r>
              <a:rPr lang="en-ZA" altLang="en-US" dirty="0">
                <a:solidFill>
                  <a:schemeClr val="accent2"/>
                </a:solidFill>
              </a:rPr>
              <a:t>Specific legislation</a:t>
            </a:r>
          </a:p>
          <a:p>
            <a:pPr lvl="1"/>
            <a:r>
              <a:rPr lang="en-ZA" altLang="en-US" b="1" dirty="0">
                <a:solidFill>
                  <a:schemeClr val="accent2"/>
                </a:solidFill>
              </a:rPr>
              <a:t>Realities</a:t>
            </a:r>
            <a:r>
              <a:rPr lang="en-ZA" altLang="en-US" dirty="0"/>
              <a:t> </a:t>
            </a:r>
            <a:r>
              <a:rPr lang="en-ZA" altLang="en-US" dirty="0">
                <a:solidFill>
                  <a:schemeClr val="accent2">
                    <a:lumMod val="75000"/>
                  </a:schemeClr>
                </a:solidFill>
              </a:rPr>
              <a:t>within which the law and administration function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en-Z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42745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8604A82-E4E3-4187-9B3C-64E322A9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5819" y="1484313"/>
            <a:ext cx="9734981" cy="46418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ZA" altLang="en-US" sz="2400" dirty="0"/>
              <a:t>Tax rate = converting assessment (i.e. assessed value) into a tax bill</a:t>
            </a:r>
          </a:p>
          <a:p>
            <a:pPr eaLnBrk="1" hangingPunct="1">
              <a:buFontTx/>
              <a:buNone/>
            </a:pPr>
            <a:endParaRPr lang="en-ZA" altLang="en-US" sz="2000" dirty="0"/>
          </a:p>
          <a:p>
            <a:pPr eaLnBrk="1" hangingPunct="1"/>
            <a:r>
              <a:rPr lang="en-ZA" altLang="en-US" sz="2400" dirty="0"/>
              <a:t>Determining </a:t>
            </a:r>
            <a:r>
              <a:rPr lang="en-ZA" altLang="en-US" sz="2400" dirty="0">
                <a:solidFill>
                  <a:schemeClr val="accent2"/>
                </a:solidFill>
              </a:rPr>
              <a:t>an appropriate tax rate</a:t>
            </a:r>
            <a:r>
              <a:rPr lang="en-ZA" altLang="en-US" sz="2400" dirty="0"/>
              <a:t> constitutes a critically important step in the context of any property tax system</a:t>
            </a:r>
          </a:p>
          <a:p>
            <a:pPr eaLnBrk="1" hangingPunct="1"/>
            <a:endParaRPr lang="en-ZA" altLang="en-US" sz="2000" dirty="0"/>
          </a:p>
          <a:p>
            <a:pPr eaLnBrk="1" hangingPunct="1"/>
            <a:r>
              <a:rPr lang="en-ZA" altLang="en-US" sz="2400" dirty="0"/>
              <a:t>The tax rate depends primarily on </a:t>
            </a:r>
          </a:p>
          <a:p>
            <a:pPr lvl="1" eaLnBrk="1" hangingPunct="1"/>
            <a:r>
              <a:rPr lang="en-ZA" altLang="en-US" sz="2200" dirty="0"/>
              <a:t>the</a:t>
            </a:r>
            <a:r>
              <a:rPr lang="en-ZA" altLang="en-US" sz="2200" dirty="0">
                <a:solidFill>
                  <a:schemeClr val="accent2"/>
                </a:solidFill>
              </a:rPr>
              <a:t> revenue </a:t>
            </a:r>
            <a:r>
              <a:rPr lang="en-ZA" altLang="en-US" sz="2200" dirty="0"/>
              <a:t>requirements of the taxing authority </a:t>
            </a:r>
          </a:p>
          <a:p>
            <a:pPr lvl="1" eaLnBrk="1" hangingPunct="1"/>
            <a:r>
              <a:rPr lang="en-ZA" altLang="en-US" sz="2200" dirty="0"/>
              <a:t>the nature and extent of the </a:t>
            </a:r>
            <a:r>
              <a:rPr lang="en-ZA" altLang="en-US" sz="2200" dirty="0">
                <a:solidFill>
                  <a:schemeClr val="accent2"/>
                </a:solidFill>
              </a:rPr>
              <a:t>tax base</a:t>
            </a:r>
          </a:p>
          <a:p>
            <a:pPr eaLnBrk="1" hangingPunct="1">
              <a:buFontTx/>
              <a:buNone/>
            </a:pPr>
            <a:endParaRPr lang="en-ZA" altLang="en-US" sz="2000" dirty="0"/>
          </a:p>
          <a:p>
            <a:pPr eaLnBrk="1" hangingPunct="1"/>
            <a:r>
              <a:rPr lang="en-ZA" altLang="en-US" sz="2400" dirty="0"/>
              <a:t>A further important policy issue: </a:t>
            </a:r>
            <a:r>
              <a:rPr lang="en-ZA" altLang="en-US" sz="2400" dirty="0">
                <a:solidFill>
                  <a:srgbClr val="FF0000"/>
                </a:solidFill>
              </a:rPr>
              <a:t>How often should tax rates be determined?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F933F7-0E28-4205-8BAB-546730B8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(2)</a:t>
            </a:r>
            <a:endParaRPr lang="en-ZA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33A6DE1F-25CD-41EA-B2F0-149D2630A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366675"/>
            <a:ext cx="11029615" cy="519755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ZA" altLang="en-US" dirty="0"/>
          </a:p>
          <a:p>
            <a:pPr eaLnBrk="1" hangingPunct="1">
              <a:lnSpc>
                <a:spcPct val="80000"/>
              </a:lnSpc>
            </a:pPr>
            <a:endParaRPr lang="en-ZA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dirty="0"/>
              <a:t>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ZA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1800" dirty="0">
                <a:solidFill>
                  <a:srgbClr val="FF3300"/>
                </a:solidFill>
              </a:rPr>
              <a:t>               	                        </a:t>
            </a:r>
            <a:r>
              <a:rPr lang="en-ZA" altLang="en-US" sz="1800" b="1" dirty="0">
                <a:solidFill>
                  <a:srgbClr val="000066"/>
                </a:solidFill>
              </a:rPr>
              <a:t>Policy variables</a:t>
            </a:r>
            <a:r>
              <a:rPr lang="en-ZA" altLang="en-US" sz="1800" b="1" dirty="0"/>
              <a:t>                               Administration variables</a:t>
            </a:r>
          </a:p>
          <a:p>
            <a:pPr eaLnBrk="1" hangingPunct="1">
              <a:lnSpc>
                <a:spcPct val="80000"/>
              </a:lnSpc>
            </a:pPr>
            <a:endParaRPr lang="en-ZA" alt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2000" dirty="0"/>
              <a:t>  </a:t>
            </a:r>
            <a:r>
              <a:rPr lang="en-ZA" altLang="en-US" sz="2000" b="1" dirty="0">
                <a:solidFill>
                  <a:srgbClr val="000066"/>
                </a:solidFill>
              </a:rPr>
              <a:t>CR:     Coverage ratio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2000" b="1" dirty="0">
                <a:solidFill>
                  <a:srgbClr val="000066"/>
                </a:solidFill>
              </a:rPr>
              <a:t>  VR:     Valuation ratio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2000" b="1" dirty="0">
                <a:solidFill>
                  <a:srgbClr val="000066"/>
                </a:solidFill>
              </a:rPr>
              <a:t>  Col R: Collection ratio</a:t>
            </a:r>
          </a:p>
          <a:p>
            <a:pPr eaLnBrk="1" hangingPunct="1">
              <a:lnSpc>
                <a:spcPct val="80000"/>
              </a:lnSpc>
            </a:pPr>
            <a:endParaRPr lang="en-ZA" altLang="en-US" dirty="0"/>
          </a:p>
          <a:p>
            <a:pPr eaLnBrk="1" hangingPunct="1">
              <a:lnSpc>
                <a:spcPct val="80000"/>
              </a:lnSpc>
            </a:pPr>
            <a:endParaRPr lang="en-ZA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1200" b="1" dirty="0"/>
              <a:t>     Source: Kelly (2000)</a:t>
            </a:r>
            <a:endParaRPr lang="en-GB" altLang="en-US" sz="1200" b="1" dirty="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01268477-9427-4EC5-9220-D0DD9ACB3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712914"/>
            <a:ext cx="1439862" cy="126523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2000" b="1" dirty="0">
                <a:solidFill>
                  <a:schemeClr val="bg1"/>
                </a:solidFill>
              </a:rPr>
              <a:t>Revenue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EB706812-A5A8-4BBC-B426-1E5134AD0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6" y="2133601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=</a:t>
            </a:r>
            <a:endParaRPr lang="en-GB" altLang="en-US" sz="1800" b="1"/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4CF1ACEB-8C95-4EB7-BCEB-86B51042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1989139"/>
            <a:ext cx="863600" cy="646331"/>
          </a:xfrm>
          <a:prstGeom prst="rect">
            <a:avLst/>
          </a:prstGeom>
          <a:solidFill>
            <a:srgbClr val="CCFF66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000066"/>
                </a:solidFill>
              </a:rPr>
              <a:t>Tax base</a:t>
            </a:r>
            <a:endParaRPr lang="en-GB" altLang="en-US" sz="1800" b="1">
              <a:solidFill>
                <a:srgbClr val="000066"/>
              </a:solidFill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3E46C5CC-CA3B-4219-B738-52FE59AD2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1989139"/>
            <a:ext cx="719138" cy="646331"/>
          </a:xfrm>
          <a:prstGeom prst="rect">
            <a:avLst/>
          </a:prstGeom>
          <a:solidFill>
            <a:srgbClr val="A7F7F7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000066"/>
                </a:solidFill>
              </a:rPr>
              <a:t>Tax rate</a:t>
            </a:r>
            <a:endParaRPr lang="en-GB" altLang="en-US" sz="1800" b="1">
              <a:solidFill>
                <a:srgbClr val="000066"/>
              </a:solidFill>
            </a:endParaRPr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0C8F3E80-B644-48E7-A9F2-4915409EB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2133600"/>
            <a:ext cx="576262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 dirty="0"/>
              <a:t>VR</a:t>
            </a:r>
            <a:endParaRPr lang="en-GB" altLang="en-US" sz="1800" b="1" dirty="0"/>
          </a:p>
        </p:txBody>
      </p:sp>
      <p:sp>
        <p:nvSpPr>
          <p:cNvPr id="7177" name="Text Box 10">
            <a:extLst>
              <a:ext uri="{FF2B5EF4-FFF2-40B4-BE49-F238E27FC236}">
                <a16:creationId xmlns:a16="http://schemas.microsoft.com/office/drawing/2014/main" id="{909F557A-EBB7-422C-B8EA-E307FD3E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5414" y="2133600"/>
            <a:ext cx="896937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 dirty="0"/>
              <a:t>Col R</a:t>
            </a:r>
            <a:endParaRPr lang="en-GB" altLang="en-US" sz="1800" b="1" dirty="0"/>
          </a:p>
        </p:txBody>
      </p:sp>
      <p:sp>
        <p:nvSpPr>
          <p:cNvPr id="7178" name="Text Box 11">
            <a:extLst>
              <a:ext uri="{FF2B5EF4-FFF2-40B4-BE49-F238E27FC236}">
                <a16:creationId xmlns:a16="http://schemas.microsoft.com/office/drawing/2014/main" id="{132C7AF2-1590-45E3-A093-C859824C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9" y="2133601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x</a:t>
            </a:r>
            <a:endParaRPr lang="en-GB" altLang="en-US" sz="1800"/>
          </a:p>
        </p:txBody>
      </p:sp>
      <p:sp>
        <p:nvSpPr>
          <p:cNvPr id="7179" name="Text Box 12">
            <a:extLst>
              <a:ext uri="{FF2B5EF4-FFF2-40B4-BE49-F238E27FC236}">
                <a16:creationId xmlns:a16="http://schemas.microsoft.com/office/drawing/2014/main" id="{D38E2350-5FBE-44F4-A0F5-F3E1F8B9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2133601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x</a:t>
            </a:r>
            <a:endParaRPr lang="en-GB" altLang="en-US" sz="1800"/>
          </a:p>
        </p:txBody>
      </p:sp>
      <p:sp>
        <p:nvSpPr>
          <p:cNvPr id="7180" name="Text Box 13">
            <a:extLst>
              <a:ext uri="{FF2B5EF4-FFF2-40B4-BE49-F238E27FC236}">
                <a16:creationId xmlns:a16="http://schemas.microsoft.com/office/drawing/2014/main" id="{899A3817-1EB8-44BC-BD20-8B42FFAB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133601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x</a:t>
            </a:r>
            <a:endParaRPr lang="en-GB" altLang="en-US" sz="1800"/>
          </a:p>
        </p:txBody>
      </p:sp>
      <p:sp>
        <p:nvSpPr>
          <p:cNvPr id="7181" name="Text Box 14">
            <a:extLst>
              <a:ext uri="{FF2B5EF4-FFF2-40B4-BE49-F238E27FC236}">
                <a16:creationId xmlns:a16="http://schemas.microsoft.com/office/drawing/2014/main" id="{412ED784-E526-484D-A4CE-4B88BB0D1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2133601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x</a:t>
            </a:r>
            <a:endParaRPr lang="en-GB" altLang="en-US" sz="1800"/>
          </a:p>
        </p:txBody>
      </p:sp>
      <p:sp>
        <p:nvSpPr>
          <p:cNvPr id="7182" name="AutoShape 15">
            <a:extLst>
              <a:ext uri="{FF2B5EF4-FFF2-40B4-BE49-F238E27FC236}">
                <a16:creationId xmlns:a16="http://schemas.microsoft.com/office/drawing/2014/main" id="{C5A2328F-422C-4C54-A307-D3FC4233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79" y="1412296"/>
            <a:ext cx="300260" cy="517620"/>
          </a:xfrm>
          <a:prstGeom prst="downArrow">
            <a:avLst>
              <a:gd name="adj1" fmla="val 50000"/>
              <a:gd name="adj2" fmla="val 41544"/>
            </a:avLst>
          </a:prstGeom>
          <a:solidFill>
            <a:srgbClr val="00006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7183" name="Text Box 16">
            <a:extLst>
              <a:ext uri="{FF2B5EF4-FFF2-40B4-BE49-F238E27FC236}">
                <a16:creationId xmlns:a16="http://schemas.microsoft.com/office/drawing/2014/main" id="{0B8D8689-99C8-4383-AE05-0D83FC196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2133600"/>
            <a:ext cx="576263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 dirty="0"/>
              <a:t>CR</a:t>
            </a:r>
            <a:endParaRPr lang="en-GB" altLang="en-US" sz="1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B9C61A-3BC1-41F2-9FE6-DB9ED558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Revenue </a:t>
            </a:r>
            <a:r>
              <a:rPr lang="en-US" dirty="0" err="1"/>
              <a:t>Mobilisation</a:t>
            </a:r>
            <a:r>
              <a:rPr lang="en-US" dirty="0"/>
              <a:t> Model</a:t>
            </a:r>
            <a:endParaRPr lang="en-ZA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>
            <a:extLst>
              <a:ext uri="{FF2B5EF4-FFF2-40B4-BE49-F238E27FC236}">
                <a16:creationId xmlns:a16="http://schemas.microsoft.com/office/drawing/2014/main" id="{56BFF9F0-6469-400C-BB01-2626EA4241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1388" y="1395414"/>
            <a:ext cx="0" cy="4321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C8473042-AAE6-4C39-8E63-46BC2C2E5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5694363"/>
            <a:ext cx="612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5ED46388-3877-402A-BFE1-18AF4E56E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EB855063-16F4-4A7C-91C4-44CDFE0E5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3FD49B31-D693-4C75-912A-EFFAED3CB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275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962C26C8-E061-467E-961C-956845470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6763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BDD23ADB-DD5D-4A6B-9183-4064958FA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1660525"/>
            <a:ext cx="0" cy="403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6916FA36-7C5B-487F-8586-551BD968C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2463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C72FAF04-5DFA-479C-978F-E58D97106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5075" y="1662114"/>
            <a:ext cx="0" cy="403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23E1B1E2-AEE6-4BCF-8A2F-0227E203C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8" y="5743576"/>
            <a:ext cx="271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</a:t>
            </a:r>
            <a:endParaRPr lang="en-GB" altLang="en-US" sz="1800"/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ACBC352B-FBC3-48C7-AD1B-D02C26E0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5783263"/>
            <a:ext cx="34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4</a:t>
            </a:r>
            <a:endParaRPr lang="en-GB" altLang="en-US" sz="1800"/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42C2CED1-44BF-45EA-8A2B-EB6DBC5EC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89" y="578643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2</a:t>
            </a:r>
            <a:endParaRPr lang="en-GB" altLang="en-US" sz="1800"/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E8376278-5CFC-4666-8DA8-3A488B36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1" y="578802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3</a:t>
            </a:r>
            <a:endParaRPr lang="en-GB" altLang="en-US" sz="1800"/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B78FDD77-5861-4CD1-9746-A1DA41FA8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9" y="5789613"/>
            <a:ext cx="344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5</a:t>
            </a:r>
            <a:endParaRPr lang="en-GB" altLang="en-US" sz="1800"/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D8ADF328-0AC4-4635-AECD-1D7365EB7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4" y="5789613"/>
            <a:ext cx="344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6</a:t>
            </a:r>
            <a:endParaRPr lang="en-GB" altLang="en-US" sz="1800"/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1E2AC75B-5C62-49D2-972C-E60E9B93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9" y="5772151"/>
            <a:ext cx="344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7</a:t>
            </a:r>
            <a:endParaRPr lang="en-GB" altLang="en-US" sz="1800"/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32E3901B-E770-4548-8109-69D49BBB0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576" y="5538788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Years</a:t>
            </a:r>
            <a:endParaRPr lang="en-GB" altLang="en-US" sz="1800"/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22415FE4-987E-4B9A-BC70-36EABDE54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6237288"/>
            <a:ext cx="568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CC3300"/>
                </a:solidFill>
              </a:rPr>
              <a:t>Valuation Cycles</a:t>
            </a:r>
            <a:endParaRPr lang="en-GB" altLang="en-US" sz="1800" b="1">
              <a:solidFill>
                <a:srgbClr val="CC3300"/>
              </a:solidFill>
            </a:endParaRPr>
          </a:p>
        </p:txBody>
      </p:sp>
      <p:sp>
        <p:nvSpPr>
          <p:cNvPr id="8213" name="Line 21">
            <a:extLst>
              <a:ext uri="{FF2B5EF4-FFF2-40B4-BE49-F238E27FC236}">
                <a16:creationId xmlns:a16="http://schemas.microsoft.com/office/drawing/2014/main" id="{28A96C31-5BB5-40D1-80BD-0027248BA0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1388" y="6165851"/>
            <a:ext cx="2908300" cy="11113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14" name="Line 22">
            <a:extLst>
              <a:ext uri="{FF2B5EF4-FFF2-40B4-BE49-F238E27FC236}">
                <a16:creationId xmlns:a16="http://schemas.microsoft.com/office/drawing/2014/main" id="{6F8B3A89-831A-4C4F-B9B1-D2F8AC624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7789" y="6170613"/>
            <a:ext cx="3024187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0FD9B68A-DF54-4E19-8C20-A82B305D0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724400"/>
            <a:ext cx="1352550" cy="376238"/>
          </a:xfrm>
          <a:prstGeom prst="rect">
            <a:avLst/>
          </a:prstGeom>
          <a:solidFill>
            <a:srgbClr val="99FF66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003300"/>
                </a:solidFill>
              </a:rPr>
              <a:t>Tax Rate</a:t>
            </a:r>
            <a:endParaRPr lang="en-GB" altLang="en-US" sz="1800" b="1">
              <a:solidFill>
                <a:srgbClr val="003300"/>
              </a:solidFill>
            </a:endParaRPr>
          </a:p>
        </p:txBody>
      </p:sp>
      <p:sp>
        <p:nvSpPr>
          <p:cNvPr id="8216" name="Line 32">
            <a:extLst>
              <a:ext uri="{FF2B5EF4-FFF2-40B4-BE49-F238E27FC236}">
                <a16:creationId xmlns:a16="http://schemas.microsoft.com/office/drawing/2014/main" id="{22ACDDC4-F8F0-4FCC-B869-F13966259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7688" y="1662114"/>
            <a:ext cx="0" cy="403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17" name="Line 33">
            <a:extLst>
              <a:ext uri="{FF2B5EF4-FFF2-40B4-BE49-F238E27FC236}">
                <a16:creationId xmlns:a16="http://schemas.microsoft.com/office/drawing/2014/main" id="{368AB9D7-C108-4E5D-89E1-4507F6B7A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0300" y="1662114"/>
            <a:ext cx="0" cy="403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18" name="Line 34">
            <a:extLst>
              <a:ext uri="{FF2B5EF4-FFF2-40B4-BE49-F238E27FC236}">
                <a16:creationId xmlns:a16="http://schemas.microsoft.com/office/drawing/2014/main" id="{4223C764-E76A-410D-8E85-214E45584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6563" y="1660525"/>
            <a:ext cx="0" cy="403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19" name="Text Box 35">
            <a:extLst>
              <a:ext uri="{FF2B5EF4-FFF2-40B4-BE49-F238E27FC236}">
                <a16:creationId xmlns:a16="http://schemas.microsoft.com/office/drawing/2014/main" id="{73C712C7-74F2-4572-B9A1-B99006F3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64" y="5778501"/>
            <a:ext cx="344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8</a:t>
            </a:r>
            <a:endParaRPr lang="en-GB" altLang="en-US" sz="1800"/>
          </a:p>
        </p:txBody>
      </p:sp>
      <p:sp>
        <p:nvSpPr>
          <p:cNvPr id="8220" name="Text Box 36">
            <a:extLst>
              <a:ext uri="{FF2B5EF4-FFF2-40B4-BE49-F238E27FC236}">
                <a16:creationId xmlns:a16="http://schemas.microsoft.com/office/drawing/2014/main" id="{678FBE7A-D9E8-4F8E-85F3-FFB9CD2D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5778501"/>
            <a:ext cx="34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9</a:t>
            </a:r>
            <a:endParaRPr lang="en-GB" altLang="en-US" sz="1800"/>
          </a:p>
        </p:txBody>
      </p:sp>
      <p:sp>
        <p:nvSpPr>
          <p:cNvPr id="8221" name="Text Box 37">
            <a:extLst>
              <a:ext uri="{FF2B5EF4-FFF2-40B4-BE49-F238E27FC236}">
                <a16:creationId xmlns:a16="http://schemas.microsoft.com/office/drawing/2014/main" id="{E53D6094-1E00-4BD0-84C7-70067E3DC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5389" y="5783263"/>
            <a:ext cx="46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10</a:t>
            </a:r>
            <a:endParaRPr lang="en-GB" altLang="en-US" sz="1800"/>
          </a:p>
        </p:txBody>
      </p:sp>
      <p:sp>
        <p:nvSpPr>
          <p:cNvPr id="8222" name="Line 40">
            <a:extLst>
              <a:ext uri="{FF2B5EF4-FFF2-40B4-BE49-F238E27FC236}">
                <a16:creationId xmlns:a16="http://schemas.microsoft.com/office/drawing/2014/main" id="{D0F6BB9E-FD11-444F-8A1E-FBB946409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4" y="5418138"/>
            <a:ext cx="2879725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23" name="Line 41">
            <a:extLst>
              <a:ext uri="{FF2B5EF4-FFF2-40B4-BE49-F238E27FC236}">
                <a16:creationId xmlns:a16="http://schemas.microsoft.com/office/drawing/2014/main" id="{01BAD6CB-82BA-44D5-8923-7C1A8D1CF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251" y="4508500"/>
            <a:ext cx="2879725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24" name="Text Box 42">
            <a:extLst>
              <a:ext uri="{FF2B5EF4-FFF2-40B4-BE49-F238E27FC236}">
                <a16:creationId xmlns:a16="http://schemas.microsoft.com/office/drawing/2014/main" id="{3F67D43B-B2D7-45BA-830B-27692C65A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229225"/>
            <a:ext cx="13684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chemeClr val="bg1"/>
                </a:solidFill>
              </a:rPr>
              <a:t>VR Values</a:t>
            </a: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8225" name="Text Box 49">
            <a:extLst>
              <a:ext uri="{FF2B5EF4-FFF2-40B4-BE49-F238E27FC236}">
                <a16:creationId xmlns:a16="http://schemas.microsoft.com/office/drawing/2014/main" id="{7EBD22CE-70AE-47BF-AD39-744432679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3922714"/>
            <a:ext cx="1223962" cy="376237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FF0000"/>
                </a:solidFill>
              </a:rPr>
              <a:t>Revenue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sp>
        <p:nvSpPr>
          <p:cNvPr id="8226" name="Line 51">
            <a:extLst>
              <a:ext uri="{FF2B5EF4-FFF2-40B4-BE49-F238E27FC236}">
                <a16:creationId xmlns:a16="http://schemas.microsoft.com/office/drawing/2014/main" id="{86A01301-A5BF-49FA-A577-C9BD0DD5D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4" y="5013325"/>
            <a:ext cx="2879725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27" name="Line 52">
            <a:extLst>
              <a:ext uri="{FF2B5EF4-FFF2-40B4-BE49-F238E27FC236}">
                <a16:creationId xmlns:a16="http://schemas.microsoft.com/office/drawing/2014/main" id="{092943D1-9EC0-49AB-B7CC-DC132E218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4" y="4076700"/>
            <a:ext cx="2879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28" name="Line 53">
            <a:extLst>
              <a:ext uri="{FF2B5EF4-FFF2-40B4-BE49-F238E27FC236}">
                <a16:creationId xmlns:a16="http://schemas.microsoft.com/office/drawing/2014/main" id="{E30510E3-5C3D-472B-9FA9-B0A5FDED6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251" y="5002213"/>
            <a:ext cx="2879725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29" name="Line 54">
            <a:extLst>
              <a:ext uri="{FF2B5EF4-FFF2-40B4-BE49-F238E27FC236}">
                <a16:creationId xmlns:a16="http://schemas.microsoft.com/office/drawing/2014/main" id="{35165515-5BD1-44ED-8544-1AF5531D8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251" y="2468563"/>
            <a:ext cx="2879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230" name="AutoShape 55">
            <a:extLst>
              <a:ext uri="{FF2B5EF4-FFF2-40B4-BE49-F238E27FC236}">
                <a16:creationId xmlns:a16="http://schemas.microsoft.com/office/drawing/2014/main" id="{37C969FF-174A-4652-AE5F-173B2C9BA5E3}"/>
              </a:ext>
            </a:extLst>
          </p:cNvPr>
          <p:cNvSpPr>
            <a:spLocks/>
          </p:cNvSpPr>
          <p:nvPr/>
        </p:nvSpPr>
        <p:spPr bwMode="auto">
          <a:xfrm>
            <a:off x="9480551" y="2454275"/>
            <a:ext cx="144463" cy="1728788"/>
          </a:xfrm>
          <a:prstGeom prst="rightBrace">
            <a:avLst>
              <a:gd name="adj1" fmla="val 99725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8231" name="Text Box 56">
            <a:extLst>
              <a:ext uri="{FF2B5EF4-FFF2-40B4-BE49-F238E27FC236}">
                <a16:creationId xmlns:a16="http://schemas.microsoft.com/office/drawing/2014/main" id="{9341EB4C-8D91-4539-8A61-F797F914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9789" y="3124201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FF0000"/>
                </a:solidFill>
              </a:rPr>
              <a:t>!!!!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668607-2303-424D-88DE-5219F701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Values vs. tax rates (1)</a:t>
            </a:r>
            <a:endParaRPr lang="en-ZA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>
            <a:extLst>
              <a:ext uri="{FF2B5EF4-FFF2-40B4-BE49-F238E27FC236}">
                <a16:creationId xmlns:a16="http://schemas.microsoft.com/office/drawing/2014/main" id="{CF715842-0E48-4C1E-8CA3-6BAF1DE205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1388" y="1395414"/>
            <a:ext cx="0" cy="4321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8B4AE1EB-A0D7-475E-8789-5007244AB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5694363"/>
            <a:ext cx="612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DDFD9B08-1155-4C85-BF36-480019E49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22" name="Line 6">
            <a:extLst>
              <a:ext uri="{FF2B5EF4-FFF2-40B4-BE49-F238E27FC236}">
                <a16:creationId xmlns:a16="http://schemas.microsoft.com/office/drawing/2014/main" id="{F6BBF947-D184-45E8-875E-9C3EDDAE4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C2BF9ED5-B893-473E-96CB-BACA66514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275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3A5519DB-9410-45C4-8C27-7BA6CE445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6763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F2FE6D91-C1F7-4041-B46C-013EB1CEC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1660525"/>
            <a:ext cx="0" cy="403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F35D5146-3FF3-4F2C-9C0E-738F8C11B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2463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27" name="Line 11">
            <a:extLst>
              <a:ext uri="{FF2B5EF4-FFF2-40B4-BE49-F238E27FC236}">
                <a16:creationId xmlns:a16="http://schemas.microsoft.com/office/drawing/2014/main" id="{DA6D1921-574E-4461-BBF1-3BA8151CD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5075" y="1662114"/>
            <a:ext cx="0" cy="403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D5C36C28-371F-479A-9772-35978C853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8" y="5743576"/>
            <a:ext cx="271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</a:t>
            </a:r>
            <a:endParaRPr lang="en-GB" altLang="en-US" sz="1800"/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152C6184-DD85-4E27-8A8B-E3D65AA19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5783263"/>
            <a:ext cx="34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4</a:t>
            </a:r>
            <a:endParaRPr lang="en-GB" altLang="en-US" sz="1800"/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FB2CFB56-2D99-44C1-B08A-50D2E4D18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89" y="578643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2</a:t>
            </a:r>
            <a:endParaRPr lang="en-GB" altLang="en-US" sz="1800"/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C02A1144-3B60-4B7D-8938-53FEAC3DF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1" y="578802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3</a:t>
            </a:r>
            <a:endParaRPr lang="en-GB" altLang="en-US" sz="1800"/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90EA11AC-D459-4A55-B862-CA74FBBF0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9" y="5789613"/>
            <a:ext cx="344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5</a:t>
            </a:r>
            <a:endParaRPr lang="en-GB" altLang="en-US" sz="1800"/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7CE7ECED-FC44-4C1C-905F-913D536B9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4" y="5789613"/>
            <a:ext cx="344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6</a:t>
            </a:r>
            <a:endParaRPr lang="en-GB" altLang="en-US" sz="1800"/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96961045-677C-4EDC-9A50-CCC9C50E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9" y="5772151"/>
            <a:ext cx="344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7</a:t>
            </a:r>
            <a:endParaRPr lang="en-GB" altLang="en-US" sz="1800"/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DC3E95B6-7164-4E47-A167-8B4281F22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576" y="5538788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Years</a:t>
            </a:r>
            <a:endParaRPr lang="en-GB" altLang="en-US" sz="1800"/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A6071FC0-FD46-4288-B975-8BDB4BB6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6237288"/>
            <a:ext cx="568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CC3300"/>
                </a:solidFill>
              </a:rPr>
              <a:t>Valuation Cycles</a:t>
            </a:r>
            <a:endParaRPr lang="en-GB" altLang="en-US" sz="1800" b="1">
              <a:solidFill>
                <a:srgbClr val="CC3300"/>
              </a:solidFill>
            </a:endParaRPr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67A02813-F1D1-4401-826E-90EB7B3183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1388" y="6165851"/>
            <a:ext cx="2908300" cy="11113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7B02558B-E5CA-44B1-9F90-EA0665A41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7789" y="6170613"/>
            <a:ext cx="3024187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39" name="Line 24">
            <a:extLst>
              <a:ext uri="{FF2B5EF4-FFF2-40B4-BE49-F238E27FC236}">
                <a16:creationId xmlns:a16="http://schemas.microsoft.com/office/drawing/2014/main" id="{E221BE41-26BD-459D-AC5E-C120B1B67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4868863"/>
            <a:ext cx="57626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40" name="Line 25">
            <a:extLst>
              <a:ext uri="{FF2B5EF4-FFF2-40B4-BE49-F238E27FC236}">
                <a16:creationId xmlns:a16="http://schemas.microsoft.com/office/drawing/2014/main" id="{F86D0B04-BC66-4E59-BACF-F87DD06D9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6" y="4581525"/>
            <a:ext cx="576263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41" name="Line 26">
            <a:extLst>
              <a:ext uri="{FF2B5EF4-FFF2-40B4-BE49-F238E27FC236}">
                <a16:creationId xmlns:a16="http://schemas.microsoft.com/office/drawing/2014/main" id="{826272C3-A393-4E6B-AC26-5C615501B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251" y="4221163"/>
            <a:ext cx="576263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42" name="Line 27">
            <a:extLst>
              <a:ext uri="{FF2B5EF4-FFF2-40B4-BE49-F238E27FC236}">
                <a16:creationId xmlns:a16="http://schemas.microsoft.com/office/drawing/2014/main" id="{762357F3-31D4-406E-8200-2D28FF1ED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9388" y="3933825"/>
            <a:ext cx="57626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43" name="Line 28">
            <a:extLst>
              <a:ext uri="{FF2B5EF4-FFF2-40B4-BE49-F238E27FC236}">
                <a16:creationId xmlns:a16="http://schemas.microsoft.com/office/drawing/2014/main" id="{451F1637-0244-44A1-9D9C-8AA16B734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888" y="3716338"/>
            <a:ext cx="57626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44" name="Line 32">
            <a:extLst>
              <a:ext uri="{FF2B5EF4-FFF2-40B4-BE49-F238E27FC236}">
                <a16:creationId xmlns:a16="http://schemas.microsoft.com/office/drawing/2014/main" id="{FF49AF06-CA36-48FA-AA8A-14350AFC7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7688" y="1662114"/>
            <a:ext cx="0" cy="403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45" name="Line 33">
            <a:extLst>
              <a:ext uri="{FF2B5EF4-FFF2-40B4-BE49-F238E27FC236}">
                <a16:creationId xmlns:a16="http://schemas.microsoft.com/office/drawing/2014/main" id="{CC535CD4-CB1B-429E-B19A-0AAC4C2A0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0300" y="1662114"/>
            <a:ext cx="0" cy="403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46" name="Line 34">
            <a:extLst>
              <a:ext uri="{FF2B5EF4-FFF2-40B4-BE49-F238E27FC236}">
                <a16:creationId xmlns:a16="http://schemas.microsoft.com/office/drawing/2014/main" id="{7A410F21-3084-42EE-B068-3B93D8020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6563" y="1660525"/>
            <a:ext cx="0" cy="403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47" name="Text Box 35">
            <a:extLst>
              <a:ext uri="{FF2B5EF4-FFF2-40B4-BE49-F238E27FC236}">
                <a16:creationId xmlns:a16="http://schemas.microsoft.com/office/drawing/2014/main" id="{F7367EF7-6792-4339-9982-CD2BDED3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64" y="5778501"/>
            <a:ext cx="344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8</a:t>
            </a:r>
            <a:endParaRPr lang="en-GB" altLang="en-US" sz="1800"/>
          </a:p>
        </p:txBody>
      </p:sp>
      <p:sp>
        <p:nvSpPr>
          <p:cNvPr id="9248" name="Text Box 36">
            <a:extLst>
              <a:ext uri="{FF2B5EF4-FFF2-40B4-BE49-F238E27FC236}">
                <a16:creationId xmlns:a16="http://schemas.microsoft.com/office/drawing/2014/main" id="{A1BE62C9-EDA8-4038-A86B-302F2A67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5778501"/>
            <a:ext cx="34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9</a:t>
            </a:r>
            <a:endParaRPr lang="en-GB" altLang="en-US" sz="1800"/>
          </a:p>
        </p:txBody>
      </p:sp>
      <p:sp>
        <p:nvSpPr>
          <p:cNvPr id="9249" name="Text Box 37">
            <a:extLst>
              <a:ext uri="{FF2B5EF4-FFF2-40B4-BE49-F238E27FC236}">
                <a16:creationId xmlns:a16="http://schemas.microsoft.com/office/drawing/2014/main" id="{DA963196-E40E-4959-BFC6-1DBF2A48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5389" y="5783263"/>
            <a:ext cx="46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10</a:t>
            </a:r>
            <a:endParaRPr lang="en-GB" altLang="en-US" sz="1800"/>
          </a:p>
        </p:txBody>
      </p:sp>
      <p:sp>
        <p:nvSpPr>
          <p:cNvPr id="9250" name="Line 40">
            <a:extLst>
              <a:ext uri="{FF2B5EF4-FFF2-40B4-BE49-F238E27FC236}">
                <a16:creationId xmlns:a16="http://schemas.microsoft.com/office/drawing/2014/main" id="{4CFDDB2B-41FB-4B71-9CFB-FDA893B93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4" y="5418138"/>
            <a:ext cx="2879725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51" name="Line 41">
            <a:extLst>
              <a:ext uri="{FF2B5EF4-FFF2-40B4-BE49-F238E27FC236}">
                <a16:creationId xmlns:a16="http://schemas.microsoft.com/office/drawing/2014/main" id="{D43310DF-1320-4AA6-B18B-48E1E6B68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4139" y="4953000"/>
            <a:ext cx="2879725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52" name="Text Box 42">
            <a:extLst>
              <a:ext uri="{FF2B5EF4-FFF2-40B4-BE49-F238E27FC236}">
                <a16:creationId xmlns:a16="http://schemas.microsoft.com/office/drawing/2014/main" id="{C7BEF538-4E6A-447C-AFFE-B2CE51B29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229225"/>
            <a:ext cx="13684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chemeClr val="bg1"/>
                </a:solidFill>
              </a:rPr>
              <a:t>VR Values</a:t>
            </a: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9253" name="Line 43">
            <a:extLst>
              <a:ext uri="{FF2B5EF4-FFF2-40B4-BE49-F238E27FC236}">
                <a16:creationId xmlns:a16="http://schemas.microsoft.com/office/drawing/2014/main" id="{08EF9F92-89AD-4356-9DAF-D121493D4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26" y="3357563"/>
            <a:ext cx="576263" cy="0"/>
          </a:xfrm>
          <a:prstGeom prst="line">
            <a:avLst/>
          </a:prstGeom>
          <a:noFill/>
          <a:ln w="76200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54" name="Line 44">
            <a:extLst>
              <a:ext uri="{FF2B5EF4-FFF2-40B4-BE49-F238E27FC236}">
                <a16:creationId xmlns:a16="http://schemas.microsoft.com/office/drawing/2014/main" id="{693C466E-FF91-45BE-9863-D355FBCF68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5839" y="3860800"/>
            <a:ext cx="2879725" cy="15128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55" name="Line 45">
            <a:extLst>
              <a:ext uri="{FF2B5EF4-FFF2-40B4-BE49-F238E27FC236}">
                <a16:creationId xmlns:a16="http://schemas.microsoft.com/office/drawing/2014/main" id="{B0DB1C2E-1370-42FA-A2D9-21A53A7AC7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6364" y="1412875"/>
            <a:ext cx="2879725" cy="151288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56" name="Line 46">
            <a:extLst>
              <a:ext uri="{FF2B5EF4-FFF2-40B4-BE49-F238E27FC236}">
                <a16:creationId xmlns:a16="http://schemas.microsoft.com/office/drawing/2014/main" id="{4835BB76-E574-4D34-9EAF-F83E80754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013" y="3716338"/>
            <a:ext cx="576262" cy="0"/>
          </a:xfrm>
          <a:prstGeom prst="line">
            <a:avLst/>
          </a:prstGeom>
          <a:noFill/>
          <a:ln w="76200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57" name="Text Box 49">
            <a:extLst>
              <a:ext uri="{FF2B5EF4-FFF2-40B4-BE49-F238E27FC236}">
                <a16:creationId xmlns:a16="http://schemas.microsoft.com/office/drawing/2014/main" id="{5482ECAE-108F-4A98-A09E-886E19D4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6" y="4714875"/>
            <a:ext cx="1223963" cy="376238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FF0000"/>
                </a:solidFill>
              </a:rPr>
              <a:t>Revenue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sp>
        <p:nvSpPr>
          <p:cNvPr id="9258" name="Line 55">
            <a:extLst>
              <a:ext uri="{FF2B5EF4-FFF2-40B4-BE49-F238E27FC236}">
                <a16:creationId xmlns:a16="http://schemas.microsoft.com/office/drawing/2014/main" id="{76059C22-2D25-4E50-A5FA-CBBD9B639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3213100"/>
            <a:ext cx="576262" cy="0"/>
          </a:xfrm>
          <a:prstGeom prst="line">
            <a:avLst/>
          </a:prstGeom>
          <a:noFill/>
          <a:ln w="76200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59" name="Line 56">
            <a:extLst>
              <a:ext uri="{FF2B5EF4-FFF2-40B4-BE49-F238E27FC236}">
                <a16:creationId xmlns:a16="http://schemas.microsoft.com/office/drawing/2014/main" id="{E9EEF267-3625-4881-9204-A334FC70F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2997200"/>
            <a:ext cx="576262" cy="0"/>
          </a:xfrm>
          <a:prstGeom prst="line">
            <a:avLst/>
          </a:prstGeom>
          <a:noFill/>
          <a:ln w="76200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60" name="Line 57">
            <a:extLst>
              <a:ext uri="{FF2B5EF4-FFF2-40B4-BE49-F238E27FC236}">
                <a16:creationId xmlns:a16="http://schemas.microsoft.com/office/drawing/2014/main" id="{CF37864C-17BA-438D-9312-C80A82B44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6" y="2781300"/>
            <a:ext cx="576263" cy="0"/>
          </a:xfrm>
          <a:prstGeom prst="line">
            <a:avLst/>
          </a:prstGeom>
          <a:noFill/>
          <a:ln w="76200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61" name="AutoShape 58">
            <a:extLst>
              <a:ext uri="{FF2B5EF4-FFF2-40B4-BE49-F238E27FC236}">
                <a16:creationId xmlns:a16="http://schemas.microsoft.com/office/drawing/2014/main" id="{FE6FE11F-7531-4800-8ACC-9AE684DF0E24}"/>
              </a:ext>
            </a:extLst>
          </p:cNvPr>
          <p:cNvSpPr>
            <a:spLocks/>
          </p:cNvSpPr>
          <p:nvPr/>
        </p:nvSpPr>
        <p:spPr bwMode="auto">
          <a:xfrm>
            <a:off x="9409113" y="2781301"/>
            <a:ext cx="215900" cy="936625"/>
          </a:xfrm>
          <a:prstGeom prst="rightBrace">
            <a:avLst>
              <a:gd name="adj1" fmla="val 36152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9262" name="Text Box 59">
            <a:extLst>
              <a:ext uri="{FF2B5EF4-FFF2-40B4-BE49-F238E27FC236}">
                <a16:creationId xmlns:a16="http://schemas.microsoft.com/office/drawing/2014/main" id="{BF3AC094-37BE-4A1B-8643-64BD211D0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9789" y="3057526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FF0000"/>
                </a:solidFill>
              </a:rPr>
              <a:t>!!!!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sp>
        <p:nvSpPr>
          <p:cNvPr id="9263" name="Text Box 60">
            <a:extLst>
              <a:ext uri="{FF2B5EF4-FFF2-40B4-BE49-F238E27FC236}">
                <a16:creationId xmlns:a16="http://schemas.microsoft.com/office/drawing/2014/main" id="{F229B77A-A070-49FE-B5F6-DC57113D9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4149725"/>
            <a:ext cx="1352550" cy="376238"/>
          </a:xfrm>
          <a:prstGeom prst="rect">
            <a:avLst/>
          </a:prstGeom>
          <a:solidFill>
            <a:srgbClr val="99FF66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003300"/>
                </a:solidFill>
              </a:rPr>
              <a:t>Tax Rate</a:t>
            </a:r>
            <a:endParaRPr lang="en-GB" altLang="en-US" sz="1800" b="1">
              <a:solidFill>
                <a:srgbClr val="003300"/>
              </a:solidFill>
            </a:endParaRPr>
          </a:p>
        </p:txBody>
      </p:sp>
      <p:sp>
        <p:nvSpPr>
          <p:cNvPr id="9264" name="AutoShape 58">
            <a:extLst>
              <a:ext uri="{FF2B5EF4-FFF2-40B4-BE49-F238E27FC236}">
                <a16:creationId xmlns:a16="http://schemas.microsoft.com/office/drawing/2014/main" id="{2F90C36E-C0EE-48A5-9D44-3E126BA4DAB6}"/>
              </a:ext>
            </a:extLst>
          </p:cNvPr>
          <p:cNvSpPr>
            <a:spLocks/>
          </p:cNvSpPr>
          <p:nvPr/>
        </p:nvSpPr>
        <p:spPr bwMode="auto">
          <a:xfrm>
            <a:off x="6510338" y="2938464"/>
            <a:ext cx="215900" cy="936625"/>
          </a:xfrm>
          <a:prstGeom prst="rightBrace">
            <a:avLst>
              <a:gd name="adj1" fmla="val 36152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D9D76C-FBD5-49FB-A469-4B6F50B8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Values vs. tax rates (2)</a:t>
            </a:r>
            <a:endParaRPr lang="en-ZA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6">
            <a:extLst>
              <a:ext uri="{FF2B5EF4-FFF2-40B4-BE49-F238E27FC236}">
                <a16:creationId xmlns:a16="http://schemas.microsoft.com/office/drawing/2014/main" id="{6685A4C1-F060-49E7-A45B-F0873127EF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1388" y="1395414"/>
            <a:ext cx="0" cy="4321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44" name="Line 7">
            <a:extLst>
              <a:ext uri="{FF2B5EF4-FFF2-40B4-BE49-F238E27FC236}">
                <a16:creationId xmlns:a16="http://schemas.microsoft.com/office/drawing/2014/main" id="{4A5B507A-7B6D-4A48-83C8-C54871C8F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5694363"/>
            <a:ext cx="612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45" name="Line 8">
            <a:extLst>
              <a:ext uri="{FF2B5EF4-FFF2-40B4-BE49-F238E27FC236}">
                <a16:creationId xmlns:a16="http://schemas.microsoft.com/office/drawing/2014/main" id="{9A886CC4-F51F-457F-887B-D0D561076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46" name="Line 9">
            <a:extLst>
              <a:ext uri="{FF2B5EF4-FFF2-40B4-BE49-F238E27FC236}">
                <a16:creationId xmlns:a16="http://schemas.microsoft.com/office/drawing/2014/main" id="{09864DF7-E417-49C1-AF5E-7C9EFD28D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47" name="Line 10">
            <a:extLst>
              <a:ext uri="{FF2B5EF4-FFF2-40B4-BE49-F238E27FC236}">
                <a16:creationId xmlns:a16="http://schemas.microsoft.com/office/drawing/2014/main" id="{8DBB8802-969C-47D7-8C79-F80BAEE14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275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48" name="Line 11">
            <a:extLst>
              <a:ext uri="{FF2B5EF4-FFF2-40B4-BE49-F238E27FC236}">
                <a16:creationId xmlns:a16="http://schemas.microsoft.com/office/drawing/2014/main" id="{F5DEF7C6-A5C1-4E67-B861-F3CF07811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6763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49" name="Line 12">
            <a:extLst>
              <a:ext uri="{FF2B5EF4-FFF2-40B4-BE49-F238E27FC236}">
                <a16:creationId xmlns:a16="http://schemas.microsoft.com/office/drawing/2014/main" id="{29DBEFF4-D6BA-4DF2-829E-578914DAC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1660525"/>
            <a:ext cx="0" cy="403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50" name="Line 13">
            <a:extLst>
              <a:ext uri="{FF2B5EF4-FFF2-40B4-BE49-F238E27FC236}">
                <a16:creationId xmlns:a16="http://schemas.microsoft.com/office/drawing/2014/main" id="{4F7C14BC-2D07-498F-B279-52CED65C4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2463" y="16605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51" name="Line 14">
            <a:extLst>
              <a:ext uri="{FF2B5EF4-FFF2-40B4-BE49-F238E27FC236}">
                <a16:creationId xmlns:a16="http://schemas.microsoft.com/office/drawing/2014/main" id="{BF4E7DBC-FB09-4F68-AF05-E3B97A5B9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5075" y="1662114"/>
            <a:ext cx="0" cy="403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52" name="Text Box 15">
            <a:extLst>
              <a:ext uri="{FF2B5EF4-FFF2-40B4-BE49-F238E27FC236}">
                <a16:creationId xmlns:a16="http://schemas.microsoft.com/office/drawing/2014/main" id="{5F084CC5-DAC4-4BFA-8C29-9FA78B97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8" y="5743576"/>
            <a:ext cx="271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</a:t>
            </a:r>
            <a:endParaRPr lang="en-GB" altLang="en-US" sz="1800"/>
          </a:p>
        </p:txBody>
      </p:sp>
      <p:sp>
        <p:nvSpPr>
          <p:cNvPr id="10253" name="Text Box 17">
            <a:extLst>
              <a:ext uri="{FF2B5EF4-FFF2-40B4-BE49-F238E27FC236}">
                <a16:creationId xmlns:a16="http://schemas.microsoft.com/office/drawing/2014/main" id="{4F4B203F-2BAB-4073-9F57-30C9E685B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5783263"/>
            <a:ext cx="34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4</a:t>
            </a:r>
            <a:endParaRPr lang="en-GB" altLang="en-US" sz="1800"/>
          </a:p>
        </p:txBody>
      </p:sp>
      <p:sp>
        <p:nvSpPr>
          <p:cNvPr id="10254" name="Text Box 18">
            <a:extLst>
              <a:ext uri="{FF2B5EF4-FFF2-40B4-BE49-F238E27FC236}">
                <a16:creationId xmlns:a16="http://schemas.microsoft.com/office/drawing/2014/main" id="{8B790775-013B-4460-A741-76950226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89" y="578643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2</a:t>
            </a:r>
            <a:endParaRPr lang="en-GB" altLang="en-US" sz="1800"/>
          </a:p>
        </p:txBody>
      </p:sp>
      <p:sp>
        <p:nvSpPr>
          <p:cNvPr id="10255" name="Text Box 19">
            <a:extLst>
              <a:ext uri="{FF2B5EF4-FFF2-40B4-BE49-F238E27FC236}">
                <a16:creationId xmlns:a16="http://schemas.microsoft.com/office/drawing/2014/main" id="{7EFEBD16-B8F3-481E-AFA0-26A211FEF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1" y="578802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3</a:t>
            </a:r>
            <a:endParaRPr lang="en-GB" altLang="en-US" sz="1800"/>
          </a:p>
        </p:txBody>
      </p:sp>
      <p:sp>
        <p:nvSpPr>
          <p:cNvPr id="10256" name="Text Box 20">
            <a:extLst>
              <a:ext uri="{FF2B5EF4-FFF2-40B4-BE49-F238E27FC236}">
                <a16:creationId xmlns:a16="http://schemas.microsoft.com/office/drawing/2014/main" id="{2E95D1BC-F17A-492A-9B1E-6C29046DB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9" y="5789613"/>
            <a:ext cx="344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5</a:t>
            </a:r>
            <a:endParaRPr lang="en-GB" altLang="en-US" sz="1800"/>
          </a:p>
        </p:txBody>
      </p:sp>
      <p:sp>
        <p:nvSpPr>
          <p:cNvPr id="10257" name="Text Box 21">
            <a:extLst>
              <a:ext uri="{FF2B5EF4-FFF2-40B4-BE49-F238E27FC236}">
                <a16:creationId xmlns:a16="http://schemas.microsoft.com/office/drawing/2014/main" id="{81E66A56-4E13-4E2A-9A5B-7DD1417E3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4" y="5789613"/>
            <a:ext cx="344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6</a:t>
            </a:r>
            <a:endParaRPr lang="en-GB" altLang="en-US" sz="1800"/>
          </a:p>
        </p:txBody>
      </p:sp>
      <p:sp>
        <p:nvSpPr>
          <p:cNvPr id="10258" name="Text Box 22">
            <a:extLst>
              <a:ext uri="{FF2B5EF4-FFF2-40B4-BE49-F238E27FC236}">
                <a16:creationId xmlns:a16="http://schemas.microsoft.com/office/drawing/2014/main" id="{AD50D94B-7158-4636-BFA6-39F536C04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9" y="5772151"/>
            <a:ext cx="344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7</a:t>
            </a:r>
            <a:endParaRPr lang="en-GB" altLang="en-US" sz="1800"/>
          </a:p>
        </p:txBody>
      </p:sp>
      <p:sp>
        <p:nvSpPr>
          <p:cNvPr id="10259" name="Text Box 23">
            <a:extLst>
              <a:ext uri="{FF2B5EF4-FFF2-40B4-BE49-F238E27FC236}">
                <a16:creationId xmlns:a16="http://schemas.microsoft.com/office/drawing/2014/main" id="{D39F8655-FA7D-4AFB-BEAF-A3B6F5045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576" y="5538788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Years</a:t>
            </a:r>
            <a:endParaRPr lang="en-GB" altLang="en-US" sz="1800"/>
          </a:p>
        </p:txBody>
      </p:sp>
      <p:sp>
        <p:nvSpPr>
          <p:cNvPr id="10260" name="Text Box 24">
            <a:extLst>
              <a:ext uri="{FF2B5EF4-FFF2-40B4-BE49-F238E27FC236}">
                <a16:creationId xmlns:a16="http://schemas.microsoft.com/office/drawing/2014/main" id="{70CE2BEE-E860-41E8-965B-38DFF07A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6237288"/>
            <a:ext cx="568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CC3300"/>
                </a:solidFill>
              </a:rPr>
              <a:t>Valuation Cycles</a:t>
            </a:r>
            <a:endParaRPr lang="en-GB" altLang="en-US" sz="1800" b="1">
              <a:solidFill>
                <a:srgbClr val="CC3300"/>
              </a:solidFill>
            </a:endParaRPr>
          </a:p>
        </p:txBody>
      </p:sp>
      <p:sp>
        <p:nvSpPr>
          <p:cNvPr id="10261" name="Line 25">
            <a:extLst>
              <a:ext uri="{FF2B5EF4-FFF2-40B4-BE49-F238E27FC236}">
                <a16:creationId xmlns:a16="http://schemas.microsoft.com/office/drawing/2014/main" id="{9ACD56AF-CDF6-4B9C-A132-90F0C65198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1388" y="6165851"/>
            <a:ext cx="2908300" cy="11113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62" name="Line 26">
            <a:extLst>
              <a:ext uri="{FF2B5EF4-FFF2-40B4-BE49-F238E27FC236}">
                <a16:creationId xmlns:a16="http://schemas.microsoft.com/office/drawing/2014/main" id="{C9794C28-B53F-4FB2-9322-604ECE0BF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7789" y="6170613"/>
            <a:ext cx="3024187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63" name="Line 28">
            <a:extLst>
              <a:ext uri="{FF2B5EF4-FFF2-40B4-BE49-F238E27FC236}">
                <a16:creationId xmlns:a16="http://schemas.microsoft.com/office/drawing/2014/main" id="{8866AD9F-EF62-4B26-A02D-9A4FB1853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4868863"/>
            <a:ext cx="57626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64" name="Line 29">
            <a:extLst>
              <a:ext uri="{FF2B5EF4-FFF2-40B4-BE49-F238E27FC236}">
                <a16:creationId xmlns:a16="http://schemas.microsoft.com/office/drawing/2014/main" id="{97B3AD89-3814-451E-85C6-254D65BAE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6" y="4581525"/>
            <a:ext cx="576263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65" name="Line 30">
            <a:extLst>
              <a:ext uri="{FF2B5EF4-FFF2-40B4-BE49-F238E27FC236}">
                <a16:creationId xmlns:a16="http://schemas.microsoft.com/office/drawing/2014/main" id="{75230CAA-A1F0-4C92-82EE-C5F808C72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251" y="4265613"/>
            <a:ext cx="576263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66" name="Line 31">
            <a:extLst>
              <a:ext uri="{FF2B5EF4-FFF2-40B4-BE49-F238E27FC236}">
                <a16:creationId xmlns:a16="http://schemas.microsoft.com/office/drawing/2014/main" id="{2A4AE89F-98E3-493D-8C50-12B2C86B6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9388" y="4067175"/>
            <a:ext cx="57626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67" name="Line 32">
            <a:extLst>
              <a:ext uri="{FF2B5EF4-FFF2-40B4-BE49-F238E27FC236}">
                <a16:creationId xmlns:a16="http://schemas.microsoft.com/office/drawing/2014/main" id="{1B85BFEE-74DA-4D98-9F6B-AAEDB06DD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888" y="3716338"/>
            <a:ext cx="57626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68" name="Line 33">
            <a:extLst>
              <a:ext uri="{FF2B5EF4-FFF2-40B4-BE49-F238E27FC236}">
                <a16:creationId xmlns:a16="http://schemas.microsoft.com/office/drawing/2014/main" id="{9F2E1369-C289-413B-9861-B6EF86787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3026" y="4645025"/>
            <a:ext cx="576263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69" name="Line 34">
            <a:extLst>
              <a:ext uri="{FF2B5EF4-FFF2-40B4-BE49-F238E27FC236}">
                <a16:creationId xmlns:a16="http://schemas.microsoft.com/office/drawing/2014/main" id="{5DC2C37C-5D8A-4BAC-9EBE-E9EBDF87A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6663" y="4149725"/>
            <a:ext cx="57626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70" name="Line 35">
            <a:extLst>
              <a:ext uri="{FF2B5EF4-FFF2-40B4-BE49-F238E27FC236}">
                <a16:creationId xmlns:a16="http://schemas.microsoft.com/office/drawing/2014/main" id="{28348488-16F1-4BD0-A2EA-BFF259883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1" y="4376738"/>
            <a:ext cx="576263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71" name="Line 36">
            <a:extLst>
              <a:ext uri="{FF2B5EF4-FFF2-40B4-BE49-F238E27FC236}">
                <a16:creationId xmlns:a16="http://schemas.microsoft.com/office/drawing/2014/main" id="{5F752CD8-9A29-4EBC-9534-756092D87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7688" y="1662114"/>
            <a:ext cx="0" cy="403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72" name="Line 37">
            <a:extLst>
              <a:ext uri="{FF2B5EF4-FFF2-40B4-BE49-F238E27FC236}">
                <a16:creationId xmlns:a16="http://schemas.microsoft.com/office/drawing/2014/main" id="{92766B25-5A2E-40B9-9D16-E995CC9FA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0300" y="1662114"/>
            <a:ext cx="0" cy="403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73" name="Line 39">
            <a:extLst>
              <a:ext uri="{FF2B5EF4-FFF2-40B4-BE49-F238E27FC236}">
                <a16:creationId xmlns:a16="http://schemas.microsoft.com/office/drawing/2014/main" id="{A685AAD4-3B67-45E5-8039-BE1E920E1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6563" y="1660525"/>
            <a:ext cx="0" cy="403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74" name="Text Box 40">
            <a:extLst>
              <a:ext uri="{FF2B5EF4-FFF2-40B4-BE49-F238E27FC236}">
                <a16:creationId xmlns:a16="http://schemas.microsoft.com/office/drawing/2014/main" id="{57D24B97-1353-43A2-9678-B246D3746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64" y="5778501"/>
            <a:ext cx="344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8</a:t>
            </a:r>
            <a:endParaRPr lang="en-GB" altLang="en-US" sz="1800"/>
          </a:p>
        </p:txBody>
      </p:sp>
      <p:sp>
        <p:nvSpPr>
          <p:cNvPr id="10275" name="Text Box 41">
            <a:extLst>
              <a:ext uri="{FF2B5EF4-FFF2-40B4-BE49-F238E27FC236}">
                <a16:creationId xmlns:a16="http://schemas.microsoft.com/office/drawing/2014/main" id="{FFBA76E5-7B7D-4433-9CBA-13BB29CF2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5778501"/>
            <a:ext cx="34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9</a:t>
            </a:r>
            <a:endParaRPr lang="en-GB" altLang="en-US" sz="1800"/>
          </a:p>
        </p:txBody>
      </p:sp>
      <p:sp>
        <p:nvSpPr>
          <p:cNvPr id="10276" name="Text Box 42">
            <a:extLst>
              <a:ext uri="{FF2B5EF4-FFF2-40B4-BE49-F238E27FC236}">
                <a16:creationId xmlns:a16="http://schemas.microsoft.com/office/drawing/2014/main" id="{FE34C8C8-1522-4DDD-A387-4CC405F0F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5389" y="5783263"/>
            <a:ext cx="46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10</a:t>
            </a:r>
            <a:endParaRPr lang="en-GB" altLang="en-US" sz="1800"/>
          </a:p>
        </p:txBody>
      </p:sp>
      <p:sp>
        <p:nvSpPr>
          <p:cNvPr id="10277" name="Line 43">
            <a:extLst>
              <a:ext uri="{FF2B5EF4-FFF2-40B4-BE49-F238E27FC236}">
                <a16:creationId xmlns:a16="http://schemas.microsoft.com/office/drawing/2014/main" id="{6F5F334A-C676-4EF9-9A9D-256331351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2451" y="3716338"/>
            <a:ext cx="576263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78" name="Line 44">
            <a:extLst>
              <a:ext uri="{FF2B5EF4-FFF2-40B4-BE49-F238E27FC236}">
                <a16:creationId xmlns:a16="http://schemas.microsoft.com/office/drawing/2014/main" id="{5BD12E89-C3E9-4258-AA09-C6F89D26B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5063" y="3567113"/>
            <a:ext cx="57626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79" name="Line 45">
            <a:extLst>
              <a:ext uri="{FF2B5EF4-FFF2-40B4-BE49-F238E27FC236}">
                <a16:creationId xmlns:a16="http://schemas.microsoft.com/office/drawing/2014/main" id="{0AE21EC3-269D-4382-B310-090E1A512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4" y="5418138"/>
            <a:ext cx="2879725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80" name="Line 46">
            <a:extLst>
              <a:ext uri="{FF2B5EF4-FFF2-40B4-BE49-F238E27FC236}">
                <a16:creationId xmlns:a16="http://schemas.microsoft.com/office/drawing/2014/main" id="{BA247B5D-0298-4A9D-A631-299D4C727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4139" y="4953000"/>
            <a:ext cx="2879725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81" name="Text Box 47">
            <a:extLst>
              <a:ext uri="{FF2B5EF4-FFF2-40B4-BE49-F238E27FC236}">
                <a16:creationId xmlns:a16="http://schemas.microsoft.com/office/drawing/2014/main" id="{D1307337-287D-44C5-9CC3-66E77588C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229225"/>
            <a:ext cx="13684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chemeClr val="bg1"/>
                </a:solidFill>
              </a:rPr>
              <a:t>VR Values</a:t>
            </a: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10282" name="Line 48">
            <a:extLst>
              <a:ext uri="{FF2B5EF4-FFF2-40B4-BE49-F238E27FC236}">
                <a16:creationId xmlns:a16="http://schemas.microsoft.com/office/drawing/2014/main" id="{CC33BC41-67E0-4C43-BC6E-7F1FAE120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251" y="3500438"/>
            <a:ext cx="576263" cy="0"/>
          </a:xfrm>
          <a:prstGeom prst="line">
            <a:avLst/>
          </a:prstGeom>
          <a:noFill/>
          <a:ln w="76200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83" name="Line 49">
            <a:extLst>
              <a:ext uri="{FF2B5EF4-FFF2-40B4-BE49-F238E27FC236}">
                <a16:creationId xmlns:a16="http://schemas.microsoft.com/office/drawing/2014/main" id="{E4703089-8AE9-45D6-ADB2-7980481A61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5839" y="3860800"/>
            <a:ext cx="2879725" cy="15128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84" name="Line 50">
            <a:extLst>
              <a:ext uri="{FF2B5EF4-FFF2-40B4-BE49-F238E27FC236}">
                <a16:creationId xmlns:a16="http://schemas.microsoft.com/office/drawing/2014/main" id="{05FAEE39-632B-47A8-9589-154F84C01E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8901" y="2316164"/>
            <a:ext cx="2879725" cy="1512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85" name="Line 52">
            <a:extLst>
              <a:ext uri="{FF2B5EF4-FFF2-40B4-BE49-F238E27FC236}">
                <a16:creationId xmlns:a16="http://schemas.microsoft.com/office/drawing/2014/main" id="{79AC96B0-1E7F-401B-B0E0-F0060E59B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013" y="3716338"/>
            <a:ext cx="576262" cy="0"/>
          </a:xfrm>
          <a:prstGeom prst="line">
            <a:avLst/>
          </a:prstGeom>
          <a:noFill/>
          <a:ln w="76200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86" name="Line 53">
            <a:extLst>
              <a:ext uri="{FF2B5EF4-FFF2-40B4-BE49-F238E27FC236}">
                <a16:creationId xmlns:a16="http://schemas.microsoft.com/office/drawing/2014/main" id="{0A5DA0AE-1580-4E25-8D9A-2780530526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5251" y="2997201"/>
            <a:ext cx="576263" cy="36036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87" name="Line 54">
            <a:extLst>
              <a:ext uri="{FF2B5EF4-FFF2-40B4-BE49-F238E27FC236}">
                <a16:creationId xmlns:a16="http://schemas.microsoft.com/office/drawing/2014/main" id="{C5204CC6-0A95-4AD2-8EC9-11FFE93BA3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4138" y="2697163"/>
            <a:ext cx="576262" cy="360362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88" name="Text Box 55">
            <a:extLst>
              <a:ext uri="{FF2B5EF4-FFF2-40B4-BE49-F238E27FC236}">
                <a16:creationId xmlns:a16="http://schemas.microsoft.com/office/drawing/2014/main" id="{BC622BD4-F960-49B8-AE61-75282BE8C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6" y="4714875"/>
            <a:ext cx="1223963" cy="376238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FF0000"/>
                </a:solidFill>
              </a:rPr>
              <a:t>Revenue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sp>
        <p:nvSpPr>
          <p:cNvPr id="10289" name="AutoShape 64">
            <a:extLst>
              <a:ext uri="{FF2B5EF4-FFF2-40B4-BE49-F238E27FC236}">
                <a16:creationId xmlns:a16="http://schemas.microsoft.com/office/drawing/2014/main" id="{80BD60DB-E2D2-4012-BB0E-0A033D9500FE}"/>
              </a:ext>
            </a:extLst>
          </p:cNvPr>
          <p:cNvSpPr>
            <a:spLocks/>
          </p:cNvSpPr>
          <p:nvPr/>
        </p:nvSpPr>
        <p:spPr bwMode="auto">
          <a:xfrm>
            <a:off x="9409114" y="3644901"/>
            <a:ext cx="287337" cy="936625"/>
          </a:xfrm>
          <a:prstGeom prst="rightBrace">
            <a:avLst>
              <a:gd name="adj1" fmla="val 27164"/>
              <a:gd name="adj2" fmla="val 50000"/>
            </a:avLst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10290" name="AutoShape 65">
            <a:extLst>
              <a:ext uri="{FF2B5EF4-FFF2-40B4-BE49-F238E27FC236}">
                <a16:creationId xmlns:a16="http://schemas.microsoft.com/office/drawing/2014/main" id="{9C06707F-18A1-4388-93A5-96F9C1857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0" y="3889375"/>
            <a:ext cx="431800" cy="431800"/>
          </a:xfrm>
          <a:prstGeom prst="smileyFace">
            <a:avLst>
              <a:gd name="adj" fmla="val 4653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10291" name="Text Box 66">
            <a:extLst>
              <a:ext uri="{FF2B5EF4-FFF2-40B4-BE49-F238E27FC236}">
                <a16:creationId xmlns:a16="http://schemas.microsoft.com/office/drawing/2014/main" id="{58FAD9B0-86E8-4D34-B431-14660913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4149725"/>
            <a:ext cx="1352550" cy="376238"/>
          </a:xfrm>
          <a:prstGeom prst="rect">
            <a:avLst/>
          </a:prstGeom>
          <a:solidFill>
            <a:srgbClr val="99FF66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003300"/>
                </a:solidFill>
              </a:rPr>
              <a:t>Tax Rate</a:t>
            </a:r>
            <a:endParaRPr lang="en-GB" altLang="en-US" sz="1800" b="1">
              <a:solidFill>
                <a:srgbClr val="0033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3B1375-AC32-4F50-B51E-36C32F1A85E3}"/>
              </a:ext>
            </a:extLst>
          </p:cNvPr>
          <p:cNvCxnSpPr/>
          <p:nvPr/>
        </p:nvCxnSpPr>
        <p:spPr>
          <a:xfrm flipH="1">
            <a:off x="6423025" y="3702050"/>
            <a:ext cx="26988" cy="9286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AD0EF944-2305-4F90-BAD3-91E295DF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Values vs. tax rates (3)</a:t>
            </a:r>
            <a:endParaRPr lang="en-ZA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63" name="Group 67">
            <a:extLst>
              <a:ext uri="{FF2B5EF4-FFF2-40B4-BE49-F238E27FC236}">
                <a16:creationId xmlns:a16="http://schemas.microsoft.com/office/drawing/2014/main" id="{787BA169-DEDF-4349-A9B9-3E77F3EAE6A1}"/>
              </a:ext>
            </a:extLst>
          </p:cNvPr>
          <p:cNvGraphicFramePr>
            <a:graphicFrameLocks noGrp="1"/>
          </p:cNvGraphicFramePr>
          <p:nvPr/>
        </p:nvGraphicFramePr>
        <p:xfrm>
          <a:off x="2782888" y="2133600"/>
          <a:ext cx="792162" cy="259080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0964" name="Group 68">
            <a:extLst>
              <a:ext uri="{FF2B5EF4-FFF2-40B4-BE49-F238E27FC236}">
                <a16:creationId xmlns:a16="http://schemas.microsoft.com/office/drawing/2014/main" id="{99762F7D-549C-4761-97FB-F017405C4801}"/>
              </a:ext>
            </a:extLst>
          </p:cNvPr>
          <p:cNvGraphicFramePr>
            <a:graphicFrameLocks noGrp="1"/>
          </p:cNvGraphicFramePr>
          <p:nvPr/>
        </p:nvGraphicFramePr>
        <p:xfrm>
          <a:off x="4511676" y="2141538"/>
          <a:ext cx="792163" cy="2590800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0965" name="Group 69">
            <a:extLst>
              <a:ext uri="{FF2B5EF4-FFF2-40B4-BE49-F238E27FC236}">
                <a16:creationId xmlns:a16="http://schemas.microsoft.com/office/drawing/2014/main" id="{7373F4B2-8945-4085-80FC-DCD8FC1E064B}"/>
              </a:ext>
            </a:extLst>
          </p:cNvPr>
          <p:cNvGraphicFramePr>
            <a:graphicFrameLocks noGrp="1"/>
          </p:cNvGraphicFramePr>
          <p:nvPr/>
        </p:nvGraphicFramePr>
        <p:xfrm>
          <a:off x="7137401" y="2159000"/>
          <a:ext cx="792163" cy="2590800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08" name="Oval 44">
            <a:extLst>
              <a:ext uri="{FF2B5EF4-FFF2-40B4-BE49-F238E27FC236}">
                <a16:creationId xmlns:a16="http://schemas.microsoft.com/office/drawing/2014/main" id="{45CBEBA8-3524-4D95-94E8-C8E55DF29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3141664"/>
            <a:ext cx="576262" cy="574675"/>
          </a:xfrm>
          <a:prstGeom prst="ellipse">
            <a:avLst/>
          </a:prstGeom>
          <a:solidFill>
            <a:srgbClr val="CC00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11309" name="Text Box 45">
            <a:extLst>
              <a:ext uri="{FF2B5EF4-FFF2-40B4-BE49-F238E27FC236}">
                <a16:creationId xmlns:a16="http://schemas.microsoft.com/office/drawing/2014/main" id="{774E5822-1E8C-44D6-8601-2F318792E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2781300"/>
            <a:ext cx="1223963" cy="122078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 dirty="0">
                <a:solidFill>
                  <a:schemeClr val="bg1"/>
                </a:solidFill>
              </a:rPr>
              <a:t>€100,000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11310" name="Text Box 46">
            <a:extLst>
              <a:ext uri="{FF2B5EF4-FFF2-40B4-BE49-F238E27FC236}">
                <a16:creationId xmlns:a16="http://schemas.microsoft.com/office/drawing/2014/main" id="{2ED089AE-3B76-41EF-AB29-5A01DF22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=</a:t>
            </a:r>
            <a:endParaRPr lang="en-GB" altLang="en-US" sz="1800" b="1"/>
          </a:p>
        </p:txBody>
      </p:sp>
      <p:sp>
        <p:nvSpPr>
          <p:cNvPr id="11311" name="Text Box 47">
            <a:extLst>
              <a:ext uri="{FF2B5EF4-FFF2-40B4-BE49-F238E27FC236}">
                <a16:creationId xmlns:a16="http://schemas.microsoft.com/office/drawing/2014/main" id="{94C76082-AAFC-4FB1-B901-AB70EF91C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9" y="3238501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x</a:t>
            </a:r>
            <a:endParaRPr lang="en-GB" altLang="en-US" sz="1800" b="1"/>
          </a:p>
        </p:txBody>
      </p:sp>
      <p:sp>
        <p:nvSpPr>
          <p:cNvPr id="11312" name="Text Box 48">
            <a:extLst>
              <a:ext uri="{FF2B5EF4-FFF2-40B4-BE49-F238E27FC236}">
                <a16:creationId xmlns:a16="http://schemas.microsoft.com/office/drawing/2014/main" id="{31601512-5653-4ACB-8622-E9F674C11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32718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x</a:t>
            </a:r>
            <a:endParaRPr lang="en-GB" altLang="en-US" sz="1800" b="1"/>
          </a:p>
        </p:txBody>
      </p:sp>
      <p:sp>
        <p:nvSpPr>
          <p:cNvPr id="11313" name="Text Box 49">
            <a:extLst>
              <a:ext uri="{FF2B5EF4-FFF2-40B4-BE49-F238E27FC236}">
                <a16:creationId xmlns:a16="http://schemas.microsoft.com/office/drawing/2014/main" id="{14333F40-A06A-41B9-80A8-4D120BA33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3238501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x</a:t>
            </a:r>
            <a:endParaRPr lang="en-GB" altLang="en-US" sz="1800" b="1"/>
          </a:p>
        </p:txBody>
      </p:sp>
      <p:sp>
        <p:nvSpPr>
          <p:cNvPr id="11314" name="Text Box 50">
            <a:extLst>
              <a:ext uri="{FF2B5EF4-FFF2-40B4-BE49-F238E27FC236}">
                <a16:creationId xmlns:a16="http://schemas.microsoft.com/office/drawing/2014/main" id="{0726C4FA-DDDB-45FE-AF81-FC464B6A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4" y="511016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Base Coverage</a:t>
            </a:r>
            <a:endParaRPr lang="en-GB" altLang="en-US" sz="1800"/>
          </a:p>
        </p:txBody>
      </p:sp>
      <p:sp>
        <p:nvSpPr>
          <p:cNvPr id="11315" name="Text Box 51">
            <a:extLst>
              <a:ext uri="{FF2B5EF4-FFF2-40B4-BE49-F238E27FC236}">
                <a16:creationId xmlns:a16="http://schemas.microsoft.com/office/drawing/2014/main" id="{D72EC2D4-DDAB-42C8-B6E0-A0C687E5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5122863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Valuation</a:t>
            </a:r>
            <a:endParaRPr lang="en-GB" altLang="en-US" sz="1800"/>
          </a:p>
        </p:txBody>
      </p:sp>
      <p:sp>
        <p:nvSpPr>
          <p:cNvPr id="11316" name="Text Box 52">
            <a:extLst>
              <a:ext uri="{FF2B5EF4-FFF2-40B4-BE49-F238E27FC236}">
                <a16:creationId xmlns:a16="http://schemas.microsoft.com/office/drawing/2014/main" id="{65A236AB-2E47-46A4-BA72-50CAE505A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51196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Collection</a:t>
            </a:r>
            <a:endParaRPr lang="en-GB" altLang="en-US" sz="1800"/>
          </a:p>
        </p:txBody>
      </p:sp>
      <p:sp>
        <p:nvSpPr>
          <p:cNvPr id="11317" name="Text Box 53">
            <a:extLst>
              <a:ext uri="{FF2B5EF4-FFF2-40B4-BE49-F238E27FC236}">
                <a16:creationId xmlns:a16="http://schemas.microsoft.com/office/drawing/2014/main" id="{AB62350A-D735-4846-960D-97BB7425B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51069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Tax rate</a:t>
            </a:r>
            <a:endParaRPr lang="en-GB" altLang="en-US" sz="1800"/>
          </a:p>
        </p:txBody>
      </p:sp>
      <p:sp>
        <p:nvSpPr>
          <p:cNvPr id="11318" name="Text Box 54">
            <a:extLst>
              <a:ext uri="{FF2B5EF4-FFF2-40B4-BE49-F238E27FC236}">
                <a16:creationId xmlns:a16="http://schemas.microsoft.com/office/drawing/2014/main" id="{ED4CA050-5E0C-405C-8C00-65ACEE2F1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204913"/>
            <a:ext cx="1020762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1,000</a:t>
            </a:r>
            <a:endParaRPr lang="en-GB" altLang="en-US" sz="1800"/>
          </a:p>
        </p:txBody>
      </p:sp>
      <p:sp>
        <p:nvSpPr>
          <p:cNvPr id="11319" name="Line 55">
            <a:extLst>
              <a:ext uri="{FF2B5EF4-FFF2-40B4-BE49-F238E27FC236}">
                <a16:creationId xmlns:a16="http://schemas.microsoft.com/office/drawing/2014/main" id="{54EFCC8C-19A4-4672-9B12-58A44D069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8650" y="1697039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20" name="Text Box 56">
            <a:extLst>
              <a:ext uri="{FF2B5EF4-FFF2-40B4-BE49-F238E27FC236}">
                <a16:creationId xmlns:a16="http://schemas.microsoft.com/office/drawing/2014/main" id="{569E85A7-C383-4B63-9E3F-B8CD4D634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43100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20%</a:t>
            </a:r>
            <a:endParaRPr lang="en-GB" altLang="en-US" sz="1800"/>
          </a:p>
        </p:txBody>
      </p:sp>
      <p:sp>
        <p:nvSpPr>
          <p:cNvPr id="11321" name="Text Box 57">
            <a:extLst>
              <a:ext uri="{FF2B5EF4-FFF2-40B4-BE49-F238E27FC236}">
                <a16:creationId xmlns:a16="http://schemas.microsoft.com/office/drawing/2014/main" id="{3E402925-E420-4C62-BCBD-28B58B06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789363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40%</a:t>
            </a:r>
            <a:endParaRPr lang="en-GB" altLang="en-US" sz="1800"/>
          </a:p>
        </p:txBody>
      </p:sp>
      <p:sp>
        <p:nvSpPr>
          <p:cNvPr id="11322" name="Text Box 58">
            <a:extLst>
              <a:ext uri="{FF2B5EF4-FFF2-40B4-BE49-F238E27FC236}">
                <a16:creationId xmlns:a16="http://schemas.microsoft.com/office/drawing/2014/main" id="{64A887A1-7F0A-4D11-A82A-A3AABC019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284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60%</a:t>
            </a:r>
            <a:endParaRPr lang="en-GB" altLang="en-US" sz="1800"/>
          </a:p>
        </p:txBody>
      </p:sp>
      <p:sp>
        <p:nvSpPr>
          <p:cNvPr id="11323" name="Text Box 59">
            <a:extLst>
              <a:ext uri="{FF2B5EF4-FFF2-40B4-BE49-F238E27FC236}">
                <a16:creationId xmlns:a16="http://schemas.microsoft.com/office/drawing/2014/main" id="{C751327D-3314-4513-AF55-5DAA53DE3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9" y="2708276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80%</a:t>
            </a:r>
            <a:endParaRPr lang="en-GB" altLang="en-US" sz="1800"/>
          </a:p>
        </p:txBody>
      </p:sp>
      <p:sp>
        <p:nvSpPr>
          <p:cNvPr id="11324" name="Text Box 60">
            <a:extLst>
              <a:ext uri="{FF2B5EF4-FFF2-40B4-BE49-F238E27FC236}">
                <a16:creationId xmlns:a16="http://schemas.microsoft.com/office/drawing/2014/main" id="{C3D48B6D-F575-4B81-9BA4-08E6AA586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2225676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100%</a:t>
            </a:r>
            <a:endParaRPr lang="en-GB" altLang="en-US" sz="1800"/>
          </a:p>
        </p:txBody>
      </p:sp>
      <p:sp>
        <p:nvSpPr>
          <p:cNvPr id="11325" name="Text Box 61">
            <a:extLst>
              <a:ext uri="{FF2B5EF4-FFF2-40B4-BE49-F238E27FC236}">
                <a16:creationId xmlns:a16="http://schemas.microsoft.com/office/drawing/2014/main" id="{7E3BFAC6-EDE4-43FC-804C-76EEE229C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1196975"/>
            <a:ext cx="1439863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dirty="0"/>
              <a:t>€10,000 pp</a:t>
            </a:r>
            <a:endParaRPr lang="en-GB" altLang="en-US" sz="1800" dirty="0"/>
          </a:p>
        </p:txBody>
      </p:sp>
      <p:sp>
        <p:nvSpPr>
          <p:cNvPr id="11326" name="Text Box 62">
            <a:extLst>
              <a:ext uri="{FF2B5EF4-FFF2-40B4-BE49-F238E27FC236}">
                <a16:creationId xmlns:a16="http://schemas.microsoft.com/office/drawing/2014/main" id="{4283472F-AD4C-4428-81FE-D40EE2D08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1" y="1230313"/>
            <a:ext cx="1020763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100%</a:t>
            </a:r>
            <a:endParaRPr lang="en-GB" altLang="en-US" sz="1800"/>
          </a:p>
        </p:txBody>
      </p:sp>
      <p:sp>
        <p:nvSpPr>
          <p:cNvPr id="11327" name="Text Box 63">
            <a:extLst>
              <a:ext uri="{FF2B5EF4-FFF2-40B4-BE49-F238E27FC236}">
                <a16:creationId xmlns:a16="http://schemas.microsoft.com/office/drawing/2014/main" id="{0415DB2F-CAD8-4227-9D4A-4176E06E8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1" y="2349500"/>
            <a:ext cx="792163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1.0%</a:t>
            </a:r>
            <a:endParaRPr lang="en-GB" altLang="en-US" sz="1800"/>
          </a:p>
        </p:txBody>
      </p:sp>
      <p:sp>
        <p:nvSpPr>
          <p:cNvPr id="11328" name="Line 64">
            <a:extLst>
              <a:ext uri="{FF2B5EF4-FFF2-40B4-BE49-F238E27FC236}">
                <a16:creationId xmlns:a16="http://schemas.microsoft.com/office/drawing/2014/main" id="{DF8EDA03-A470-47E1-B768-F5460D2372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4289" y="5805488"/>
            <a:ext cx="1944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29" name="Text Box 65">
            <a:extLst>
              <a:ext uri="{FF2B5EF4-FFF2-40B4-BE49-F238E27FC236}">
                <a16:creationId xmlns:a16="http://schemas.microsoft.com/office/drawing/2014/main" id="{5A8CC053-7AAF-4862-9A72-15651DCD8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5627688"/>
            <a:ext cx="1223962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Tax Effort</a:t>
            </a:r>
            <a:endParaRPr lang="en-GB" altLang="en-US" sz="1800"/>
          </a:p>
        </p:txBody>
      </p:sp>
      <p:sp>
        <p:nvSpPr>
          <p:cNvPr id="11330" name="Line 66">
            <a:extLst>
              <a:ext uri="{FF2B5EF4-FFF2-40B4-BE49-F238E27FC236}">
                <a16:creationId xmlns:a16="http://schemas.microsoft.com/office/drawing/2014/main" id="{7E3DAF19-E04C-40C5-A266-6063E177F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6664" y="5805488"/>
            <a:ext cx="17287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87" name="Group 67">
            <a:extLst>
              <a:ext uri="{FF2B5EF4-FFF2-40B4-BE49-F238E27FC236}">
                <a16:creationId xmlns:a16="http://schemas.microsoft.com/office/drawing/2014/main" id="{6CFEA3EC-E6D1-48A5-BF16-E92D7BDE6C99}"/>
              </a:ext>
            </a:extLst>
          </p:cNvPr>
          <p:cNvGraphicFramePr>
            <a:graphicFrameLocks noGrp="1"/>
          </p:cNvGraphicFramePr>
          <p:nvPr/>
        </p:nvGraphicFramePr>
        <p:xfrm>
          <a:off x="2782888" y="2133600"/>
          <a:ext cx="792162" cy="259080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1988" name="Group 68">
            <a:extLst>
              <a:ext uri="{FF2B5EF4-FFF2-40B4-BE49-F238E27FC236}">
                <a16:creationId xmlns:a16="http://schemas.microsoft.com/office/drawing/2014/main" id="{91DE0992-AB10-4789-B8FC-702665D3C482}"/>
              </a:ext>
            </a:extLst>
          </p:cNvPr>
          <p:cNvGraphicFramePr>
            <a:graphicFrameLocks noGrp="1"/>
          </p:cNvGraphicFramePr>
          <p:nvPr/>
        </p:nvGraphicFramePr>
        <p:xfrm>
          <a:off x="4511676" y="2141538"/>
          <a:ext cx="792163" cy="2590800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1989" name="Group 69">
            <a:extLst>
              <a:ext uri="{FF2B5EF4-FFF2-40B4-BE49-F238E27FC236}">
                <a16:creationId xmlns:a16="http://schemas.microsoft.com/office/drawing/2014/main" id="{C5F2C330-06A3-4233-9031-B57449A2E1D0}"/>
              </a:ext>
            </a:extLst>
          </p:cNvPr>
          <p:cNvGraphicFramePr>
            <a:graphicFrameLocks noGrp="1"/>
          </p:cNvGraphicFramePr>
          <p:nvPr/>
        </p:nvGraphicFramePr>
        <p:xfrm>
          <a:off x="7137401" y="2159000"/>
          <a:ext cx="792163" cy="2590800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32" name="Oval 44">
            <a:extLst>
              <a:ext uri="{FF2B5EF4-FFF2-40B4-BE49-F238E27FC236}">
                <a16:creationId xmlns:a16="http://schemas.microsoft.com/office/drawing/2014/main" id="{05ADA628-B862-4426-B96B-CB7489955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3179764"/>
            <a:ext cx="576262" cy="574675"/>
          </a:xfrm>
          <a:prstGeom prst="ellipse">
            <a:avLst/>
          </a:prstGeom>
          <a:solidFill>
            <a:srgbClr val="CC00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12333" name="Text Box 45">
            <a:extLst>
              <a:ext uri="{FF2B5EF4-FFF2-40B4-BE49-F238E27FC236}">
                <a16:creationId xmlns:a16="http://schemas.microsoft.com/office/drawing/2014/main" id="{2469C4E5-536C-4C7B-8BD5-3A6A396D5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2781300"/>
            <a:ext cx="1223963" cy="12207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 dirty="0">
                <a:solidFill>
                  <a:schemeClr val="bg1"/>
                </a:solidFill>
              </a:rPr>
              <a:t>€60,000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12334" name="Text Box 46">
            <a:extLst>
              <a:ext uri="{FF2B5EF4-FFF2-40B4-BE49-F238E27FC236}">
                <a16:creationId xmlns:a16="http://schemas.microsoft.com/office/drawing/2014/main" id="{A1CA9D47-2DF5-4893-999B-289D23C0A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=</a:t>
            </a:r>
            <a:endParaRPr lang="en-GB" altLang="en-US" sz="1800" b="1"/>
          </a:p>
        </p:txBody>
      </p:sp>
      <p:sp>
        <p:nvSpPr>
          <p:cNvPr id="12335" name="Text Box 47">
            <a:extLst>
              <a:ext uri="{FF2B5EF4-FFF2-40B4-BE49-F238E27FC236}">
                <a16:creationId xmlns:a16="http://schemas.microsoft.com/office/drawing/2014/main" id="{7C1CBBF7-1242-40F3-8F9F-2255E8D1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9" y="3238501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x</a:t>
            </a:r>
            <a:endParaRPr lang="en-GB" altLang="en-US" sz="1800" b="1"/>
          </a:p>
        </p:txBody>
      </p:sp>
      <p:sp>
        <p:nvSpPr>
          <p:cNvPr id="12336" name="Text Box 48">
            <a:extLst>
              <a:ext uri="{FF2B5EF4-FFF2-40B4-BE49-F238E27FC236}">
                <a16:creationId xmlns:a16="http://schemas.microsoft.com/office/drawing/2014/main" id="{A55247DA-F2B6-403C-BB9C-07526F8F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32718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x</a:t>
            </a:r>
            <a:endParaRPr lang="en-GB" altLang="en-US" sz="1800" b="1"/>
          </a:p>
        </p:txBody>
      </p:sp>
      <p:sp>
        <p:nvSpPr>
          <p:cNvPr id="12337" name="Text Box 49">
            <a:extLst>
              <a:ext uri="{FF2B5EF4-FFF2-40B4-BE49-F238E27FC236}">
                <a16:creationId xmlns:a16="http://schemas.microsoft.com/office/drawing/2014/main" id="{B6A8DC70-8CF5-4386-BB81-9FC0AC82F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3238501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x</a:t>
            </a:r>
            <a:endParaRPr lang="en-GB" altLang="en-US" sz="1800" b="1"/>
          </a:p>
        </p:txBody>
      </p:sp>
      <p:sp>
        <p:nvSpPr>
          <p:cNvPr id="12338" name="Text Box 50">
            <a:extLst>
              <a:ext uri="{FF2B5EF4-FFF2-40B4-BE49-F238E27FC236}">
                <a16:creationId xmlns:a16="http://schemas.microsoft.com/office/drawing/2014/main" id="{350A14CA-E17F-4813-A850-B189CD3CB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4" y="511016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Base Coverage</a:t>
            </a:r>
            <a:endParaRPr lang="en-GB" altLang="en-US" sz="1800"/>
          </a:p>
        </p:txBody>
      </p:sp>
      <p:sp>
        <p:nvSpPr>
          <p:cNvPr id="12339" name="Text Box 51">
            <a:extLst>
              <a:ext uri="{FF2B5EF4-FFF2-40B4-BE49-F238E27FC236}">
                <a16:creationId xmlns:a16="http://schemas.microsoft.com/office/drawing/2014/main" id="{465045C5-96FB-49C6-9546-3283AB688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5122863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Valuation</a:t>
            </a:r>
            <a:endParaRPr lang="en-GB" altLang="en-US" sz="1800"/>
          </a:p>
        </p:txBody>
      </p:sp>
      <p:sp>
        <p:nvSpPr>
          <p:cNvPr id="12340" name="Text Box 52">
            <a:extLst>
              <a:ext uri="{FF2B5EF4-FFF2-40B4-BE49-F238E27FC236}">
                <a16:creationId xmlns:a16="http://schemas.microsoft.com/office/drawing/2014/main" id="{0A85F94C-B67B-4735-B703-689FE82D5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51196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Collection</a:t>
            </a:r>
            <a:endParaRPr lang="en-GB" altLang="en-US" sz="1800"/>
          </a:p>
        </p:txBody>
      </p:sp>
      <p:sp>
        <p:nvSpPr>
          <p:cNvPr id="12341" name="Text Box 53">
            <a:extLst>
              <a:ext uri="{FF2B5EF4-FFF2-40B4-BE49-F238E27FC236}">
                <a16:creationId xmlns:a16="http://schemas.microsoft.com/office/drawing/2014/main" id="{3F45DF5B-CAB5-4F5A-BD10-7437BDA7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51069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Tax rate</a:t>
            </a:r>
            <a:endParaRPr lang="en-GB" altLang="en-US" sz="1800"/>
          </a:p>
        </p:txBody>
      </p:sp>
      <p:sp>
        <p:nvSpPr>
          <p:cNvPr id="12342" name="Text Box 54">
            <a:extLst>
              <a:ext uri="{FF2B5EF4-FFF2-40B4-BE49-F238E27FC236}">
                <a16:creationId xmlns:a16="http://schemas.microsoft.com/office/drawing/2014/main" id="{54CBE147-B702-479E-9731-36739284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204913"/>
            <a:ext cx="1020762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1,000</a:t>
            </a:r>
            <a:endParaRPr lang="en-GB" altLang="en-US" sz="1800"/>
          </a:p>
        </p:txBody>
      </p:sp>
      <p:sp>
        <p:nvSpPr>
          <p:cNvPr id="12343" name="Line 55">
            <a:extLst>
              <a:ext uri="{FF2B5EF4-FFF2-40B4-BE49-F238E27FC236}">
                <a16:creationId xmlns:a16="http://schemas.microsoft.com/office/drawing/2014/main" id="{6630719B-CA97-42B7-B81F-E7167C130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8650" y="1697039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2344" name="Text Box 56">
            <a:extLst>
              <a:ext uri="{FF2B5EF4-FFF2-40B4-BE49-F238E27FC236}">
                <a16:creationId xmlns:a16="http://schemas.microsoft.com/office/drawing/2014/main" id="{D22F75B0-E156-4FA1-83F3-E58954FA3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43100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20%</a:t>
            </a:r>
            <a:endParaRPr lang="en-GB" altLang="en-US" sz="1800"/>
          </a:p>
        </p:txBody>
      </p:sp>
      <p:sp>
        <p:nvSpPr>
          <p:cNvPr id="12345" name="Text Box 57">
            <a:extLst>
              <a:ext uri="{FF2B5EF4-FFF2-40B4-BE49-F238E27FC236}">
                <a16:creationId xmlns:a16="http://schemas.microsoft.com/office/drawing/2014/main" id="{FEDF9C14-B3F6-4D89-AC48-21B5FFFD6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789363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40%</a:t>
            </a:r>
            <a:endParaRPr lang="en-GB" altLang="en-US" sz="1800"/>
          </a:p>
        </p:txBody>
      </p:sp>
      <p:sp>
        <p:nvSpPr>
          <p:cNvPr id="12346" name="Text Box 58">
            <a:extLst>
              <a:ext uri="{FF2B5EF4-FFF2-40B4-BE49-F238E27FC236}">
                <a16:creationId xmlns:a16="http://schemas.microsoft.com/office/drawing/2014/main" id="{4532EC6F-7298-4745-BEF0-1903913F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284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60%</a:t>
            </a:r>
            <a:endParaRPr lang="en-GB" altLang="en-US" sz="1800"/>
          </a:p>
        </p:txBody>
      </p:sp>
      <p:sp>
        <p:nvSpPr>
          <p:cNvPr id="12347" name="Text Box 59">
            <a:extLst>
              <a:ext uri="{FF2B5EF4-FFF2-40B4-BE49-F238E27FC236}">
                <a16:creationId xmlns:a16="http://schemas.microsoft.com/office/drawing/2014/main" id="{CDA04723-7D5D-4C80-985E-B4C592F12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9" y="2708276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80%</a:t>
            </a:r>
            <a:endParaRPr lang="en-GB" altLang="en-US" sz="1800"/>
          </a:p>
        </p:txBody>
      </p:sp>
      <p:sp>
        <p:nvSpPr>
          <p:cNvPr id="12348" name="Text Box 60">
            <a:extLst>
              <a:ext uri="{FF2B5EF4-FFF2-40B4-BE49-F238E27FC236}">
                <a16:creationId xmlns:a16="http://schemas.microsoft.com/office/drawing/2014/main" id="{F3BAE510-82CB-48E4-A2C3-C1B0A889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2225676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100%</a:t>
            </a:r>
            <a:endParaRPr lang="en-GB" altLang="en-US" sz="1800"/>
          </a:p>
        </p:txBody>
      </p:sp>
      <p:sp>
        <p:nvSpPr>
          <p:cNvPr id="12349" name="Text Box 61">
            <a:extLst>
              <a:ext uri="{FF2B5EF4-FFF2-40B4-BE49-F238E27FC236}">
                <a16:creationId xmlns:a16="http://schemas.microsoft.com/office/drawing/2014/main" id="{D4017BE1-A1DF-497A-97B9-58984D91F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1196975"/>
            <a:ext cx="1439863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dirty="0"/>
              <a:t>€10,000 pp</a:t>
            </a:r>
            <a:endParaRPr lang="en-GB" altLang="en-US" sz="1800" dirty="0"/>
          </a:p>
        </p:txBody>
      </p:sp>
      <p:sp>
        <p:nvSpPr>
          <p:cNvPr id="12350" name="Text Box 62">
            <a:extLst>
              <a:ext uri="{FF2B5EF4-FFF2-40B4-BE49-F238E27FC236}">
                <a16:creationId xmlns:a16="http://schemas.microsoft.com/office/drawing/2014/main" id="{113C38FA-B6A1-4FBC-ABD7-395481F9C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1" y="1230313"/>
            <a:ext cx="1020763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60%</a:t>
            </a:r>
            <a:endParaRPr lang="en-GB" altLang="en-US" sz="1800"/>
          </a:p>
        </p:txBody>
      </p:sp>
      <p:sp>
        <p:nvSpPr>
          <p:cNvPr id="12351" name="Text Box 63">
            <a:extLst>
              <a:ext uri="{FF2B5EF4-FFF2-40B4-BE49-F238E27FC236}">
                <a16:creationId xmlns:a16="http://schemas.microsoft.com/office/drawing/2014/main" id="{650628CF-D590-40EC-87B6-AEE7D002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2349500"/>
            <a:ext cx="792162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1.0%</a:t>
            </a:r>
            <a:endParaRPr lang="en-GB" altLang="en-US" sz="1800"/>
          </a:p>
        </p:txBody>
      </p:sp>
      <p:sp>
        <p:nvSpPr>
          <p:cNvPr id="12352" name="Line 64">
            <a:extLst>
              <a:ext uri="{FF2B5EF4-FFF2-40B4-BE49-F238E27FC236}">
                <a16:creationId xmlns:a16="http://schemas.microsoft.com/office/drawing/2014/main" id="{816EFFB3-155C-49BD-A5F5-14BA5F08E9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4289" y="5805488"/>
            <a:ext cx="1944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2353" name="Text Box 65">
            <a:extLst>
              <a:ext uri="{FF2B5EF4-FFF2-40B4-BE49-F238E27FC236}">
                <a16:creationId xmlns:a16="http://schemas.microsoft.com/office/drawing/2014/main" id="{250196B2-8E84-40C4-BD96-C4DADC35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5627688"/>
            <a:ext cx="1223962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Tax Effort</a:t>
            </a:r>
            <a:endParaRPr lang="en-GB" altLang="en-US" sz="1800"/>
          </a:p>
        </p:txBody>
      </p:sp>
      <p:sp>
        <p:nvSpPr>
          <p:cNvPr id="12354" name="Line 66">
            <a:extLst>
              <a:ext uri="{FF2B5EF4-FFF2-40B4-BE49-F238E27FC236}">
                <a16:creationId xmlns:a16="http://schemas.microsoft.com/office/drawing/2014/main" id="{E8B8C111-C7E5-45DE-B3D2-19D0ED386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6664" y="5805488"/>
            <a:ext cx="17287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015" name="Group 71">
            <a:extLst>
              <a:ext uri="{FF2B5EF4-FFF2-40B4-BE49-F238E27FC236}">
                <a16:creationId xmlns:a16="http://schemas.microsoft.com/office/drawing/2014/main" id="{C5FA67D7-9071-42C1-B9B4-B81B0489F961}"/>
              </a:ext>
            </a:extLst>
          </p:cNvPr>
          <p:cNvGraphicFramePr>
            <a:graphicFrameLocks noGrp="1"/>
          </p:cNvGraphicFramePr>
          <p:nvPr/>
        </p:nvGraphicFramePr>
        <p:xfrm>
          <a:off x="2782888" y="2133600"/>
          <a:ext cx="792162" cy="259080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3016" name="Group 72">
            <a:extLst>
              <a:ext uri="{FF2B5EF4-FFF2-40B4-BE49-F238E27FC236}">
                <a16:creationId xmlns:a16="http://schemas.microsoft.com/office/drawing/2014/main" id="{2188F40E-CB3B-4083-8141-ACACA5618170}"/>
              </a:ext>
            </a:extLst>
          </p:cNvPr>
          <p:cNvGraphicFramePr>
            <a:graphicFrameLocks noGrp="1"/>
          </p:cNvGraphicFramePr>
          <p:nvPr/>
        </p:nvGraphicFramePr>
        <p:xfrm>
          <a:off x="4511676" y="2141538"/>
          <a:ext cx="792163" cy="2590800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3017" name="Group 73">
            <a:extLst>
              <a:ext uri="{FF2B5EF4-FFF2-40B4-BE49-F238E27FC236}">
                <a16:creationId xmlns:a16="http://schemas.microsoft.com/office/drawing/2014/main" id="{05AFDBFD-016F-4A74-A6D8-0E7D9DC9110F}"/>
              </a:ext>
            </a:extLst>
          </p:cNvPr>
          <p:cNvGraphicFramePr>
            <a:graphicFrameLocks noGrp="1"/>
          </p:cNvGraphicFramePr>
          <p:nvPr/>
        </p:nvGraphicFramePr>
        <p:xfrm>
          <a:off x="7137401" y="2159000"/>
          <a:ext cx="792163" cy="2590800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56" name="Oval 44">
            <a:extLst>
              <a:ext uri="{FF2B5EF4-FFF2-40B4-BE49-F238E27FC236}">
                <a16:creationId xmlns:a16="http://schemas.microsoft.com/office/drawing/2014/main" id="{35E402AD-498B-49D8-AF6E-B5A91AA80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3179764"/>
            <a:ext cx="576262" cy="574675"/>
          </a:xfrm>
          <a:prstGeom prst="ellipse">
            <a:avLst/>
          </a:prstGeom>
          <a:solidFill>
            <a:srgbClr val="CC00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13357" name="Text Box 45">
            <a:extLst>
              <a:ext uri="{FF2B5EF4-FFF2-40B4-BE49-F238E27FC236}">
                <a16:creationId xmlns:a16="http://schemas.microsoft.com/office/drawing/2014/main" id="{DC65A067-7C63-49B0-B7AC-9AA7FF76D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2781300"/>
            <a:ext cx="1223963" cy="12207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 dirty="0">
                <a:solidFill>
                  <a:schemeClr val="bg1"/>
                </a:solidFill>
              </a:rPr>
              <a:t>€100,000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13358" name="Text Box 46">
            <a:extLst>
              <a:ext uri="{FF2B5EF4-FFF2-40B4-BE49-F238E27FC236}">
                <a16:creationId xmlns:a16="http://schemas.microsoft.com/office/drawing/2014/main" id="{9E1CE9CE-476C-4381-886C-2D589F8D2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=</a:t>
            </a:r>
            <a:endParaRPr lang="en-GB" altLang="en-US" sz="1800" b="1"/>
          </a:p>
        </p:txBody>
      </p:sp>
      <p:sp>
        <p:nvSpPr>
          <p:cNvPr id="13359" name="Text Box 47">
            <a:extLst>
              <a:ext uri="{FF2B5EF4-FFF2-40B4-BE49-F238E27FC236}">
                <a16:creationId xmlns:a16="http://schemas.microsoft.com/office/drawing/2014/main" id="{BF5BB096-CBAF-4DB9-A7B2-CCDCDBD0E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9" y="3238501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x</a:t>
            </a:r>
            <a:endParaRPr lang="en-GB" altLang="en-US" sz="1800" b="1"/>
          </a:p>
        </p:txBody>
      </p:sp>
      <p:sp>
        <p:nvSpPr>
          <p:cNvPr id="13360" name="Text Box 48">
            <a:extLst>
              <a:ext uri="{FF2B5EF4-FFF2-40B4-BE49-F238E27FC236}">
                <a16:creationId xmlns:a16="http://schemas.microsoft.com/office/drawing/2014/main" id="{35E7FC59-E5D9-415C-8AEC-3B4136CC6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32718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x</a:t>
            </a:r>
            <a:endParaRPr lang="en-GB" altLang="en-US" sz="1800" b="1"/>
          </a:p>
        </p:txBody>
      </p:sp>
      <p:sp>
        <p:nvSpPr>
          <p:cNvPr id="13361" name="Text Box 49">
            <a:extLst>
              <a:ext uri="{FF2B5EF4-FFF2-40B4-BE49-F238E27FC236}">
                <a16:creationId xmlns:a16="http://schemas.microsoft.com/office/drawing/2014/main" id="{AD720DC1-EEEC-44E0-BE30-5DC6C436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3238501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x</a:t>
            </a:r>
            <a:endParaRPr lang="en-GB" altLang="en-US" sz="1800" b="1"/>
          </a:p>
        </p:txBody>
      </p:sp>
      <p:sp>
        <p:nvSpPr>
          <p:cNvPr id="13362" name="Text Box 50">
            <a:extLst>
              <a:ext uri="{FF2B5EF4-FFF2-40B4-BE49-F238E27FC236}">
                <a16:creationId xmlns:a16="http://schemas.microsoft.com/office/drawing/2014/main" id="{3379A584-04A4-41C9-8C2D-8181E142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4" y="511016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Base Coverage</a:t>
            </a:r>
            <a:endParaRPr lang="en-GB" altLang="en-US" sz="1800"/>
          </a:p>
        </p:txBody>
      </p:sp>
      <p:sp>
        <p:nvSpPr>
          <p:cNvPr id="13363" name="Text Box 51">
            <a:extLst>
              <a:ext uri="{FF2B5EF4-FFF2-40B4-BE49-F238E27FC236}">
                <a16:creationId xmlns:a16="http://schemas.microsoft.com/office/drawing/2014/main" id="{869088BB-82F0-41FB-9A29-F79F4B25E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5122863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Valuation</a:t>
            </a:r>
            <a:endParaRPr lang="en-GB" altLang="en-US" sz="1800"/>
          </a:p>
        </p:txBody>
      </p:sp>
      <p:sp>
        <p:nvSpPr>
          <p:cNvPr id="13364" name="Text Box 52">
            <a:extLst>
              <a:ext uri="{FF2B5EF4-FFF2-40B4-BE49-F238E27FC236}">
                <a16:creationId xmlns:a16="http://schemas.microsoft.com/office/drawing/2014/main" id="{23214B48-710C-449F-8C30-C49E99810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51196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Collection</a:t>
            </a:r>
            <a:endParaRPr lang="en-GB" altLang="en-US" sz="1800"/>
          </a:p>
        </p:txBody>
      </p:sp>
      <p:sp>
        <p:nvSpPr>
          <p:cNvPr id="13365" name="Text Box 53">
            <a:extLst>
              <a:ext uri="{FF2B5EF4-FFF2-40B4-BE49-F238E27FC236}">
                <a16:creationId xmlns:a16="http://schemas.microsoft.com/office/drawing/2014/main" id="{6CE16C46-BA64-48AF-A0AA-9C19D5B6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51069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Tax rate</a:t>
            </a:r>
            <a:endParaRPr lang="en-GB" altLang="en-US" sz="1800"/>
          </a:p>
        </p:txBody>
      </p:sp>
      <p:sp>
        <p:nvSpPr>
          <p:cNvPr id="13366" name="Text Box 54">
            <a:extLst>
              <a:ext uri="{FF2B5EF4-FFF2-40B4-BE49-F238E27FC236}">
                <a16:creationId xmlns:a16="http://schemas.microsoft.com/office/drawing/2014/main" id="{48131276-759E-4BC0-8D1E-072730CEF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204913"/>
            <a:ext cx="1020762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1,000</a:t>
            </a:r>
            <a:endParaRPr lang="en-GB" altLang="en-US" sz="1800"/>
          </a:p>
        </p:txBody>
      </p:sp>
      <p:sp>
        <p:nvSpPr>
          <p:cNvPr id="13367" name="Line 55">
            <a:extLst>
              <a:ext uri="{FF2B5EF4-FFF2-40B4-BE49-F238E27FC236}">
                <a16:creationId xmlns:a16="http://schemas.microsoft.com/office/drawing/2014/main" id="{5844F673-8A80-4F57-917A-64C81DE23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8650" y="1697039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3368" name="Text Box 56">
            <a:extLst>
              <a:ext uri="{FF2B5EF4-FFF2-40B4-BE49-F238E27FC236}">
                <a16:creationId xmlns:a16="http://schemas.microsoft.com/office/drawing/2014/main" id="{17A4E6A3-D2D3-46F2-93E5-30D9B57C4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43100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20%</a:t>
            </a:r>
            <a:endParaRPr lang="en-GB" altLang="en-US" sz="1800"/>
          </a:p>
        </p:txBody>
      </p:sp>
      <p:sp>
        <p:nvSpPr>
          <p:cNvPr id="13369" name="Text Box 57">
            <a:extLst>
              <a:ext uri="{FF2B5EF4-FFF2-40B4-BE49-F238E27FC236}">
                <a16:creationId xmlns:a16="http://schemas.microsoft.com/office/drawing/2014/main" id="{471665ED-6919-44AF-B221-0B394FD37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789363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40%</a:t>
            </a:r>
            <a:endParaRPr lang="en-GB" altLang="en-US" sz="1800"/>
          </a:p>
        </p:txBody>
      </p:sp>
      <p:sp>
        <p:nvSpPr>
          <p:cNvPr id="13370" name="Text Box 58">
            <a:extLst>
              <a:ext uri="{FF2B5EF4-FFF2-40B4-BE49-F238E27FC236}">
                <a16:creationId xmlns:a16="http://schemas.microsoft.com/office/drawing/2014/main" id="{E021F3C3-F9CB-4744-A709-69CCF8AEF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284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60%</a:t>
            </a:r>
            <a:endParaRPr lang="en-GB" altLang="en-US" sz="1800"/>
          </a:p>
        </p:txBody>
      </p:sp>
      <p:sp>
        <p:nvSpPr>
          <p:cNvPr id="13371" name="Text Box 59">
            <a:extLst>
              <a:ext uri="{FF2B5EF4-FFF2-40B4-BE49-F238E27FC236}">
                <a16:creationId xmlns:a16="http://schemas.microsoft.com/office/drawing/2014/main" id="{14507A02-19CC-43FF-A5BC-1D11A63AD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9" y="2708276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80%</a:t>
            </a:r>
            <a:endParaRPr lang="en-GB" altLang="en-US" sz="1800"/>
          </a:p>
        </p:txBody>
      </p:sp>
      <p:sp>
        <p:nvSpPr>
          <p:cNvPr id="13372" name="Text Box 60">
            <a:extLst>
              <a:ext uri="{FF2B5EF4-FFF2-40B4-BE49-F238E27FC236}">
                <a16:creationId xmlns:a16="http://schemas.microsoft.com/office/drawing/2014/main" id="{7C787733-CC1B-4267-AD64-4F6BB8D77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2225676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100%</a:t>
            </a:r>
            <a:endParaRPr lang="en-GB" altLang="en-US" sz="1800"/>
          </a:p>
        </p:txBody>
      </p:sp>
      <p:sp>
        <p:nvSpPr>
          <p:cNvPr id="13373" name="Text Box 61">
            <a:extLst>
              <a:ext uri="{FF2B5EF4-FFF2-40B4-BE49-F238E27FC236}">
                <a16:creationId xmlns:a16="http://schemas.microsoft.com/office/drawing/2014/main" id="{47F885CB-743D-44C9-8EF4-61AFAFF1A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1196975"/>
            <a:ext cx="1439863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dirty="0"/>
              <a:t>€10,000 pp</a:t>
            </a:r>
            <a:endParaRPr lang="en-GB" altLang="en-US" sz="1800" dirty="0"/>
          </a:p>
        </p:txBody>
      </p:sp>
      <p:sp>
        <p:nvSpPr>
          <p:cNvPr id="13374" name="Text Box 62">
            <a:extLst>
              <a:ext uri="{FF2B5EF4-FFF2-40B4-BE49-F238E27FC236}">
                <a16:creationId xmlns:a16="http://schemas.microsoft.com/office/drawing/2014/main" id="{10275E31-84C6-404A-A658-F2D52D76A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1" y="1230313"/>
            <a:ext cx="1020763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60%</a:t>
            </a:r>
            <a:endParaRPr lang="en-GB" altLang="en-US" sz="1800"/>
          </a:p>
        </p:txBody>
      </p:sp>
      <p:sp>
        <p:nvSpPr>
          <p:cNvPr id="13375" name="Text Box 63">
            <a:extLst>
              <a:ext uri="{FF2B5EF4-FFF2-40B4-BE49-F238E27FC236}">
                <a16:creationId xmlns:a16="http://schemas.microsoft.com/office/drawing/2014/main" id="{9E9AC29E-D7D8-4A62-8D7B-AA59124A1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363" y="2349500"/>
            <a:ext cx="1079500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1.667%</a:t>
            </a:r>
            <a:endParaRPr lang="en-GB" altLang="en-US" sz="1800"/>
          </a:p>
        </p:txBody>
      </p:sp>
      <p:sp>
        <p:nvSpPr>
          <p:cNvPr id="13376" name="Line 64">
            <a:extLst>
              <a:ext uri="{FF2B5EF4-FFF2-40B4-BE49-F238E27FC236}">
                <a16:creationId xmlns:a16="http://schemas.microsoft.com/office/drawing/2014/main" id="{02761A07-FBD3-45C4-88ED-E83B5AA907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4289" y="5805488"/>
            <a:ext cx="1944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3377" name="Text Box 65">
            <a:extLst>
              <a:ext uri="{FF2B5EF4-FFF2-40B4-BE49-F238E27FC236}">
                <a16:creationId xmlns:a16="http://schemas.microsoft.com/office/drawing/2014/main" id="{CEA68DD9-AB4D-4639-969F-DC95722AE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5627688"/>
            <a:ext cx="1223962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Tax Effort</a:t>
            </a:r>
            <a:endParaRPr lang="en-GB" altLang="en-US" sz="1800"/>
          </a:p>
        </p:txBody>
      </p:sp>
      <p:sp>
        <p:nvSpPr>
          <p:cNvPr id="13378" name="Line 66">
            <a:extLst>
              <a:ext uri="{FF2B5EF4-FFF2-40B4-BE49-F238E27FC236}">
                <a16:creationId xmlns:a16="http://schemas.microsoft.com/office/drawing/2014/main" id="{339C6384-75CA-42D8-B116-BFD5A7E10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6664" y="5805488"/>
            <a:ext cx="17287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3379" name="AutoShape 74">
            <a:extLst>
              <a:ext uri="{FF2B5EF4-FFF2-40B4-BE49-F238E27FC236}">
                <a16:creationId xmlns:a16="http://schemas.microsoft.com/office/drawing/2014/main" id="{435D9ADB-E5A4-4E29-A867-436297986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1412876"/>
            <a:ext cx="360362" cy="792163"/>
          </a:xfrm>
          <a:prstGeom prst="downArrow">
            <a:avLst>
              <a:gd name="adj1" fmla="val 50000"/>
              <a:gd name="adj2" fmla="val 549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35" name="Group 67">
            <a:extLst>
              <a:ext uri="{FF2B5EF4-FFF2-40B4-BE49-F238E27FC236}">
                <a16:creationId xmlns:a16="http://schemas.microsoft.com/office/drawing/2014/main" id="{EC9BABAD-5D7F-49A9-A0C6-67C315D12E04}"/>
              </a:ext>
            </a:extLst>
          </p:cNvPr>
          <p:cNvGraphicFramePr>
            <a:graphicFrameLocks noGrp="1"/>
          </p:cNvGraphicFramePr>
          <p:nvPr/>
        </p:nvGraphicFramePr>
        <p:xfrm>
          <a:off x="2782888" y="2133600"/>
          <a:ext cx="792162" cy="259080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4037" name="Group 69">
            <a:extLst>
              <a:ext uri="{FF2B5EF4-FFF2-40B4-BE49-F238E27FC236}">
                <a16:creationId xmlns:a16="http://schemas.microsoft.com/office/drawing/2014/main" id="{021F1472-2F3B-474D-A2C7-545BBD6D136F}"/>
              </a:ext>
            </a:extLst>
          </p:cNvPr>
          <p:cNvGraphicFramePr>
            <a:graphicFrameLocks noGrp="1"/>
          </p:cNvGraphicFramePr>
          <p:nvPr/>
        </p:nvGraphicFramePr>
        <p:xfrm>
          <a:off x="4511676" y="2141538"/>
          <a:ext cx="792163" cy="2590800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4041" name="Group 73">
            <a:extLst>
              <a:ext uri="{FF2B5EF4-FFF2-40B4-BE49-F238E27FC236}">
                <a16:creationId xmlns:a16="http://schemas.microsoft.com/office/drawing/2014/main" id="{465C755E-D1FE-4FB6-B63E-BCFFD7080C52}"/>
              </a:ext>
            </a:extLst>
          </p:cNvPr>
          <p:cNvGraphicFramePr>
            <a:graphicFrameLocks noGrp="1"/>
          </p:cNvGraphicFramePr>
          <p:nvPr/>
        </p:nvGraphicFramePr>
        <p:xfrm>
          <a:off x="7137401" y="2159000"/>
          <a:ext cx="792163" cy="2595564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80" name="Oval 44">
            <a:extLst>
              <a:ext uri="{FF2B5EF4-FFF2-40B4-BE49-F238E27FC236}">
                <a16:creationId xmlns:a16="http://schemas.microsoft.com/office/drawing/2014/main" id="{ABBA0CC7-65D4-47F0-B043-A5D696511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3179764"/>
            <a:ext cx="576262" cy="574675"/>
          </a:xfrm>
          <a:prstGeom prst="ellipse">
            <a:avLst/>
          </a:prstGeom>
          <a:solidFill>
            <a:srgbClr val="CC00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14381" name="Text Box 45">
            <a:extLst>
              <a:ext uri="{FF2B5EF4-FFF2-40B4-BE49-F238E27FC236}">
                <a16:creationId xmlns:a16="http://schemas.microsoft.com/office/drawing/2014/main" id="{C7FC3FAE-47A0-4D5F-ABD1-324ABB615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2781301"/>
            <a:ext cx="1223963" cy="123031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 dirty="0">
                <a:solidFill>
                  <a:schemeClr val="bg1"/>
                </a:solidFill>
              </a:rPr>
              <a:t>€4,800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14382" name="Text Box 46">
            <a:extLst>
              <a:ext uri="{FF2B5EF4-FFF2-40B4-BE49-F238E27FC236}">
                <a16:creationId xmlns:a16="http://schemas.microsoft.com/office/drawing/2014/main" id="{9C91723E-2357-4106-9AF6-8C687AB6A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=</a:t>
            </a:r>
            <a:endParaRPr lang="en-GB" altLang="en-US" sz="1800" b="1"/>
          </a:p>
        </p:txBody>
      </p:sp>
      <p:sp>
        <p:nvSpPr>
          <p:cNvPr id="14383" name="Text Box 47">
            <a:extLst>
              <a:ext uri="{FF2B5EF4-FFF2-40B4-BE49-F238E27FC236}">
                <a16:creationId xmlns:a16="http://schemas.microsoft.com/office/drawing/2014/main" id="{4126A3E0-45E8-4B82-905C-1F411CF8D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9" y="3238501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x</a:t>
            </a:r>
            <a:endParaRPr lang="en-GB" altLang="en-US" sz="1800" b="1"/>
          </a:p>
        </p:txBody>
      </p:sp>
      <p:sp>
        <p:nvSpPr>
          <p:cNvPr id="14384" name="Text Box 48">
            <a:extLst>
              <a:ext uri="{FF2B5EF4-FFF2-40B4-BE49-F238E27FC236}">
                <a16:creationId xmlns:a16="http://schemas.microsoft.com/office/drawing/2014/main" id="{E349D77C-1079-4C04-A230-82D82560F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32718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x</a:t>
            </a:r>
            <a:endParaRPr lang="en-GB" altLang="en-US" sz="1800" b="1"/>
          </a:p>
        </p:txBody>
      </p:sp>
      <p:sp>
        <p:nvSpPr>
          <p:cNvPr id="14385" name="Text Box 49">
            <a:extLst>
              <a:ext uri="{FF2B5EF4-FFF2-40B4-BE49-F238E27FC236}">
                <a16:creationId xmlns:a16="http://schemas.microsoft.com/office/drawing/2014/main" id="{D83003E9-E312-4D59-B887-8AFECBA3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3238501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/>
              <a:t>x</a:t>
            </a:r>
            <a:endParaRPr lang="en-GB" altLang="en-US" sz="1800" b="1"/>
          </a:p>
        </p:txBody>
      </p:sp>
      <p:sp>
        <p:nvSpPr>
          <p:cNvPr id="14386" name="Text Box 50">
            <a:extLst>
              <a:ext uri="{FF2B5EF4-FFF2-40B4-BE49-F238E27FC236}">
                <a16:creationId xmlns:a16="http://schemas.microsoft.com/office/drawing/2014/main" id="{EEEB23CA-9160-4460-96B0-72782F3A3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4" y="511016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Base Coverage</a:t>
            </a:r>
            <a:endParaRPr lang="en-GB" altLang="en-US" sz="1800"/>
          </a:p>
        </p:txBody>
      </p:sp>
      <p:sp>
        <p:nvSpPr>
          <p:cNvPr id="14387" name="Text Box 51">
            <a:extLst>
              <a:ext uri="{FF2B5EF4-FFF2-40B4-BE49-F238E27FC236}">
                <a16:creationId xmlns:a16="http://schemas.microsoft.com/office/drawing/2014/main" id="{22B8DD65-1E5D-4550-919B-E3BE567A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5122863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Valuation</a:t>
            </a:r>
            <a:endParaRPr lang="en-GB" altLang="en-US" sz="1800"/>
          </a:p>
        </p:txBody>
      </p:sp>
      <p:sp>
        <p:nvSpPr>
          <p:cNvPr id="14388" name="Text Box 52">
            <a:extLst>
              <a:ext uri="{FF2B5EF4-FFF2-40B4-BE49-F238E27FC236}">
                <a16:creationId xmlns:a16="http://schemas.microsoft.com/office/drawing/2014/main" id="{09230708-A188-4172-A1C5-BAB06C967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51196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Collection</a:t>
            </a:r>
            <a:endParaRPr lang="en-GB" altLang="en-US" sz="1800"/>
          </a:p>
        </p:txBody>
      </p:sp>
      <p:sp>
        <p:nvSpPr>
          <p:cNvPr id="14389" name="Text Box 53">
            <a:extLst>
              <a:ext uri="{FF2B5EF4-FFF2-40B4-BE49-F238E27FC236}">
                <a16:creationId xmlns:a16="http://schemas.microsoft.com/office/drawing/2014/main" id="{0DD3156F-8515-44FF-979D-9A461C8E8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51069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Tax rate</a:t>
            </a:r>
            <a:endParaRPr lang="en-GB" altLang="en-US" sz="1800"/>
          </a:p>
        </p:txBody>
      </p:sp>
      <p:sp>
        <p:nvSpPr>
          <p:cNvPr id="14390" name="Line 54">
            <a:extLst>
              <a:ext uri="{FF2B5EF4-FFF2-40B4-BE49-F238E27FC236}">
                <a16:creationId xmlns:a16="http://schemas.microsoft.com/office/drawing/2014/main" id="{0F621075-0EAB-4A3C-8705-F0BD261CA9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4289" y="5805488"/>
            <a:ext cx="1944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4391" name="Text Box 55">
            <a:extLst>
              <a:ext uri="{FF2B5EF4-FFF2-40B4-BE49-F238E27FC236}">
                <a16:creationId xmlns:a16="http://schemas.microsoft.com/office/drawing/2014/main" id="{7DC9061C-136B-4BD7-B82F-C6EEF7496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5627688"/>
            <a:ext cx="1223962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Tax Effort</a:t>
            </a:r>
            <a:endParaRPr lang="en-GB" altLang="en-US" sz="1800"/>
          </a:p>
        </p:txBody>
      </p:sp>
      <p:sp>
        <p:nvSpPr>
          <p:cNvPr id="14392" name="Line 56">
            <a:extLst>
              <a:ext uri="{FF2B5EF4-FFF2-40B4-BE49-F238E27FC236}">
                <a16:creationId xmlns:a16="http://schemas.microsoft.com/office/drawing/2014/main" id="{F5CC200A-9C15-4363-9080-272239708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6664" y="5805488"/>
            <a:ext cx="17287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4393" name="Text Box 57">
            <a:extLst>
              <a:ext uri="{FF2B5EF4-FFF2-40B4-BE49-F238E27FC236}">
                <a16:creationId xmlns:a16="http://schemas.microsoft.com/office/drawing/2014/main" id="{7F4AB4F6-9122-4F97-9C6C-9B149C6C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204913"/>
            <a:ext cx="1020762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200</a:t>
            </a:r>
            <a:endParaRPr lang="en-GB" altLang="en-US" sz="1800"/>
          </a:p>
        </p:txBody>
      </p:sp>
      <p:sp>
        <p:nvSpPr>
          <p:cNvPr id="14394" name="Line 58">
            <a:extLst>
              <a:ext uri="{FF2B5EF4-FFF2-40B4-BE49-F238E27FC236}">
                <a16:creationId xmlns:a16="http://schemas.microsoft.com/office/drawing/2014/main" id="{A3302F95-F7DE-422B-B202-EF13D5375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8650" y="1697039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4395" name="Text Box 59">
            <a:extLst>
              <a:ext uri="{FF2B5EF4-FFF2-40B4-BE49-F238E27FC236}">
                <a16:creationId xmlns:a16="http://schemas.microsoft.com/office/drawing/2014/main" id="{FCFE2D78-FE0C-4B84-A004-6F7592634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43100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20%</a:t>
            </a:r>
            <a:endParaRPr lang="en-GB" altLang="en-US" sz="1800"/>
          </a:p>
        </p:txBody>
      </p:sp>
      <p:sp>
        <p:nvSpPr>
          <p:cNvPr id="14396" name="Text Box 60">
            <a:extLst>
              <a:ext uri="{FF2B5EF4-FFF2-40B4-BE49-F238E27FC236}">
                <a16:creationId xmlns:a16="http://schemas.microsoft.com/office/drawing/2014/main" id="{60253A90-D20F-4DF2-A65A-6E3BD134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789363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40%</a:t>
            </a:r>
            <a:endParaRPr lang="en-GB" altLang="en-US" sz="1800"/>
          </a:p>
        </p:txBody>
      </p:sp>
      <p:sp>
        <p:nvSpPr>
          <p:cNvPr id="14397" name="Text Box 61">
            <a:extLst>
              <a:ext uri="{FF2B5EF4-FFF2-40B4-BE49-F238E27FC236}">
                <a16:creationId xmlns:a16="http://schemas.microsoft.com/office/drawing/2014/main" id="{2A294CA9-EDF1-4A3D-9240-F01347EEE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284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60%</a:t>
            </a:r>
            <a:endParaRPr lang="en-GB" altLang="en-US" sz="1800"/>
          </a:p>
        </p:txBody>
      </p:sp>
      <p:sp>
        <p:nvSpPr>
          <p:cNvPr id="14398" name="Text Box 62">
            <a:extLst>
              <a:ext uri="{FF2B5EF4-FFF2-40B4-BE49-F238E27FC236}">
                <a16:creationId xmlns:a16="http://schemas.microsoft.com/office/drawing/2014/main" id="{A6201A4E-2B05-49AF-8BC2-5810E2CBE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9" y="2708276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80%</a:t>
            </a:r>
            <a:endParaRPr lang="en-GB" altLang="en-US" sz="1800"/>
          </a:p>
        </p:txBody>
      </p:sp>
      <p:sp>
        <p:nvSpPr>
          <p:cNvPr id="14399" name="Text Box 63">
            <a:extLst>
              <a:ext uri="{FF2B5EF4-FFF2-40B4-BE49-F238E27FC236}">
                <a16:creationId xmlns:a16="http://schemas.microsoft.com/office/drawing/2014/main" id="{3F9F34AE-E5FB-484F-89B9-731CEB03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2225676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100%</a:t>
            </a:r>
            <a:endParaRPr lang="en-GB" altLang="en-US" sz="1800"/>
          </a:p>
        </p:txBody>
      </p:sp>
      <p:sp>
        <p:nvSpPr>
          <p:cNvPr id="14400" name="Text Box 64">
            <a:extLst>
              <a:ext uri="{FF2B5EF4-FFF2-40B4-BE49-F238E27FC236}">
                <a16:creationId xmlns:a16="http://schemas.microsoft.com/office/drawing/2014/main" id="{57D6CF0D-27B0-4C56-A80B-4594E196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1196975"/>
            <a:ext cx="1439863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dirty="0"/>
              <a:t>€4,000 pp</a:t>
            </a:r>
            <a:endParaRPr lang="en-GB" altLang="en-US" sz="1800" dirty="0"/>
          </a:p>
        </p:txBody>
      </p:sp>
      <p:sp>
        <p:nvSpPr>
          <p:cNvPr id="14401" name="Text Box 65">
            <a:extLst>
              <a:ext uri="{FF2B5EF4-FFF2-40B4-BE49-F238E27FC236}">
                <a16:creationId xmlns:a16="http://schemas.microsoft.com/office/drawing/2014/main" id="{5A0E5CC7-D854-4B61-B62F-EA17F0958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1" y="1230313"/>
            <a:ext cx="1020763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60%</a:t>
            </a:r>
            <a:endParaRPr lang="en-GB" altLang="en-US" sz="1800"/>
          </a:p>
        </p:txBody>
      </p:sp>
      <p:sp>
        <p:nvSpPr>
          <p:cNvPr id="14402" name="Text Box 66">
            <a:extLst>
              <a:ext uri="{FF2B5EF4-FFF2-40B4-BE49-F238E27FC236}">
                <a16:creationId xmlns:a16="http://schemas.microsoft.com/office/drawing/2014/main" id="{957C7D09-8481-48E5-BF67-A8A045F51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1" y="2349500"/>
            <a:ext cx="792163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1.0%</a:t>
            </a:r>
            <a:endParaRPr lang="en-GB" altLang="en-US" sz="18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14D61E45-BDDB-4D95-88F5-0AC4B34E0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9269" y="1576532"/>
            <a:ext cx="11287254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ZA" altLang="en-US" sz="2400" dirty="0">
                <a:solidFill>
                  <a:srgbClr val="0067A9"/>
                </a:solidFill>
              </a:rPr>
              <a:t>Revenue needs and tax base are the most important determinants for the tax rate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ZA" altLang="en-US" sz="1800" dirty="0">
              <a:solidFill>
                <a:srgbClr val="0067A9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ZA" altLang="en-US" sz="2400" dirty="0">
                <a:solidFill>
                  <a:srgbClr val="0067A9"/>
                </a:solidFill>
              </a:rPr>
              <a:t>The approach to tax base: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ZA" altLang="en-US" sz="2000" dirty="0">
                <a:solidFill>
                  <a:srgbClr val="0067A9"/>
                </a:solidFill>
              </a:rPr>
              <a:t>Narrow base = High nominal rate or rates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ZA" altLang="en-US" sz="2000" dirty="0">
                <a:solidFill>
                  <a:srgbClr val="0067A9"/>
                </a:solidFill>
              </a:rPr>
              <a:t>Broad base = Low nominal rate or rates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18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ZA" altLang="en-US" sz="2400" dirty="0">
                <a:solidFill>
                  <a:srgbClr val="0067A9"/>
                </a:solidFill>
              </a:rPr>
              <a:t>The approach to revenue: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ZA" altLang="en-US" sz="2000" dirty="0">
                <a:solidFill>
                  <a:srgbClr val="0067A9"/>
                </a:solidFill>
              </a:rPr>
              <a:t>“How much can we get?” – primary source of revenue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ZA" altLang="en-US" sz="2000" dirty="0">
                <a:solidFill>
                  <a:srgbClr val="0067A9"/>
                </a:solidFill>
              </a:rPr>
              <a:t>“How much do we need?” = residual source of revenue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ZA" altLang="en-US" sz="20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ZA" altLang="en-US" sz="2000" dirty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ZA" altLang="en-US" sz="3600" b="1" dirty="0">
                <a:solidFill>
                  <a:srgbClr val="FF0000"/>
                </a:solidFill>
              </a:rPr>
              <a:t>What should the tax rate be?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GB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E0F842-8912-4483-A7CD-CC3274DF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 vs. rate vs. revenue</a:t>
            </a:r>
            <a:endParaRPr lang="en-Z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Constitutional &amp; legal environment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7415" y="1702308"/>
            <a:ext cx="11029615" cy="51163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ZA" altLang="en-US" sz="2000" b="1" dirty="0">
                <a:solidFill>
                  <a:schemeClr val="accent2"/>
                </a:solidFill>
              </a:rPr>
              <a:t>What does the Constitution and/or other enabling legislation dictate or allow?</a:t>
            </a:r>
          </a:p>
          <a:p>
            <a:pPr lvl="1">
              <a:lnSpc>
                <a:spcPct val="80000"/>
              </a:lnSpc>
            </a:pPr>
            <a:r>
              <a:rPr lang="en-ZA" altLang="en-US" sz="1800" b="1" dirty="0">
                <a:solidFill>
                  <a:srgbClr val="0067A9"/>
                </a:solidFill>
              </a:rPr>
              <a:t>Does it provide mere principles or guidelines, or an actual framework? </a:t>
            </a:r>
          </a:p>
          <a:p>
            <a:pPr lvl="1">
              <a:lnSpc>
                <a:spcPct val="80000"/>
              </a:lnSpc>
            </a:pPr>
            <a:r>
              <a:rPr lang="en-ZA" altLang="en-US" sz="1800" b="1" dirty="0">
                <a:solidFill>
                  <a:srgbClr val="0067A9"/>
                </a:solidFill>
              </a:rPr>
              <a:t>Is a provision descriptive or is it prescriptive?</a:t>
            </a:r>
          </a:p>
          <a:p>
            <a:pPr lvl="1">
              <a:lnSpc>
                <a:spcPct val="80000"/>
              </a:lnSpc>
            </a:pPr>
            <a:r>
              <a:rPr lang="en-ZA" altLang="en-US" sz="1800" b="1" dirty="0">
                <a:solidFill>
                  <a:srgbClr val="0067A9"/>
                </a:solidFill>
              </a:rPr>
              <a:t>Fiscal capacity and/or tax effort?</a:t>
            </a:r>
          </a:p>
          <a:p>
            <a:pPr lvl="1">
              <a:lnSpc>
                <a:spcPct val="80000"/>
              </a:lnSpc>
            </a:pPr>
            <a:endParaRPr lang="en-ZA" altLang="en-US" sz="1800" b="1" dirty="0"/>
          </a:p>
          <a:p>
            <a:pPr>
              <a:lnSpc>
                <a:spcPct val="80000"/>
              </a:lnSpc>
              <a:buNone/>
            </a:pPr>
            <a:r>
              <a:rPr lang="en-ZA" altLang="en-US" sz="2000" b="1" dirty="0">
                <a:solidFill>
                  <a:srgbClr val="002060"/>
                </a:solidFill>
              </a:rPr>
              <a:t>Does legislation allow for –</a:t>
            </a:r>
          </a:p>
          <a:p>
            <a:pPr lvl="1">
              <a:lnSpc>
                <a:spcPct val="80000"/>
              </a:lnSpc>
            </a:pPr>
            <a:r>
              <a:rPr lang="en-ZA" altLang="en-US" sz="1800" b="1" dirty="0">
                <a:solidFill>
                  <a:srgbClr val="0067A9"/>
                </a:solidFill>
              </a:rPr>
              <a:t>Tax (base) sharing? </a:t>
            </a:r>
          </a:p>
          <a:p>
            <a:pPr lvl="1">
              <a:lnSpc>
                <a:spcPct val="80000"/>
              </a:lnSpc>
            </a:pPr>
            <a:r>
              <a:rPr lang="en-ZA" altLang="en-US" sz="1800" b="1" dirty="0">
                <a:solidFill>
                  <a:srgbClr val="0067A9"/>
                </a:solidFill>
              </a:rPr>
              <a:t>Revenue sharing?</a:t>
            </a:r>
          </a:p>
          <a:p>
            <a:pPr lvl="1">
              <a:lnSpc>
                <a:spcPct val="80000"/>
              </a:lnSpc>
            </a:pPr>
            <a:r>
              <a:rPr lang="en-ZA" altLang="en-US" sz="1800" b="1" dirty="0">
                <a:solidFill>
                  <a:srgbClr val="0067A9"/>
                </a:solidFill>
              </a:rPr>
              <a:t>Options or alternatives (e.g. regarding tax base)?</a:t>
            </a:r>
          </a:p>
          <a:p>
            <a:pPr lvl="1">
              <a:lnSpc>
                <a:spcPct val="80000"/>
              </a:lnSpc>
              <a:buNone/>
            </a:pPr>
            <a:endParaRPr lang="en-ZA" altLang="en-US" sz="1800" b="1" dirty="0"/>
          </a:p>
          <a:p>
            <a:pPr>
              <a:lnSpc>
                <a:spcPct val="80000"/>
              </a:lnSpc>
              <a:buNone/>
            </a:pPr>
            <a:r>
              <a:rPr lang="en-ZA" altLang="en-US" sz="2000" b="1" dirty="0">
                <a:solidFill>
                  <a:srgbClr val="FF0000"/>
                </a:solidFill>
              </a:rPr>
              <a:t>Which level or tier of government –</a:t>
            </a:r>
          </a:p>
          <a:p>
            <a:pPr lvl="1">
              <a:lnSpc>
                <a:spcPct val="80000"/>
              </a:lnSpc>
            </a:pPr>
            <a:r>
              <a:rPr lang="en-ZA" altLang="en-US" sz="1800" b="1" dirty="0">
                <a:solidFill>
                  <a:srgbClr val="0067A9"/>
                </a:solidFill>
              </a:rPr>
              <a:t>Determines the tax base?</a:t>
            </a:r>
          </a:p>
          <a:p>
            <a:pPr lvl="1">
              <a:lnSpc>
                <a:spcPct val="80000"/>
              </a:lnSpc>
            </a:pPr>
            <a:r>
              <a:rPr lang="en-ZA" altLang="en-US" sz="1800" b="1" dirty="0">
                <a:solidFill>
                  <a:srgbClr val="0067A9"/>
                </a:solidFill>
              </a:rPr>
              <a:t>Levies the tax?</a:t>
            </a:r>
          </a:p>
          <a:p>
            <a:pPr lvl="1">
              <a:lnSpc>
                <a:spcPct val="80000"/>
              </a:lnSpc>
            </a:pPr>
            <a:r>
              <a:rPr lang="en-ZA" altLang="en-US" sz="1800" b="1" dirty="0">
                <a:solidFill>
                  <a:srgbClr val="0067A9"/>
                </a:solidFill>
              </a:rPr>
              <a:t>Sets the tax rate or rates?</a:t>
            </a:r>
          </a:p>
          <a:p>
            <a:pPr lvl="1">
              <a:lnSpc>
                <a:spcPct val="80000"/>
              </a:lnSpc>
            </a:pPr>
            <a:r>
              <a:rPr lang="en-ZA" altLang="en-US" sz="1800" b="1" dirty="0">
                <a:solidFill>
                  <a:srgbClr val="0067A9"/>
                </a:solidFill>
              </a:rPr>
              <a:t>Grants exemptions and other tax relief?</a:t>
            </a:r>
          </a:p>
          <a:p>
            <a:pPr lvl="1">
              <a:lnSpc>
                <a:spcPct val="80000"/>
              </a:lnSpc>
            </a:pPr>
            <a:r>
              <a:rPr lang="en-ZA" altLang="en-US" sz="1800" b="1" dirty="0">
                <a:solidFill>
                  <a:srgbClr val="0067A9"/>
                </a:solidFill>
              </a:rPr>
              <a:t>Is responsible for collection and enforcement?</a:t>
            </a:r>
          </a:p>
          <a:p>
            <a:pPr lvl="1">
              <a:lnSpc>
                <a:spcPct val="80000"/>
              </a:lnSpc>
            </a:pPr>
            <a:r>
              <a:rPr lang="en-ZA" altLang="en-US" sz="1800" b="1" dirty="0">
                <a:solidFill>
                  <a:srgbClr val="0067A9"/>
                </a:solidFill>
              </a:rPr>
              <a:t>Is entitled to the revenue?</a:t>
            </a:r>
          </a:p>
        </p:txBody>
      </p:sp>
    </p:spTree>
    <p:extLst>
      <p:ext uri="{BB962C8B-B14F-4D97-AF65-F5344CB8AC3E}">
        <p14:creationId xmlns:p14="http://schemas.microsoft.com/office/powerpoint/2010/main" val="38255025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0D5744BF-9CE8-4001-BE71-AF4990A41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33" y="1614517"/>
            <a:ext cx="10141151" cy="4964198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Kingstown, Saint Vincent (2014): </a:t>
            </a:r>
            <a:r>
              <a:rPr lang="en-US" altLang="en-US" b="1" dirty="0">
                <a:solidFill>
                  <a:srgbClr val="00B050"/>
                </a:solidFill>
              </a:rPr>
              <a:t>0.08%</a:t>
            </a:r>
          </a:p>
          <a:p>
            <a:endParaRPr lang="en-US" altLang="en-US" sz="800" dirty="0"/>
          </a:p>
          <a:p>
            <a:endParaRPr lang="en-US" altLang="en-US" sz="800" dirty="0"/>
          </a:p>
          <a:p>
            <a:r>
              <a:rPr lang="en-US" altLang="en-US" dirty="0"/>
              <a:t>Dar es Salaam, Tanzania (2012): </a:t>
            </a:r>
            <a:r>
              <a:rPr lang="en-US" altLang="en-US" b="1" dirty="0"/>
              <a:t>0.1%</a:t>
            </a:r>
          </a:p>
          <a:p>
            <a:endParaRPr lang="en-US" altLang="en-US" sz="800" dirty="0"/>
          </a:p>
          <a:p>
            <a:endParaRPr lang="en-US" altLang="en-US" sz="800" dirty="0"/>
          </a:p>
          <a:p>
            <a:r>
              <a:rPr lang="en-US" altLang="en-US" dirty="0"/>
              <a:t>Cape Town, South Africa (2014): </a:t>
            </a:r>
            <a:r>
              <a:rPr lang="en-US" altLang="en-US" b="1" dirty="0">
                <a:solidFill>
                  <a:srgbClr val="FF0000"/>
                </a:solidFill>
              </a:rPr>
              <a:t>0.45%</a:t>
            </a:r>
          </a:p>
          <a:p>
            <a:endParaRPr lang="en-US" altLang="en-US" sz="800" dirty="0"/>
          </a:p>
          <a:p>
            <a:endParaRPr lang="en-US" altLang="en-US" sz="800" dirty="0"/>
          </a:p>
          <a:p>
            <a:r>
              <a:rPr lang="en-US" altLang="en-US" dirty="0"/>
              <a:t>Toronto, Canada (2015): </a:t>
            </a:r>
            <a:r>
              <a:rPr lang="en-GB" altLang="en-US" b="1" dirty="0">
                <a:solidFill>
                  <a:srgbClr val="000099"/>
                </a:solidFill>
              </a:rPr>
              <a:t>0.7056037%</a:t>
            </a:r>
          </a:p>
          <a:p>
            <a:endParaRPr lang="en-US" altLang="en-US" sz="800" dirty="0"/>
          </a:p>
          <a:p>
            <a:endParaRPr lang="en-US" altLang="en-US" sz="800" dirty="0"/>
          </a:p>
          <a:p>
            <a:r>
              <a:rPr lang="en-US" altLang="en-US" dirty="0"/>
              <a:t>Nairobi, Kenya (2016): </a:t>
            </a:r>
            <a:r>
              <a:rPr lang="en-US" altLang="en-US" b="1" dirty="0">
                <a:solidFill>
                  <a:srgbClr val="FF6600"/>
                </a:solidFill>
              </a:rPr>
              <a:t>17%</a:t>
            </a:r>
          </a:p>
          <a:p>
            <a:endParaRPr lang="en-US" altLang="en-US" sz="800" dirty="0"/>
          </a:p>
          <a:p>
            <a:endParaRPr lang="en-US" altLang="en-US" sz="800" dirty="0"/>
          </a:p>
          <a:p>
            <a:r>
              <a:rPr lang="en-US" altLang="en-US" dirty="0"/>
              <a:t>Mumbai, India (2011): </a:t>
            </a:r>
            <a:r>
              <a:rPr lang="en-US" altLang="en-US" b="1" dirty="0">
                <a:solidFill>
                  <a:srgbClr val="7030A0"/>
                </a:solidFill>
              </a:rPr>
              <a:t>276%</a:t>
            </a:r>
          </a:p>
          <a:p>
            <a:endParaRPr lang="en-US" altLang="en-US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altLang="en-US" sz="4100" b="1" dirty="0">
                <a:solidFill>
                  <a:srgbClr val="FF0000"/>
                </a:solidFill>
              </a:rPr>
              <a:t>What do these tax rates tell us?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1AB524-F73E-47D3-B0CD-89D78001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tax rates</a:t>
            </a:r>
            <a:endParaRPr lang="en-ZA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B8C9021-8DAF-4666-8B92-776D507E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1582120"/>
            <a:ext cx="10641795" cy="519106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Kingstown, Saint Vincent (2014): </a:t>
            </a:r>
            <a:r>
              <a:rPr lang="en-US" altLang="en-US" b="1" dirty="0">
                <a:solidFill>
                  <a:srgbClr val="00B050"/>
                </a:solidFill>
              </a:rPr>
              <a:t>0.08%</a:t>
            </a:r>
          </a:p>
          <a:p>
            <a:pPr lvl="1"/>
            <a:r>
              <a:rPr lang="en-US" altLang="en-US" sz="1800" b="1" dirty="0">
                <a:solidFill>
                  <a:srgbClr val="FF0000"/>
                </a:solidFill>
              </a:rPr>
              <a:t>Revenue neutral tax reform</a:t>
            </a:r>
          </a:p>
          <a:p>
            <a:r>
              <a:rPr lang="en-US" altLang="en-US" dirty="0"/>
              <a:t>Dar es Salaam, Tanzania (2012): </a:t>
            </a:r>
            <a:r>
              <a:rPr lang="en-US" altLang="en-US" b="1" dirty="0"/>
              <a:t>0.1%</a:t>
            </a:r>
          </a:p>
          <a:p>
            <a:pPr lvl="1"/>
            <a:r>
              <a:rPr lang="en-US" altLang="en-US" sz="1800" b="1" dirty="0">
                <a:solidFill>
                  <a:srgbClr val="FF0000"/>
                </a:solidFill>
              </a:rPr>
              <a:t>Tax base – capital value of buildings only; very poor community</a:t>
            </a:r>
          </a:p>
          <a:p>
            <a:r>
              <a:rPr lang="en-US" altLang="en-US" dirty="0"/>
              <a:t>Cape Town, South Africa (2014): </a:t>
            </a:r>
            <a:r>
              <a:rPr lang="en-US" altLang="en-US" b="1" dirty="0">
                <a:solidFill>
                  <a:srgbClr val="FF0000"/>
                </a:solidFill>
              </a:rPr>
              <a:t>0.45%</a:t>
            </a:r>
          </a:p>
          <a:p>
            <a:pPr lvl="1"/>
            <a:r>
              <a:rPr lang="en-US" altLang="en-US" sz="1800" b="1" dirty="0">
                <a:solidFill>
                  <a:srgbClr val="FF0000"/>
                </a:solidFill>
              </a:rPr>
              <a:t>Market value, first year of new valuation roll</a:t>
            </a:r>
          </a:p>
          <a:p>
            <a:r>
              <a:rPr lang="en-US" altLang="en-US" dirty="0"/>
              <a:t>Toronto, Canada (2015): </a:t>
            </a:r>
            <a:r>
              <a:rPr lang="en-GB" altLang="en-US" b="1" dirty="0">
                <a:solidFill>
                  <a:srgbClr val="000099"/>
                </a:solidFill>
              </a:rPr>
              <a:t>0.7056037%</a:t>
            </a:r>
          </a:p>
          <a:p>
            <a:pPr lvl="1"/>
            <a:r>
              <a:rPr lang="en-US" altLang="en-US" sz="1800" b="1" dirty="0">
                <a:solidFill>
                  <a:srgbClr val="FF0000"/>
                </a:solidFill>
              </a:rPr>
              <a:t>Market value; affluent community; tax also funds education</a:t>
            </a:r>
            <a:endParaRPr lang="en-GB" altLang="en-US" sz="1800" b="1" dirty="0">
              <a:solidFill>
                <a:srgbClr val="FF0000"/>
              </a:solidFill>
            </a:endParaRPr>
          </a:p>
          <a:p>
            <a:r>
              <a:rPr lang="en-US" altLang="en-US" dirty="0"/>
              <a:t>Nairobi, Kenya (2016): </a:t>
            </a:r>
            <a:r>
              <a:rPr lang="en-US" altLang="en-US" b="1" dirty="0">
                <a:solidFill>
                  <a:srgbClr val="FF6600"/>
                </a:solidFill>
              </a:rPr>
              <a:t>17%</a:t>
            </a:r>
          </a:p>
          <a:p>
            <a:pPr lvl="1"/>
            <a:r>
              <a:rPr lang="en-US" altLang="en-US" sz="1800" b="1" dirty="0">
                <a:solidFill>
                  <a:srgbClr val="FF0000"/>
                </a:solidFill>
              </a:rPr>
              <a:t>Land value only; last valuation done in 1982</a:t>
            </a:r>
          </a:p>
          <a:p>
            <a:r>
              <a:rPr lang="en-US" altLang="en-US" dirty="0"/>
              <a:t>Mumbai, India (2011): </a:t>
            </a:r>
            <a:r>
              <a:rPr lang="en-US" altLang="en-US" b="1" dirty="0">
                <a:solidFill>
                  <a:srgbClr val="7030A0"/>
                </a:solidFill>
              </a:rPr>
              <a:t>276%</a:t>
            </a:r>
          </a:p>
          <a:p>
            <a:pPr lvl="1"/>
            <a:r>
              <a:rPr lang="en-US" altLang="en-US" sz="1800" b="1" dirty="0">
                <a:solidFill>
                  <a:srgbClr val="FF0000"/>
                </a:solidFill>
              </a:rPr>
              <a:t>Annual rental value; rent control enforces an artificial ceiling value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ZA" altLang="en-US" sz="1000" b="1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ZA" altLang="en-US" sz="3300" b="1" dirty="0">
                <a:solidFill>
                  <a:srgbClr val="FF0000"/>
                </a:solidFill>
              </a:rPr>
              <a:t>So, do not compare apples with pears!</a:t>
            </a:r>
            <a:endParaRPr lang="en-GB" altLang="en-US" sz="3300" b="1" dirty="0">
              <a:solidFill>
                <a:srgbClr val="FF0000"/>
              </a:solidFill>
            </a:endParaRPr>
          </a:p>
          <a:p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143A38-D6EB-4318-9C30-FA4D6E3E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tax rates</a:t>
            </a:r>
            <a:endParaRPr lang="en-ZA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5A441690-DE59-4996-BA69-AA24B1982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406" y="1628776"/>
            <a:ext cx="9758507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rgbClr val="002060"/>
                </a:solidFill>
              </a:rPr>
              <a:t>Rate comparisons are difficult because –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Tax bases differ (nature)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Narrow base versus broad base (i.e. extent)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Valuation assessment levels may differ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Ages of valuation rolls may differ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Importance of property tax as a source of revenue differ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Expenditure responsibilities differ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Expenditure needs differ</a:t>
            </a:r>
          </a:p>
          <a:p>
            <a:pPr lvl="1" eaLnBrk="1" hangingPunct="1">
              <a:lnSpc>
                <a:spcPct val="90000"/>
              </a:lnSpc>
            </a:pPr>
            <a:endParaRPr lang="en-ZA" altLang="en-US" sz="2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rgbClr val="002060"/>
                </a:solidFill>
              </a:rPr>
              <a:t>Tax administration may also be a determinant –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Weak collection may necessitate higher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Improved base coverage may result in lower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Regular revaluations may result in lower nominal rates</a:t>
            </a:r>
            <a:endParaRPr lang="en-GB" altLang="en-US" sz="2000" dirty="0">
              <a:solidFill>
                <a:srgbClr val="0067A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061B83-EAA0-44B3-9F8D-F8F706D1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Tax rate comparison</a:t>
            </a:r>
            <a:endParaRPr lang="en-ZA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CCD74072-92EB-4EFF-ACC4-8472D5A9A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8177" y="1547445"/>
            <a:ext cx="10045988" cy="4934317"/>
          </a:xfrm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ZA" altLang="en-US" sz="2000" b="1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ZA" altLang="en-US" sz="2000" b="1" dirty="0"/>
              <a:t>Land (</a:t>
            </a:r>
            <a:r>
              <a:rPr lang="en-ZA" altLang="en-US" sz="2000" b="1" dirty="0">
                <a:solidFill>
                  <a:srgbClr val="009900"/>
                </a:solidFill>
              </a:rPr>
              <a:t>€200,000</a:t>
            </a:r>
            <a:r>
              <a:rPr lang="en-ZA" altLang="en-US" sz="2000" b="1" dirty="0"/>
              <a:t>) + Building </a:t>
            </a:r>
            <a:r>
              <a:rPr lang="en-ZA" altLang="en-US" sz="2000" b="1" dirty="0">
                <a:solidFill>
                  <a:srgbClr val="660033"/>
                </a:solidFill>
              </a:rPr>
              <a:t>(€800,000</a:t>
            </a:r>
            <a:r>
              <a:rPr lang="en-ZA" altLang="en-US" sz="2000" b="1" dirty="0"/>
              <a:t>)  	= </a:t>
            </a:r>
            <a:r>
              <a:rPr lang="en-ZA" altLang="en-US" sz="2000" b="1" dirty="0">
                <a:solidFill>
                  <a:schemeClr val="accent2"/>
                </a:solidFill>
              </a:rPr>
              <a:t>€1,000,000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ZA" altLang="en-US" sz="2000" b="1" dirty="0"/>
              <a:t>Annual yield is 10%		      			 	= </a:t>
            </a:r>
            <a:r>
              <a:rPr lang="en-ZA" altLang="en-US" sz="2000" b="1" dirty="0">
                <a:solidFill>
                  <a:srgbClr val="FF3300"/>
                </a:solidFill>
              </a:rPr>
              <a:t>€   100,000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ZA" altLang="en-US" sz="2000" b="1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ZA" altLang="en-US" sz="2000" b="1" dirty="0"/>
              <a:t>Base = Total Value 						= </a:t>
            </a:r>
            <a:r>
              <a:rPr lang="en-ZA" altLang="en-US" sz="2000" b="1" dirty="0">
                <a:solidFill>
                  <a:schemeClr val="accent2"/>
                </a:solidFill>
              </a:rPr>
              <a:t>€1,000,000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ZA" altLang="en-US" sz="2000" b="1" dirty="0"/>
              <a:t>			Tax @ </a:t>
            </a:r>
            <a:r>
              <a:rPr lang="en-ZA" altLang="en-US" sz="2000" b="1" dirty="0">
                <a:solidFill>
                  <a:srgbClr val="800000"/>
                </a:solidFill>
              </a:rPr>
              <a:t>1%</a:t>
            </a:r>
            <a:r>
              <a:rPr lang="en-ZA" altLang="en-US" sz="2000" b="1" dirty="0"/>
              <a:t>   					= €     10,000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ZA" altLang="en-US" sz="2000" b="1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ZA" altLang="en-US" sz="2000" b="1" dirty="0"/>
              <a:t> Base = Land Value  					= </a:t>
            </a:r>
            <a:r>
              <a:rPr lang="en-ZA" altLang="en-US" sz="2000" b="1" dirty="0">
                <a:solidFill>
                  <a:srgbClr val="009900"/>
                </a:solidFill>
              </a:rPr>
              <a:t>€   200,000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2000" b="1" dirty="0"/>
              <a:t>     		Tax @ </a:t>
            </a:r>
            <a:r>
              <a:rPr lang="en-ZA" altLang="en-US" sz="2000" b="1" dirty="0">
                <a:solidFill>
                  <a:srgbClr val="800000"/>
                </a:solidFill>
              </a:rPr>
              <a:t>5%</a:t>
            </a:r>
            <a:r>
              <a:rPr lang="en-ZA" altLang="en-US" sz="2000" b="1" dirty="0"/>
              <a:t>     						= €     10,000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ZA" alt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2000" b="1" dirty="0"/>
              <a:t>     Base = Building value	 				= </a:t>
            </a:r>
            <a:r>
              <a:rPr lang="en-ZA" altLang="en-US" sz="2000" b="1" dirty="0">
                <a:solidFill>
                  <a:srgbClr val="660033"/>
                </a:solidFill>
              </a:rPr>
              <a:t>€   800,000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2000" b="1" dirty="0"/>
              <a:t>			Tax @ </a:t>
            </a:r>
            <a:r>
              <a:rPr lang="en-ZA" altLang="en-US" sz="2000" b="1" dirty="0">
                <a:solidFill>
                  <a:srgbClr val="800000"/>
                </a:solidFill>
              </a:rPr>
              <a:t>1,25%</a:t>
            </a:r>
            <a:r>
              <a:rPr lang="en-ZA" altLang="en-US" sz="2000" b="1" dirty="0">
                <a:solidFill>
                  <a:srgbClr val="FFFF00"/>
                </a:solidFill>
              </a:rPr>
              <a:t>  					</a:t>
            </a:r>
            <a:r>
              <a:rPr lang="en-ZA" altLang="en-US" sz="2000" b="1" dirty="0"/>
              <a:t>= €     10,000</a:t>
            </a:r>
          </a:p>
          <a:p>
            <a:pPr eaLnBrk="1" hangingPunct="1">
              <a:lnSpc>
                <a:spcPct val="90000"/>
              </a:lnSpc>
            </a:pPr>
            <a:endParaRPr lang="en-ZA" alt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2000" b="1" dirty="0"/>
              <a:t>	  Base = Annual value 					= </a:t>
            </a:r>
            <a:r>
              <a:rPr lang="en-ZA" altLang="en-US" sz="2000" b="1" dirty="0">
                <a:solidFill>
                  <a:srgbClr val="FF3300"/>
                </a:solidFill>
              </a:rPr>
              <a:t>€   100,000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ZA" altLang="en-US" sz="2000" b="1" dirty="0"/>
              <a:t>     		Tax @ </a:t>
            </a:r>
            <a:r>
              <a:rPr lang="en-ZA" altLang="en-US" sz="2000" b="1" dirty="0">
                <a:solidFill>
                  <a:srgbClr val="800000"/>
                </a:solidFill>
              </a:rPr>
              <a:t>10%</a:t>
            </a:r>
            <a:r>
              <a:rPr lang="en-ZA" altLang="en-US" sz="2000" b="1" dirty="0"/>
              <a:t>  						= €     10,000</a:t>
            </a:r>
            <a:endParaRPr lang="en-GB" altLang="en-US" sz="2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0B4D87-D989-417E-BC96-D1200CE5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– Tax rate &amp; tax base</a:t>
            </a:r>
            <a:endParaRPr lang="en-ZA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C64A8356-CB90-46F8-A27F-78C3AB91E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73239"/>
            <a:ext cx="8229600" cy="4713287"/>
          </a:xfrm>
        </p:spPr>
        <p:txBody>
          <a:bodyPr/>
          <a:lstStyle/>
          <a:p>
            <a:pPr marL="0" indent="0" algn="ctr">
              <a:buNone/>
            </a:pPr>
            <a:r>
              <a:rPr lang="en-ZA" altLang="en-US" sz="4000" b="1" dirty="0">
                <a:solidFill>
                  <a:srgbClr val="FF0000"/>
                </a:solidFill>
              </a:rPr>
              <a:t>Flat rate or progressive rates (i.e., sliding scale)?</a:t>
            </a:r>
          </a:p>
          <a:p>
            <a:pPr lvl="1" algn="ctr" eaLnBrk="1" hangingPunct="1">
              <a:buFontTx/>
              <a:buNone/>
            </a:pPr>
            <a:endParaRPr lang="en-ZA" altLang="en-US" sz="2000" dirty="0"/>
          </a:p>
          <a:p>
            <a:pPr lvl="1" eaLnBrk="1" hangingPunct="1">
              <a:buFontTx/>
              <a:buNone/>
            </a:pPr>
            <a:r>
              <a:rPr lang="en-ZA" altLang="en-US" sz="3600" dirty="0"/>
              <a:t>                         </a:t>
            </a:r>
            <a:r>
              <a:rPr lang="en-ZA" altLang="en-US" sz="3600" dirty="0">
                <a:solidFill>
                  <a:srgbClr val="0067A9"/>
                </a:solidFill>
              </a:rPr>
              <a:t>and</a:t>
            </a:r>
          </a:p>
          <a:p>
            <a:pPr lvl="1" eaLnBrk="1" hangingPunct="1">
              <a:buFontTx/>
              <a:buNone/>
            </a:pPr>
            <a:endParaRPr lang="en-ZA" altLang="en-US" sz="2000" dirty="0"/>
          </a:p>
          <a:p>
            <a:pPr marL="0" indent="0" algn="ctr">
              <a:buNone/>
            </a:pPr>
            <a:r>
              <a:rPr lang="en-ZA" altLang="en-US" sz="4400" b="1" dirty="0">
                <a:solidFill>
                  <a:srgbClr val="FF0000"/>
                </a:solidFill>
              </a:rPr>
              <a:t>Uniform rate or differential rates?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884AEB-EB4E-4A99-92FE-200AAC9A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Tax rate design</a:t>
            </a:r>
            <a:endParaRPr lang="en-ZA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0987E619-308F-4585-A388-AC8B1FB32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406" y="1620836"/>
            <a:ext cx="9747394" cy="49625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ZA" altLang="en-US" sz="2400" dirty="0">
                <a:solidFill>
                  <a:srgbClr val="0067A9"/>
                </a:solidFill>
              </a:rPr>
              <a:t>Basis for progressive rates:</a:t>
            </a:r>
          </a:p>
          <a:p>
            <a:pPr lvl="1" eaLnBrk="1" hangingPunct="1"/>
            <a:r>
              <a:rPr lang="en-ZA" altLang="en-US" sz="2000" dirty="0">
                <a:solidFill>
                  <a:srgbClr val="0067A9"/>
                </a:solidFill>
              </a:rPr>
              <a:t>Usually value, but could be area (m</a:t>
            </a:r>
            <a:r>
              <a:rPr lang="en-ZA" altLang="en-US" sz="2000" baseline="30000" dirty="0">
                <a:solidFill>
                  <a:srgbClr val="0067A9"/>
                </a:solidFill>
              </a:rPr>
              <a:t>2</a:t>
            </a:r>
            <a:r>
              <a:rPr lang="en-ZA" altLang="en-US" sz="2000" dirty="0">
                <a:solidFill>
                  <a:srgbClr val="0067A9"/>
                </a:solidFill>
              </a:rPr>
              <a:t>)</a:t>
            </a:r>
          </a:p>
          <a:p>
            <a:pPr lvl="1" eaLnBrk="1" hangingPunct="1"/>
            <a:endParaRPr lang="en-ZA" altLang="en-US" sz="8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Why use progressive property tax rates?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What is the objective with the tax?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Perceived ability to pay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Land reform?</a:t>
            </a:r>
          </a:p>
          <a:p>
            <a:pPr lvl="1" eaLnBrk="1" hangingPunct="1">
              <a:lnSpc>
                <a:spcPct val="80000"/>
              </a:lnSpc>
            </a:pPr>
            <a:endParaRPr lang="en-ZA" altLang="en-US" sz="12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Administration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Single versus multiple-ownership</a:t>
            </a:r>
          </a:p>
          <a:p>
            <a:pPr lvl="2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Linking multiple properties to a single owner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Billing and collection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Complexity (cost and opportunities for corruption)</a:t>
            </a:r>
          </a:p>
          <a:p>
            <a:pPr lvl="1" eaLnBrk="1" hangingPunct="1">
              <a:lnSpc>
                <a:spcPct val="80000"/>
              </a:lnSpc>
            </a:pPr>
            <a:endParaRPr lang="en-ZA" altLang="en-US" sz="12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000" b="1" dirty="0">
                <a:solidFill>
                  <a:srgbClr val="FF0000"/>
                </a:solidFill>
              </a:rPr>
              <a:t>Armenia; Morocco</a:t>
            </a:r>
            <a:endParaRPr lang="en-GB" altLang="en-US" sz="20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ZA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E1C728-4142-4986-9279-13E7D3CC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Progressive rates</a:t>
            </a:r>
            <a:endParaRPr lang="en-ZA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7EC86ACF-4166-4952-81AA-BF9283F33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736986"/>
            <a:ext cx="11029615" cy="437834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ZA" altLang="en-US" dirty="0">
                <a:solidFill>
                  <a:srgbClr val="0067A9"/>
                </a:solidFill>
              </a:rPr>
              <a:t>Basis for differential rates:</a:t>
            </a:r>
          </a:p>
          <a:p>
            <a:pPr lvl="1" eaLnBrk="1" hangingPunct="1"/>
            <a:r>
              <a:rPr lang="en-ZA" altLang="en-US" sz="2400" dirty="0">
                <a:solidFill>
                  <a:srgbClr val="0067A9"/>
                </a:solidFill>
              </a:rPr>
              <a:t>Property use categories</a:t>
            </a:r>
          </a:p>
          <a:p>
            <a:pPr lvl="2" eaLnBrk="1" hangingPunct="1"/>
            <a:r>
              <a:rPr lang="en-ZA" altLang="en-US" sz="2000" dirty="0">
                <a:solidFill>
                  <a:srgbClr val="0067A9"/>
                </a:solidFill>
              </a:rPr>
              <a:t>Actual use</a:t>
            </a:r>
          </a:p>
          <a:p>
            <a:pPr lvl="2" eaLnBrk="1" hangingPunct="1"/>
            <a:r>
              <a:rPr lang="en-ZA" altLang="en-US" sz="2000" dirty="0">
                <a:solidFill>
                  <a:srgbClr val="0067A9"/>
                </a:solidFill>
              </a:rPr>
              <a:t>Zoned use</a:t>
            </a:r>
          </a:p>
          <a:p>
            <a:pPr lvl="1" eaLnBrk="1" hangingPunct="1"/>
            <a:r>
              <a:rPr lang="en-ZA" altLang="en-US" sz="2400" dirty="0">
                <a:solidFill>
                  <a:srgbClr val="0067A9"/>
                </a:solidFill>
              </a:rPr>
              <a:t>Land versus improvements</a:t>
            </a:r>
          </a:p>
          <a:p>
            <a:pPr lvl="1" eaLnBrk="1" hangingPunct="1"/>
            <a:r>
              <a:rPr lang="en-ZA" altLang="en-US" sz="2400" dirty="0">
                <a:solidFill>
                  <a:srgbClr val="0067A9"/>
                </a:solidFill>
              </a:rPr>
              <a:t>Size</a:t>
            </a:r>
          </a:p>
          <a:p>
            <a:pPr lvl="1" eaLnBrk="1" hangingPunct="1"/>
            <a:r>
              <a:rPr lang="en-ZA" altLang="en-US" sz="2400" dirty="0">
                <a:solidFill>
                  <a:srgbClr val="0067A9"/>
                </a:solidFill>
              </a:rPr>
              <a:t>Value</a:t>
            </a:r>
          </a:p>
          <a:p>
            <a:pPr lvl="1" eaLnBrk="1" hangingPunct="1"/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/>
            <a:r>
              <a:rPr lang="en-ZA" altLang="en-US" dirty="0">
                <a:solidFill>
                  <a:srgbClr val="0067A9"/>
                </a:solidFill>
              </a:rPr>
              <a:t>Reasons for differentiation?</a:t>
            </a:r>
          </a:p>
          <a:p>
            <a:pPr eaLnBrk="1" hangingPunct="1"/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/>
            <a:r>
              <a:rPr lang="en-ZA" altLang="en-US" dirty="0">
                <a:solidFill>
                  <a:srgbClr val="0067A9"/>
                </a:solidFill>
              </a:rPr>
              <a:t>Issues?</a:t>
            </a:r>
          </a:p>
          <a:p>
            <a:pPr eaLnBrk="1" hangingPunct="1"/>
            <a:endParaRPr lang="en-ZA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887F9-BC08-44B8-B5F8-900924AA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rates</a:t>
            </a:r>
            <a:endParaRPr lang="en-ZA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993105C8-EB79-4C3C-8151-CAAEE27F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73" y="1478174"/>
            <a:ext cx="7750886" cy="906463"/>
          </a:xfrm>
          <a:prstGeom prst="rect">
            <a:avLst/>
          </a:prstGeom>
          <a:solidFill>
            <a:schemeClr val="bg1"/>
          </a:solidFill>
          <a:ln w="28575">
            <a:solidFill>
              <a:srgbClr val="0066CC"/>
            </a:solidFill>
            <a:miter lim="800000"/>
            <a:headEnd/>
            <a:tailEnd/>
          </a:ln>
        </p:spPr>
        <p:txBody>
          <a:bodyPr wrap="square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3399"/>
                </a:solidFill>
              </a:rPr>
              <a:t>City of Perth, Western Australia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3399"/>
                </a:solidFill>
              </a:rPr>
              <a:t>Rates for 2015/2016</a:t>
            </a:r>
            <a:endParaRPr lang="en-GB" altLang="en-US" sz="2800" dirty="0">
              <a:solidFill>
                <a:srgbClr val="003399"/>
              </a:solidFill>
            </a:endParaRPr>
          </a:p>
        </p:txBody>
      </p:sp>
      <p:graphicFrame>
        <p:nvGraphicFramePr>
          <p:cNvPr id="75987" name="Group 211">
            <a:extLst>
              <a:ext uri="{FF2B5EF4-FFF2-40B4-BE49-F238E27FC236}">
                <a16:creationId xmlns:a16="http://schemas.microsoft.com/office/drawing/2014/main" id="{9CA1E2D3-D549-43FA-B446-D76A2D954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54947"/>
              </p:ext>
            </p:extLst>
          </p:nvPr>
        </p:nvGraphicFramePr>
        <p:xfrm>
          <a:off x="1992314" y="2590110"/>
          <a:ext cx="8135937" cy="3078984"/>
        </p:xfrm>
        <a:graphic>
          <a:graphicData uri="http://schemas.openxmlformats.org/drawingml/2006/table">
            <a:tbl>
              <a:tblPr/>
              <a:tblGrid>
                <a:gridCol w="2534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Land use category</a:t>
                      </a: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(c/$ of gross rental value)</a:t>
                      </a: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Ratio in relation to residential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Residential</a:t>
                      </a: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4.4107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1:1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2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Hotel</a:t>
                      </a: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5.0032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1:1.13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2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Commercial</a:t>
                      </a: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5.0032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1:1.13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2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Retail</a:t>
                      </a: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5.0032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1:1.13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2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Office</a:t>
                      </a: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2.9079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1:0.66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32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Vacant land</a:t>
                      </a: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5.8157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1:1.32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9" marB="45729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589" name="Rectangle 158">
            <a:extLst>
              <a:ext uri="{FF2B5EF4-FFF2-40B4-BE49-F238E27FC236}">
                <a16:creationId xmlns:a16="http://schemas.microsoft.com/office/drawing/2014/main" id="{196844AE-98F0-4003-ADF4-A83F1E734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326" y="5854800"/>
            <a:ext cx="3182538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>
                <a:latin typeface="Verdana" panose="020B0604030504040204" pitchFamily="34" charset="0"/>
                <a:cs typeface="Times New Roman" panose="02020603050405020304" pitchFamily="18" charset="0"/>
              </a:rPr>
              <a:t>Source:</a:t>
            </a:r>
            <a:r>
              <a:rPr lang="en-GB" altLang="en-US" sz="1200" b="1" i="1">
                <a:cs typeface="Times New Roman" panose="02020603050405020304" pitchFamily="18" charset="0"/>
              </a:rPr>
              <a:t>	www.perth.wa.gov.wa (2015)</a:t>
            </a:r>
            <a:endParaRPr lang="en-GB" altLang="en-US" sz="1200" b="1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7">
            <a:extLst>
              <a:ext uri="{FF2B5EF4-FFF2-40B4-BE49-F238E27FC236}">
                <a16:creationId xmlns:a16="http://schemas.microsoft.com/office/drawing/2014/main" id="{A768FE09-58B4-4C7A-B960-9A686491D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87661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GB" altLang="en-US" sz="1000"/>
            </a:br>
            <a:endParaRPr lang="en-GB" altLang="en-US" sz="1800"/>
          </a:p>
        </p:txBody>
      </p:sp>
      <p:pic>
        <p:nvPicPr>
          <p:cNvPr id="24579" name="Picture 68" descr="*">
            <a:extLst>
              <a:ext uri="{FF2B5EF4-FFF2-40B4-BE49-F238E27FC236}">
                <a16:creationId xmlns:a16="http://schemas.microsoft.com/office/drawing/2014/main" id="{2671043E-3A29-4131-8591-992B5474D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1" y="3706814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9" descr="*">
            <a:extLst>
              <a:ext uri="{FF2B5EF4-FFF2-40B4-BE49-F238E27FC236}">
                <a16:creationId xmlns:a16="http://schemas.microsoft.com/office/drawing/2014/main" id="{67997A50-15A1-4865-9F84-02C5B7D9B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60991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0" descr="*">
            <a:extLst>
              <a:ext uri="{FF2B5EF4-FFF2-40B4-BE49-F238E27FC236}">
                <a16:creationId xmlns:a16="http://schemas.microsoft.com/office/drawing/2014/main" id="{37373552-7DC8-4766-9F19-BCB9B0BB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748665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71">
            <a:extLst>
              <a:ext uri="{FF2B5EF4-FFF2-40B4-BE49-F238E27FC236}">
                <a16:creationId xmlns:a16="http://schemas.microsoft.com/office/drawing/2014/main" id="{69378A9E-9004-451E-B45D-1F113A8F6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60350"/>
            <a:ext cx="8569325" cy="369888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003399"/>
                </a:solidFill>
              </a:rPr>
              <a:t>City of Toronto, Ontario, Canada – 2015 Property Tax Rates</a:t>
            </a:r>
            <a:endParaRPr lang="en-GB" altLang="en-US" sz="1800" b="1">
              <a:solidFill>
                <a:srgbClr val="00339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2B57AC-602C-4083-B857-1DA85B285B75}"/>
              </a:ext>
            </a:extLst>
          </p:cNvPr>
          <p:cNvGraphicFramePr>
            <a:graphicFrameLocks noGrp="1"/>
          </p:cNvGraphicFramePr>
          <p:nvPr/>
        </p:nvGraphicFramePr>
        <p:xfrm>
          <a:off x="1847851" y="908050"/>
          <a:ext cx="8569325" cy="5616576"/>
        </p:xfrm>
        <a:graphic>
          <a:graphicData uri="http://schemas.openxmlformats.org/drawingml/2006/table">
            <a:tbl>
              <a:tblPr/>
              <a:tblGrid>
                <a:gridCol w="180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298">
                <a:tc>
                  <a:txBody>
                    <a:bodyPr/>
                    <a:lstStyle/>
                    <a:p>
                      <a:r>
                        <a:rPr lang="en-GB" sz="1400" b="1" dirty="0"/>
                        <a:t>Description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City Tax Rate 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Education Tax Rate 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Transit Tax Rate 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Total Tax Rate 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99">
                <a:tc>
                  <a:txBody>
                    <a:bodyPr/>
                    <a:lstStyle/>
                    <a:p>
                      <a:r>
                        <a:rPr lang="en-GB" sz="1400" b="1" dirty="0"/>
                        <a:t>Residential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0.5081190%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0.1950000%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0.0024847%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0.7056037%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98">
                <a:tc>
                  <a:txBody>
                    <a:bodyPr/>
                    <a:lstStyle/>
                    <a:p>
                      <a:r>
                        <a:rPr lang="en-GB" sz="1400" b="1" dirty="0"/>
                        <a:t>Multi-Residential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1.5290188%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0.1950000%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0.0025294%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1.7265482%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996">
                <a:tc>
                  <a:txBody>
                    <a:bodyPr/>
                    <a:lstStyle/>
                    <a:p>
                      <a:r>
                        <a:rPr lang="en-GB" sz="1400" b="1" dirty="0"/>
                        <a:t>New</a:t>
                      </a:r>
                      <a:br>
                        <a:rPr lang="en-GB" sz="1400" b="1" dirty="0"/>
                      </a:br>
                      <a:r>
                        <a:rPr lang="en-GB" sz="1400" b="1" dirty="0"/>
                        <a:t>Multi-Residential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0.5081190%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0.1950000%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0.0024847%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0.7056037%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98">
                <a:tc>
                  <a:txBody>
                    <a:bodyPr/>
                    <a:lstStyle/>
                    <a:p>
                      <a:r>
                        <a:rPr lang="en-GB" sz="1400" b="1" dirty="0"/>
                        <a:t>Commercial General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1.5361843%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1.2278260%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0.0025294%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2.7665397%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996">
                <a:tc>
                  <a:txBody>
                    <a:bodyPr/>
                    <a:lstStyle/>
                    <a:p>
                      <a:r>
                        <a:rPr lang="en-GB" sz="1400" b="1" dirty="0"/>
                        <a:t>Residual Commercial -</a:t>
                      </a:r>
                      <a:br>
                        <a:rPr lang="en-GB" sz="1400" b="1" dirty="0"/>
                      </a:br>
                      <a:r>
                        <a:rPr lang="en-GB" sz="1400" b="1" dirty="0"/>
                        <a:t>Band 1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1.2811685%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1.2278260%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0.0021095%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2.5111040%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996">
                <a:tc>
                  <a:txBody>
                    <a:bodyPr/>
                    <a:lstStyle/>
                    <a:p>
                      <a:r>
                        <a:rPr lang="en-GB" sz="1400" b="1" dirty="0"/>
                        <a:t>Residual Commercial -</a:t>
                      </a:r>
                      <a:br>
                        <a:rPr lang="en-GB" sz="1400" b="1" dirty="0"/>
                      </a:br>
                      <a:r>
                        <a:rPr lang="en-GB" sz="1400" b="1" dirty="0"/>
                        <a:t>Band 2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1.5361843%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1.2278260%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0.0025294%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2.7665397%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99">
                <a:tc>
                  <a:txBody>
                    <a:bodyPr/>
                    <a:lstStyle/>
                    <a:p>
                      <a:r>
                        <a:rPr lang="en-GB" sz="1400" b="1" dirty="0"/>
                        <a:t>Industrial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1.5301969%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1.2946100%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0.0025294%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2.8273363%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599">
                <a:tc>
                  <a:txBody>
                    <a:bodyPr/>
                    <a:lstStyle/>
                    <a:p>
                      <a:r>
                        <a:rPr lang="en-GB" sz="1400" b="1" dirty="0"/>
                        <a:t>Pipelines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0.9773995%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1.5065730%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0.0047794%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2.4887519%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599">
                <a:tc>
                  <a:txBody>
                    <a:bodyPr/>
                    <a:lstStyle/>
                    <a:p>
                      <a:r>
                        <a:rPr lang="en-GB" sz="1400" b="1" dirty="0"/>
                        <a:t>Farmlands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0.1270297%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0.0487500%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0.0006212%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0.1764009%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1298">
                <a:tc>
                  <a:txBody>
                    <a:bodyPr/>
                    <a:lstStyle/>
                    <a:p>
                      <a:r>
                        <a:rPr lang="en-GB" sz="1400" b="1" dirty="0"/>
                        <a:t>Managed Forests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0.1270297%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0.0487500%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0.0006212%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0.1764009%</a:t>
                      </a:r>
                    </a:p>
                  </a:txBody>
                  <a:tcPr marL="61165" marR="61165" marT="30581" marB="30581" anchor="ctr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6">
            <a:extLst>
              <a:ext uri="{FF2B5EF4-FFF2-40B4-BE49-F238E27FC236}">
                <a16:creationId xmlns:a16="http://schemas.microsoft.com/office/drawing/2014/main" id="{A9551194-8236-4522-BC3D-31B03241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8962" y="1409438"/>
            <a:ext cx="8367712" cy="922337"/>
          </a:xfrm>
          <a:solidFill>
            <a:schemeClr val="bg1"/>
          </a:solidFill>
          <a:ln w="38100">
            <a:solidFill>
              <a:srgbClr val="0066CC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en-GB" altLang="en-US" sz="2800" b="1">
                <a:solidFill>
                  <a:srgbClr val="0067A9"/>
                </a:solidFill>
              </a:rPr>
              <a:t>Tax Rates and Ratios for 2015/2016:  </a:t>
            </a:r>
            <a:br>
              <a:rPr lang="en-GB" altLang="en-US" sz="2800" b="1">
                <a:solidFill>
                  <a:srgbClr val="0067A9"/>
                </a:solidFill>
              </a:rPr>
            </a:br>
            <a:r>
              <a:rPr lang="en-GB" altLang="en-US" sz="2800" b="1">
                <a:solidFill>
                  <a:srgbClr val="0067A9"/>
                </a:solidFill>
              </a:rPr>
              <a:t>4 Metropolitan Municipalities in South Africa</a:t>
            </a:r>
          </a:p>
        </p:txBody>
      </p:sp>
      <p:sp>
        <p:nvSpPr>
          <p:cNvPr id="25603" name="Text Box 117">
            <a:extLst>
              <a:ext uri="{FF2B5EF4-FFF2-40B4-BE49-F238E27FC236}">
                <a16:creationId xmlns:a16="http://schemas.microsoft.com/office/drawing/2014/main" id="{62A5B1AB-52B3-479F-8D6E-BCF55FDEC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6309257"/>
            <a:ext cx="2952750" cy="284162"/>
          </a:xfrm>
          <a:prstGeom prst="rect">
            <a:avLst/>
          </a:pr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200" b="1" dirty="0">
                <a:solidFill>
                  <a:schemeClr val="bg1"/>
                </a:solidFill>
              </a:rPr>
              <a:t>Source: Metropolitan Municipalities</a:t>
            </a:r>
            <a:endParaRPr lang="en-GB" alt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2F518D2E-0A28-4BEA-A8FE-57F27A3B8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27936"/>
              </p:ext>
            </p:extLst>
          </p:nvPr>
        </p:nvGraphicFramePr>
        <p:xfrm>
          <a:off x="1858962" y="2398714"/>
          <a:ext cx="8351838" cy="3776665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9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Property categories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Cape Town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eThekwini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Johannesburg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Tshwane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c/R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Ratio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c/R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Ratio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c/R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Ratio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c/R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Ratio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Residential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0.6931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1,115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0.6531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 &amp; Bus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1.2508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2.528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2.267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1.8287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3,056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Industrial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1.2508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3,262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2.926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1.8287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3,056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Vacant land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1.2508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1,80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4.998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4.483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2.6124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6,573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6.49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Agricultural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0.1251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0.279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0.1632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State-owned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0.9796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3,056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PSI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0.2234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0.279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0.1632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Political environment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378" y="1511980"/>
            <a:ext cx="11029615" cy="4615364"/>
          </a:xfrm>
        </p:spPr>
        <p:txBody>
          <a:bodyPr>
            <a:normAutofit/>
          </a:bodyPr>
          <a:lstStyle/>
          <a:p>
            <a:r>
              <a:rPr lang="en-ZA" altLang="en-US" sz="2400" dirty="0">
                <a:solidFill>
                  <a:srgbClr val="0067A9"/>
                </a:solidFill>
              </a:rPr>
              <a:t>Decentralization versus centralization</a:t>
            </a:r>
          </a:p>
          <a:p>
            <a:r>
              <a:rPr lang="en-ZA" altLang="en-US" sz="2400" dirty="0">
                <a:solidFill>
                  <a:srgbClr val="0067A9"/>
                </a:solidFill>
              </a:rPr>
              <a:t>National fiscal policy versus local fiscal policy</a:t>
            </a:r>
          </a:p>
          <a:p>
            <a:r>
              <a:rPr lang="en-ZA" altLang="en-US" sz="2400" dirty="0">
                <a:solidFill>
                  <a:srgbClr val="0067A9"/>
                </a:solidFill>
              </a:rPr>
              <a:t>Local government reform</a:t>
            </a:r>
          </a:p>
          <a:p>
            <a:r>
              <a:rPr lang="en-ZA" altLang="en-US" sz="2400" dirty="0">
                <a:solidFill>
                  <a:srgbClr val="0067A9"/>
                </a:solidFill>
              </a:rPr>
              <a:t>Land use policies versus fiscal policies</a:t>
            </a:r>
          </a:p>
          <a:p>
            <a:r>
              <a:rPr lang="en-ZA" altLang="en-US" sz="2400" dirty="0">
                <a:solidFill>
                  <a:srgbClr val="0067A9"/>
                </a:solidFill>
              </a:rPr>
              <a:t>Equity versus revenue</a:t>
            </a:r>
          </a:p>
          <a:p>
            <a:r>
              <a:rPr lang="en-ZA" altLang="en-US" sz="2400" dirty="0">
                <a:solidFill>
                  <a:srgbClr val="0067A9"/>
                </a:solidFill>
              </a:rPr>
              <a:t>Equity versus efficiency</a:t>
            </a:r>
          </a:p>
          <a:p>
            <a:r>
              <a:rPr lang="en-ZA" altLang="en-US" sz="2400" dirty="0">
                <a:solidFill>
                  <a:srgbClr val="0067A9"/>
                </a:solidFill>
              </a:rPr>
              <a:t>Ministerial discretion </a:t>
            </a:r>
          </a:p>
          <a:p>
            <a:r>
              <a:rPr lang="en-ZA" altLang="en-US" sz="2400" dirty="0">
                <a:solidFill>
                  <a:srgbClr val="0067A9"/>
                </a:solidFill>
              </a:rPr>
              <a:t>Vested interests</a:t>
            </a:r>
          </a:p>
          <a:p>
            <a:r>
              <a:rPr lang="en-ZA" altLang="en-US" sz="2400" dirty="0">
                <a:solidFill>
                  <a:srgbClr val="0067A9"/>
                </a:solidFill>
              </a:rPr>
              <a:t>Election politics </a:t>
            </a:r>
            <a:endParaRPr lang="en-GB" altLang="en-US" sz="2400" dirty="0">
              <a:solidFill>
                <a:srgbClr val="006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083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D424D7A-EA9D-4B3D-8091-934434BF3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5532" y="1540742"/>
            <a:ext cx="8075612" cy="633412"/>
          </a:xfrm>
          <a:solidFill>
            <a:schemeClr val="bg1"/>
          </a:solidFill>
          <a:ln w="38100">
            <a:solidFill>
              <a:srgbClr val="0066CC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ZA" altLang="en-US" sz="3600" b="1">
                <a:solidFill>
                  <a:srgbClr val="0067A9"/>
                </a:solidFill>
              </a:rPr>
              <a:t>Split-Rate Tax Rates: Example</a:t>
            </a:r>
            <a:endParaRPr lang="en-GB" altLang="en-US" sz="3600" b="1">
              <a:solidFill>
                <a:srgbClr val="0067A9"/>
              </a:solidFill>
            </a:endParaRPr>
          </a:p>
        </p:txBody>
      </p:sp>
      <p:sp>
        <p:nvSpPr>
          <p:cNvPr id="26627" name="Rectangle 57">
            <a:extLst>
              <a:ext uri="{FF2B5EF4-FFF2-40B4-BE49-F238E27FC236}">
                <a16:creationId xmlns:a16="http://schemas.microsoft.com/office/drawing/2014/main" id="{5A045C07-329F-4200-B616-00B4C30B7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789" y="2301262"/>
            <a:ext cx="7056437" cy="457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400" b="1">
                <a:solidFill>
                  <a:schemeClr val="bg1"/>
                </a:solidFill>
              </a:rPr>
              <a:t>Mbabane, Swaziland Tax Rates for 2014/2015</a:t>
            </a:r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79021" name="Group 173">
            <a:extLst>
              <a:ext uri="{FF2B5EF4-FFF2-40B4-BE49-F238E27FC236}">
                <a16:creationId xmlns:a16="http://schemas.microsoft.com/office/drawing/2014/main" id="{F3050620-30BC-4461-850E-3270508A0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81118"/>
              </p:ext>
            </p:extLst>
          </p:nvPr>
        </p:nvGraphicFramePr>
        <p:xfrm>
          <a:off x="2135188" y="2875602"/>
          <a:ext cx="7993062" cy="2993005"/>
        </p:xfrm>
        <a:graphic>
          <a:graphicData uri="http://schemas.openxmlformats.org/drawingml/2006/table">
            <a:tbl>
              <a:tblPr/>
              <a:tblGrid>
                <a:gridCol w="3689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Category</a:t>
                      </a:r>
                      <a:endParaRPr kumimoji="0" lang="en-Z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Land Value</a:t>
                      </a:r>
                      <a:endParaRPr kumimoji="0" lang="en-Z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Improvements</a:t>
                      </a:r>
                      <a:endParaRPr kumimoji="0" lang="en-Z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Developed Residential</a:t>
                      </a:r>
                      <a:endParaRPr kumimoji="0" lang="en-Z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1.29%</a:t>
                      </a:r>
                      <a:endParaRPr kumimoji="0" lang="en-Z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0.21%</a:t>
                      </a:r>
                      <a:endParaRPr kumimoji="0" lang="en-Z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Undeveloped Residential</a:t>
                      </a: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1.51%</a:t>
                      </a: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Developed Commercial</a:t>
                      </a: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2.53%</a:t>
                      </a: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0.7%</a:t>
                      </a: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Undeveloped Commercial</a:t>
                      </a: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2.22%</a:t>
                      </a: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Public Open Spaces</a:t>
                      </a: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1.82%</a:t>
                      </a:r>
                      <a:endParaRPr kumimoji="0" lang="en-Z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2" marR="91442" marT="45702" marB="4570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58" name="Rectangle 134">
            <a:extLst>
              <a:ext uri="{FF2B5EF4-FFF2-40B4-BE49-F238E27FC236}">
                <a16:creationId xmlns:a16="http://schemas.microsoft.com/office/drawing/2014/main" id="{71C97FEB-5B1E-4B37-9A86-69C39FA36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5949950"/>
            <a:ext cx="2808287" cy="27463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200" b="1">
                <a:latin typeface="Verdana" panose="020B0604030504040204" pitchFamily="34" charset="0"/>
                <a:cs typeface="Times New Roman" panose="02020603050405020304" pitchFamily="18" charset="0"/>
              </a:rPr>
              <a:t>Source: City of Mbabane</a:t>
            </a:r>
            <a:endParaRPr lang="en-GB" altLang="en-US" sz="18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318BC583-5EC5-4A5D-8E78-93CF49AA2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442" y="1412876"/>
            <a:ext cx="10914875" cy="54140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ZA" altLang="en-US" sz="2400" dirty="0">
                <a:solidFill>
                  <a:srgbClr val="0067A9"/>
                </a:solidFill>
              </a:rPr>
              <a:t>Central government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ZA" altLang="en-US" sz="1800" dirty="0">
                <a:solidFill>
                  <a:srgbClr val="0067A9"/>
                </a:solidFill>
              </a:rPr>
              <a:t>Rate fixed in law (e.g. </a:t>
            </a:r>
            <a:r>
              <a:rPr lang="en-ZA" altLang="en-US" sz="1800" dirty="0">
                <a:solidFill>
                  <a:srgbClr val="FF0000"/>
                </a:solidFill>
              </a:rPr>
              <a:t>Cameroon, Egypt, Kosovo</a:t>
            </a:r>
            <a:r>
              <a:rPr lang="en-ZA" altLang="en-US" sz="1800" dirty="0">
                <a:solidFill>
                  <a:srgbClr val="0067A9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ZA" altLang="en-US" sz="1800" dirty="0">
                <a:solidFill>
                  <a:srgbClr val="0067A9"/>
                </a:solidFill>
              </a:rPr>
              <a:t>Issues?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ZA" altLang="en-US" sz="8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ZA" altLang="en-US" sz="2400" dirty="0">
                <a:solidFill>
                  <a:srgbClr val="0067A9"/>
                </a:solidFill>
              </a:rPr>
              <a:t>Shared tax versus shared revenue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ZA" altLang="en-US" sz="8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ZA" altLang="en-US" sz="2400" dirty="0">
                <a:solidFill>
                  <a:srgbClr val="0067A9"/>
                </a:solidFill>
              </a:rPr>
              <a:t>Local government: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ZA" altLang="en-US" sz="1800" dirty="0">
                <a:solidFill>
                  <a:srgbClr val="0067A9"/>
                </a:solidFill>
              </a:rPr>
              <a:t>Direct oversight and/or central government approval (e.g. </a:t>
            </a:r>
            <a:r>
              <a:rPr lang="en-ZA" altLang="en-US" sz="1800" dirty="0">
                <a:solidFill>
                  <a:srgbClr val="FF0000"/>
                </a:solidFill>
              </a:rPr>
              <a:t>Botswana, Namibia</a:t>
            </a:r>
            <a:r>
              <a:rPr lang="en-ZA" altLang="en-US" sz="1800" dirty="0">
                <a:solidFill>
                  <a:srgbClr val="0067A9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ZA" altLang="en-US" sz="800" dirty="0">
              <a:solidFill>
                <a:srgbClr val="0067A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ZA" altLang="en-US" sz="1800" dirty="0">
                <a:solidFill>
                  <a:srgbClr val="0067A9"/>
                </a:solidFill>
              </a:rPr>
              <a:t>Indirect oversight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600" dirty="0">
                <a:solidFill>
                  <a:srgbClr val="0067A9"/>
                </a:solidFill>
              </a:rPr>
              <a:t>Standard rate (e.g. </a:t>
            </a:r>
            <a:r>
              <a:rPr lang="en-US" altLang="en-US" sz="1600" dirty="0">
                <a:solidFill>
                  <a:srgbClr val="FF0000"/>
                </a:solidFill>
              </a:rPr>
              <a:t>Japan</a:t>
            </a:r>
            <a:r>
              <a:rPr lang="en-US" altLang="en-US" sz="1600" dirty="0">
                <a:solidFill>
                  <a:srgbClr val="0067A9"/>
                </a:solidFill>
              </a:rPr>
              <a:t>)</a:t>
            </a:r>
            <a:endParaRPr lang="en-ZA" altLang="en-US" sz="1600" dirty="0">
              <a:solidFill>
                <a:srgbClr val="0067A9"/>
              </a:solidFill>
            </a:endParaRPr>
          </a:p>
          <a:p>
            <a:pPr lvl="2">
              <a:lnSpc>
                <a:spcPct val="80000"/>
              </a:lnSpc>
              <a:defRPr/>
            </a:pPr>
            <a:r>
              <a:rPr lang="en-ZA" altLang="en-US" sz="1600" dirty="0">
                <a:solidFill>
                  <a:srgbClr val="0067A9"/>
                </a:solidFill>
              </a:rPr>
              <a:t>Ratios pertaining to differential rates (e.g. </a:t>
            </a:r>
            <a:r>
              <a:rPr lang="en-ZA" altLang="en-US" sz="1600" dirty="0">
                <a:solidFill>
                  <a:srgbClr val="FF0000"/>
                </a:solidFill>
              </a:rPr>
              <a:t>South Africa</a:t>
            </a:r>
            <a:r>
              <a:rPr lang="en-ZA" altLang="en-US" sz="1600" dirty="0">
                <a:solidFill>
                  <a:srgbClr val="0067A9"/>
                </a:solidFill>
              </a:rPr>
              <a:t>)</a:t>
            </a:r>
          </a:p>
          <a:p>
            <a:pPr lvl="2">
              <a:lnSpc>
                <a:spcPct val="80000"/>
              </a:lnSpc>
              <a:defRPr/>
            </a:pPr>
            <a:r>
              <a:rPr lang="en-ZA" altLang="en-US" sz="1600" dirty="0">
                <a:solidFill>
                  <a:srgbClr val="0067A9"/>
                </a:solidFill>
              </a:rPr>
              <a:t>Compliance with constitutional guidelines  (e.g. </a:t>
            </a:r>
            <a:r>
              <a:rPr lang="en-ZA" altLang="en-US" sz="1600" dirty="0">
                <a:solidFill>
                  <a:srgbClr val="FF0000"/>
                </a:solidFill>
              </a:rPr>
              <a:t>South Africa</a:t>
            </a:r>
            <a:r>
              <a:rPr lang="en-ZA" altLang="en-US" sz="1600" dirty="0">
                <a:solidFill>
                  <a:srgbClr val="0067A9"/>
                </a:solidFill>
              </a:rPr>
              <a:t>)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ZA" altLang="en-US" sz="800" dirty="0">
              <a:solidFill>
                <a:srgbClr val="0067A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ZA" altLang="en-US" sz="1800" dirty="0">
                <a:solidFill>
                  <a:srgbClr val="0067A9"/>
                </a:solidFill>
              </a:rPr>
              <a:t>Statutory limitations (maximum and/or minimum rates) (e.g. </a:t>
            </a:r>
            <a:r>
              <a:rPr lang="en-ZA" altLang="en-US" sz="1800" dirty="0">
                <a:solidFill>
                  <a:srgbClr val="FF0000"/>
                </a:solidFill>
              </a:rPr>
              <a:t>Uganda</a:t>
            </a:r>
            <a:r>
              <a:rPr lang="en-ZA" altLang="en-US" sz="1800" dirty="0">
                <a:solidFill>
                  <a:srgbClr val="0067A9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ZA" altLang="en-US" sz="800" dirty="0">
              <a:solidFill>
                <a:srgbClr val="0067A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ZA" altLang="en-US" sz="1800" dirty="0">
                <a:solidFill>
                  <a:srgbClr val="0067A9"/>
                </a:solidFill>
              </a:rPr>
              <a:t>Citizen oversight (e.g. </a:t>
            </a:r>
            <a:r>
              <a:rPr lang="en-ZA" altLang="en-US" sz="1800" dirty="0">
                <a:solidFill>
                  <a:srgbClr val="FF0000"/>
                </a:solidFill>
              </a:rPr>
              <a:t>California</a:t>
            </a:r>
            <a:r>
              <a:rPr lang="en-ZA" altLang="en-US" sz="1800" dirty="0">
                <a:solidFill>
                  <a:srgbClr val="0067A9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ZA" altLang="en-US" sz="800" dirty="0"/>
          </a:p>
          <a:p>
            <a:pPr lvl="1" eaLnBrk="1" hangingPunct="1">
              <a:lnSpc>
                <a:spcPct val="80000"/>
              </a:lnSpc>
              <a:defRPr/>
            </a:pPr>
            <a:endParaRPr lang="en-ZA" altLang="en-US" sz="800" dirty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ZA" altLang="en-US" b="1" dirty="0">
                <a:solidFill>
                  <a:srgbClr val="003399"/>
                </a:solidFill>
              </a:rPr>
              <a:t>Advantages and disadvantages?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BAE5C3-F0DC-4A23-8831-DC1DC765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determines the tax rate(s)?</a:t>
            </a:r>
            <a:endParaRPr lang="en-ZA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4A9A885-B6CF-4936-A416-DE5840E1B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2523" y="861220"/>
            <a:ext cx="6589104" cy="706437"/>
          </a:xfrm>
          <a:solidFill>
            <a:schemeClr val="bg1"/>
          </a:solidFill>
          <a:ln w="3810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ZA" altLang="en-US" sz="3600" b="1" dirty="0">
                <a:solidFill>
                  <a:srgbClr val="003399"/>
                </a:solidFill>
              </a:rPr>
              <a:t>How are tax rates set?</a:t>
            </a:r>
            <a:endParaRPr lang="en-GB" altLang="en-US" sz="3600" b="1" dirty="0">
              <a:solidFill>
                <a:srgbClr val="003399"/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F4CF403-D58A-4BE5-9BE2-AF1712A8F7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0"/>
            <a:ext cx="7210425" cy="4637088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ZA" altLang="en-US" sz="2400" dirty="0">
                <a:solidFill>
                  <a:srgbClr val="0067A9"/>
                </a:solidFill>
              </a:rPr>
              <a:t>                “Budget residual option”</a:t>
            </a:r>
          </a:p>
          <a:p>
            <a:pPr lvl="1" eaLnBrk="1" hangingPunct="1">
              <a:defRPr/>
            </a:pPr>
            <a:endParaRPr lang="en-ZA" altLang="en-US" sz="2400" dirty="0">
              <a:solidFill>
                <a:srgbClr val="0067A9"/>
              </a:solidFill>
            </a:endParaRPr>
          </a:p>
          <a:p>
            <a:pPr lvl="1" eaLnBrk="1" hangingPunct="1">
              <a:defRPr/>
            </a:pPr>
            <a:endParaRPr lang="en-ZA" altLang="en-US" sz="2400" dirty="0"/>
          </a:p>
          <a:p>
            <a:pPr lvl="1" eaLnBrk="1" hangingPunct="1">
              <a:defRPr/>
            </a:pPr>
            <a:endParaRPr lang="en-ZA" altLang="en-US" sz="2400" dirty="0"/>
          </a:p>
          <a:p>
            <a:pPr lvl="1" eaLnBrk="1" hangingPunct="1">
              <a:defRPr/>
            </a:pPr>
            <a:endParaRPr lang="en-ZA" altLang="en-US" sz="2400" dirty="0"/>
          </a:p>
          <a:p>
            <a:pPr lvl="1" eaLnBrk="1" hangingPunct="1">
              <a:defRPr/>
            </a:pPr>
            <a:endParaRPr lang="en-ZA" altLang="en-US" sz="2400" dirty="0"/>
          </a:p>
          <a:p>
            <a:pPr lvl="1" eaLnBrk="1" hangingPunct="1">
              <a:defRPr/>
            </a:pPr>
            <a:endParaRPr lang="en-ZA" altLang="en-US" sz="2400" dirty="0"/>
          </a:p>
          <a:p>
            <a:pPr lvl="1" eaLnBrk="1" hangingPunct="1">
              <a:defRPr/>
            </a:pPr>
            <a:endParaRPr lang="en-ZA" altLang="en-US" sz="2400" dirty="0"/>
          </a:p>
          <a:p>
            <a:pPr lvl="1" eaLnBrk="1" hangingPunct="1">
              <a:defRPr/>
            </a:pPr>
            <a:endParaRPr lang="en-ZA" altLang="en-US" sz="2400" dirty="0"/>
          </a:p>
          <a:p>
            <a:pPr eaLnBrk="1" hangingPunct="1">
              <a:defRPr/>
            </a:pPr>
            <a:endParaRPr lang="en-ZA" altLang="en-US" dirty="0"/>
          </a:p>
          <a:p>
            <a:pPr lvl="1" eaLnBrk="1" hangingPunct="1">
              <a:defRPr/>
            </a:pPr>
            <a:endParaRPr lang="en-GB" altLang="en-US" sz="2400" dirty="0"/>
          </a:p>
        </p:txBody>
      </p:sp>
      <p:graphicFrame>
        <p:nvGraphicFramePr>
          <p:cNvPr id="14355" name="Group 19">
            <a:extLst>
              <a:ext uri="{FF2B5EF4-FFF2-40B4-BE49-F238E27FC236}">
                <a16:creationId xmlns:a16="http://schemas.microsoft.com/office/drawing/2014/main" id="{7E450356-CAFB-4A5F-85C8-07AFDE7D325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640014" y="2241550"/>
          <a:ext cx="6562725" cy="4103688"/>
        </p:xfrm>
        <a:graphic>
          <a:graphicData uri="http://schemas.openxmlformats.org/drawingml/2006/table">
            <a:tbl>
              <a:tblPr/>
              <a:tblGrid>
                <a:gridCol w="656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rate = </a:t>
                      </a:r>
                      <a:r>
                        <a:rPr kumimoji="0" lang="en-ZA" sz="3200" b="0" i="0" u="sng" strike="noStrike" cap="none" normalizeH="0" baseline="30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(Expenditure – other revenues)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Total assessed value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rate =    </a:t>
                      </a:r>
                      <a:r>
                        <a:rPr kumimoji="0" lang="en-ZA" sz="3200" b="0" i="0" u="sng" strike="noStrike" cap="none" normalizeH="0" baseline="30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(€50,000,000 – €20,000,000)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€2,000,000,000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=   0.015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=   1.5%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=   1.5c in the €</a:t>
                      </a:r>
                      <a:endParaRPr kumimoji="0" lang="en-GB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FDD50E9-FE36-4C6E-A0F7-001DCE508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71145"/>
            <a:ext cx="8229600" cy="633412"/>
          </a:xfrm>
          <a:solidFill>
            <a:schemeClr val="bg1"/>
          </a:solidFill>
          <a:ln w="38100">
            <a:solidFill>
              <a:srgbClr val="0066CC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ZA" altLang="en-US" sz="3600" b="1">
                <a:solidFill>
                  <a:srgbClr val="003399"/>
                </a:solidFill>
              </a:rPr>
              <a:t>Nominal versus Effective Rates</a:t>
            </a:r>
            <a:endParaRPr lang="en-GB" altLang="en-US" sz="3600" b="1">
              <a:solidFill>
                <a:srgbClr val="003399"/>
              </a:solidFill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56CF8A0-ADA0-4185-8D31-FE2425A34B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51001"/>
            <a:ext cx="4038600" cy="4549775"/>
          </a:xfrm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ZA" altLang="en-US" sz="2000" dirty="0"/>
          </a:p>
          <a:p>
            <a:pPr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Whether set locally or centrally, and whether fixed or set annually, nominal tax rates tend to be higher than effective tax rates</a:t>
            </a:r>
          </a:p>
          <a:p>
            <a:pPr eaLnBrk="1" hangingPunct="1">
              <a:lnSpc>
                <a:spcPct val="110000"/>
              </a:lnSpc>
            </a:pPr>
            <a:endParaRPr lang="en-ZA" altLang="en-US" sz="2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Effective rate = Tax amount/Property value</a:t>
            </a:r>
          </a:p>
          <a:p>
            <a:pPr eaLnBrk="1" hangingPunct="1">
              <a:lnSpc>
                <a:spcPct val="110000"/>
              </a:lnSpc>
            </a:pPr>
            <a:endParaRPr lang="en-ZA" altLang="en-US" sz="2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Reasons: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1800" dirty="0">
                <a:solidFill>
                  <a:srgbClr val="0067A9"/>
                </a:solidFill>
              </a:rPr>
              <a:t>Value reductions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1800" dirty="0">
                <a:solidFill>
                  <a:srgbClr val="0067A9"/>
                </a:solidFill>
              </a:rPr>
              <a:t>Assessment ratios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1800" dirty="0">
                <a:solidFill>
                  <a:srgbClr val="0067A9"/>
                </a:solidFill>
              </a:rPr>
              <a:t>Rebates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1800" dirty="0">
                <a:solidFill>
                  <a:srgbClr val="0067A9"/>
                </a:solidFill>
              </a:rPr>
              <a:t>Exemptions</a:t>
            </a:r>
            <a:endParaRPr lang="en-GB" altLang="en-US" sz="1800" dirty="0">
              <a:solidFill>
                <a:srgbClr val="0067A9"/>
              </a:solidFill>
            </a:endParaRPr>
          </a:p>
        </p:txBody>
      </p:sp>
      <p:graphicFrame>
        <p:nvGraphicFramePr>
          <p:cNvPr id="15551" name="Group 191">
            <a:extLst>
              <a:ext uri="{FF2B5EF4-FFF2-40B4-BE49-F238E27FC236}">
                <a16:creationId xmlns:a16="http://schemas.microsoft.com/office/drawing/2014/main" id="{657457E7-2721-4F37-8DF1-5AB4147F10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3998748"/>
              </p:ext>
            </p:extLst>
          </p:nvPr>
        </p:nvGraphicFramePr>
        <p:xfrm>
          <a:off x="6096000" y="1628776"/>
          <a:ext cx="4038600" cy="4571999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Example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Property value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€100,000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Value reduction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€15,000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Assessment ratio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Nominal tax rate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1.5%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Rebate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Amount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7A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€918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7A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Effective tax rate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€918/€100,000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0.918%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324A2040-5E3A-449C-B2B8-F596036D2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7532" y="1828800"/>
            <a:ext cx="11192091" cy="47688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Multiplicity of differential tax rates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Many countries allow for differential rates</a:t>
            </a:r>
          </a:p>
          <a:p>
            <a:pPr lvl="2"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Armenia; Poland</a:t>
            </a:r>
          </a:p>
          <a:p>
            <a:pPr lvl="1" eaLnBrk="1" hangingPunct="1">
              <a:lnSpc>
                <a:spcPct val="80000"/>
              </a:lnSpc>
            </a:pPr>
            <a:endParaRPr lang="en-ZA" altLang="en-US" sz="12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Static tax rates 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Armenia</a:t>
            </a:r>
          </a:p>
          <a:p>
            <a:pPr lvl="1" eaLnBrk="1" hangingPunct="1">
              <a:lnSpc>
                <a:spcPct val="80000"/>
              </a:lnSpc>
            </a:pPr>
            <a:endParaRPr lang="en-ZA" altLang="en-US" sz="12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Centrally- or locally-determined tax rates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Central: Armenia</a:t>
            </a:r>
          </a:p>
          <a:p>
            <a:pPr lvl="1" eaLnBrk="1" hangingPunct="1">
              <a:lnSpc>
                <a:spcPct val="80000"/>
              </a:lnSpc>
            </a:pPr>
            <a:endParaRPr lang="en-ZA" altLang="en-US" sz="800" dirty="0">
              <a:solidFill>
                <a:srgbClr val="0067A9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Local: Some central (or provincial/state) oversight or control over locally-set tax rates </a:t>
            </a:r>
            <a:endParaRPr lang="en-GB" altLang="en-US" sz="2400" dirty="0">
              <a:solidFill>
                <a:srgbClr val="0067A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D6BE1-D864-42D4-A06A-0B453F37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Tax rate issues</a:t>
            </a:r>
            <a:endParaRPr lang="en-ZA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7129BC28-4543-4440-B0A6-166AB8B10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5573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ZA" altLang="en-US"/>
              <a:t>What is “tax relief”?</a:t>
            </a:r>
          </a:p>
          <a:p>
            <a:pPr eaLnBrk="1" hangingPunct="1">
              <a:lnSpc>
                <a:spcPct val="90000"/>
              </a:lnSpc>
            </a:pPr>
            <a:endParaRPr lang="en-ZA" altLang="en-US" sz="800"/>
          </a:p>
          <a:p>
            <a:pPr eaLnBrk="1" hangingPunct="1">
              <a:lnSpc>
                <a:spcPct val="90000"/>
              </a:lnSpc>
            </a:pPr>
            <a:r>
              <a:rPr lang="en-ZA" altLang="en-US"/>
              <a:t>Why grant it?</a:t>
            </a:r>
          </a:p>
          <a:p>
            <a:pPr eaLnBrk="1" hangingPunct="1">
              <a:lnSpc>
                <a:spcPct val="90000"/>
              </a:lnSpc>
            </a:pPr>
            <a:endParaRPr lang="en-ZA" altLang="en-US" sz="800"/>
          </a:p>
          <a:p>
            <a:pPr eaLnBrk="1" hangingPunct="1">
              <a:lnSpc>
                <a:spcPct val="90000"/>
              </a:lnSpc>
            </a:pPr>
            <a:r>
              <a:rPr lang="en-ZA" altLang="en-US"/>
              <a:t>What are the dangers?</a:t>
            </a:r>
          </a:p>
          <a:p>
            <a:pPr eaLnBrk="1" hangingPunct="1">
              <a:lnSpc>
                <a:spcPct val="90000"/>
              </a:lnSpc>
            </a:pPr>
            <a:endParaRPr lang="en-ZA" altLang="en-US" sz="800"/>
          </a:p>
          <a:p>
            <a:pPr eaLnBrk="1" hangingPunct="1">
              <a:lnSpc>
                <a:spcPct val="90000"/>
              </a:lnSpc>
            </a:pPr>
            <a:r>
              <a:rPr lang="en-ZA" altLang="en-US"/>
              <a:t>How much relief?</a:t>
            </a:r>
          </a:p>
          <a:p>
            <a:pPr eaLnBrk="1" hangingPunct="1">
              <a:lnSpc>
                <a:spcPct val="90000"/>
              </a:lnSpc>
            </a:pPr>
            <a:endParaRPr lang="en-ZA" altLang="en-US" sz="800"/>
          </a:p>
          <a:p>
            <a:pPr eaLnBrk="1" hangingPunct="1">
              <a:lnSpc>
                <a:spcPct val="90000"/>
              </a:lnSpc>
            </a:pPr>
            <a:r>
              <a:rPr lang="en-ZA" altLang="en-US"/>
              <a:t>How should it be granted?</a:t>
            </a:r>
          </a:p>
          <a:p>
            <a:pPr eaLnBrk="1" hangingPunct="1">
              <a:lnSpc>
                <a:spcPct val="90000"/>
              </a:lnSpc>
            </a:pPr>
            <a:endParaRPr lang="en-ZA" altLang="en-US" sz="800"/>
          </a:p>
          <a:p>
            <a:pPr eaLnBrk="1" hangingPunct="1">
              <a:lnSpc>
                <a:spcPct val="90000"/>
              </a:lnSpc>
            </a:pPr>
            <a:r>
              <a:rPr lang="en-ZA" altLang="en-US"/>
              <a:t>Mandatory or discretionary?</a:t>
            </a:r>
          </a:p>
          <a:p>
            <a:pPr eaLnBrk="1" hangingPunct="1">
              <a:lnSpc>
                <a:spcPct val="90000"/>
              </a:lnSpc>
            </a:pPr>
            <a:endParaRPr lang="en-ZA" altLang="en-US" sz="800"/>
          </a:p>
          <a:p>
            <a:pPr eaLnBrk="1" hangingPunct="1">
              <a:lnSpc>
                <a:spcPct val="90000"/>
              </a:lnSpc>
            </a:pPr>
            <a:r>
              <a:rPr lang="en-ZA" altLang="en-US"/>
              <a:t>Automatic or on application?</a:t>
            </a:r>
            <a:endParaRPr lang="en-GB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328F93-C76B-419A-93FC-25572330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Tax relief</a:t>
            </a:r>
            <a:endParaRPr lang="en-ZA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BC918CDF-7912-4B29-BCB7-91BE276F6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581" y="1584684"/>
            <a:ext cx="11307942" cy="491295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“Tax relief” implies that some taxpayers, or properties, or property categories receive preferential treatment and should be justified in a rates policy as some are paying more if other are paying less…</a:t>
            </a:r>
          </a:p>
          <a:p>
            <a:pPr eaLnBrk="1" hangingPunct="1">
              <a:lnSpc>
                <a:spcPct val="110000"/>
              </a:lnSpc>
            </a:pPr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Relief is an expenditure – and should ideally be quantified and reflected as such in the budget</a:t>
            </a:r>
          </a:p>
          <a:p>
            <a:pPr eaLnBrk="1" hangingPunct="1">
              <a:lnSpc>
                <a:spcPct val="110000"/>
              </a:lnSpc>
            </a:pPr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The relief could be granted –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to persons (e.g. pensioners, the aged) – usually “means tested”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on the basis of use (e.g. properties used for bona fide farming; sports facilities)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on the basis of location (e.g. rural)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Mandatory and/or discretionary relief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>
              <a:solidFill>
                <a:srgbClr val="0067A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02F031-F4B2-4BC4-A0D6-CEDA23F8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tax relief?</a:t>
            </a:r>
            <a:endParaRPr lang="en-ZA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70D1B5D0-0FEE-4167-8A0E-C2437186D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2060576"/>
            <a:ext cx="8229600" cy="4530725"/>
          </a:xfrm>
        </p:spPr>
        <p:txBody>
          <a:bodyPr/>
          <a:lstStyle/>
          <a:p>
            <a:pPr eaLnBrk="1" hangingPunct="1"/>
            <a:endParaRPr lang="en-ZA" altLang="en-US"/>
          </a:p>
          <a:p>
            <a:pPr eaLnBrk="1" hangingPunct="1"/>
            <a:endParaRPr lang="en-ZA" altLang="en-US"/>
          </a:p>
          <a:p>
            <a:pPr eaLnBrk="1" hangingPunct="1">
              <a:buFontTx/>
              <a:buNone/>
            </a:pPr>
            <a:r>
              <a:rPr lang="en-ZA" altLang="en-US"/>
              <a:t>                      </a:t>
            </a:r>
            <a:r>
              <a:rPr lang="en-ZA" altLang="en-US" sz="2000" b="1">
                <a:solidFill>
                  <a:srgbClr val="800000"/>
                </a:solidFill>
              </a:rPr>
              <a:t>Policy variables</a:t>
            </a:r>
            <a:r>
              <a:rPr lang="en-ZA" altLang="en-US" sz="2000"/>
              <a:t>    </a:t>
            </a:r>
            <a:r>
              <a:rPr lang="en-ZA" altLang="en-US" sz="2000" b="1">
                <a:solidFill>
                  <a:schemeClr val="accent2"/>
                </a:solidFill>
              </a:rPr>
              <a:t>Administration variables</a:t>
            </a:r>
          </a:p>
          <a:p>
            <a:pPr eaLnBrk="1" hangingPunct="1"/>
            <a:endParaRPr lang="en-ZA" altLang="en-US" sz="2000"/>
          </a:p>
          <a:p>
            <a:pPr eaLnBrk="1" hangingPunct="1">
              <a:buFontTx/>
              <a:buNone/>
            </a:pPr>
            <a:r>
              <a:rPr lang="en-ZA" altLang="en-US" sz="2400"/>
              <a:t>  CR:     Coverage ratio</a:t>
            </a:r>
          </a:p>
          <a:p>
            <a:pPr eaLnBrk="1" hangingPunct="1">
              <a:buFontTx/>
              <a:buNone/>
            </a:pPr>
            <a:r>
              <a:rPr lang="en-ZA" altLang="en-US" sz="2400"/>
              <a:t>  VR:     Valuation ratio</a:t>
            </a:r>
          </a:p>
          <a:p>
            <a:pPr eaLnBrk="1" hangingPunct="1">
              <a:buFontTx/>
              <a:buNone/>
            </a:pPr>
            <a:r>
              <a:rPr lang="en-ZA" altLang="en-US" sz="2400"/>
              <a:t>  Col R: Collection ratio</a:t>
            </a:r>
          </a:p>
          <a:p>
            <a:pPr eaLnBrk="1" hangingPunct="1"/>
            <a:endParaRPr lang="en-ZA" altLang="en-US" sz="2000"/>
          </a:p>
          <a:p>
            <a:pPr eaLnBrk="1" hangingPunct="1"/>
            <a:r>
              <a:rPr lang="en-ZA" altLang="en-US" sz="1600" b="1"/>
              <a:t>Source: Kelly (2000)</a:t>
            </a:r>
            <a:endParaRPr lang="en-GB" altLang="en-US" sz="1600" b="1"/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ADD2F4A5-6CF6-40F3-B2E7-D82DCB705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290764"/>
            <a:ext cx="1223962" cy="1220787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8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chemeClr val="bg1"/>
                </a:solidFill>
              </a:rPr>
              <a:t>Revenue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11F1C9D4-E130-490A-9A26-2906494B7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2711451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=</a:t>
            </a:r>
            <a:endParaRPr lang="en-GB" altLang="en-US" sz="1800"/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60AA73D2-FEC3-4B0F-B2F7-03F0B381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66989"/>
            <a:ext cx="808038" cy="64633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chemeClr val="accent2"/>
                </a:solidFill>
              </a:rPr>
              <a:t>Tax base</a:t>
            </a:r>
            <a:endParaRPr lang="en-GB" altLang="en-US" sz="1800" b="1">
              <a:solidFill>
                <a:schemeClr val="accent2"/>
              </a:solidFill>
            </a:endParaRP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45D3276E-3722-4B05-8857-CDC4BD85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39" y="2559051"/>
            <a:ext cx="719137" cy="646331"/>
          </a:xfrm>
          <a:prstGeom prst="rect">
            <a:avLst/>
          </a:prstGeom>
          <a:solidFill>
            <a:srgbClr val="A7F7F7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800" b="1">
                <a:solidFill>
                  <a:srgbClr val="800000"/>
                </a:solidFill>
              </a:rPr>
              <a:t>Tax rate</a:t>
            </a:r>
            <a:endParaRPr lang="en-GB" altLang="en-US" sz="1800" b="1">
              <a:solidFill>
                <a:srgbClr val="800000"/>
              </a:solidFill>
            </a:endParaRP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85FE775B-0C32-4297-B75F-7A486E34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6" y="2690813"/>
            <a:ext cx="576263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CR</a:t>
            </a:r>
            <a:endParaRPr lang="en-GB" altLang="en-US" sz="1800"/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F4EC47E1-E812-4A62-A4A2-8DF7F77E8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2690813"/>
            <a:ext cx="576262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VR</a:t>
            </a:r>
            <a:endParaRPr lang="en-GB" altLang="en-US" sz="1800"/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1F55A845-08C0-4BA9-B1C4-D5D619F30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1" y="2690813"/>
            <a:ext cx="790575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Col R</a:t>
            </a:r>
            <a:endParaRPr lang="en-GB" altLang="en-US" sz="1800"/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67463B18-8D3E-4EBE-9389-A2D1AF8BB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6908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x</a:t>
            </a:r>
            <a:endParaRPr lang="en-GB" altLang="en-US" sz="1800"/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A7876DD9-2DDE-4D0F-A9FC-F6F5F988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26908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x</a:t>
            </a:r>
            <a:endParaRPr lang="en-GB" altLang="en-US" sz="1800"/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51B83DB7-11BD-4B6C-8814-485CE816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711451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x</a:t>
            </a:r>
            <a:endParaRPr lang="en-GB" altLang="en-US" sz="1800"/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DF8E6623-17EF-4F56-AB64-9BF89C7DE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2711451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1800"/>
              <a:t>x</a:t>
            </a:r>
            <a:endParaRPr lang="en-GB" altLang="en-US" sz="1800"/>
          </a:p>
        </p:txBody>
      </p:sp>
      <p:sp>
        <p:nvSpPr>
          <p:cNvPr id="35855" name="AutoShape 15">
            <a:extLst>
              <a:ext uri="{FF2B5EF4-FFF2-40B4-BE49-F238E27FC236}">
                <a16:creationId xmlns:a16="http://schemas.microsoft.com/office/drawing/2014/main" id="{862ADBD2-B13A-4EEB-9D69-BD6FB8F63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870076"/>
            <a:ext cx="457200" cy="587375"/>
          </a:xfrm>
          <a:prstGeom prst="downArrow">
            <a:avLst>
              <a:gd name="adj1" fmla="val 50000"/>
              <a:gd name="adj2" fmla="val 3211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35856" name="AutoShape 16">
            <a:extLst>
              <a:ext uri="{FF2B5EF4-FFF2-40B4-BE49-F238E27FC236}">
                <a16:creationId xmlns:a16="http://schemas.microsoft.com/office/drawing/2014/main" id="{34F6E1DC-BEF0-43BB-9B70-D6D416AF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81201"/>
            <a:ext cx="457200" cy="587375"/>
          </a:xfrm>
          <a:prstGeom prst="downArrow">
            <a:avLst>
              <a:gd name="adj1" fmla="val 50000"/>
              <a:gd name="adj2" fmla="val 3211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35857" name="AutoShape 17">
            <a:extLst>
              <a:ext uri="{FF2B5EF4-FFF2-40B4-BE49-F238E27FC236}">
                <a16:creationId xmlns:a16="http://schemas.microsoft.com/office/drawing/2014/main" id="{6D1F3178-4ACA-4F9A-83FD-1466ACFCC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1981201"/>
            <a:ext cx="457200" cy="587375"/>
          </a:xfrm>
          <a:prstGeom prst="downArrow">
            <a:avLst>
              <a:gd name="adj1" fmla="val 50000"/>
              <a:gd name="adj2" fmla="val 3211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35858" name="AutoShape 18">
            <a:extLst>
              <a:ext uri="{FF2B5EF4-FFF2-40B4-BE49-F238E27FC236}">
                <a16:creationId xmlns:a16="http://schemas.microsoft.com/office/drawing/2014/main" id="{D8F74258-4BD0-4757-9B77-D77B8BF7F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981201"/>
            <a:ext cx="457200" cy="587375"/>
          </a:xfrm>
          <a:prstGeom prst="downArrow">
            <a:avLst>
              <a:gd name="adj1" fmla="val 50000"/>
              <a:gd name="adj2" fmla="val 3211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35859" name="AutoShape 19">
            <a:extLst>
              <a:ext uri="{FF2B5EF4-FFF2-40B4-BE49-F238E27FC236}">
                <a16:creationId xmlns:a16="http://schemas.microsoft.com/office/drawing/2014/main" id="{2F89C5CC-6131-4741-B4F5-4E150BBC2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1482725"/>
            <a:ext cx="762000" cy="1009650"/>
          </a:xfrm>
          <a:prstGeom prst="downArrow">
            <a:avLst>
              <a:gd name="adj1" fmla="val 50000"/>
              <a:gd name="adj2" fmla="val 33125"/>
            </a:avLst>
          </a:prstGeom>
          <a:solidFill>
            <a:schemeClr val="accent2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F819D4-5353-4F45-84ED-5FEA8DA2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Revenue </a:t>
            </a:r>
            <a:r>
              <a:rPr lang="en-US" dirty="0" err="1"/>
              <a:t>Mobilisatio</a:t>
            </a:r>
            <a:r>
              <a:rPr lang="en-US" dirty="0"/>
              <a:t> Model: Tax relief</a:t>
            </a:r>
            <a:endParaRPr lang="en-ZA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AD2475BF-3D55-4552-BE45-AA1FEBD92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009" y="1448144"/>
            <a:ext cx="10625245" cy="534986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ZA" altLang="en-US" sz="2000" dirty="0"/>
              <a:t>Base: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Exclusions</a:t>
            </a:r>
          </a:p>
          <a:p>
            <a:pPr lvl="1" eaLnBrk="1" hangingPunct="1">
              <a:lnSpc>
                <a:spcPct val="80000"/>
              </a:lnSpc>
            </a:pPr>
            <a:endParaRPr lang="en-ZA" altLang="en-US" sz="900" dirty="0"/>
          </a:p>
          <a:p>
            <a:pPr eaLnBrk="1" hangingPunct="1">
              <a:lnSpc>
                <a:spcPct val="80000"/>
              </a:lnSpc>
            </a:pPr>
            <a:r>
              <a:rPr lang="en-ZA" altLang="en-US" sz="2000" dirty="0"/>
              <a:t>Assessment: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Value reductions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Preferential valuation (e.g. “current use” value)</a:t>
            </a:r>
          </a:p>
          <a:p>
            <a:pPr eaLnBrk="1" hangingPunct="1">
              <a:lnSpc>
                <a:spcPct val="80000"/>
              </a:lnSpc>
            </a:pPr>
            <a:endParaRPr lang="en-ZA" altLang="en-US" sz="900" dirty="0"/>
          </a:p>
          <a:p>
            <a:pPr eaLnBrk="1" hangingPunct="1">
              <a:lnSpc>
                <a:spcPct val="80000"/>
              </a:lnSpc>
            </a:pPr>
            <a:r>
              <a:rPr lang="en-ZA" altLang="en-US" sz="2000" dirty="0"/>
              <a:t>Tax rate: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Rebate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Partial exemption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Full exemption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Differential rates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Rate capping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Phase-in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Tax holiday</a:t>
            </a:r>
          </a:p>
          <a:p>
            <a:pPr lvl="1" eaLnBrk="1" hangingPunct="1">
              <a:lnSpc>
                <a:spcPct val="80000"/>
              </a:lnSpc>
            </a:pPr>
            <a:endParaRPr lang="en-ZA" altLang="en-US" sz="900" dirty="0"/>
          </a:p>
          <a:p>
            <a:pPr eaLnBrk="1" hangingPunct="1">
              <a:lnSpc>
                <a:spcPct val="80000"/>
              </a:lnSpc>
            </a:pPr>
            <a:r>
              <a:rPr lang="en-ZA" altLang="en-US" sz="2000" dirty="0"/>
              <a:t>Payment: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Deferral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Income tax deductible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1800" dirty="0"/>
              <a:t>Tax amnesty</a:t>
            </a:r>
            <a:endParaRPr lang="en-GB" alt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2628D-F06B-4B20-AE2C-9A0DC402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Relief mechanisms – How?</a:t>
            </a:r>
            <a:endParaRPr lang="en-ZA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C337E152-949F-438C-9517-FD1999B94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236" y="1539171"/>
            <a:ext cx="9402677" cy="498545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Poor and </a:t>
            </a:r>
            <a:r>
              <a:rPr lang="en-GB" altLang="en-US" sz="2400" dirty="0">
                <a:solidFill>
                  <a:srgbClr val="0067A9"/>
                </a:solidFill>
              </a:rPr>
              <a:t>indigent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Pensioners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Unemployed taxpayers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Farmers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Religious, charitable &amp; educational institutions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Sports clubs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Foreign embassies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Conservation land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Monuments and national heritage sites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Properties damaged by natural disasters (e.g. flooding)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400" b="1" dirty="0">
                <a:solidFill>
                  <a:srgbClr val="FF3300"/>
                </a:solidFill>
              </a:rPr>
              <a:t>National and/or provincial/state government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400" b="1" dirty="0">
                <a:solidFill>
                  <a:srgbClr val="FF3300"/>
                </a:solidFill>
              </a:rPr>
              <a:t>Residential properties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400" b="1" dirty="0">
                <a:solidFill>
                  <a:srgbClr val="FF3300"/>
                </a:solidFill>
              </a:rPr>
              <a:t>Vacant/unoccupied properties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B9F5C1-AF52-4670-BE6A-0BA1AA2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Candidates for relief – Who?</a:t>
            </a:r>
            <a:endParaRPr lang="en-Z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673-D12A-48D4-9509-D17A846B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1" y="688508"/>
            <a:ext cx="11029616" cy="1013800"/>
          </a:xfrm>
        </p:spPr>
        <p:txBody>
          <a:bodyPr/>
          <a:lstStyle/>
          <a:p>
            <a:r>
              <a:rPr lang="en-US" dirty="0"/>
              <a:t>Institutional framework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378" y="1511980"/>
            <a:ext cx="11029615" cy="46153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Which </a:t>
            </a:r>
            <a:r>
              <a:rPr lang="en-ZA" altLang="en-US" b="1" i="1" dirty="0">
                <a:solidFill>
                  <a:srgbClr val="0067A9"/>
                </a:solidFill>
              </a:rPr>
              <a:t>level</a:t>
            </a:r>
            <a:r>
              <a:rPr lang="en-ZA" altLang="en-US" dirty="0">
                <a:solidFill>
                  <a:srgbClr val="0067A9"/>
                </a:solidFill>
              </a:rPr>
              <a:t> or </a:t>
            </a:r>
            <a:r>
              <a:rPr lang="en-ZA" altLang="en-US" b="1" i="1" dirty="0">
                <a:solidFill>
                  <a:srgbClr val="0067A9"/>
                </a:solidFill>
              </a:rPr>
              <a:t>tier</a:t>
            </a:r>
            <a:r>
              <a:rPr lang="en-ZA" altLang="en-US" dirty="0">
                <a:solidFill>
                  <a:srgbClr val="0067A9"/>
                </a:solidFill>
              </a:rPr>
              <a:t> of government –</a:t>
            </a:r>
          </a:p>
          <a:p>
            <a:pPr>
              <a:lnSpc>
                <a:spcPct val="90000"/>
              </a:lnSpc>
            </a:pPr>
            <a:endParaRPr lang="en-ZA" altLang="en-US" sz="1200" dirty="0">
              <a:solidFill>
                <a:srgbClr val="0067A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Decides on the tax base?</a:t>
            </a:r>
          </a:p>
          <a:p>
            <a:pPr lvl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Is responsible for collecting relevant data?</a:t>
            </a:r>
          </a:p>
          <a:p>
            <a:pPr lvl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Is responsible for valuation or assessment?</a:t>
            </a:r>
          </a:p>
          <a:p>
            <a:pPr lvl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Is responsible for setting tax rates?</a:t>
            </a:r>
          </a:p>
          <a:p>
            <a:pPr lvl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Is responsible for collecting the tax?</a:t>
            </a:r>
          </a:p>
          <a:p>
            <a:pPr lvl="1">
              <a:lnSpc>
                <a:spcPct val="9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Has oversight functions regarding any of the above functions?</a:t>
            </a:r>
          </a:p>
          <a:p>
            <a:pPr lvl="1">
              <a:lnSpc>
                <a:spcPct val="90000"/>
              </a:lnSpc>
            </a:pPr>
            <a:endParaRPr lang="en-ZA" altLang="en-US" sz="2400" dirty="0">
              <a:solidFill>
                <a:srgbClr val="0067A9"/>
              </a:solidFill>
            </a:endParaRPr>
          </a:p>
          <a:p>
            <a:pPr>
              <a:lnSpc>
                <a:spcPct val="9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Avoid duplication, overlapping or fragmentation of functions</a:t>
            </a:r>
          </a:p>
        </p:txBody>
      </p:sp>
    </p:spTree>
    <p:extLst>
      <p:ext uri="{BB962C8B-B14F-4D97-AF65-F5344CB8AC3E}">
        <p14:creationId xmlns:p14="http://schemas.microsoft.com/office/powerpoint/2010/main" val="2045552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FBB3A4EB-AB37-4AD0-A7D0-90C645EB1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6484" y="1721224"/>
            <a:ext cx="10575595" cy="465061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To alleviate financial hardship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Actual (e.g. unemployed)</a:t>
            </a:r>
          </a:p>
          <a:p>
            <a:pPr lvl="1" eaLnBrk="1" hangingPunct="1">
              <a:lnSpc>
                <a:spcPct val="80000"/>
              </a:lnSpc>
            </a:pPr>
            <a:endParaRPr lang="en-ZA" altLang="en-US" sz="800" dirty="0">
              <a:solidFill>
                <a:srgbClr val="0067A9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Perceived (e.g. pensioners or the aged)</a:t>
            </a:r>
          </a:p>
          <a:p>
            <a:pPr lvl="1" eaLnBrk="1" hangingPunct="1">
              <a:lnSpc>
                <a:spcPct val="80000"/>
              </a:lnSpc>
            </a:pPr>
            <a:endParaRPr lang="en-ZA" altLang="en-US" sz="16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Social or political “merit” </a:t>
            </a:r>
          </a:p>
          <a:p>
            <a:pPr lvl="1" eaLnBrk="1" hangingPunct="1">
              <a:lnSpc>
                <a:spcPct val="8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E.g. sports clubs, political parties</a:t>
            </a:r>
          </a:p>
          <a:p>
            <a:pPr lvl="1" eaLnBrk="1" hangingPunct="1">
              <a:lnSpc>
                <a:spcPct val="80000"/>
              </a:lnSpc>
            </a:pPr>
            <a:endParaRPr lang="en-ZA" altLang="en-US" sz="16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Environmental protection</a:t>
            </a:r>
          </a:p>
          <a:p>
            <a:pPr eaLnBrk="1" hangingPunct="1">
              <a:lnSpc>
                <a:spcPct val="80000"/>
              </a:lnSpc>
            </a:pPr>
            <a:endParaRPr lang="en-ZA" altLang="en-US" sz="16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Counter shifts in incidence</a:t>
            </a:r>
          </a:p>
          <a:p>
            <a:pPr eaLnBrk="1" hangingPunct="1">
              <a:lnSpc>
                <a:spcPct val="80000"/>
              </a:lnSpc>
            </a:pPr>
            <a:endParaRPr lang="en-ZA" altLang="en-US" sz="16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dirty="0">
                <a:solidFill>
                  <a:srgbClr val="0067A9"/>
                </a:solidFill>
              </a:rPr>
              <a:t>Achieve “equity”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5B1F67-76EB-48B8-A705-C589016E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relief – Why?</a:t>
            </a:r>
            <a:endParaRPr lang="en-ZA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5669847-0C69-498F-91CC-5B75EFFA8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9258" y="1589691"/>
            <a:ext cx="9598593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ZA" altLang="en-US" sz="2200" dirty="0">
                <a:solidFill>
                  <a:srgbClr val="0067A9"/>
                </a:solidFill>
              </a:rPr>
              <a:t>Erosion of the tax base</a:t>
            </a:r>
          </a:p>
          <a:p>
            <a:pPr eaLnBrk="1" hangingPunct="1">
              <a:lnSpc>
                <a:spcPct val="80000"/>
              </a:lnSpc>
            </a:pPr>
            <a:endParaRPr lang="en-ZA" altLang="en-US" sz="9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sz="2200" dirty="0">
                <a:solidFill>
                  <a:srgbClr val="0067A9"/>
                </a:solidFill>
              </a:rPr>
              <a:t>Temporary relief measures tend to become permanent </a:t>
            </a:r>
          </a:p>
          <a:p>
            <a:pPr eaLnBrk="1" hangingPunct="1">
              <a:lnSpc>
                <a:spcPct val="80000"/>
              </a:lnSpc>
            </a:pPr>
            <a:endParaRPr lang="en-ZA" altLang="en-US" sz="9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sz="2200" dirty="0">
                <a:solidFill>
                  <a:srgbClr val="0067A9"/>
                </a:solidFill>
              </a:rPr>
              <a:t>Understatement of fiscal capacity</a:t>
            </a:r>
          </a:p>
          <a:p>
            <a:pPr eaLnBrk="1" hangingPunct="1">
              <a:lnSpc>
                <a:spcPct val="80000"/>
              </a:lnSpc>
            </a:pPr>
            <a:endParaRPr lang="en-ZA" altLang="en-US" sz="9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sz="2200" dirty="0">
                <a:solidFill>
                  <a:srgbClr val="0067A9"/>
                </a:solidFill>
              </a:rPr>
              <a:t>Loss of transparency</a:t>
            </a:r>
          </a:p>
          <a:p>
            <a:pPr eaLnBrk="1" hangingPunct="1">
              <a:lnSpc>
                <a:spcPct val="80000"/>
              </a:lnSpc>
            </a:pPr>
            <a:endParaRPr lang="en-ZA" altLang="en-US" sz="9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sz="2200" dirty="0">
                <a:solidFill>
                  <a:srgbClr val="0067A9"/>
                </a:solidFill>
              </a:rPr>
              <a:t>Loss of accountability (if granted by different levels)</a:t>
            </a:r>
          </a:p>
          <a:p>
            <a:pPr eaLnBrk="1" hangingPunct="1">
              <a:lnSpc>
                <a:spcPct val="80000"/>
              </a:lnSpc>
            </a:pPr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sz="2200" dirty="0">
                <a:solidFill>
                  <a:srgbClr val="0067A9"/>
                </a:solidFill>
              </a:rPr>
              <a:t>Pressures to extend relief to other “deserving” groups/entities</a:t>
            </a:r>
          </a:p>
          <a:p>
            <a:pPr eaLnBrk="1" hangingPunct="1">
              <a:lnSpc>
                <a:spcPct val="80000"/>
              </a:lnSpc>
            </a:pPr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sz="2200" dirty="0">
                <a:solidFill>
                  <a:srgbClr val="0067A9"/>
                </a:solidFill>
              </a:rPr>
              <a:t>Administrative complexity</a:t>
            </a:r>
          </a:p>
          <a:p>
            <a:pPr eaLnBrk="1" hangingPunct="1">
              <a:lnSpc>
                <a:spcPct val="80000"/>
              </a:lnSpc>
            </a:pPr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sz="2200" dirty="0">
                <a:solidFill>
                  <a:srgbClr val="0067A9"/>
                </a:solidFill>
              </a:rPr>
              <a:t>Administrative discretion and corruption</a:t>
            </a:r>
          </a:p>
          <a:p>
            <a:pPr eaLnBrk="1" hangingPunct="1">
              <a:lnSpc>
                <a:spcPct val="80000"/>
              </a:lnSpc>
            </a:pPr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en-US" sz="2200" dirty="0">
                <a:solidFill>
                  <a:srgbClr val="0067A9"/>
                </a:solidFill>
              </a:rPr>
              <a:t>Unintended consequences or missing the target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58EF05-A853-4D8D-809C-BCC7C8B7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Dangers of tax relief</a:t>
            </a:r>
            <a:endParaRPr lang="en-ZA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E95FAED8-94CD-4639-A09F-33FE5E325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856" y="1609510"/>
            <a:ext cx="11258292" cy="484094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Distinguish exemption (assessed, but not (fully) taxed) from exclusion (excluded from the base or assessment)</a:t>
            </a:r>
          </a:p>
          <a:p>
            <a:pPr eaLnBrk="1" hangingPunct="1">
              <a:lnSpc>
                <a:spcPct val="110000"/>
              </a:lnSpc>
            </a:pPr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Based on ownership – e.g. government</a:t>
            </a:r>
          </a:p>
          <a:p>
            <a:pPr eaLnBrk="1" hangingPunct="1">
              <a:lnSpc>
                <a:spcPct val="110000"/>
              </a:lnSpc>
            </a:pPr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Based on ownership </a:t>
            </a:r>
            <a:r>
              <a:rPr lang="en-ZA" altLang="en-US" sz="2400" i="1" dirty="0">
                <a:solidFill>
                  <a:srgbClr val="0067A9"/>
                </a:solidFill>
              </a:rPr>
              <a:t>and</a:t>
            </a:r>
            <a:r>
              <a:rPr lang="en-ZA" altLang="en-US" sz="2400" dirty="0">
                <a:solidFill>
                  <a:srgbClr val="0067A9"/>
                </a:solidFill>
              </a:rPr>
              <a:t> use – e.g. religious, charitable, conservation purposes</a:t>
            </a:r>
          </a:p>
          <a:p>
            <a:pPr eaLnBrk="1" hangingPunct="1">
              <a:lnSpc>
                <a:spcPct val="110000"/>
              </a:lnSpc>
            </a:pPr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Based on use – e.g. bona fide farming</a:t>
            </a:r>
          </a:p>
          <a:p>
            <a:pPr eaLnBrk="1" hangingPunct="1">
              <a:lnSpc>
                <a:spcPct val="110000"/>
              </a:lnSpc>
            </a:pPr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Based on value – e.g. below a value threshold</a:t>
            </a:r>
          </a:p>
          <a:p>
            <a:pPr eaLnBrk="1" hangingPunct="1">
              <a:lnSpc>
                <a:spcPct val="110000"/>
              </a:lnSpc>
            </a:pPr>
            <a:endParaRPr lang="en-ZA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Problems: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Unless accounted for, conceals fiscal capacity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Political pressure by similar ‘pressure’ groupings</a:t>
            </a:r>
            <a:endParaRPr lang="en-GB" altLang="en-US" sz="2000" dirty="0">
              <a:solidFill>
                <a:srgbClr val="0067A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E6DF74-27E3-49F3-84CE-9127D1A8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Exemptions</a:t>
            </a:r>
            <a:endParaRPr lang="en-ZA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590CF9C9-AECD-496A-B1BD-2C875F760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845" y="1784158"/>
            <a:ext cx="10844536" cy="4713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67A9"/>
                </a:solidFill>
              </a:rPr>
              <a:t>Protection of taxpayers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dirty="0">
              <a:solidFill>
                <a:srgbClr val="0067A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67A9"/>
                </a:solidFill>
              </a:rPr>
              <a:t>Protection of national interests and national (fiscal) policies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dirty="0">
              <a:solidFill>
                <a:srgbClr val="0067A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67A9"/>
                </a:solidFill>
              </a:rPr>
              <a:t>Prevents or limits (unhealthy) tax competition between municipalities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dirty="0">
              <a:solidFill>
                <a:srgbClr val="0067A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67A9"/>
                </a:solidFill>
              </a:rPr>
              <a:t>Loss of local autonomy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dirty="0">
              <a:solidFill>
                <a:srgbClr val="0067A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67A9"/>
                </a:solidFill>
              </a:rPr>
              <a:t>Statutory overrides?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D615C1-72EA-4C30-88D1-415CF9E4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Rate capping</a:t>
            </a:r>
            <a:endParaRPr lang="en-ZA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C91932C1-476A-4BB5-B855-19443921A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845" y="1721224"/>
            <a:ext cx="10699722" cy="421761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solidFill>
                  <a:srgbClr val="0067A9"/>
                </a:solidFill>
              </a:rPr>
              <a:t>Deferment</a:t>
            </a:r>
          </a:p>
          <a:p>
            <a:pPr lvl="1" eaLnBrk="1" hangingPunct="1"/>
            <a:r>
              <a:rPr lang="en-US" altLang="en-US" sz="2400" dirty="0">
                <a:solidFill>
                  <a:srgbClr val="0067A9"/>
                </a:solidFill>
              </a:rPr>
              <a:t>Administration</a:t>
            </a:r>
          </a:p>
          <a:p>
            <a:pPr lvl="1" eaLnBrk="1" hangingPunct="1"/>
            <a:r>
              <a:rPr lang="en-US" altLang="en-US" sz="2400" dirty="0">
                <a:solidFill>
                  <a:srgbClr val="0067A9"/>
                </a:solidFill>
              </a:rPr>
              <a:t>Interest rate</a:t>
            </a:r>
          </a:p>
          <a:p>
            <a:pPr lvl="1" eaLnBrk="1" hangingPunct="1"/>
            <a:r>
              <a:rPr lang="en-US" altLang="en-US" sz="2400" dirty="0">
                <a:solidFill>
                  <a:srgbClr val="0067A9"/>
                </a:solidFill>
              </a:rPr>
              <a:t>On application </a:t>
            </a:r>
          </a:p>
          <a:p>
            <a:pPr lvl="2" eaLnBrk="1" hangingPunct="1"/>
            <a:r>
              <a:rPr lang="en-US" altLang="en-US" sz="2000" dirty="0">
                <a:solidFill>
                  <a:srgbClr val="0067A9"/>
                </a:solidFill>
              </a:rPr>
              <a:t>E.g. British Columbia, Canada </a:t>
            </a:r>
          </a:p>
          <a:p>
            <a:pPr lvl="1" eaLnBrk="1" hangingPunct="1"/>
            <a:r>
              <a:rPr lang="en-US" altLang="en-US" sz="2400" dirty="0">
                <a:solidFill>
                  <a:srgbClr val="0067A9"/>
                </a:solidFill>
              </a:rPr>
              <a:t>As long as existing use is maintained</a:t>
            </a:r>
          </a:p>
          <a:p>
            <a:pPr lvl="2" eaLnBrk="1" hangingPunct="1"/>
            <a:r>
              <a:rPr lang="en-US" altLang="en-US" sz="2000" dirty="0">
                <a:solidFill>
                  <a:srgbClr val="0067A9"/>
                </a:solidFill>
              </a:rPr>
              <a:t>E.g. New Zealand </a:t>
            </a:r>
          </a:p>
          <a:p>
            <a:pPr lvl="1" eaLnBrk="1" hangingPunct="1">
              <a:buFontTx/>
              <a:buNone/>
            </a:pPr>
            <a:endParaRPr lang="en-US" altLang="en-US" sz="2400" dirty="0">
              <a:solidFill>
                <a:srgbClr val="0067A9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67A9"/>
                </a:solidFill>
              </a:rPr>
              <a:t>Deductibility from income tax</a:t>
            </a:r>
          </a:p>
          <a:p>
            <a:pPr lvl="1" eaLnBrk="1" hangingPunct="1"/>
            <a:r>
              <a:rPr lang="en-US" altLang="en-US" sz="2400" dirty="0">
                <a:solidFill>
                  <a:srgbClr val="0067A9"/>
                </a:solidFill>
              </a:rPr>
              <a:t>Tax exporting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024AA-D99C-48D4-8F02-BD8BA156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Relief associated with payment</a:t>
            </a:r>
            <a:endParaRPr lang="en-ZA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544FF0CC-CA7D-4332-B946-2454E19D1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7533" y="2052227"/>
            <a:ext cx="9623267" cy="423744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67A9"/>
                </a:solidFill>
              </a:rPr>
              <a:t>Relief mechanisms should be restricted to an absolute minimum</a:t>
            </a:r>
          </a:p>
          <a:p>
            <a:pPr eaLnBrk="1" hangingPunct="1"/>
            <a:endParaRPr lang="en-US" altLang="en-US" sz="1200" dirty="0">
              <a:solidFill>
                <a:srgbClr val="0067A9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67A9"/>
                </a:solidFill>
              </a:rPr>
              <a:t>Preferably not be related to the tax base (i.e. an exclusion) or assessment (i.e. preferential valuation)</a:t>
            </a:r>
          </a:p>
          <a:p>
            <a:pPr eaLnBrk="1" hangingPunct="1"/>
            <a:endParaRPr lang="en-US" altLang="en-US" sz="1200" dirty="0">
              <a:solidFill>
                <a:srgbClr val="0067A9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67A9"/>
                </a:solidFill>
              </a:rPr>
              <a:t>Must be quantifiable and justifiable</a:t>
            </a:r>
          </a:p>
          <a:p>
            <a:pPr eaLnBrk="1" hangingPunct="1"/>
            <a:endParaRPr lang="en-US" altLang="en-US" sz="1200" dirty="0">
              <a:solidFill>
                <a:srgbClr val="0067A9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67A9"/>
                </a:solidFill>
              </a:rPr>
              <a:t>Cost should ideally be reflected in annual budget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E976B-82EB-4E98-BC03-BE0F31F5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Relief - Recommendations</a:t>
            </a:r>
            <a:endParaRPr lang="en-ZA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1FCD72F7-992B-4D06-A73F-623F57876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719" y="1721223"/>
            <a:ext cx="9974457" cy="464465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Recommendations for tax rate </a:t>
            </a:r>
            <a:r>
              <a:rPr lang="en-ZA" altLang="en-US" sz="2400" i="1" dirty="0">
                <a:solidFill>
                  <a:srgbClr val="0067A9"/>
                </a:solidFill>
              </a:rPr>
              <a:t>and</a:t>
            </a:r>
            <a:r>
              <a:rPr lang="en-ZA" altLang="en-US" sz="2400" dirty="0">
                <a:solidFill>
                  <a:srgbClr val="0067A9"/>
                </a:solidFill>
              </a:rPr>
              <a:t> tax relief policies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Keep it simple - equity comes with a price tag</a:t>
            </a:r>
          </a:p>
          <a:p>
            <a:pPr lvl="1" eaLnBrk="1" hangingPunct="1">
              <a:lnSpc>
                <a:spcPct val="110000"/>
              </a:lnSpc>
            </a:pPr>
            <a:endParaRPr lang="en-ZA" altLang="en-US" sz="14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Differential rates: 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Limit the number of classifications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ZA" altLang="en-US" sz="2000" dirty="0">
                <a:solidFill>
                  <a:srgbClr val="0067A9"/>
                </a:solidFill>
              </a:rPr>
              <a:t>Quantify and justify the differentiation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ZA" altLang="en-US" sz="14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Tax rates: Revenue should at least (re)cover the costs related to all of the steps in the comprehensive property tax model</a:t>
            </a:r>
          </a:p>
          <a:p>
            <a:pPr eaLnBrk="1" hangingPunct="1">
              <a:lnSpc>
                <a:spcPct val="110000"/>
              </a:lnSpc>
            </a:pPr>
            <a:endParaRPr lang="en-GB" altLang="en-US" sz="10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ZA" altLang="en-US" sz="2400" dirty="0">
                <a:solidFill>
                  <a:srgbClr val="0067A9"/>
                </a:solidFill>
              </a:rPr>
              <a:t>Keep tax relief to the absolute minimum – as it erodes the tax base</a:t>
            </a:r>
          </a:p>
          <a:p>
            <a:pPr eaLnBrk="1" hangingPunct="1">
              <a:lnSpc>
                <a:spcPct val="110000"/>
              </a:lnSpc>
            </a:pPr>
            <a:endParaRPr lang="en-GB" altLang="en-US" sz="14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GB" altLang="en-US" sz="2400" dirty="0">
                <a:solidFill>
                  <a:srgbClr val="0067A9"/>
                </a:solidFill>
              </a:rPr>
              <a:t>Review relief policies/programmes regularly</a:t>
            </a:r>
          </a:p>
          <a:p>
            <a:pPr eaLnBrk="1" hangingPunct="1">
              <a:lnSpc>
                <a:spcPct val="110000"/>
              </a:lnSpc>
            </a:pPr>
            <a:endParaRPr lang="en-ZA" altLang="en-US" sz="2400" dirty="0">
              <a:solidFill>
                <a:srgbClr val="0067A9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ZA" altLang="en-US" sz="1400" dirty="0">
              <a:solidFill>
                <a:srgbClr val="0067A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9E3AF1-0751-400D-B519-8C56E423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  <a:endParaRPr lang="en-Z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0067A9"/>
      </a:accent2>
      <a:accent3>
        <a:srgbClr val="B0B0B0"/>
      </a:accent3>
      <a:accent4>
        <a:srgbClr val="6E91BE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templateBlue_Marius.potx" id="{F0B466B1-7131-430E-9ABA-13F5F3D71843}" vid="{BB63E2AB-74B9-4C03-B679-FDA741647F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2020templateBlue_Marius</Template>
  <TotalTime>22772</TotalTime>
  <Words>6734</Words>
  <Application>Microsoft Office PowerPoint</Application>
  <PresentationFormat>Widescreen</PresentationFormat>
  <Paragraphs>2353</Paragraphs>
  <Slides>96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10" baseType="lpstr">
      <vt:lpstr>MS Mincho</vt:lpstr>
      <vt:lpstr>宋体</vt:lpstr>
      <vt:lpstr>Arial</vt:lpstr>
      <vt:lpstr>Calibri</vt:lpstr>
      <vt:lpstr>Cambria</vt:lpstr>
      <vt:lpstr>Gill Sans MT</vt:lpstr>
      <vt:lpstr>Tahoma</vt:lpstr>
      <vt:lpstr>Times New Roman</vt:lpstr>
      <vt:lpstr>Trebuchet MS</vt:lpstr>
      <vt:lpstr>Verdana</vt:lpstr>
      <vt:lpstr>Wingdings</vt:lpstr>
      <vt:lpstr>Wingdings 2</vt:lpstr>
      <vt:lpstr>Dividend</vt:lpstr>
      <vt:lpstr>Acrobat Document</vt:lpstr>
      <vt:lpstr>PowerPoint Presentation</vt:lpstr>
      <vt:lpstr>This course (1)</vt:lpstr>
      <vt:lpstr>This course (2)</vt:lpstr>
      <vt:lpstr>This course (3)</vt:lpstr>
      <vt:lpstr>Introduction</vt:lpstr>
      <vt:lpstr>Property tax and other own-source revenue</vt:lpstr>
      <vt:lpstr>Constitutional &amp; legal environment</vt:lpstr>
      <vt:lpstr>Political environment</vt:lpstr>
      <vt:lpstr>Institutional framework</vt:lpstr>
      <vt:lpstr>The law and taxation</vt:lpstr>
      <vt:lpstr>Country realities</vt:lpstr>
      <vt:lpstr>“Immovable property” as a taxable object</vt:lpstr>
      <vt:lpstr>History of property taxation</vt:lpstr>
      <vt:lpstr>Property-related taxes, fees &amp; charghes</vt:lpstr>
      <vt:lpstr>Relevant defenitions</vt:lpstr>
      <vt:lpstr>Why property tax?</vt:lpstr>
      <vt:lpstr>Revenue – the basics …</vt:lpstr>
      <vt:lpstr>Revenue mobilization model</vt:lpstr>
      <vt:lpstr>What services does the recurrent property tax typically fund?</vt:lpstr>
      <vt:lpstr>Revenue importance</vt:lpstr>
      <vt:lpstr>PowerPoint Presentation</vt:lpstr>
      <vt:lpstr>PowerPoint Presentation</vt:lpstr>
      <vt:lpstr>Property tax challenges</vt:lpstr>
      <vt:lpstr>Conclusions</vt:lpstr>
      <vt:lpstr>PowerPoint Presentation</vt:lpstr>
      <vt:lpstr>Property as a taxable object</vt:lpstr>
      <vt:lpstr>Historic overview</vt:lpstr>
      <vt:lpstr>Property transfers a taxable events</vt:lpstr>
      <vt:lpstr>Comparative overview</vt:lpstr>
      <vt:lpstr>Some policy issues</vt:lpstr>
      <vt:lpstr>Taxable value</vt:lpstr>
      <vt:lpstr>PowerPoint Presentation</vt:lpstr>
      <vt:lpstr>PowerPoint Presentation</vt:lpstr>
      <vt:lpstr>Property transfer taxes – tax rate design</vt:lpstr>
      <vt:lpstr>Typical problem area</vt:lpstr>
      <vt:lpstr>Issues - property transfer taxes</vt:lpstr>
      <vt:lpstr>PowerPoint Presentation</vt:lpstr>
      <vt:lpstr>Introduction</vt:lpstr>
      <vt:lpstr>Comparative reviews</vt:lpstr>
      <vt:lpstr>Recurrent property tax base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</vt:lpstr>
      <vt:lpstr>Discernable trends – tax base</vt:lpstr>
      <vt:lpstr>Trends - valuation</vt:lpstr>
      <vt:lpstr>Trends – tax rates</vt:lpstr>
      <vt:lpstr>Status of tax administration</vt:lpstr>
      <vt:lpstr>PowerPoint Presentation</vt:lpstr>
      <vt:lpstr>Conclusions</vt:lpstr>
      <vt:lpstr>PowerPoint Presentation</vt:lpstr>
      <vt:lpstr>Introduction (1)</vt:lpstr>
      <vt:lpstr>Introduction (2)</vt:lpstr>
      <vt:lpstr>Revenue Mobilisation Model</vt:lpstr>
      <vt:lpstr>Values vs. tax rates (1)</vt:lpstr>
      <vt:lpstr>Values vs. tax rates (2)</vt:lpstr>
      <vt:lpstr>Values vs. tax rates (3)</vt:lpstr>
      <vt:lpstr>PowerPoint Presentation</vt:lpstr>
      <vt:lpstr>PowerPoint Presentation</vt:lpstr>
      <vt:lpstr>PowerPoint Presentation</vt:lpstr>
      <vt:lpstr>PowerPoint Presentation</vt:lpstr>
      <vt:lpstr>Base vs. rate vs. revenue</vt:lpstr>
      <vt:lpstr>Examples of tax rates</vt:lpstr>
      <vt:lpstr>Examples of tax rates</vt:lpstr>
      <vt:lpstr>Tax rate comparison</vt:lpstr>
      <vt:lpstr>Relationship – Tax rate &amp; tax base</vt:lpstr>
      <vt:lpstr>Tax rate design</vt:lpstr>
      <vt:lpstr>Progressive rates</vt:lpstr>
      <vt:lpstr>Differential rates</vt:lpstr>
      <vt:lpstr>PowerPoint Presentation</vt:lpstr>
      <vt:lpstr>PowerPoint Presentation</vt:lpstr>
      <vt:lpstr>Tax Rates and Ratios for 2015/2016:   4 Metropolitan Municipalities in South Africa</vt:lpstr>
      <vt:lpstr>Split-Rate Tax Rates: Example</vt:lpstr>
      <vt:lpstr>Who determines the tax rate(s)?</vt:lpstr>
      <vt:lpstr>How are tax rates set?</vt:lpstr>
      <vt:lpstr>Nominal versus Effective Rates</vt:lpstr>
      <vt:lpstr>Tax rate issues</vt:lpstr>
      <vt:lpstr>Tax relief</vt:lpstr>
      <vt:lpstr>What is tax relief?</vt:lpstr>
      <vt:lpstr>Revenue Mobilisatio Model: Tax relief</vt:lpstr>
      <vt:lpstr>Relief mechanisms – How?</vt:lpstr>
      <vt:lpstr>Candidates for relief – Who?</vt:lpstr>
      <vt:lpstr>Purpose of relief – Why?</vt:lpstr>
      <vt:lpstr>Dangers of tax relief</vt:lpstr>
      <vt:lpstr>Exemptions</vt:lpstr>
      <vt:lpstr>Rate capping</vt:lpstr>
      <vt:lpstr>Relief associated with payment</vt:lpstr>
      <vt:lpstr>Relief - Recommendations</vt:lpstr>
      <vt:lpstr>Conclusions</vt:lpstr>
    </vt:vector>
  </TitlesOfParts>
  <Company>University of Pretoria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</dc:creator>
  <cp:lastModifiedBy>Prof. RCD Franzsen</cp:lastModifiedBy>
  <cp:revision>135</cp:revision>
  <cp:lastPrinted>2020-03-16T12:48:13Z</cp:lastPrinted>
  <dcterms:created xsi:type="dcterms:W3CDTF">2020-10-26T10:46:06Z</dcterms:created>
  <dcterms:modified xsi:type="dcterms:W3CDTF">2023-05-02T05:58:46Z</dcterms:modified>
</cp:coreProperties>
</file>