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56" r:id="rId6"/>
    <p:sldId id="258" r:id="rId7"/>
    <p:sldId id="269" r:id="rId8"/>
    <p:sldId id="270" r:id="rId9"/>
    <p:sldId id="271" r:id="rId10"/>
    <p:sldId id="272" r:id="rId11"/>
    <p:sldId id="273" r:id="rId12"/>
    <p:sldId id="274" r:id="rId13"/>
    <p:sldId id="278" r:id="rId14"/>
    <p:sldId id="275" r:id="rId15"/>
    <p:sldId id="279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66666666666697E-2"/>
          <c:y val="6.8702290076335895E-2"/>
          <c:w val="0.82060503639875204"/>
          <c:h val="0.83870229007633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E-4FB6-8784-F76522055F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E-4FB6-8784-F76522055F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E-4FB6-8784-F76522055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69664"/>
        <c:axId val="85171200"/>
      </c:barChart>
      <c:catAx>
        <c:axId val="8516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171200"/>
        <c:crosses val="autoZero"/>
        <c:auto val="1"/>
        <c:lblAlgn val="ctr"/>
        <c:lblOffset val="100"/>
        <c:noMultiLvlLbl val="0"/>
      </c:catAx>
      <c:valAx>
        <c:axId val="8517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169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3886200"/>
            <a:ext cx="9144000" cy="2971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ＭＳ Ｐゴシック" pitchFamily="10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6019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s-ES" dirty="0"/>
          </a:p>
        </p:txBody>
      </p:sp>
      <p:pic>
        <p:nvPicPr>
          <p:cNvPr id="4" name="Picture 3" descr="Screen Shot 2016-02-03 at 10.58.13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4714" cy="3886200"/>
          </a:xfrm>
          <a:prstGeom prst="rect">
            <a:avLst/>
          </a:prstGeom>
        </p:spPr>
      </p:pic>
      <p:pic>
        <p:nvPicPr>
          <p:cNvPr id="9" name="Picture 8" descr="LIL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180268"/>
            <a:ext cx="2971800" cy="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0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14158"/>
              </p:ext>
            </p:extLst>
          </p:nvPr>
        </p:nvGraphicFramePr>
        <p:xfrm>
          <a:off x="533400" y="1981200"/>
          <a:ext cx="8077203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143000"/>
            <a:ext cx="8077200" cy="838200"/>
          </a:xfrm>
          <a:prstGeom prst="rect">
            <a:avLst/>
          </a:prstGeom>
        </p:spPr>
        <p:txBody>
          <a:bodyPr/>
          <a:lstStyle>
            <a:lvl1pPr algn="l">
              <a:defRPr sz="18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Sample Chart Header</a:t>
            </a:r>
          </a:p>
        </p:txBody>
      </p:sp>
    </p:spTree>
    <p:extLst>
      <p:ext uri="{BB962C8B-B14F-4D97-AF65-F5344CB8AC3E}">
        <p14:creationId xmlns:p14="http://schemas.microsoft.com/office/powerpoint/2010/main" val="39026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" y="6553200"/>
            <a:ext cx="6477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/>
              <a:t>DATE  |  PRESENTER  |  TITLE</a:t>
            </a:r>
            <a:endParaRPr lang="en-US" dirty="0"/>
          </a:p>
        </p:txBody>
      </p:sp>
      <p:pic>
        <p:nvPicPr>
          <p:cNvPr id="4" name="Picture 3" descr="LINCOLN-PPT-JPGS-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57269"/>
            <a:ext cx="9302766" cy="699146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685800" y="5638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>
                <a:solidFill>
                  <a:srgbClr val="48535B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6600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FF0000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sz="1200" b="0" i="0" u="none" strike="noStrike" kern="500" spc="90" baseline="3000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113 BRATTLE STREET  CAMBRIDGE, MA 02138</a:t>
            </a:r>
            <a:r>
              <a:rPr lang="en-US" sz="1200" b="0" i="0" u="none" strike="noStrike" kern="500" spc="90" baseline="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   </a:t>
            </a:r>
            <a:r>
              <a:rPr lang="en-US" sz="1200" b="0" i="0" u="none" strike="noStrike" kern="500" spc="90" baseline="3000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@LANDPOLICY    </a:t>
            </a:r>
            <a:r>
              <a:rPr lang="en-US" sz="1200" b="0" i="0" u="none" strike="noStrike" kern="500" spc="90" baseline="30000" dirty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charset="0"/>
              </a:rPr>
              <a:t>LINCOLNINST.EDU</a:t>
            </a: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209800"/>
            <a:ext cx="7772400" cy="1600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40000"/>
              </a:lnSpc>
              <a:buNone/>
              <a:defRPr sz="900" spc="1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GEORGE MCCARTHY, PRESIDENT</a:t>
            </a:r>
          </a:p>
          <a:p>
            <a:pPr lvl="0"/>
            <a:r>
              <a:rPr lang="en-US" dirty="0"/>
              <a:t>LINCOLN INSTITUTE OF LAND POLICY</a:t>
            </a:r>
          </a:p>
          <a:p>
            <a:pPr lvl="0"/>
            <a:r>
              <a:rPr lang="en-US" dirty="0"/>
              <a:t>GMCCARTHY@LINCOLNINST.EDU</a:t>
            </a:r>
          </a:p>
          <a:p>
            <a:pPr lvl="0"/>
            <a:r>
              <a:rPr lang="en-US" dirty="0"/>
              <a:t>@GMACMCCARTHY</a:t>
            </a:r>
          </a:p>
        </p:txBody>
      </p:sp>
    </p:spTree>
    <p:extLst>
      <p:ext uri="{BB962C8B-B14F-4D97-AF65-F5344CB8AC3E}">
        <p14:creationId xmlns:p14="http://schemas.microsoft.com/office/powerpoint/2010/main" val="209500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NCOLN-PPT-JPGS-6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2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038600"/>
            <a:ext cx="7772400" cy="9906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5257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s-E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867400"/>
            <a:ext cx="6858000" cy="4572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800" kern="100" spc="5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 sz="800">
                <a:solidFill>
                  <a:schemeClr val="bg1"/>
                </a:solidFill>
              </a:defRPr>
            </a:lvl2pPr>
            <a:lvl3pPr marL="914400" indent="0" algn="l">
              <a:buFontTx/>
              <a:buNone/>
              <a:defRPr sz="800">
                <a:solidFill>
                  <a:schemeClr val="bg1"/>
                </a:solidFill>
              </a:defRPr>
            </a:lvl3pPr>
            <a:lvl4pPr marL="1371600" indent="0" algn="l">
              <a:buFontTx/>
              <a:buNone/>
              <a:defRPr sz="800">
                <a:solidFill>
                  <a:schemeClr val="bg1"/>
                </a:solidFill>
              </a:defRPr>
            </a:lvl4pPr>
            <a:lvl5pPr marL="1828800" indent="0" algn="l">
              <a:buFontTx/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3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38862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pic>
        <p:nvPicPr>
          <p:cNvPr id="6" name="Picture 5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648200" y="1143000"/>
            <a:ext cx="4114800" cy="495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047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67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153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44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81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57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648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7244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3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3820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83820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832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1"/>
            <a:ext cx="3962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3962400" cy="423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4800600" y="1600200"/>
            <a:ext cx="39624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4800600" y="5715000"/>
            <a:ext cx="39624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8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 userDrawn="1">
            <p:extLst>
              <p:ext uri="{D42A27DB-BD31-4B8C-83A1-F6EECF244321}">
                <p14:modId xmlns:p14="http://schemas.microsoft.com/office/powerpoint/2010/main" val="288762663"/>
              </p:ext>
            </p:extLst>
          </p:nvPr>
        </p:nvGraphicFramePr>
        <p:xfrm>
          <a:off x="533400" y="2514600"/>
          <a:ext cx="80772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70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 txBox="1">
            <a:spLocks noChangeArrowheads="1"/>
          </p:cNvSpPr>
          <p:nvPr userDrawn="1"/>
        </p:nvSpPr>
        <p:spPr>
          <a:xfrm>
            <a:off x="7696200" y="6553200"/>
            <a:ext cx="1295400" cy="3048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4853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95F0FB-10D1-4F91-96C3-7A249518A3C7}" type="slidenum">
              <a:rPr lang="en-US" altLang="en-US" sz="900" smtClean="0"/>
              <a:pPr algn="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1000" y="6477000"/>
            <a:ext cx="563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kern="500" spc="80" dirty="0"/>
              <a:t>DATE  |</a:t>
            </a:r>
            <a:r>
              <a:rPr lang="en-US" sz="800" kern="500" spc="80" baseline="0" dirty="0"/>
              <a:t>  PRESENTER</a:t>
            </a:r>
            <a:endParaRPr lang="en-US" sz="800" kern="500" spc="80" dirty="0"/>
          </a:p>
        </p:txBody>
      </p:sp>
    </p:spTree>
    <p:extLst>
      <p:ext uri="{BB962C8B-B14F-4D97-AF65-F5344CB8AC3E}">
        <p14:creationId xmlns:p14="http://schemas.microsoft.com/office/powerpoint/2010/main" val="24192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2" r:id="rId3"/>
    <p:sldLayoutId id="2147483673" r:id="rId4"/>
    <p:sldLayoutId id="2147483664" r:id="rId5"/>
    <p:sldLayoutId id="2147483665" r:id="rId6"/>
    <p:sldLayoutId id="2147483669" r:id="rId7"/>
    <p:sldLayoutId id="2147483674" r:id="rId8"/>
    <p:sldLayoutId id="2147483676" r:id="rId9"/>
    <p:sldLayoutId id="2147483677" r:id="rId10"/>
    <p:sldLayoutId id="214748367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914400"/>
          </a:xfrm>
        </p:spPr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172200"/>
            <a:ext cx="6400800" cy="304800"/>
          </a:xfrm>
        </p:spPr>
        <p:txBody>
          <a:bodyPr/>
          <a:lstStyle/>
          <a:p>
            <a:r>
              <a:rPr lang="cs-CZ" dirty="0"/>
              <a:t>Michal Radvan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3896" y="13210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7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4953000"/>
          </a:xfrm>
        </p:spPr>
        <p:txBody>
          <a:bodyPr/>
          <a:lstStyle/>
          <a:p>
            <a:r>
              <a:rPr lang="cs-CZ" altLang="cs-CZ" dirty="0"/>
              <a:t>PORT: 0-8 % </a:t>
            </a:r>
            <a:r>
              <a:rPr lang="cs-CZ" altLang="cs-CZ" dirty="0" err="1"/>
              <a:t>progressive</a:t>
            </a:r>
            <a:r>
              <a:rPr lang="cs-CZ" altLang="cs-CZ" dirty="0"/>
              <a:t>, </a:t>
            </a:r>
            <a:r>
              <a:rPr lang="cs-CZ" altLang="cs-CZ" dirty="0" err="1"/>
              <a:t>depend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 and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BUL: 0,1-3 %</a:t>
            </a:r>
          </a:p>
          <a:p>
            <a:r>
              <a:rPr lang="cs-CZ" altLang="cs-CZ" dirty="0"/>
              <a:t>IRL: 1-2 %, GB 1-15 % </a:t>
            </a:r>
            <a:r>
              <a:rPr lang="cs-CZ" altLang="cs-CZ" dirty="0" err="1"/>
              <a:t>progressive</a:t>
            </a:r>
            <a:endParaRPr lang="cs-CZ" altLang="cs-CZ" dirty="0"/>
          </a:p>
          <a:p>
            <a:r>
              <a:rPr lang="cs-CZ" altLang="cs-CZ" dirty="0"/>
              <a:t>SWE: 1,5 % for natural </a:t>
            </a:r>
            <a:r>
              <a:rPr lang="cs-CZ" altLang="cs-CZ" dirty="0" err="1"/>
              <a:t>persons</a:t>
            </a:r>
            <a:r>
              <a:rPr lang="cs-CZ" altLang="cs-CZ" dirty="0"/>
              <a:t>, 4,25 % for </a:t>
            </a:r>
            <a:r>
              <a:rPr lang="cs-CZ" altLang="cs-CZ" dirty="0" err="1"/>
              <a:t>legal</a:t>
            </a:r>
            <a:r>
              <a:rPr lang="cs-CZ" altLang="cs-CZ" dirty="0"/>
              <a:t> </a:t>
            </a:r>
            <a:r>
              <a:rPr lang="cs-CZ" altLang="cs-CZ" dirty="0" err="1"/>
              <a:t>persons</a:t>
            </a:r>
            <a:endParaRPr lang="cs-CZ" altLang="cs-CZ" dirty="0"/>
          </a:p>
          <a:p>
            <a:r>
              <a:rPr lang="cs-CZ" altLang="cs-CZ" dirty="0"/>
              <a:t>POL, SLO: 2 %</a:t>
            </a:r>
          </a:p>
          <a:p>
            <a:r>
              <a:rPr lang="cs-CZ" altLang="cs-CZ" dirty="0"/>
              <a:t>LAT: 2-6 % </a:t>
            </a:r>
            <a:r>
              <a:rPr lang="cs-CZ" altLang="cs-CZ" dirty="0" err="1"/>
              <a:t>depends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, </a:t>
            </a:r>
            <a:r>
              <a:rPr lang="cs-CZ" altLang="cs-CZ" dirty="0" err="1"/>
              <a:t>discounts</a:t>
            </a:r>
            <a:r>
              <a:rPr lang="cs-CZ" altLang="cs-CZ" dirty="0"/>
              <a:t> 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GRE, ITA: 3 %</a:t>
            </a:r>
          </a:p>
          <a:p>
            <a:r>
              <a:rPr lang="cs-CZ" altLang="cs-CZ" dirty="0"/>
              <a:t>MAL: 3-5 % </a:t>
            </a:r>
            <a:r>
              <a:rPr lang="cs-CZ" altLang="cs-CZ" dirty="0" err="1"/>
              <a:t>degressive</a:t>
            </a:r>
            <a:endParaRPr lang="cs-CZ" altLang="cs-CZ" dirty="0"/>
          </a:p>
          <a:p>
            <a:r>
              <a:rPr lang="cs-CZ" altLang="cs-CZ" dirty="0"/>
              <a:t>AUT, GER: 3,5 % (2 % for </a:t>
            </a:r>
            <a:r>
              <a:rPr lang="cs-CZ" altLang="cs-CZ" dirty="0" err="1"/>
              <a:t>relatives</a:t>
            </a:r>
            <a:r>
              <a:rPr lang="cs-CZ" altLang="cs-CZ" dirty="0"/>
              <a:t> in AUS; </a:t>
            </a:r>
            <a:r>
              <a:rPr lang="cs-CZ" altLang="cs-CZ" dirty="0" err="1"/>
              <a:t>decision</a:t>
            </a:r>
            <a:r>
              <a:rPr lang="cs-CZ" altLang="cs-CZ" dirty="0"/>
              <a:t> of </a:t>
            </a:r>
            <a:r>
              <a:rPr lang="cs-CZ" altLang="cs-CZ" dirty="0" err="1"/>
              <a:t>lands</a:t>
            </a:r>
            <a:r>
              <a:rPr lang="cs-CZ" altLang="cs-CZ" dirty="0"/>
              <a:t> in GER)</a:t>
            </a:r>
          </a:p>
          <a:p>
            <a:r>
              <a:rPr lang="cs-CZ" altLang="cs-CZ" dirty="0"/>
              <a:t>FRA: 3,8 – 4,5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departments</a:t>
            </a:r>
            <a:r>
              <a:rPr lang="cs-CZ" altLang="cs-CZ" dirty="0"/>
              <a:t> + 1,2 % </a:t>
            </a:r>
            <a:r>
              <a:rPr lang="cs-CZ" altLang="cs-CZ" dirty="0" err="1"/>
              <a:t>additional</a:t>
            </a:r>
            <a:r>
              <a:rPr lang="cs-CZ" altLang="cs-CZ" dirty="0"/>
              <a:t> </a:t>
            </a:r>
            <a:r>
              <a:rPr lang="cs-CZ" altLang="cs-CZ" dirty="0" err="1"/>
              <a:t>local</a:t>
            </a:r>
            <a:r>
              <a:rPr lang="cs-CZ" altLang="cs-CZ" dirty="0"/>
              <a:t> tax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4724400" y="1447800"/>
            <a:ext cx="3886200" cy="4876800"/>
          </a:xfrm>
        </p:spPr>
        <p:txBody>
          <a:bodyPr/>
          <a:lstStyle/>
          <a:p>
            <a:r>
              <a:rPr lang="cs-CZ" altLang="cs-CZ" dirty="0"/>
              <a:t>FIN: 4 %</a:t>
            </a:r>
          </a:p>
          <a:p>
            <a:r>
              <a:rPr lang="cs-CZ" altLang="cs-CZ" dirty="0"/>
              <a:t>CRO: 5 %</a:t>
            </a:r>
          </a:p>
          <a:p>
            <a:r>
              <a:rPr lang="cs-CZ" altLang="cs-CZ" dirty="0"/>
              <a:t>BEL: 5-12,5 % </a:t>
            </a:r>
            <a:r>
              <a:rPr lang="cs-CZ" altLang="cs-CZ" dirty="0" err="1"/>
              <a:t>depends</a:t>
            </a:r>
            <a:r>
              <a:rPr lang="cs-CZ" altLang="cs-CZ" dirty="0"/>
              <a:t> on region</a:t>
            </a:r>
          </a:p>
          <a:p>
            <a:r>
              <a:rPr lang="cs-CZ" altLang="cs-CZ" dirty="0"/>
              <a:t>LUC, NETH: 6 % (2% for </a:t>
            </a:r>
            <a:r>
              <a:rPr lang="cs-CZ" altLang="cs-CZ" dirty="0" err="1"/>
              <a:t>dwellings</a:t>
            </a:r>
            <a:r>
              <a:rPr lang="cs-CZ" altLang="cs-CZ" dirty="0"/>
              <a:t> in  NETH)</a:t>
            </a:r>
          </a:p>
          <a:p>
            <a:r>
              <a:rPr lang="cs-CZ" altLang="cs-CZ" dirty="0"/>
              <a:t>SPA: 6-7 %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CYP: 20 %</a:t>
            </a:r>
          </a:p>
          <a:p>
            <a:r>
              <a:rPr lang="cs-CZ" altLang="cs-CZ" dirty="0"/>
              <a:t>DEN: </a:t>
            </a:r>
            <a:r>
              <a:rPr lang="cs-CZ" altLang="cs-CZ" dirty="0" err="1"/>
              <a:t>taxed</a:t>
            </a:r>
            <a:r>
              <a:rPr lang="cs-CZ" altLang="cs-CZ" dirty="0"/>
              <a:t> by </a:t>
            </a:r>
            <a:r>
              <a:rPr lang="cs-CZ" altLang="cs-CZ" dirty="0" err="1"/>
              <a:t>income</a:t>
            </a:r>
            <a:r>
              <a:rPr lang="cs-CZ" altLang="cs-CZ" dirty="0"/>
              <a:t> </a:t>
            </a:r>
            <a:r>
              <a:rPr lang="cs-CZ" altLang="cs-CZ" dirty="0" err="1"/>
              <a:t>taxes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SPA, PORT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GER –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BUL –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FRA – 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1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Correction</a:t>
            </a:r>
            <a:r>
              <a:rPr lang="cs-CZ" altLang="cs-CZ" dirty="0"/>
              <a:t> </a:t>
            </a:r>
            <a:r>
              <a:rPr lang="cs-CZ" altLang="cs-CZ" dirty="0" err="1"/>
              <a:t>components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Public </a:t>
            </a:r>
            <a:r>
              <a:rPr lang="cs-CZ" altLang="cs-CZ" dirty="0" err="1"/>
              <a:t>institutions</a:t>
            </a:r>
            <a:r>
              <a:rPr lang="cs-CZ" altLang="cs-CZ" dirty="0"/>
              <a:t>, </a:t>
            </a:r>
            <a:r>
              <a:rPr lang="cs-CZ" altLang="cs-CZ" dirty="0" err="1"/>
              <a:t>charities</a:t>
            </a:r>
            <a:r>
              <a:rPr lang="cs-CZ" altLang="cs-CZ" dirty="0"/>
              <a:t>, public benefit </a:t>
            </a:r>
            <a:r>
              <a:rPr lang="cs-CZ" altLang="cs-CZ" dirty="0" err="1"/>
              <a:t>associations</a:t>
            </a:r>
            <a:r>
              <a:rPr lang="cs-CZ" altLang="cs-CZ" dirty="0"/>
              <a:t>, </a:t>
            </a:r>
            <a:r>
              <a:rPr lang="cs-CZ" altLang="cs-CZ" dirty="0" err="1"/>
              <a:t>churches</a:t>
            </a:r>
            <a:r>
              <a:rPr lang="cs-CZ" altLang="cs-CZ" dirty="0"/>
              <a:t>, </a:t>
            </a:r>
            <a:r>
              <a:rPr lang="cs-CZ" altLang="cs-CZ" dirty="0" err="1"/>
              <a:t>Red</a:t>
            </a:r>
            <a:r>
              <a:rPr lang="cs-CZ" altLang="cs-CZ" dirty="0"/>
              <a:t> </a:t>
            </a:r>
            <a:r>
              <a:rPr lang="cs-CZ" altLang="cs-CZ" dirty="0" err="1"/>
              <a:t>Cross</a:t>
            </a:r>
            <a:r>
              <a:rPr lang="cs-CZ" altLang="cs-CZ" dirty="0"/>
              <a:t>, </a:t>
            </a:r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  <a:p>
            <a:r>
              <a:rPr lang="cs-CZ" altLang="cs-CZ" dirty="0" err="1"/>
              <a:t>Protection</a:t>
            </a:r>
            <a:r>
              <a:rPr lang="cs-CZ" altLang="cs-CZ" dirty="0"/>
              <a:t> of </a:t>
            </a:r>
            <a:r>
              <a:rPr lang="cs-CZ" altLang="cs-CZ" dirty="0" err="1"/>
              <a:t>environment</a:t>
            </a:r>
            <a:endParaRPr lang="cs-CZ" altLang="cs-CZ" dirty="0"/>
          </a:p>
          <a:p>
            <a:r>
              <a:rPr lang="cs-CZ" altLang="cs-CZ" dirty="0" err="1"/>
              <a:t>Low</a:t>
            </a:r>
            <a:r>
              <a:rPr lang="cs-CZ" altLang="cs-CZ" dirty="0"/>
              <a:t> </a:t>
            </a:r>
            <a:r>
              <a:rPr lang="cs-CZ" altLang="cs-CZ" dirty="0" err="1"/>
              <a:t>value</a:t>
            </a:r>
            <a:r>
              <a:rPr lang="cs-CZ" altLang="cs-CZ" dirty="0"/>
              <a:t>, </a:t>
            </a:r>
            <a:r>
              <a:rPr lang="cs-CZ" altLang="cs-CZ" dirty="0" err="1"/>
              <a:t>especially</a:t>
            </a:r>
            <a:r>
              <a:rPr lang="cs-CZ" altLang="cs-CZ" dirty="0"/>
              <a:t> </a:t>
            </a:r>
            <a:r>
              <a:rPr lang="cs-CZ" altLang="cs-CZ" dirty="0" err="1"/>
              <a:t>used</a:t>
            </a:r>
            <a:r>
              <a:rPr lang="cs-CZ" altLang="cs-CZ" dirty="0"/>
              <a:t> as permanent residence</a:t>
            </a:r>
          </a:p>
          <a:p>
            <a:r>
              <a:rPr lang="cs-CZ" altLang="cs-CZ" dirty="0"/>
              <a:t>In the </a:t>
            </a:r>
            <a:r>
              <a:rPr lang="cs-CZ" altLang="cs-CZ" dirty="0" err="1"/>
              <a:t>act</a:t>
            </a:r>
            <a:r>
              <a:rPr lang="cs-CZ" altLang="cs-CZ" dirty="0"/>
              <a:t>, </a:t>
            </a:r>
            <a:r>
              <a:rPr lang="cs-CZ" altLang="cs-CZ" dirty="0" err="1"/>
              <a:t>sometimes</a:t>
            </a:r>
            <a:r>
              <a:rPr lang="cs-CZ" altLang="cs-CZ" dirty="0"/>
              <a:t> </a:t>
            </a:r>
            <a:r>
              <a:rPr lang="cs-CZ" altLang="cs-CZ" dirty="0" err="1"/>
              <a:t>depend</a:t>
            </a:r>
            <a:r>
              <a:rPr lang="cs-CZ" altLang="cs-CZ" dirty="0"/>
              <a:t> on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authorities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FRA, PORT (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02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Tax </a:t>
            </a:r>
            <a:r>
              <a:rPr lang="cs-CZ" altLang="cs-CZ" dirty="0" err="1"/>
              <a:t>administrator</a:t>
            </a:r>
            <a:r>
              <a:rPr lang="cs-CZ" altLang="cs-CZ" dirty="0"/>
              <a:t>				</a:t>
            </a:r>
            <a:r>
              <a:rPr lang="cs-CZ" altLang="cs-CZ" dirty="0" err="1"/>
              <a:t>Beneficiary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State tax offices</a:t>
            </a:r>
          </a:p>
          <a:p>
            <a:r>
              <a:rPr lang="en-US" altLang="cs-CZ" dirty="0"/>
              <a:t>Region: FRA, GER</a:t>
            </a:r>
          </a:p>
          <a:p>
            <a:r>
              <a:rPr lang="en-US" altLang="cs-CZ" dirty="0"/>
              <a:t>Local authority: BUL, SPA</a:t>
            </a:r>
          </a:p>
          <a:p>
            <a:r>
              <a:rPr lang="en-US" altLang="cs-CZ" dirty="0"/>
              <a:t>Professional intermediaries like notaries: BEL</a:t>
            </a:r>
          </a:p>
          <a:p>
            <a:r>
              <a:rPr lang="en-US" altLang="cs-CZ" dirty="0"/>
              <a:t>Land register: LAT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cs-CZ" dirty="0"/>
              <a:t>Central authority - generally</a:t>
            </a:r>
          </a:p>
          <a:p>
            <a:r>
              <a:rPr lang="en-US" altLang="cs-CZ" dirty="0"/>
              <a:t>Regional authority – GER, SPA</a:t>
            </a:r>
          </a:p>
          <a:p>
            <a:r>
              <a:rPr lang="en-US" altLang="cs-CZ" dirty="0"/>
              <a:t>Local authority – BUL, FRA, SLO, POL, PORT</a:t>
            </a:r>
          </a:p>
          <a:p>
            <a:r>
              <a:rPr lang="en-US" altLang="cs-CZ" dirty="0"/>
              <a:t>Shared – BEL, ITA (central and regional), AUS, CRO, GRE (central and local)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466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DATE  |  PRESENTER  |  TITLE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cs-CZ" dirty="0"/>
              <a:t>Michal Radvan</a:t>
            </a:r>
            <a:r>
              <a:rPr lang="en-US" dirty="0"/>
              <a:t>, </a:t>
            </a:r>
            <a:r>
              <a:rPr lang="cs-CZ" dirty="0" err="1"/>
              <a:t>Assoc</a:t>
            </a:r>
            <a:r>
              <a:rPr lang="cs-CZ" dirty="0"/>
              <a:t>. Prof.</a:t>
            </a:r>
            <a:endParaRPr lang="en-US" dirty="0"/>
          </a:p>
          <a:p>
            <a:pPr lvl="0"/>
            <a:r>
              <a:rPr lang="cs-CZ" dirty="0" err="1"/>
              <a:t>Faculty</a:t>
            </a:r>
            <a:r>
              <a:rPr lang="cs-CZ" dirty="0"/>
              <a:t> of Law, Masaryk University</a:t>
            </a:r>
            <a:endParaRPr lang="en-US" dirty="0"/>
          </a:p>
          <a:p>
            <a:pPr lvl="0"/>
            <a:r>
              <a:rPr lang="cs-CZ" dirty="0"/>
              <a:t>michal.radvan@law.muni.cz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Radvan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2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Property Transfer Taxes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VAT (NETH, SPA – rules to avoid double taxation)</a:t>
            </a:r>
          </a:p>
          <a:p>
            <a:pPr eaLnBrk="1" hangingPunct="1"/>
            <a:r>
              <a:rPr lang="en-US" altLang="cs-CZ" dirty="0"/>
              <a:t>Stamp duties</a:t>
            </a:r>
          </a:p>
          <a:p>
            <a:pPr eaLnBrk="1" hangingPunct="1"/>
            <a:r>
              <a:rPr lang="en-US" altLang="cs-CZ" dirty="0"/>
              <a:t>Inheritance tax</a:t>
            </a:r>
          </a:p>
          <a:p>
            <a:pPr eaLnBrk="1" hangingPunct="1"/>
            <a:r>
              <a:rPr lang="en-US" altLang="cs-CZ" dirty="0"/>
              <a:t>Gift tax</a:t>
            </a:r>
          </a:p>
          <a:p>
            <a:pPr eaLnBrk="1" hangingPunct="1"/>
            <a:r>
              <a:rPr lang="en-US" altLang="cs-CZ" dirty="0"/>
              <a:t>Income taxes</a:t>
            </a:r>
          </a:p>
          <a:p>
            <a:pPr eaLnBrk="1" hangingPunct="1"/>
            <a:r>
              <a:rPr lang="en-US" altLang="cs-CZ" dirty="0"/>
              <a:t>Property-value </a:t>
            </a:r>
            <a:r>
              <a:rPr lang="en-US" altLang="cs-CZ" dirty="0" err="1"/>
              <a:t>increasement</a:t>
            </a:r>
            <a:r>
              <a:rPr lang="en-US" altLang="cs-CZ" dirty="0"/>
              <a:t> taxes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dirty="0"/>
              <a:t>PROPERTY TRANSFER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Property is immovable - fixed in location</a:t>
            </a:r>
          </a:p>
          <a:p>
            <a:pPr>
              <a:defRPr/>
            </a:pPr>
            <a:r>
              <a:rPr lang="en-US" dirty="0"/>
              <a:t>It is impossible to hide the property</a:t>
            </a:r>
          </a:p>
          <a:p>
            <a:pPr>
              <a:defRPr/>
            </a:pPr>
            <a:r>
              <a:rPr lang="en-US" dirty="0"/>
              <a:t>There is always a value of the property</a:t>
            </a:r>
          </a:p>
          <a:p>
            <a:pPr>
              <a:defRPr/>
            </a:pPr>
            <a:r>
              <a:rPr lang="en-US" dirty="0"/>
              <a:t>Property is registered</a:t>
            </a:r>
          </a:p>
          <a:p>
            <a:pPr lvl="1">
              <a:defRPr/>
            </a:pPr>
            <a:r>
              <a:rPr lang="en-US" dirty="0"/>
              <a:t>Transfers are public and registered</a:t>
            </a:r>
          </a:p>
          <a:p>
            <a:pPr lvl="1">
              <a:defRPr/>
            </a:pPr>
            <a:r>
              <a:rPr lang="en-US" dirty="0"/>
              <a:t>Taxpayers are easily identifiable</a:t>
            </a:r>
          </a:p>
          <a:p>
            <a:pPr>
              <a:defRPr/>
            </a:pPr>
            <a:r>
              <a:rPr lang="en-US" dirty="0"/>
              <a:t>Is the property transfer registered before or after the payment?</a:t>
            </a:r>
          </a:p>
          <a:p>
            <a:pPr>
              <a:defRPr/>
            </a:pPr>
            <a:r>
              <a:rPr lang="en-US" dirty="0"/>
              <a:t>Easy to administer, low administration cost</a:t>
            </a:r>
          </a:p>
        </p:txBody>
      </p:sp>
    </p:spTree>
    <p:extLst>
      <p:ext uri="{BB962C8B-B14F-4D97-AF65-F5344CB8AC3E}">
        <p14:creationId xmlns:p14="http://schemas.microsoft.com/office/powerpoint/2010/main" val="76960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Disadvantages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Second tax (income tax, annual property tax, VAT)</a:t>
            </a:r>
          </a:p>
          <a:p>
            <a:r>
              <a:rPr lang="en-US" altLang="cs-CZ" dirty="0"/>
              <a:t>Unfair tax: the decision of Czech Constitutional Court argued that this is </a:t>
            </a:r>
            <a:r>
              <a:rPr lang="cs-CZ" altLang="cs-CZ" dirty="0"/>
              <a:t>a </a:t>
            </a:r>
            <a:r>
              <a:rPr lang="en-US" altLang="cs-CZ" dirty="0" err="1"/>
              <a:t>politicum</a:t>
            </a:r>
            <a:endParaRPr lang="en-US" altLang="cs-CZ" dirty="0"/>
          </a:p>
          <a:p>
            <a:r>
              <a:rPr lang="en-US" altLang="cs-CZ" dirty="0"/>
              <a:t>Benefits for taxpayer??? – Registration and protection of rights</a:t>
            </a:r>
          </a:p>
          <a:p>
            <a:r>
              <a:rPr lang="en-US" altLang="cs-CZ" dirty="0"/>
              <a:t>Other legal acts not to tax property transfers</a:t>
            </a:r>
          </a:p>
          <a:p>
            <a:r>
              <a:rPr lang="en-US" altLang="cs-CZ" dirty="0"/>
              <a:t>Undervaluation of property</a:t>
            </a:r>
          </a:p>
          <a:p>
            <a:r>
              <a:rPr lang="en-US" altLang="cs-CZ" dirty="0"/>
              <a:t>Deformed market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 err="1"/>
              <a:t>Movable</a:t>
            </a:r>
            <a:r>
              <a:rPr lang="cs-CZ" altLang="cs-CZ" dirty="0"/>
              <a:t> </a:t>
            </a:r>
            <a:r>
              <a:rPr lang="cs-CZ" altLang="cs-CZ" dirty="0" err="1"/>
              <a:t>property</a:t>
            </a:r>
            <a:r>
              <a:rPr lang="cs-CZ" altLang="cs-CZ" dirty="0"/>
              <a:t> transfer tax</a:t>
            </a:r>
          </a:p>
          <a:p>
            <a:pPr lvl="1"/>
            <a:r>
              <a:rPr lang="en-US" altLang="cs-CZ" dirty="0"/>
              <a:t>Easy to avoid taxation</a:t>
            </a:r>
          </a:p>
          <a:p>
            <a:pPr lvl="1"/>
            <a:r>
              <a:rPr lang="en-US" altLang="cs-CZ" dirty="0"/>
              <a:t>What is to be taxed? </a:t>
            </a:r>
          </a:p>
          <a:p>
            <a:pPr lvl="1"/>
            <a:r>
              <a:rPr lang="en-US" altLang="cs-CZ" dirty="0"/>
              <a:t>What is the value?</a:t>
            </a:r>
          </a:p>
          <a:p>
            <a:pPr lvl="1"/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3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Types</a:t>
            </a:r>
            <a:r>
              <a:rPr lang="cs-CZ" altLang="cs-CZ" dirty="0"/>
              <a:t> of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err="1"/>
              <a:t>taxes</a:t>
            </a:r>
            <a:r>
              <a:rPr lang="cs-CZ" altLang="cs-CZ" dirty="0"/>
              <a:t> in EU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r>
              <a:rPr lang="en-US" altLang="cs-CZ" dirty="0"/>
              <a:t>Transfer tax: AUS, CRO, GER, FIN, GRE, HUN, NETH, POL, PORT, SLO</a:t>
            </a:r>
          </a:p>
          <a:p>
            <a:r>
              <a:rPr lang="en-US" altLang="cs-CZ" dirty="0"/>
              <a:t>Registration tax: BEL, FRA, ITA, </a:t>
            </a:r>
            <a:r>
              <a:rPr lang="cs-CZ" altLang="cs-CZ" dirty="0"/>
              <a:t>LUX</a:t>
            </a:r>
            <a:endParaRPr lang="en-US" altLang="cs-CZ" dirty="0"/>
          </a:p>
          <a:p>
            <a:r>
              <a:rPr lang="en-US" altLang="cs-CZ" dirty="0"/>
              <a:t>Acquisition tax: BUL</a:t>
            </a:r>
            <a:endParaRPr lang="cs-CZ" altLang="cs-CZ" dirty="0"/>
          </a:p>
          <a:p>
            <a:r>
              <a:rPr lang="en-US" altLang="cs-CZ" dirty="0"/>
              <a:t>Capital Tax: CYP (capital gains), </a:t>
            </a:r>
            <a:r>
              <a:rPr lang="cs-CZ" altLang="cs-CZ" dirty="0"/>
              <a:t>SPA</a:t>
            </a:r>
            <a:r>
              <a:rPr lang="en-US" altLang="cs-CZ" dirty="0"/>
              <a:t> (capital transfers)</a:t>
            </a:r>
          </a:p>
          <a:p>
            <a:r>
              <a:rPr lang="en-US" altLang="cs-CZ" dirty="0"/>
              <a:t>Stamp duty: GB (land tax), IRL, SWE</a:t>
            </a:r>
          </a:p>
          <a:p>
            <a:r>
              <a:rPr lang="en-US" altLang="cs-CZ" dirty="0"/>
              <a:t>Tax on sale: DEN</a:t>
            </a:r>
          </a:p>
          <a:p>
            <a:r>
              <a:rPr lang="en-US" altLang="cs-CZ" dirty="0"/>
              <a:t>Duty: LAT (for consolidation of ownership), MAL (property transfers)</a:t>
            </a:r>
          </a:p>
          <a:p>
            <a:r>
              <a:rPr lang="en-US" altLang="cs-CZ" dirty="0"/>
              <a:t>No </a:t>
            </a:r>
            <a:r>
              <a:rPr lang="cs-CZ" altLang="cs-CZ" dirty="0"/>
              <a:t>transfer </a:t>
            </a:r>
            <a:r>
              <a:rPr lang="en-US" altLang="cs-CZ" dirty="0"/>
              <a:t>tax</a:t>
            </a:r>
            <a:r>
              <a:rPr lang="cs-CZ" altLang="cs-CZ" dirty="0" err="1"/>
              <a:t>ation</a:t>
            </a:r>
            <a:r>
              <a:rPr lang="en-US" altLang="cs-CZ" dirty="0"/>
              <a:t>: EST, LIT, ROM, SVK</a:t>
            </a:r>
            <a:r>
              <a:rPr lang="cs-CZ" altLang="cs-CZ" dirty="0"/>
              <a:t>, CZE</a:t>
            </a:r>
          </a:p>
          <a:p>
            <a:endParaRPr lang="cs-CZ" altLang="cs-CZ" dirty="0"/>
          </a:p>
          <a:p>
            <a:r>
              <a:rPr lang="cs-CZ" altLang="cs-CZ" dirty="0"/>
              <a:t>CZK </a:t>
            </a:r>
            <a:r>
              <a:rPr lang="cs-CZ" altLang="cs-CZ" dirty="0" err="1"/>
              <a:t>cancelled</a:t>
            </a:r>
            <a:r>
              <a:rPr lang="cs-CZ" altLang="cs-CZ" dirty="0"/>
              <a:t> the </a:t>
            </a:r>
            <a:r>
              <a:rPr lang="cs-CZ" altLang="cs-CZ" dirty="0" err="1"/>
              <a:t>property</a:t>
            </a:r>
            <a:r>
              <a:rPr lang="cs-CZ" altLang="cs-CZ" dirty="0"/>
              <a:t> transfer tax in 2020 – </a:t>
            </a:r>
            <a:r>
              <a:rPr lang="cs-CZ" altLang="cs-CZ" dirty="0" err="1"/>
              <a:t>due</a:t>
            </a:r>
            <a:r>
              <a:rPr lang="cs-CZ" altLang="cs-CZ" dirty="0"/>
              <a:t> to the C-19</a:t>
            </a:r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Taxpayer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Buyer: BEL, BUL, CRO, FIN, FRA, GRE, IRL, LAT, LUX, MALT, NETH,</a:t>
            </a:r>
            <a:r>
              <a:rPr lang="cs-CZ" altLang="cs-CZ" dirty="0"/>
              <a:t> POL,</a:t>
            </a:r>
            <a:r>
              <a:rPr lang="en-US" altLang="cs-CZ" dirty="0"/>
              <a:t> PORT, SPA, SWE, GB</a:t>
            </a:r>
          </a:p>
          <a:p>
            <a:r>
              <a:rPr lang="en-US" altLang="cs-CZ" dirty="0"/>
              <a:t>Seller: DEN, CYP, SLO</a:t>
            </a:r>
          </a:p>
          <a:p>
            <a:r>
              <a:rPr lang="en-US" altLang="cs-CZ" dirty="0"/>
              <a:t>Both: AUT, GER, ITA</a:t>
            </a:r>
          </a:p>
          <a:p>
            <a:r>
              <a:rPr lang="en-US" altLang="cs-CZ" dirty="0"/>
              <a:t>Contract?: BUL, GER</a:t>
            </a:r>
          </a:p>
          <a:p>
            <a:r>
              <a:rPr lang="en-US" altLang="cs-CZ" dirty="0"/>
              <a:t>Surety?: BUL (in case of contract buyer</a:t>
            </a:r>
            <a:r>
              <a:rPr lang="cs-CZ" altLang="cs-CZ" dirty="0"/>
              <a:t>)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86958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Object</a:t>
            </a:r>
            <a:r>
              <a:rPr lang="cs-CZ" altLang="cs-CZ" dirty="0"/>
              <a:t> of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Transfer / Acquisition of the property</a:t>
            </a:r>
          </a:p>
          <a:p>
            <a:r>
              <a:rPr lang="en-US" altLang="cs-CZ" dirty="0"/>
              <a:t>Transfer of the title to property</a:t>
            </a:r>
          </a:p>
          <a:p>
            <a:r>
              <a:rPr lang="en-US" altLang="cs-CZ" dirty="0"/>
              <a:t>Sale by pubic auction</a:t>
            </a:r>
          </a:p>
        </p:txBody>
      </p:sp>
    </p:spTree>
    <p:extLst>
      <p:ext uri="{BB962C8B-B14F-4D97-AF65-F5344CB8AC3E}">
        <p14:creationId xmlns:p14="http://schemas.microsoft.com/office/powerpoint/2010/main" val="258933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Contract price: AUS, BEL, DEN, GB, GER, IRL, LAT, MAL, SLO, SPA, SWE</a:t>
            </a:r>
          </a:p>
          <a:p>
            <a:r>
              <a:rPr lang="en-US" altLang="cs-CZ" dirty="0"/>
              <a:t>Price vs. Market value: FIN, FRA, GRE, NETH</a:t>
            </a:r>
          </a:p>
          <a:p>
            <a:r>
              <a:rPr lang="en-US" altLang="cs-CZ" dirty="0"/>
              <a:t>Price vs. Taxable value: PORT</a:t>
            </a:r>
          </a:p>
          <a:p>
            <a:r>
              <a:rPr lang="en-US" altLang="cs-CZ" dirty="0"/>
              <a:t>Assessed value: BUL</a:t>
            </a:r>
          </a:p>
          <a:p>
            <a:r>
              <a:rPr lang="en-US" altLang="cs-CZ" dirty="0"/>
              <a:t>Market value: CRO, ITA, LUX, POL</a:t>
            </a:r>
          </a:p>
          <a:p>
            <a:r>
              <a:rPr lang="en-US" altLang="cs-CZ" dirty="0"/>
              <a:t>Re-evaluation of the cadastral income: ITA for houses purchased by private persons</a:t>
            </a:r>
          </a:p>
          <a:p>
            <a:r>
              <a:rPr lang="en-US" altLang="cs-CZ" dirty="0"/>
              <a:t>Net profit: disposal proceeds less the greater of the cost or market value as at 1st Jan. 1980 as adjusted for inflation: CYP</a:t>
            </a:r>
          </a:p>
          <a:p>
            <a:r>
              <a:rPr lang="en-US" altLang="cs-CZ" dirty="0"/>
              <a:t>Costs are often deductible from the tax base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 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177559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Lincon Institute">
      <a:dk1>
        <a:srgbClr val="48535B"/>
      </a:dk1>
      <a:lt1>
        <a:srgbClr val="FFFFFF"/>
      </a:lt1>
      <a:dk2>
        <a:srgbClr val="92C82A"/>
      </a:dk2>
      <a:lt2>
        <a:srgbClr val="EFF5DA"/>
      </a:lt2>
      <a:accent1>
        <a:srgbClr val="92C82A"/>
      </a:accent1>
      <a:accent2>
        <a:srgbClr val="008A77"/>
      </a:accent2>
      <a:accent3>
        <a:srgbClr val="59B691"/>
      </a:accent3>
      <a:accent4>
        <a:srgbClr val="C9DC5D"/>
      </a:accent4>
      <a:accent5>
        <a:srgbClr val="EFF5DA"/>
      </a:accent5>
      <a:accent6>
        <a:srgbClr val="FFD546"/>
      </a:accent6>
      <a:hlink>
        <a:srgbClr val="59B691"/>
      </a:hlink>
      <a:folHlink>
        <a:srgbClr val="008A7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3" ma:contentTypeDescription="Vytvoří nový dokument" ma:contentTypeScope="" ma:versionID="2b1f2175b94e0a9c3bd6863a16cb3262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a1544cc322998a44e176429283dfa268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62CEE7-188E-4271-B18F-C31EA2C9B2C5}">
  <ds:schemaRefs>
    <ds:schemaRef ds:uri="http://schemas.microsoft.com/office/2006/documentManagement/types"/>
    <ds:schemaRef ds:uri="27c1b692-2977-4ea6-b000-57ed6bef5cd5"/>
    <ds:schemaRef ds:uri="http://schemas.openxmlformats.org/package/2006/metadata/core-properties"/>
    <ds:schemaRef ds:uri="3425f3a8-868c-4490-8382-87865621be67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AF609F-CB5E-4926-8CD3-45429F9F3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1E1135-20E6-4CB8-AA00-FCE16B9237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840</Words>
  <Application>Microsoft Office PowerPoint</Application>
  <PresentationFormat>Předvádění na obrazovce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Comic Sans MS</vt:lpstr>
      <vt:lpstr>News Gothic MT</vt:lpstr>
      <vt:lpstr>Wingdings</vt:lpstr>
      <vt:lpstr>Blank Presentation</vt:lpstr>
      <vt:lpstr>Transfer Taxes and Municipal User Fees/Charges</vt:lpstr>
      <vt:lpstr>Transfer Taxes and Municipal User Fees/Charges</vt:lpstr>
      <vt:lpstr>Property Transfer Taxes</vt:lpstr>
      <vt:lpstr>Advantages</vt:lpstr>
      <vt:lpstr>Disadvantages</vt:lpstr>
      <vt:lpstr>Types of property transfer taxes in EU</vt:lpstr>
      <vt:lpstr>Taxpayer</vt:lpstr>
      <vt:lpstr>Object of taxation</vt:lpstr>
      <vt:lpstr>Tax base</vt:lpstr>
      <vt:lpstr>Tax Rate</vt:lpstr>
      <vt:lpstr>Correction components</vt:lpstr>
      <vt:lpstr>Tax administrator    Beneficiary</vt:lpstr>
      <vt:lpstr>Thank you </vt:lpstr>
    </vt:vector>
  </TitlesOfParts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Jason</dc:creator>
  <cp:lastModifiedBy>Michal</cp:lastModifiedBy>
  <cp:revision>55</cp:revision>
  <dcterms:created xsi:type="dcterms:W3CDTF">2016-01-18T15:29:13Z</dcterms:created>
  <dcterms:modified xsi:type="dcterms:W3CDTF">2023-05-02T07:42:14Z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