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47" r:id="rId3"/>
    <p:sldId id="349" r:id="rId4"/>
    <p:sldId id="351" r:id="rId5"/>
    <p:sldId id="353" r:id="rId6"/>
    <p:sldId id="299" r:id="rId7"/>
    <p:sldId id="335" r:id="rId8"/>
    <p:sldId id="511" r:id="rId9"/>
    <p:sldId id="257" r:id="rId10"/>
    <p:sldId id="258" r:id="rId11"/>
    <p:sldId id="259" r:id="rId12"/>
    <p:sldId id="303" r:id="rId13"/>
    <p:sldId id="260" r:id="rId14"/>
    <p:sldId id="261" r:id="rId15"/>
    <p:sldId id="263" r:id="rId16"/>
    <p:sldId id="262" r:id="rId17"/>
    <p:sldId id="264" r:id="rId18"/>
    <p:sldId id="265" r:id="rId19"/>
    <p:sldId id="518" r:id="rId20"/>
    <p:sldId id="348" r:id="rId21"/>
    <p:sldId id="519" r:id="rId22"/>
    <p:sldId id="267" r:id="rId23"/>
    <p:sldId id="350" r:id="rId24"/>
    <p:sldId id="339" r:id="rId25"/>
    <p:sldId id="266" r:id="rId26"/>
    <p:sldId id="520" r:id="rId27"/>
    <p:sldId id="342" r:id="rId28"/>
    <p:sldId id="340" r:id="rId29"/>
    <p:sldId id="341" r:id="rId30"/>
    <p:sldId id="343" r:id="rId31"/>
    <p:sldId id="345" r:id="rId32"/>
    <p:sldId id="344" r:id="rId33"/>
    <p:sldId id="291" r:id="rId34"/>
    <p:sldId id="292" r:id="rId35"/>
    <p:sldId id="293" r:id="rId36"/>
    <p:sldId id="294" r:id="rId37"/>
    <p:sldId id="295" r:id="rId38"/>
    <p:sldId id="330" r:id="rId39"/>
    <p:sldId id="357" r:id="rId40"/>
    <p:sldId id="346" r:id="rId41"/>
    <p:sldId id="521" r:id="rId42"/>
    <p:sldId id="522" r:id="rId43"/>
    <p:sldId id="358" r:id="rId44"/>
    <p:sldId id="300" r:id="rId45"/>
    <p:sldId id="360" r:id="rId46"/>
    <p:sldId id="301" r:id="rId47"/>
    <p:sldId id="523" r:id="rId48"/>
    <p:sldId id="362" r:id="rId49"/>
    <p:sldId id="363" r:id="rId50"/>
    <p:sldId id="364" r:id="rId51"/>
    <p:sldId id="361" r:id="rId52"/>
    <p:sldId id="352" r:id="rId53"/>
    <p:sldId id="298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59" d="100"/>
          <a:sy n="159" d="100"/>
        </p:scale>
        <p:origin x="378" y="1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</dgm:pt>
    <dgm:pt modelId="{56E25BCB-C669-4C9B-8E34-5ED1E556CA22}" type="pres">
      <dgm:prSet presAssocID="{D2A68CFF-2934-44C4-B006-231B0B4A0EDA}" presName="rootConnector1" presStyleLbl="node1" presStyleIdx="0" presStyleCnt="0"/>
      <dgm:spPr/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</dgm:pt>
    <dgm:pt modelId="{58E017DE-7217-4128-9C27-C9F666D51C88}" type="pres">
      <dgm:prSet presAssocID="{591EA3C4-25CD-461D-9FC8-DD954C1FEAD1}" presName="rootConnector" presStyleLbl="node2" presStyleIdx="0" presStyleCnt="3"/>
      <dgm:spPr/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</dgm:pt>
    <dgm:pt modelId="{231AF872-CEB4-462A-A12F-0EE47DCF2F97}" type="pres">
      <dgm:prSet presAssocID="{3ACB0905-C7C1-4C86-9261-7A7F20ECDFBF}" presName="rootConnector" presStyleLbl="node3" presStyleIdx="0" presStyleCnt="4"/>
      <dgm:spPr/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</dgm:pt>
    <dgm:pt modelId="{F94B6A69-944D-430B-B2B9-E7CA720098BB}" type="pres">
      <dgm:prSet presAssocID="{10F84FFE-F2E1-4757-A24A-D486930FC0CC}" presName="rootConnector" presStyleLbl="node4" presStyleIdx="0" presStyleCnt="5"/>
      <dgm:spPr/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</dgm:pt>
    <dgm:pt modelId="{64757DA8-97CA-4350-962D-69C428238C4A}" type="pres">
      <dgm:prSet presAssocID="{C4BF7911-6A90-40C8-84B8-857337D47714}" presName="rootConnector" presStyleLbl="node4" presStyleIdx="1" presStyleCnt="5"/>
      <dgm:spPr/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</dgm:pt>
    <dgm:pt modelId="{F27E3C25-CD69-4769-9DC6-14F6E3EF3279}" type="pres">
      <dgm:prSet presAssocID="{578C0F6E-AE89-4BA1-AE1E-E56AED406387}" presName="rootConnector" presStyleLbl="node2" presStyleIdx="1" presStyleCnt="3"/>
      <dgm:spPr/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</dgm:pt>
    <dgm:pt modelId="{286C9B78-EFC5-4EEC-88EB-DA18BCDD6A84}" type="pres">
      <dgm:prSet presAssocID="{DD2ACF27-05B2-41D2-AEF9-F80412A7781A}" presName="rootConnector" presStyleLbl="node3" presStyleIdx="1" presStyleCnt="4"/>
      <dgm:spPr/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</dgm:pt>
    <dgm:pt modelId="{465B0C17-C496-4B62-BEDF-B653B26F41A1}" type="pres">
      <dgm:prSet presAssocID="{665C5F21-F84E-41F5-A2C8-C6F4305AE7D6}" presName="rootConnector" presStyleLbl="node3" presStyleIdx="2" presStyleCnt="4"/>
      <dgm:spPr/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</dgm:pt>
    <dgm:pt modelId="{802C3EA7-DA86-464C-B405-4A919A5FF9B4}" type="pres">
      <dgm:prSet presAssocID="{9C4CC8D8-76A0-41BE-814D-4538DBD90BB0}" presName="rootConnector" presStyleLbl="node2" presStyleIdx="2" presStyleCnt="3"/>
      <dgm:spPr/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</dgm:pt>
    <dgm:pt modelId="{050F7BB4-B159-45D3-9005-150CE3C94706}" type="pres">
      <dgm:prSet presAssocID="{59104DC6-B074-4777-B116-A4E3D99420AC}" presName="rootConnector" presStyleLbl="node3" presStyleIdx="3" presStyleCnt="4"/>
      <dgm:spPr/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</dgm:pt>
    <dgm:pt modelId="{64527462-02B6-4201-8783-7D6F4A61CF5C}" type="pres">
      <dgm:prSet presAssocID="{1F10167F-0B6B-4C31-8009-49945FF4BEB3}" presName="rootConnector" presStyleLbl="node4" presStyleIdx="2" presStyleCnt="5"/>
      <dgm:spPr/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</dgm:pt>
    <dgm:pt modelId="{C9CF6A59-9DAC-47C9-8BE6-B82E214CDC28}" type="pres">
      <dgm:prSet presAssocID="{E887C495-3CA5-4E76-98E7-B8ED98941F48}" presName="rootConnector" presStyleLbl="node4" presStyleIdx="3" presStyleCnt="5"/>
      <dgm:spPr/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</dgm:pt>
    <dgm:pt modelId="{1EFAB64D-3D3E-4A02-84F3-FD77CBDB873B}" type="pres">
      <dgm:prSet presAssocID="{765B85BF-EA27-4318-BFA4-054DC7D6FCD9}" presName="rootConnector" presStyleLbl="node4" presStyleIdx="4" presStyleCnt="5"/>
      <dgm:spPr/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16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6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27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1" r:id="rId19"/>
    <p:sldLayoutId id="2147483702" r:id="rId20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Akcízy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658756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Jan Neckář		  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selektivní spotřební daně uvalené na </a:t>
            </a:r>
            <a:r>
              <a:rPr lang="cs-CZ" dirty="0">
                <a:solidFill>
                  <a:srgbClr val="FF0000"/>
                </a:solidFill>
              </a:rPr>
              <a:t>vybrané výrobky</a:t>
            </a:r>
            <a:r>
              <a:rPr lang="cs-CZ" dirty="0"/>
              <a:t> navíc </a:t>
            </a:r>
            <a:r>
              <a:rPr lang="cs-CZ" u="sng" dirty="0"/>
              <a:t>vedle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všeobecné spotřební daně</a:t>
            </a:r>
            <a:r>
              <a:rPr lang="cs-CZ" dirty="0"/>
              <a:t> zvyšující daňové zatížení vybraných komodit</a:t>
            </a:r>
          </a:p>
          <a:p>
            <a:pPr eaLnBrk="1" hangingPunct="1"/>
            <a:r>
              <a:rPr lang="cs-CZ" u="sng" dirty="0"/>
              <a:t>všeobecná spotřební daň</a:t>
            </a:r>
            <a:r>
              <a:rPr lang="cs-CZ" dirty="0"/>
              <a:t> = v podmínkách EU jde o daň z přidané hodnoty (DPH, VAT, PTU, </a:t>
            </a:r>
            <a:r>
              <a:rPr lang="cs-CZ" dirty="0" err="1"/>
              <a:t>MwSt</a:t>
            </a:r>
            <a:r>
              <a:rPr lang="cs-CZ" dirty="0"/>
              <a:t> ……)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6615" y="1554575"/>
            <a:ext cx="3814762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fiskální záměry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politická hlediska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regulace spotřeby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trvalá spotřeba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luxus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64326" y="2017713"/>
            <a:ext cx="3814763" cy="4114800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KATEGORIE </a:t>
            </a:r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omezené</a:t>
            </a:r>
            <a:r>
              <a:rPr lang="cs-CZ" dirty="0"/>
              <a:t> (do 10 komodit) </a:t>
            </a:r>
            <a:r>
              <a:rPr lang="cs-CZ" dirty="0">
                <a:solidFill>
                  <a:srgbClr val="FF0000"/>
                </a:solidFill>
              </a:rPr>
              <a:t>ČR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střední</a:t>
            </a:r>
            <a:r>
              <a:rPr lang="cs-CZ" dirty="0"/>
              <a:t> (15 -30) </a:t>
            </a:r>
            <a:r>
              <a:rPr lang="cs-CZ" dirty="0">
                <a:solidFill>
                  <a:srgbClr val="FF0000"/>
                </a:solidFill>
              </a:rPr>
              <a:t>Polsko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široké</a:t>
            </a:r>
            <a:r>
              <a:rPr lang="cs-CZ" dirty="0"/>
              <a:t> (nad 30) </a:t>
            </a:r>
            <a:r>
              <a:rPr lang="cs-CZ" dirty="0">
                <a:solidFill>
                  <a:srgbClr val="FF0000"/>
                </a:solidFill>
              </a:rPr>
              <a:t>USA*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*) </a:t>
            </a:r>
            <a:r>
              <a:rPr lang="cs-CZ" sz="2000" i="1" dirty="0"/>
              <a:t>Pozn.:  USA uplatňují daň z obratu (v ČR do 31.12.1992)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dvojí konstrukce</a:t>
            </a:r>
          </a:p>
          <a:p>
            <a:pPr lvl="1" eaLnBrk="1" hangingPunct="1"/>
            <a:r>
              <a:rPr lang="cs-CZ" dirty="0"/>
              <a:t>1. Finanční monopoly</a:t>
            </a:r>
          </a:p>
          <a:p>
            <a:pPr lvl="1" eaLnBrk="1" hangingPunct="1"/>
            <a:r>
              <a:rPr lang="cs-CZ" dirty="0"/>
              <a:t>2. </a:t>
            </a:r>
            <a:r>
              <a:rPr lang="cs-CZ" dirty="0" err="1"/>
              <a:t>Fabrikátové</a:t>
            </a:r>
            <a:r>
              <a:rPr lang="cs-CZ" dirty="0"/>
              <a:t> daně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ztratil význam po nacionalizaci (1945 – 1948)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/>
              <a:t>lihový</a:t>
            </a:r>
            <a:r>
              <a:rPr lang="cs-CZ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tabákový</a:t>
            </a:r>
            <a:r>
              <a:rPr lang="cs-CZ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výbušných látek</a:t>
            </a:r>
            <a:r>
              <a:rPr lang="cs-CZ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solní</a:t>
            </a:r>
            <a:r>
              <a:rPr lang="cs-CZ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umělých sladidel</a:t>
            </a:r>
            <a:r>
              <a:rPr lang="cs-CZ"/>
              <a:t> (270/1937 Sb.z.n.)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err="1"/>
              <a:t>Fabrikátová</a:t>
            </a:r>
            <a:r>
              <a:rPr lang="cs-CZ" b="1" dirty="0"/>
              <a:t>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blízká konstrukce současným spotřebním daním</a:t>
            </a:r>
          </a:p>
          <a:p>
            <a:pPr eaLnBrk="1" hangingPunct="1"/>
            <a:r>
              <a:rPr lang="cs-CZ"/>
              <a:t>zatížení již hotových výrobků</a:t>
            </a:r>
          </a:p>
          <a:p>
            <a:pPr eaLnBrk="1" hangingPunct="1"/>
            <a:r>
              <a:rPr lang="cs-CZ" u="sng"/>
              <a:t>daně výrobní</a:t>
            </a:r>
            <a:r>
              <a:rPr lang="cs-CZ"/>
              <a:t> – daně polotovarové – daně surovinové ….. </a:t>
            </a:r>
            <a:r>
              <a:rPr lang="cs-CZ" i="1"/>
              <a:t>význam pro konstrukci daně z obratu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Příklady </a:t>
            </a:r>
            <a:r>
              <a:rPr lang="cs-CZ" dirty="0" err="1"/>
              <a:t>fabrikátových</a:t>
            </a:r>
            <a:r>
              <a:rPr lang="cs-CZ" dirty="0"/>
              <a:t>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00" y="2016621"/>
            <a:ext cx="3814762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cukr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droždí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kyselina octová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minerální oleje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pivo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šumivá vína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umělé jedlé tuky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uhlí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64326" y="2017713"/>
            <a:ext cx="381476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žárovky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víno, mošty a ovocné šťávy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maso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cigaretový papír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potravní daň na čáře (Brno, Praha)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/>
              <a:t>KONEC</a:t>
            </a:r>
            <a:r>
              <a:rPr lang="cs-CZ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zákon č. 73/19</a:t>
            </a:r>
            <a:r>
              <a:rPr lang="cs-CZ" sz="2000" dirty="0">
                <a:solidFill>
                  <a:srgbClr val="FF0000"/>
                </a:solidFill>
              </a:rPr>
              <a:t>52</a:t>
            </a:r>
            <a:r>
              <a:rPr lang="cs-CZ" sz="2000" dirty="0"/>
              <a:t> Sb. (zrušen zákonem 588/19</a:t>
            </a:r>
            <a:r>
              <a:rPr lang="cs-CZ" sz="2000" dirty="0">
                <a:solidFill>
                  <a:srgbClr val="FF0000"/>
                </a:solidFill>
              </a:rPr>
              <a:t>92</a:t>
            </a:r>
            <a:r>
              <a:rPr lang="cs-CZ" sz="2000" dirty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/>
              <a:t>EVROPEIZACE </a:t>
            </a:r>
            <a:r>
              <a:rPr lang="cs-CZ" sz="2000" dirty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zákon č. 261/2007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Právní úprava: Právo EU + vnitrostátní právo!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/>
              <a:t>Výroba vybraných výrobků v EU</a:t>
            </a:r>
          </a:p>
          <a:p>
            <a:pPr eaLnBrk="1" hangingPunct="1"/>
            <a:r>
              <a:rPr lang="cs-CZ" dirty="0"/>
              <a:t>Propuštění výrobků z daňového skladu</a:t>
            </a:r>
          </a:p>
          <a:p>
            <a:pPr eaLnBrk="1" hangingPunct="1"/>
            <a:r>
              <a:rPr lang="cs-CZ" dirty="0"/>
              <a:t>Dovoz na daňové (celní) území EU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48D9B32-F95E-4CEA-9194-C76DD37B4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daní podle vazby na důchod poplatníka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94B1AC4-AFDF-49CF-B236-015DAD0F3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4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3200" dirty="0"/>
              <a:t>Přímé daně: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bezprostředně vyměřeny poplatníkovi na základě jeho důchodu či majetku, jsou adresné a přihlížejí k majetkové situaci poplatníka, který je sám vypočítává a odvádí, zná jejich hodnotu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dělí se na důchodové a majetkové</a:t>
            </a:r>
          </a:p>
          <a:p>
            <a:pPr>
              <a:lnSpc>
                <a:spcPct val="80000"/>
              </a:lnSpc>
            </a:pPr>
            <a:endParaRPr lang="cs-CZ" altLang="cs-CZ" sz="4000" dirty="0"/>
          </a:p>
          <a:p>
            <a:pPr>
              <a:lnSpc>
                <a:spcPct val="80000"/>
              </a:lnSpc>
            </a:pPr>
            <a:r>
              <a:rPr lang="cs-CZ" altLang="cs-CZ" sz="3200" dirty="0">
                <a:solidFill>
                  <a:srgbClr val="FF0000"/>
                </a:solidFill>
              </a:rPr>
              <a:t>Nepřímé daně</a:t>
            </a:r>
            <a:r>
              <a:rPr lang="cs-CZ" altLang="cs-CZ" sz="3200" dirty="0"/>
              <a:t>: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jsou placeny a vybírány v cenách zboží, služeb, převodů a pronájmů; nerespektují důchodovou ani majetkovou situaci poplatníka, jsou neadresné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člení se na všeobecné a akcízy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zvláštní subsystém regulující nepřímé/obratové daně – DPH, SpD, ED, Clo</a:t>
            </a:r>
          </a:p>
          <a:p>
            <a:pPr eaLnBrk="1" hangingPunct="1"/>
            <a:r>
              <a:rPr lang="cs-CZ"/>
              <a:t>těsná provázanost s právem EU</a:t>
            </a:r>
          </a:p>
          <a:p>
            <a:pPr eaLnBrk="1" hangingPunct="1"/>
            <a:r>
              <a:rPr lang="cs-CZ"/>
              <a:t>instituty blízké nebo totožné s právní úpravou cel a celnictví</a:t>
            </a:r>
          </a:p>
          <a:p>
            <a:pPr eaLnBrk="1" hangingPunct="1"/>
            <a:r>
              <a:rPr lang="cs-CZ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základ daně z přidané hodnoty zahrnuje i případný </a:t>
            </a:r>
            <a:r>
              <a:rPr lang="cs-CZ" dirty="0">
                <a:solidFill>
                  <a:srgbClr val="FF0000"/>
                </a:solidFill>
              </a:rPr>
              <a:t>akcíz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dirty="0"/>
              <a:t>Konečná cena je tvořena jako:</a:t>
            </a:r>
          </a:p>
          <a:p>
            <a:pPr lvl="1"/>
            <a:r>
              <a:rPr lang="cs-CZ" dirty="0"/>
              <a:t>Cena bez daně + </a:t>
            </a:r>
            <a:r>
              <a:rPr lang="cs-CZ" dirty="0">
                <a:solidFill>
                  <a:srgbClr val="FF0000"/>
                </a:solidFill>
              </a:rPr>
              <a:t>akcíz</a:t>
            </a:r>
            <a:r>
              <a:rPr lang="cs-CZ" dirty="0"/>
              <a:t> + DPH (základ DPH je cena bez daně + akcíz) =</a:t>
            </a:r>
            <a:r>
              <a:rPr lang="cs-CZ" dirty="0">
                <a:latin typeface="Arial" charset="0"/>
                <a:cs typeface="Arial" charset="0"/>
              </a:rPr>
              <a:t>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3514" y="1780206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akcízy </a:t>
            </a:r>
            <a:r>
              <a:rPr lang="cs-CZ" u="sng" dirty="0">
                <a:solidFill>
                  <a:srgbClr val="FF0000"/>
                </a:solidFill>
              </a:rPr>
              <a:t>harmonizované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tabák a tabákové výrobky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alkoholické nápoje (lihoviny, pivo, víno)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minerální oleje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24465" y="1780206"/>
            <a:ext cx="414145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Akcízy </a:t>
            </a:r>
            <a:r>
              <a:rPr lang="cs-CZ" u="sng" dirty="0">
                <a:solidFill>
                  <a:srgbClr val="FF0000"/>
                </a:solidFill>
              </a:rPr>
              <a:t>neharmonizované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ostatní např.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automobily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kožešinové výrobky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střelné zbraně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hrací karty, rulety …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jednorázově odváděná</a:t>
            </a:r>
          </a:p>
          <a:p>
            <a:pPr eaLnBrk="1" hangingPunct="1"/>
            <a:r>
              <a:rPr lang="cs-CZ"/>
              <a:t>jednotková daň (krom tabáku- kombinace pevné sazby a %)</a:t>
            </a:r>
          </a:p>
          <a:p>
            <a:pPr eaLnBrk="1" hangingPunct="1"/>
            <a:r>
              <a:rPr lang="cs-CZ"/>
              <a:t>nevratná (relativně) </a:t>
            </a:r>
          </a:p>
          <a:p>
            <a:pPr eaLnBrk="1" hangingPunct="1"/>
            <a:r>
              <a:rPr lang="cs-CZ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akcízů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671987"/>
            <a:ext cx="3533328" cy="4114800"/>
          </a:xfrm>
        </p:spPr>
        <p:txBody>
          <a:bodyPr/>
          <a:lstStyle/>
          <a:p>
            <a:r>
              <a:rPr lang="cs-CZ" sz="2400" dirty="0"/>
              <a:t>Směrnice stanoví: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které výrobky musí podléhat spotřebním daním a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tzv.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3094" y="1671987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daně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Olovnatý benzín 421 EUR/1000 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Bezolovnatý benzín 359 EUR/1000 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Pivo na stupeň Plató 0,748 EUR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Pivo na stupeň alkoholu 1,87 EUR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Etylalkohol 550 EUR/1 hl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Tiché a šumivé víno 0 EUR/1 hl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Cigarety 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0000" y="1732705"/>
            <a:ext cx="381476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FF0000"/>
                </a:solidFill>
              </a:rPr>
              <a:t>1993 – 2003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uhlovodíková paliva a maziva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líh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pivo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víno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84315" y="1732705"/>
            <a:ext cx="3896171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FF0000"/>
                </a:solidFill>
              </a:rPr>
              <a:t>od 2004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minerální oleje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líh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pivo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víno a meziprodukty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tabákové výrobky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surový tabák </a:t>
            </a:r>
            <a:r>
              <a:rPr lang="cs-CZ" sz="2400" dirty="0">
                <a:solidFill>
                  <a:srgbClr val="FF0000"/>
                </a:solidFill>
              </a:rPr>
              <a:t>(od 2015)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zahř</a:t>
            </a:r>
            <a:r>
              <a:rPr lang="cs-CZ" sz="2400" dirty="0"/>
              <a:t>. tab. výr. </a:t>
            </a:r>
            <a:r>
              <a:rPr lang="cs-CZ" sz="2400" dirty="0">
                <a:solidFill>
                  <a:srgbClr val="FF0000"/>
                </a:solidFill>
              </a:rPr>
              <a:t>(od 2019)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FF0000"/>
                </a:solidFill>
              </a:rPr>
              <a:t>+ od 2008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zemní plyn a některé další plyny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pevná paliva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6030098"/>
              </p:ext>
            </p:extLst>
          </p:nvPr>
        </p:nvGraphicFramePr>
        <p:xfrm>
          <a:off x="1694544" y="512762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Daňový subjekt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Plátce daně:</a:t>
            </a:r>
          </a:p>
          <a:p>
            <a:pPr lvl="1"/>
            <a:r>
              <a:rPr lang="cs-CZ" dirty="0"/>
              <a:t>PO nebo FO specifikovaná v § 4 </a:t>
            </a:r>
            <a:r>
              <a:rPr lang="cs-CZ" dirty="0" err="1"/>
              <a:t>ZSpD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provozovatel daňového skladu, oprávněný příjemce, daňový zástupce nebo výrobce, kterému vznikla povinnost daň přiznat a zaplatit v souvislosti s uvedením vybraných výrobků do volného daňového oběhu, nebo v souvislosti se ztrátou nebo zničením anebo jiným znehodnocením vybraných výrobků v režimu podmíněného osvobození od daně;</a:t>
            </a:r>
          </a:p>
          <a:p>
            <a:pPr lvl="1"/>
            <a:r>
              <a:rPr lang="cs-CZ" dirty="0"/>
              <a:t>osoba, jíž vznikla povinnost daň přiznat a zaplatit např. při dovozu či v dalších případech uvedených v § 4/1 /b </a:t>
            </a:r>
            <a:r>
              <a:rPr lang="cs-CZ" dirty="0" err="1"/>
              <a:t>ZSpD</a:t>
            </a:r>
            <a:endParaRPr lang="cs-CZ" dirty="0"/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 a sazba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2017713"/>
            <a:ext cx="8424936" cy="4114800"/>
          </a:xfrm>
        </p:spPr>
        <p:txBody>
          <a:bodyPr/>
          <a:lstStyle/>
          <a:p>
            <a:r>
              <a:rPr lang="cs-CZ" dirty="0"/>
              <a:t>Daň = základ daně x sazba daně</a:t>
            </a:r>
          </a:p>
          <a:p>
            <a:endParaRPr lang="cs-CZ" dirty="0"/>
          </a:p>
          <a:p>
            <a:r>
              <a:rPr lang="cs-CZ" dirty="0"/>
              <a:t>Základ daně:</a:t>
            </a:r>
          </a:p>
          <a:p>
            <a:pPr lvl="1"/>
            <a:r>
              <a:rPr lang="cs-CZ" dirty="0"/>
              <a:t>Litry, hektolitry, tuny</a:t>
            </a:r>
          </a:p>
          <a:p>
            <a:pPr lvl="1"/>
            <a:r>
              <a:rPr lang="cs-CZ" dirty="0"/>
              <a:t>Kombinace ks nebo kg + cena (tabák. výrobky)</a:t>
            </a:r>
          </a:p>
          <a:p>
            <a:r>
              <a:rPr lang="cs-CZ" dirty="0"/>
              <a:t>Sazba:</a:t>
            </a:r>
          </a:p>
          <a:p>
            <a:pPr lvl="1"/>
            <a:r>
              <a:rPr lang="cs-CZ" dirty="0"/>
              <a:t>Pevná (Kč/hl)</a:t>
            </a:r>
          </a:p>
          <a:p>
            <a:pPr lvl="1"/>
            <a:r>
              <a:rPr lang="cs-CZ" dirty="0"/>
              <a:t>Kombinace pevné a % (tabákové výrobky)</a:t>
            </a:r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23CA9D7-D8CF-4BB7-AA0C-4B826B55A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Klasifikace daní podle objektu daně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4C5E3F-2D86-4B54-8F69-04AE6376D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Důchodové: uvaleny na důchod (mzdu, plat, rentu, zisk, úrok apod.) jak v peněžní, tak v naturální podobě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Výnosové: výše je odhadována podle vnějších znaků (počet zaměstnanců, druh podnikání, velikost budov, počet oken)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Majetkové: zdaňují nemovitosti i movitý majetek, vlastnictví, držbu i nabytí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Z právních úkonů: zdaňují dispozice s majetkem na základě civilněprávních úkonů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Z hlavy (subjektové): placené z titulu samotné existence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Obratové: uvalené buď na hrubý obrat u každého výrobce nebo na čistý obrat docílený u posledního zpracovatele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Spotřební</a:t>
            </a:r>
            <a:r>
              <a:rPr lang="cs-CZ" altLang="cs-CZ" sz="2000" dirty="0"/>
              <a:t>: na veškerou spotřebu nebo selektivní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Z obchodních operací: postihují finanční operace (např. burzovní daň)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Korekční prvek - osvobození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Za splnění stanovených kritérií např.</a:t>
            </a:r>
          </a:p>
          <a:p>
            <a:r>
              <a:rPr lang="cs-CZ" sz="2000" dirty="0"/>
              <a:t>Příležitostný dovoz (v osobních zavazadlech cestujícího)</a:t>
            </a:r>
          </a:p>
          <a:p>
            <a:r>
              <a:rPr lang="cs-CZ" sz="2000" dirty="0"/>
              <a:t>Nákup bez daně za stavu ohrožení státu a válečného stavu</a:t>
            </a:r>
          </a:p>
          <a:p>
            <a:r>
              <a:rPr lang="cs-CZ" sz="2000" dirty="0"/>
              <a:t>Dovoz EU-ČR pro NATO</a:t>
            </a:r>
          </a:p>
          <a:p>
            <a:r>
              <a:rPr lang="cs-CZ" sz="2000" dirty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Režim podmíněného osvobození </a:t>
            </a:r>
            <a:r>
              <a:rPr lang="cs-CZ" sz="2000" b="1" dirty="0" err="1"/>
              <a:t>vv</a:t>
            </a:r>
            <a:r>
              <a:rPr lang="cs-CZ" sz="2000" b="1" dirty="0"/>
              <a:t> od daně:</a:t>
            </a:r>
          </a:p>
          <a:p>
            <a:r>
              <a:rPr lang="cs-CZ" sz="2000" dirty="0"/>
              <a:t>Umístění </a:t>
            </a:r>
            <a:r>
              <a:rPr lang="cs-CZ" sz="2000" dirty="0" err="1"/>
              <a:t>vv</a:t>
            </a:r>
            <a:r>
              <a:rPr lang="cs-CZ" sz="2000" dirty="0"/>
              <a:t> v daňovém skladu (§ 3 písm. f) </a:t>
            </a:r>
          </a:p>
          <a:p>
            <a:r>
              <a:rPr lang="cs-CZ" sz="2000" dirty="0"/>
              <a:t>Doprava </a:t>
            </a:r>
            <a:r>
              <a:rPr lang="cs-CZ" sz="2000" dirty="0" err="1"/>
              <a:t>vv</a:t>
            </a:r>
            <a:r>
              <a:rPr lang="cs-CZ" sz="2000" dirty="0"/>
              <a:t> za podmínek stanovených pro dopravu a vývoz   (§24 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za ceny bez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017713"/>
            <a:ext cx="8559552" cy="4114800"/>
          </a:xfrm>
        </p:spPr>
        <p:txBody>
          <a:bodyPr/>
          <a:lstStyle/>
          <a:p>
            <a:r>
              <a:rPr lang="cs-CZ" sz="2000" dirty="0"/>
              <a:t>Prodej VV fyzické osobě při jejím bezprostředním výstupu z daň. území EU pouze</a:t>
            </a:r>
          </a:p>
          <a:p>
            <a:pPr lvl="1"/>
            <a:r>
              <a:rPr lang="cs-CZ" sz="1600" dirty="0"/>
              <a:t>na základě pravomocného povolení k prodeji za ceny bez daně,</a:t>
            </a:r>
          </a:p>
          <a:p>
            <a:pPr lvl="1"/>
            <a:r>
              <a:rPr lang="cs-CZ" sz="1600" dirty="0"/>
              <a:t>ve vymezené části tranzit. prostoru </a:t>
            </a:r>
            <a:r>
              <a:rPr lang="cs-CZ" sz="1600" dirty="0" err="1"/>
              <a:t>mezin</a:t>
            </a:r>
            <a:r>
              <a:rPr lang="cs-CZ" sz="1600" dirty="0"/>
              <a:t>. letiště nebo na palubě letadla během letu</a:t>
            </a:r>
          </a:p>
          <a:p>
            <a:pPr lvl="1"/>
            <a:r>
              <a:rPr lang="cs-CZ" sz="1600" dirty="0"/>
              <a:t>po ověření, že její cílová stanice je ve třetí zemi nebo na třetím území.</a:t>
            </a:r>
          </a:p>
          <a:p>
            <a:pPr lvl="1"/>
            <a:r>
              <a:rPr lang="cs-CZ" sz="1600" dirty="0"/>
              <a:t>VV lze dodat na letiště či palubu jen v režimu podmíněného osvobození od daně</a:t>
            </a:r>
          </a:p>
          <a:p>
            <a:pPr lvl="1"/>
            <a:r>
              <a:rPr lang="cs-CZ" sz="1600" dirty="0"/>
              <a:t>Místně příslušným správcem daně správce daně místně příslušný mezinárodnímu letišti.</a:t>
            </a:r>
          </a:p>
          <a:p>
            <a:r>
              <a:rPr lang="cs-CZ" sz="2000" dirty="0"/>
              <a:t>Držitel povolení k prodeji za ceny bez daně je povinen zajistit, aby při prodeji vybraných výrobků bylo na prodejním dokladu vyznačeno:</a:t>
            </a:r>
          </a:p>
          <a:p>
            <a:pPr lvl="1"/>
            <a:r>
              <a:rPr lang="cs-CZ" sz="1600" dirty="0"/>
              <a:t>číslo letu,</a:t>
            </a:r>
          </a:p>
          <a:p>
            <a:pPr lvl="1"/>
            <a:r>
              <a:rPr lang="cs-CZ" sz="1600" dirty="0"/>
              <a:t>druh vybraných výrobků,</a:t>
            </a:r>
            <a:r>
              <a:rPr lang="cs-CZ" dirty="0"/>
              <a:t> </a:t>
            </a:r>
          </a:p>
          <a:p>
            <a:pPr lvl="1"/>
            <a:r>
              <a:rPr lang="cs-CZ" sz="1600" dirty="0"/>
              <a:t>množství vybraných výrobků a</a:t>
            </a:r>
            <a:r>
              <a:rPr lang="cs-CZ" dirty="0"/>
              <a:t> </a:t>
            </a:r>
          </a:p>
          <a:p>
            <a:pPr lvl="1"/>
            <a:r>
              <a:rPr lang="cs-CZ" sz="1600" dirty="0"/>
              <a:t>cena.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</a:t>
            </a:r>
            <a:r>
              <a:rPr lang="cs-CZ" dirty="0" err="1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Zdaňovací období</a:t>
            </a:r>
          </a:p>
          <a:p>
            <a:pPr lvl="1"/>
            <a:r>
              <a:rPr lang="cs-CZ" dirty="0"/>
              <a:t>kalendářní měsíc (s výjimkou dovážených vybraných výrobků)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dirty="0"/>
              <a:t>samostatně za každou daň 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dirty="0"/>
              <a:t>do 40. dne po skončení zdaňovacího období, ve kterém vznikla povinnost daň přiznat a zaplatit, pokud tento </a:t>
            </a:r>
            <a:r>
              <a:rPr lang="cs-CZ" dirty="0" err="1"/>
              <a:t>ZSpD</a:t>
            </a:r>
            <a:r>
              <a:rPr lang="cs-CZ" dirty="0"/>
              <a:t> nestanoví jinak:</a:t>
            </a:r>
          </a:p>
          <a:p>
            <a:pPr lvl="2"/>
            <a:r>
              <a:rPr lang="cs-CZ" dirty="0"/>
              <a:t>Líh: 55 dnů po skončení zdaňovacího období</a:t>
            </a:r>
          </a:p>
          <a:p>
            <a:pPr lvl="2"/>
            <a:r>
              <a:rPr lang="cs-CZ" dirty="0"/>
              <a:t>Tabák: Daň je zaplacena použitím tabákové nálepky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889" y="2717801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422276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2017714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773239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surového tabáku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zahřívaných tabák. výrobků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51584" y="2017713"/>
            <a:ext cx="4165104" cy="4114800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Zdanění na váhu, se sazbou daně ve stejné výši jako je u tabáku ke kouření.</a:t>
            </a:r>
          </a:p>
          <a:p>
            <a:r>
              <a:rPr lang="cs-CZ" sz="2000" dirty="0"/>
              <a:t>U </a:t>
            </a:r>
            <a:r>
              <a:rPr lang="cs-CZ" sz="2000" dirty="0" err="1"/>
              <a:t>iQOS</a:t>
            </a:r>
            <a:r>
              <a:rPr lang="cs-CZ" sz="2000" dirty="0"/>
              <a:t>, GLO apod. je nižší hmotnost zahřívaného tabáku než u běžných cigaret – je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/>
            <a:r>
              <a:rPr lang="cs-CZ" dirty="0"/>
              <a:t>MF:</a:t>
            </a:r>
          </a:p>
          <a:p>
            <a:pPr lvl="1"/>
            <a:r>
              <a:rPr lang="cs-CZ" dirty="0"/>
              <a:t>„Zavádíme spotřební daň na tzv. bezdýmové cigarety.“</a:t>
            </a:r>
          </a:p>
          <a:p>
            <a:pPr lvl="1"/>
            <a:r>
              <a:rPr lang="cs-CZ" dirty="0"/>
              <a:t>Zatím není harmonizovaná: „EU chystá jednotnou úpravu, ale táhne se to.“ </a:t>
            </a:r>
          </a:p>
        </p:txBody>
      </p:sp>
    </p:spTree>
    <p:extLst>
      <p:ext uri="{BB962C8B-B14F-4D97-AF65-F5344CB8AC3E}">
        <p14:creationId xmlns:p14="http://schemas.microsoft.com/office/powerpoint/2010/main" val="35659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BEA6127-B0F5-473C-8CA6-F0E452FBF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daní podle respektování příjmových poměrů poplatníka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89DAB74-F688-4001-97A6-EA11EBDE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Daně osobní (in personam): respektují důchodovou situaci poplatníka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Daně in </a:t>
            </a:r>
            <a:r>
              <a:rPr lang="cs-CZ" altLang="cs-CZ" dirty="0" err="1">
                <a:solidFill>
                  <a:srgbClr val="FF0000"/>
                </a:solidFill>
              </a:rPr>
              <a:t>rem</a:t>
            </a:r>
            <a:r>
              <a:rPr lang="cs-CZ" altLang="cs-CZ" dirty="0"/>
              <a:t>: placeny z titulu vlastnictví či nabytí určitého majetku, nákupu či spotřeby; výše není závislá na příjmech poplatníka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622399"/>
          </a:xfrm>
        </p:spPr>
        <p:txBody>
          <a:bodyPr/>
          <a:lstStyle/>
          <a:p>
            <a:r>
              <a:rPr lang="cs-CZ" dirty="0"/>
              <a:t>Sazby daně - příklady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1703512" y="908721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32 250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16 200/Kč/hl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 Kč/ks + 30 % z ceny pro konečného spotřebitele, nejméně však 2,90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2 460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Zavedeny ENERGETICKÉ DANĚ</a:t>
            </a:r>
          </a:p>
          <a:p>
            <a:pPr eaLnBrk="1" hangingPunct="1"/>
            <a:r>
              <a:rPr lang="cs-CZ" dirty="0"/>
              <a:t>Někdy nazývány „ekologické daně“ (proč??)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zemního plynu a některých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4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0011A-984F-418A-B5E5-4490C265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zemního plynu a některých dalších plynů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036A7-8A83-472D-8A39-B8ACD061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17713"/>
            <a:ext cx="11060322" cy="4579639"/>
          </a:xfrm>
        </p:spPr>
        <p:txBody>
          <a:bodyPr/>
          <a:lstStyle/>
          <a:p>
            <a:r>
              <a:rPr lang="cs-CZ" dirty="0"/>
              <a:t>1. Pouze některé druhy plynů </a:t>
            </a:r>
            <a:r>
              <a:rPr lang="cs-CZ" sz="1200" dirty="0"/>
              <a:t>(kódy nomenklatury 2711 11, 2711 21, 2711 29 a 2705)</a:t>
            </a:r>
          </a:p>
          <a:p>
            <a:r>
              <a:rPr lang="cs-CZ" dirty="0"/>
              <a:t>2. Pouze plyn určený k:</a:t>
            </a:r>
          </a:p>
          <a:p>
            <a:r>
              <a:rPr lang="cs-CZ" sz="1600" dirty="0"/>
              <a:t>a) použití, nabízený k prodeji nebo používaný </a:t>
            </a:r>
            <a:r>
              <a:rPr lang="cs-CZ" sz="1600" b="1" dirty="0"/>
              <a:t>pro pohon motorů </a:t>
            </a:r>
            <a:r>
              <a:rPr lang="cs-CZ" sz="1600" dirty="0"/>
              <a:t>nebo pro jiné účely, s výjimkou plynu uvedeného v písmenech b) a c),</a:t>
            </a:r>
          </a:p>
          <a:p>
            <a:r>
              <a:rPr lang="cs-CZ" sz="1600" dirty="0"/>
              <a:t>b) použití, nabízený k prodeji nebo používaný </a:t>
            </a:r>
            <a:r>
              <a:rPr lang="cs-CZ" sz="1600" b="1" dirty="0"/>
              <a:t>pro výrobu tepla bez ohledu na způsob spotřeby tepla</a:t>
            </a:r>
            <a:r>
              <a:rPr lang="cs-CZ" sz="1600" dirty="0"/>
              <a:t>, nebo</a:t>
            </a:r>
          </a:p>
          <a:p>
            <a:r>
              <a:rPr lang="cs-CZ" sz="1600" dirty="0"/>
              <a:t>c) určený k použití, nabízený k prodeji nebo používaný</a:t>
            </a:r>
          </a:p>
          <a:p>
            <a:pPr lvl="1"/>
            <a:r>
              <a:rPr lang="cs-CZ" sz="1600" dirty="0"/>
              <a:t>1. pro stacionární motory,</a:t>
            </a:r>
          </a:p>
          <a:p>
            <a:pPr lvl="1"/>
            <a:r>
              <a:rPr lang="cs-CZ" sz="1600" dirty="0"/>
              <a:t>2. v souvislosti s provozy a stroji používanými při stavbách, stavebně inženýrských pracích a veřejných pracích, nebo</a:t>
            </a:r>
          </a:p>
          <a:p>
            <a:pPr lvl="1"/>
            <a:r>
              <a:rPr lang="cs-CZ" sz="1600" dirty="0"/>
              <a:t>3. pro vozidla určená k používání mimo veřejné cesty nebo pro vozidla, která nejsou schválená k používání převážně na veřejných silnicích.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cs-CZ" sz="3200" dirty="0">
                <a:ea typeface="+mn-ea"/>
                <a:cs typeface="+mn-cs"/>
              </a:rPr>
              <a:t>Osvobození (§ 8)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25989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18415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pevných paliv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F95E84-EE6D-4054-AF12-D4A221F10B52}"/>
              </a:ext>
            </a:extLst>
          </p:cNvPr>
          <p:cNvSpPr txBox="1"/>
          <p:nvPr/>
        </p:nvSpPr>
        <p:spPr>
          <a:xfrm>
            <a:off x="628149" y="1241847"/>
            <a:ext cx="1119967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Předmětem daně jsou </a:t>
            </a:r>
            <a:r>
              <a:rPr lang="cs-CZ" b="1" dirty="0"/>
              <a:t>tato</a:t>
            </a:r>
            <a:r>
              <a:rPr lang="cs-CZ" dirty="0"/>
              <a:t> pevná paliva: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a) </a:t>
            </a:r>
            <a:r>
              <a:rPr lang="cs-CZ" sz="2000" b="1" dirty="0"/>
              <a:t>černé uhlí, brikety, bulety </a:t>
            </a:r>
            <a:r>
              <a:rPr lang="cs-CZ" sz="2000" dirty="0"/>
              <a:t>a podobná pevná paliva vyrobená z černého uhlí uvedená pod kódem nomenklatury 2701,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b) </a:t>
            </a:r>
            <a:r>
              <a:rPr lang="cs-CZ" sz="2000" b="1" dirty="0"/>
              <a:t>hnědé uhlí, hnědouhelné brikety</a:t>
            </a:r>
            <a:r>
              <a:rPr lang="cs-CZ" sz="2000" dirty="0"/>
              <a:t>, též aglomerované hnědé uhlí kromě gagátu (černého jantaru) uvedené pod kódem nomenklatury 2702,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b="1" dirty="0"/>
              <a:t>) koks a polokoks z černého uhlí, hnědého uhlí nebo rašeliny</a:t>
            </a:r>
            <a:r>
              <a:rPr lang="cs-CZ" sz="2000" dirty="0"/>
              <a:t>, též aglomerovaný, retortové uhlí uvedené pod kódem nomenklatury 2704,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d) </a:t>
            </a:r>
            <a:r>
              <a:rPr lang="cs-CZ" sz="2000" b="1" dirty="0"/>
              <a:t>ostatní uhlovodíky uvedené pod kódy </a:t>
            </a:r>
            <a:r>
              <a:rPr lang="cs-CZ" sz="2000" dirty="0"/>
              <a:t>nomenklatury 2706, 2708, 2713 až 2715, pokud jsou určeny k použití, nabízeny k prodeji nebo používány pro výrobu tepla,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e) </a:t>
            </a:r>
            <a:r>
              <a:rPr lang="cs-CZ" sz="2000" b="1" dirty="0"/>
              <a:t>rašelina, včetně rašelinového steliva</a:t>
            </a:r>
            <a:r>
              <a:rPr lang="cs-CZ" sz="2000" dirty="0"/>
              <a:t>, též aglomerovaná, uvedená pod kódem nomenklatury 2703, pokud je určena k použití, nabízena k prodeji nebo používána pro výrobu tepla.</a:t>
            </a:r>
          </a:p>
          <a:p>
            <a:endParaRPr lang="cs-CZ" dirty="0"/>
          </a:p>
          <a:p>
            <a:r>
              <a:rPr lang="cs-CZ" dirty="0"/>
              <a:t>Osvobození (§ 8)</a:t>
            </a:r>
          </a:p>
        </p:txBody>
      </p:sp>
    </p:spTree>
    <p:extLst>
      <p:ext uri="{BB962C8B-B14F-4D97-AF65-F5344CB8AC3E}">
        <p14:creationId xmlns:p14="http://schemas.microsoft.com/office/powerpoint/2010/main" val="1760392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elektřiny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Předmětem daně je elektřina uvedená pod kódem nomenklatury 2716 (tj. veškerá elektřina, ať je vyrobená kombinovanou výrobou nebo jinak)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Osvobození (§ 8)</a:t>
            </a:r>
            <a:endParaRPr lang="cs-CZ" sz="2000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FB5D-C56D-4845-9DD9-C61D2F87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Energetické daně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9338B-6110-4704-AE88-DA308856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Zdanění při dodání konečnému spotřebiteli (=FO nebo PO, která není držitelem povolení k nabytí plynu bez daně)</a:t>
            </a:r>
          </a:p>
          <a:p>
            <a:r>
              <a:rPr lang="cs-CZ" dirty="0"/>
              <a:t>Spotřeby osvobozených komodit pro jiné účely</a:t>
            </a:r>
          </a:p>
          <a:p>
            <a:r>
              <a:rPr lang="cs-CZ" dirty="0"/>
              <a:t>Spotřeby nezdaněných komodit (s výjimkou komodit osvobozených od daně</a:t>
            </a:r>
          </a:p>
        </p:txBody>
      </p:sp>
    </p:spTree>
    <p:extLst>
      <p:ext uri="{BB962C8B-B14F-4D97-AF65-F5344CB8AC3E}">
        <p14:creationId xmlns:p14="http://schemas.microsoft.com/office/powerpoint/2010/main" val="3278358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FB5D-C56D-4845-9DD9-C61D2F87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Energetické daně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9338B-6110-4704-AE88-DA308856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Zdanění při dodání konečnému spotřebiteli</a:t>
            </a:r>
          </a:p>
          <a:p>
            <a:pPr lvl="1"/>
            <a:r>
              <a:rPr lang="cs-CZ" dirty="0"/>
              <a:t>Plátcem daně je dodavatel</a:t>
            </a:r>
          </a:p>
          <a:p>
            <a:pPr lvl="1"/>
            <a:r>
              <a:rPr lang="cs-CZ" dirty="0"/>
              <a:t>Odběratel disponuje povolením k nabytí bez daně</a:t>
            </a:r>
          </a:p>
          <a:p>
            <a:pPr lvl="1"/>
            <a:r>
              <a:rPr lang="cs-CZ" dirty="0"/>
              <a:t>Problém použití (účelu dodání) komodity ve vztahu k osvobození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0263F00-9B54-4636-9E4F-27FD38723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nepřímých daní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972C303-57F9-44AA-8BCF-4BE71A730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b="1" dirty="0"/>
              <a:t>Daň z přidané hodnoty </a:t>
            </a:r>
            <a:r>
              <a:rPr lang="cs-CZ" altLang="cs-CZ" sz="2000" dirty="0"/>
              <a:t>– nepřímá všeobecná spotřební daň in </a:t>
            </a:r>
            <a:r>
              <a:rPr lang="cs-CZ" altLang="cs-CZ" sz="2000" dirty="0" err="1"/>
              <a:t>rem</a:t>
            </a:r>
            <a:endParaRPr lang="cs-CZ" altLang="cs-CZ" sz="2000" dirty="0"/>
          </a:p>
          <a:p>
            <a:r>
              <a:rPr lang="cs-CZ" altLang="cs-CZ" sz="2000" b="1" dirty="0"/>
              <a:t>Spotřební daně, energetické daně </a:t>
            </a:r>
            <a:r>
              <a:rPr lang="cs-CZ" altLang="cs-CZ" sz="2000" dirty="0"/>
              <a:t>(z minerálních olejů, z lihu, z piva, z vína a meziproduktů, z tabákových výrobků, ze zemního plynu a některých dalších plynů, z pevných paliv, z elektřiny, ze surového tabáku, ze zahřívaných tabákových výrobků) – nepřímé selektivní spotřební daně in </a:t>
            </a:r>
            <a:r>
              <a:rPr lang="cs-CZ" altLang="cs-CZ" sz="2000" dirty="0" err="1"/>
              <a:t>rem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FB5D-C56D-4845-9DD9-C61D2F87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Energetické daně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9338B-6110-4704-AE88-DA308856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Sankce</a:t>
            </a:r>
          </a:p>
          <a:p>
            <a:pPr lvl="1"/>
            <a:r>
              <a:rPr lang="cs-CZ" dirty="0"/>
              <a:t>Sankce dle DŘ</a:t>
            </a:r>
          </a:p>
          <a:p>
            <a:pPr lvl="1"/>
            <a:r>
              <a:rPr lang="cs-CZ" dirty="0"/>
              <a:t>Správní delikty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50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energetických daní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Pro všechny tři daně platí: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Zdaňovací období</a:t>
            </a:r>
          </a:p>
          <a:p>
            <a:pPr lvl="1"/>
            <a:r>
              <a:rPr lang="cs-CZ" dirty="0"/>
              <a:t>kalendářní měsíc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dirty="0"/>
              <a:t>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dirty="0"/>
              <a:t>Ve lhůtě pro podání DP, tedy do 25. dne po skončení zdaňovacího období, ve kterém tato povinnost vznikla</a:t>
            </a:r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051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obecné: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9999" y="1661453"/>
            <a:ext cx="10965319" cy="4656220"/>
          </a:xfrm>
        </p:spPr>
        <p:txBody>
          <a:bodyPr/>
          <a:lstStyle/>
          <a:p>
            <a:r>
              <a:rPr lang="cs-CZ" dirty="0"/>
              <a:t>Nepřímé daně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Daňové břemeno zpravidla nedopadá na plátce, ale na spotřebitele</a:t>
            </a:r>
          </a:p>
          <a:p>
            <a:endParaRPr lang="cs-CZ" dirty="0"/>
          </a:p>
          <a:p>
            <a:r>
              <a:rPr lang="cs-CZ" dirty="0"/>
              <a:t>Význam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Poměrně stabilní příjem státního rozpočtu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Omezení spotřeby produktů škodlivých zdraví či životnímu prostředí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A0C71AE-FB26-40BF-A1FB-D3D35287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3394800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9648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D41FC-42E9-47A4-B3DC-AC8742B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Daně přímé x nepřímé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7F91B-FA6C-48D8-8722-A1E02289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Přímé daně</a:t>
            </a:r>
          </a:p>
          <a:p>
            <a:pPr lvl="1"/>
            <a:r>
              <a:rPr lang="cs-CZ" dirty="0"/>
              <a:t>Důchodové – daň z příjmů fyzických osob, daň z příjmů právnických osob, daň z hazardních her</a:t>
            </a:r>
          </a:p>
          <a:p>
            <a:pPr lvl="1"/>
            <a:r>
              <a:rPr lang="cs-CZ" dirty="0"/>
              <a:t>Majetkové – daň z nemovitých věcí, daň silniční, (daň dědická, daň darovací, daň z převodu nemovitostí/daň z nabytí nemovitých věcí) </a:t>
            </a:r>
          </a:p>
          <a:p>
            <a:endParaRPr lang="cs-CZ" dirty="0"/>
          </a:p>
          <a:p>
            <a:r>
              <a:rPr lang="cs-CZ" dirty="0"/>
              <a:t>Nepřímé daně</a:t>
            </a:r>
          </a:p>
          <a:p>
            <a:pPr lvl="1"/>
            <a:r>
              <a:rPr lang="cs-CZ" dirty="0"/>
              <a:t>Spotřební daně </a:t>
            </a:r>
          </a:p>
          <a:p>
            <a:pPr lvl="2"/>
            <a:r>
              <a:rPr lang="cs-CZ" sz="2000" dirty="0"/>
              <a:t>– univerzální – daň z přidané hodnoty</a:t>
            </a:r>
          </a:p>
          <a:p>
            <a:pPr lvl="2"/>
            <a:r>
              <a:rPr lang="cs-CZ" sz="2000" dirty="0"/>
              <a:t>– selektivní – spotřební daně, energetické daně</a:t>
            </a:r>
          </a:p>
        </p:txBody>
      </p:sp>
    </p:spTree>
    <p:extLst>
      <p:ext uri="{BB962C8B-B14F-4D97-AF65-F5344CB8AC3E}">
        <p14:creationId xmlns:p14="http://schemas.microsoft.com/office/powerpoint/2010/main" val="10358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9C26BB-D396-4787-A238-AB1959683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Konstrukční prvky daně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246019-F924-449E-9063-75E738AA2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/>
              <a:t>Daňový subjekt</a:t>
            </a:r>
          </a:p>
          <a:p>
            <a:r>
              <a:rPr lang="cs-CZ" altLang="cs-CZ" sz="2000"/>
              <a:t>Objekt zdanění</a:t>
            </a:r>
          </a:p>
          <a:p>
            <a:r>
              <a:rPr lang="cs-CZ" altLang="cs-CZ" sz="2000"/>
              <a:t>Základ daně</a:t>
            </a:r>
          </a:p>
          <a:p>
            <a:r>
              <a:rPr lang="cs-CZ" altLang="cs-CZ" sz="2000"/>
              <a:t>Sazba daně</a:t>
            </a:r>
          </a:p>
          <a:p>
            <a:r>
              <a:rPr lang="cs-CZ" altLang="cs-CZ" sz="2000"/>
              <a:t>Korekční prvky</a:t>
            </a:r>
          </a:p>
          <a:p>
            <a:r>
              <a:rPr lang="cs-CZ" altLang="cs-CZ" sz="2000"/>
              <a:t>Rozpočtové určení daně</a:t>
            </a:r>
          </a:p>
          <a:p>
            <a:r>
              <a:rPr lang="cs-CZ" altLang="cs-CZ" sz="2000"/>
              <a:t>Správce daně</a:t>
            </a:r>
          </a:p>
          <a:p>
            <a:r>
              <a:rPr lang="cs-CZ" altLang="cs-CZ" sz="2000"/>
              <a:t>Podmínky placení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DF781-214E-4663-8C82-DA48207A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Akcízy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zpracováno za využití prezentace dr. Dany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Šramkové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doc. Petra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Mrkývky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Proč raději „akcíz“ než „spotřební daň“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„spotřební daň“ – zavádějící termín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v podstatě „spotřeba statku“ je předmětem také DPH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0</TotalTime>
  <Words>2467</Words>
  <Application>Microsoft Office PowerPoint</Application>
  <PresentationFormat>Širokoúhlá obrazovka</PresentationFormat>
  <Paragraphs>362</Paragraphs>
  <Slides>53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Tahoma</vt:lpstr>
      <vt:lpstr>Wingdings</vt:lpstr>
      <vt:lpstr>Prezentace_MU_CZ</vt:lpstr>
      <vt:lpstr>Akcízy</vt:lpstr>
      <vt:lpstr>Klasifikace daní podle vazby na důchod poplatníka</vt:lpstr>
      <vt:lpstr>Klasifikace daní podle objektu daně </vt:lpstr>
      <vt:lpstr>Klasifikace daní podle respektování příjmových poměrů poplatníka</vt:lpstr>
      <vt:lpstr>Klasifikace nepřímých daní</vt:lpstr>
      <vt:lpstr>Daně přímé x nepřímé</vt:lpstr>
      <vt:lpstr>Konstrukční prvky daně</vt:lpstr>
      <vt:lpstr>     Akcízy    zpracováno za využití prezentace dr. Dany Šramkové a doc. Petra Mrkývky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Soustava akcízů v ČR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piva</vt:lpstr>
      <vt:lpstr>Daň z vína a meziproduktů</vt:lpstr>
      <vt:lpstr>Daň z tabákových výrobků</vt:lpstr>
      <vt:lpstr>Daň ze surového tabáku</vt:lpstr>
      <vt:lpstr>Daň ze zahřívaných tabák. výrobků</vt:lpstr>
      <vt:lpstr>Sazby daně - příklady</vt:lpstr>
      <vt:lpstr>Od 1.1.2008 </vt:lpstr>
      <vt:lpstr>Daň ze zemního plynu a některých dalších plynů</vt:lpstr>
      <vt:lpstr>Daň ze zemního plynu a některých dalších plynů</vt:lpstr>
      <vt:lpstr>Daň z pevných paliv</vt:lpstr>
      <vt:lpstr>Daň z pevných paliv</vt:lpstr>
      <vt:lpstr>Daň z elektřiny</vt:lpstr>
      <vt:lpstr>Daň z elektřiny</vt:lpstr>
      <vt:lpstr>Energetické daně v praxi</vt:lpstr>
      <vt:lpstr>Energetické daně v praxi</vt:lpstr>
      <vt:lpstr>Energetické daně v praxi</vt:lpstr>
      <vt:lpstr>Správa energetických daní</vt:lpstr>
      <vt:lpstr>Shrnutí obecné:</vt:lpstr>
      <vt:lpstr>     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poskytování dotací</dc:title>
  <dc:creator>JN</dc:creator>
  <cp:lastModifiedBy>Jan Neckář</cp:lastModifiedBy>
  <cp:revision>74</cp:revision>
  <cp:lastPrinted>1601-01-01T00:00:00Z</cp:lastPrinted>
  <dcterms:created xsi:type="dcterms:W3CDTF">2020-12-10T09:33:34Z</dcterms:created>
  <dcterms:modified xsi:type="dcterms:W3CDTF">2023-06-19T09:32:50Z</dcterms:modified>
</cp:coreProperties>
</file>