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5"/>
  </p:notesMasterIdLst>
  <p:handoutMasterIdLst>
    <p:handoutMasterId r:id="rId66"/>
  </p:handoutMasterIdLst>
  <p:sldIdLst>
    <p:sldId id="256" r:id="rId2"/>
    <p:sldId id="483" r:id="rId3"/>
    <p:sldId id="446" r:id="rId4"/>
    <p:sldId id="447" r:id="rId5"/>
    <p:sldId id="448" r:id="rId6"/>
    <p:sldId id="449" r:id="rId7"/>
    <p:sldId id="488" r:id="rId8"/>
    <p:sldId id="489" r:id="rId9"/>
    <p:sldId id="406" r:id="rId10"/>
    <p:sldId id="407" r:id="rId11"/>
    <p:sldId id="495" r:id="rId12"/>
    <p:sldId id="401" r:id="rId13"/>
    <p:sldId id="490" r:id="rId14"/>
    <p:sldId id="408" r:id="rId15"/>
    <p:sldId id="409" r:id="rId16"/>
    <p:sldId id="411" r:id="rId17"/>
    <p:sldId id="410" r:id="rId18"/>
    <p:sldId id="412" r:id="rId19"/>
    <p:sldId id="413" r:id="rId20"/>
    <p:sldId id="491" r:id="rId21"/>
    <p:sldId id="458" r:id="rId22"/>
    <p:sldId id="303" r:id="rId23"/>
    <p:sldId id="459" r:id="rId24"/>
    <p:sldId id="460" r:id="rId25"/>
    <p:sldId id="304" r:id="rId26"/>
    <p:sldId id="305" r:id="rId27"/>
    <p:sldId id="461" r:id="rId28"/>
    <p:sldId id="308" r:id="rId29"/>
    <p:sldId id="462" r:id="rId30"/>
    <p:sldId id="492" r:id="rId31"/>
    <p:sldId id="302" r:id="rId32"/>
    <p:sldId id="306" r:id="rId33"/>
    <p:sldId id="307" r:id="rId34"/>
    <p:sldId id="309" r:id="rId35"/>
    <p:sldId id="310" r:id="rId36"/>
    <p:sldId id="311" r:id="rId37"/>
    <p:sldId id="318" r:id="rId38"/>
    <p:sldId id="312" r:id="rId39"/>
    <p:sldId id="313" r:id="rId40"/>
    <p:sldId id="314" r:id="rId41"/>
    <p:sldId id="319" r:id="rId42"/>
    <p:sldId id="315" r:id="rId43"/>
    <p:sldId id="316" r:id="rId44"/>
    <p:sldId id="317" r:id="rId45"/>
    <p:sldId id="320" r:id="rId46"/>
    <p:sldId id="321" r:id="rId47"/>
    <p:sldId id="323" r:id="rId48"/>
    <p:sldId id="322" r:id="rId49"/>
    <p:sldId id="260" r:id="rId50"/>
    <p:sldId id="284" r:id="rId51"/>
    <p:sldId id="261" r:id="rId52"/>
    <p:sldId id="493" r:id="rId53"/>
    <p:sldId id="331" r:id="rId54"/>
    <p:sldId id="332" r:id="rId55"/>
    <p:sldId id="333" r:id="rId56"/>
    <p:sldId id="334" r:id="rId57"/>
    <p:sldId id="335" r:id="rId58"/>
    <p:sldId id="336" r:id="rId59"/>
    <p:sldId id="324" r:id="rId60"/>
    <p:sldId id="337" r:id="rId61"/>
    <p:sldId id="338" r:id="rId62"/>
    <p:sldId id="298" r:id="rId63"/>
    <p:sldId id="494" r:id="rId6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3D947-E2CE-40E6-A988-7E03CF2ED5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EDF8BC-7F27-4391-B520-B52D587F0CF5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>
              <a:latin typeface="Gill Sans MT" panose="020B0502020104020203" pitchFamily="34" charset="-18"/>
            </a:rPr>
            <a:t>Fáze před řízením</a:t>
          </a:r>
        </a:p>
      </dgm:t>
    </dgm:pt>
    <dgm:pt modelId="{EF1F684D-A703-475B-B82A-AA12CC18C026}" type="parTrans" cxnId="{EC6C39CD-DE3F-4D55-9320-6B001D41B49F}">
      <dgm:prSet/>
      <dgm:spPr/>
      <dgm:t>
        <a:bodyPr/>
        <a:lstStyle/>
        <a:p>
          <a:endParaRPr lang="cs-CZ"/>
        </a:p>
      </dgm:t>
    </dgm:pt>
    <dgm:pt modelId="{93377679-03B3-47B9-BD3F-FC52F2A59A26}" type="sibTrans" cxnId="{EC6C39CD-DE3F-4D55-9320-6B001D41B49F}">
      <dgm:prSet/>
      <dgm:spPr/>
      <dgm:t>
        <a:bodyPr/>
        <a:lstStyle/>
        <a:p>
          <a:endParaRPr lang="cs-CZ"/>
        </a:p>
      </dgm:t>
    </dgm:pt>
    <dgm:pt modelId="{A3C97888-8A88-4E2D-B442-F99C24A82AF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>
              <a:latin typeface="Gill Sans MT" panose="020B0502020104020203" pitchFamily="34" charset="-18"/>
            </a:rPr>
            <a:t>Probíhají postupy nezávislé na existenci řízení</a:t>
          </a:r>
        </a:p>
      </dgm:t>
    </dgm:pt>
    <dgm:pt modelId="{A6262D91-3AA3-4204-8D2B-C0A6AD6FA26D}" type="parTrans" cxnId="{49D6FCFE-DABF-4AE9-907A-AD7DBBFD548D}">
      <dgm:prSet/>
      <dgm:spPr/>
      <dgm:t>
        <a:bodyPr/>
        <a:lstStyle/>
        <a:p>
          <a:endParaRPr lang="cs-CZ"/>
        </a:p>
      </dgm:t>
    </dgm:pt>
    <dgm:pt modelId="{16974431-5678-4ED1-AF64-F37A30542F9F}" type="sibTrans" cxnId="{49D6FCFE-DABF-4AE9-907A-AD7DBBFD548D}">
      <dgm:prSet/>
      <dgm:spPr/>
      <dgm:t>
        <a:bodyPr/>
        <a:lstStyle/>
        <a:p>
          <a:endParaRPr lang="cs-CZ"/>
        </a:p>
      </dgm:t>
    </dgm:pt>
    <dgm:pt modelId="{25CDB033-4F2E-40A1-A15B-F8CAF8989DF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b="1" dirty="0">
              <a:latin typeface="Gill Sans MT" panose="020B0502020104020203" pitchFamily="34" charset="-18"/>
            </a:rPr>
            <a:t>Fáze řízení</a:t>
          </a:r>
        </a:p>
      </dgm:t>
    </dgm:pt>
    <dgm:pt modelId="{BDD11BE3-8459-4FE6-8909-5071F7DC28F2}" type="parTrans" cxnId="{2D00A990-F1A8-4B7C-BDFF-A506B7C8CFAB}">
      <dgm:prSet/>
      <dgm:spPr/>
      <dgm:t>
        <a:bodyPr/>
        <a:lstStyle/>
        <a:p>
          <a:endParaRPr lang="cs-CZ"/>
        </a:p>
      </dgm:t>
    </dgm:pt>
    <dgm:pt modelId="{EC06250C-3776-4220-8BA5-D2591BD55947}" type="sibTrans" cxnId="{2D00A990-F1A8-4B7C-BDFF-A506B7C8CFAB}">
      <dgm:prSet/>
      <dgm:spPr/>
      <dgm:t>
        <a:bodyPr/>
        <a:lstStyle/>
        <a:p>
          <a:endParaRPr lang="cs-CZ"/>
        </a:p>
      </dgm:t>
    </dgm:pt>
    <dgm:pt modelId="{C5F113F1-6160-491F-A366-6D62DDBA54B1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>
              <a:latin typeface="Gill Sans MT" panose="020B0502020104020203" pitchFamily="34" charset="-18"/>
            </a:rPr>
            <a:t>Fáze po řízení</a:t>
          </a:r>
        </a:p>
      </dgm:t>
    </dgm:pt>
    <dgm:pt modelId="{22B8F7FF-D6FD-43F7-AEC1-C996591581CA}" type="parTrans" cxnId="{C68A1E32-1AC8-4765-B6D6-7F903C806B68}">
      <dgm:prSet/>
      <dgm:spPr/>
      <dgm:t>
        <a:bodyPr/>
        <a:lstStyle/>
        <a:p>
          <a:endParaRPr lang="cs-CZ"/>
        </a:p>
      </dgm:t>
    </dgm:pt>
    <dgm:pt modelId="{232EAB87-D32F-44E5-8036-11092271EE0D}" type="sibTrans" cxnId="{C68A1E32-1AC8-4765-B6D6-7F903C806B68}">
      <dgm:prSet/>
      <dgm:spPr/>
      <dgm:t>
        <a:bodyPr/>
        <a:lstStyle/>
        <a:p>
          <a:endParaRPr lang="cs-CZ"/>
        </a:p>
      </dgm:t>
    </dgm:pt>
    <dgm:pt modelId="{A6CDD98D-0B2D-422C-8339-847D891E8BE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>
              <a:latin typeface="Gill Sans MT" panose="020B0502020104020203" pitchFamily="34" charset="-18"/>
            </a:rPr>
            <a:t>Probíhají postupy nezávislé na existenci řízení</a:t>
          </a:r>
        </a:p>
      </dgm:t>
    </dgm:pt>
    <dgm:pt modelId="{CBA2A338-C243-4DD4-BF57-2316DF213FD8}" type="parTrans" cxnId="{63F554D9-4123-401F-9A15-B0259DF4986B}">
      <dgm:prSet/>
      <dgm:spPr/>
      <dgm:t>
        <a:bodyPr/>
        <a:lstStyle/>
        <a:p>
          <a:endParaRPr lang="cs-CZ"/>
        </a:p>
      </dgm:t>
    </dgm:pt>
    <dgm:pt modelId="{0D1CC654-5432-4136-9C55-346D77082875}" type="sibTrans" cxnId="{63F554D9-4123-401F-9A15-B0259DF4986B}">
      <dgm:prSet/>
      <dgm:spPr/>
      <dgm:t>
        <a:bodyPr/>
        <a:lstStyle/>
        <a:p>
          <a:endParaRPr lang="cs-CZ"/>
        </a:p>
      </dgm:t>
    </dgm:pt>
    <dgm:pt modelId="{A6297810-AD35-443E-BAA7-794F511A5688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>
              <a:latin typeface="Gill Sans MT" panose="020B0502020104020203" pitchFamily="34" charset="-18"/>
            </a:rPr>
            <a:t>Probíhají postupy nezávislé na existenci řízení</a:t>
          </a:r>
        </a:p>
      </dgm:t>
    </dgm:pt>
    <dgm:pt modelId="{A036EABA-B90A-4F67-9F9D-CDCC35D972F7}" type="parTrans" cxnId="{620EDFA5-30C2-41AF-9CD4-0890DA9142A8}">
      <dgm:prSet/>
      <dgm:spPr/>
      <dgm:t>
        <a:bodyPr/>
        <a:lstStyle/>
        <a:p>
          <a:endParaRPr lang="cs-CZ"/>
        </a:p>
      </dgm:t>
    </dgm:pt>
    <dgm:pt modelId="{31447B0F-3D4F-4DDE-80BD-7689A242E27F}" type="sibTrans" cxnId="{620EDFA5-30C2-41AF-9CD4-0890DA9142A8}">
      <dgm:prSet/>
      <dgm:spPr/>
      <dgm:t>
        <a:bodyPr/>
        <a:lstStyle/>
        <a:p>
          <a:endParaRPr lang="cs-CZ"/>
        </a:p>
      </dgm:t>
    </dgm:pt>
    <dgm:pt modelId="{EDFD40D9-7F1C-493E-9493-AF32A46A1BF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>
              <a:latin typeface="Gill Sans MT" panose="020B0502020104020203" pitchFamily="34" charset="-18"/>
            </a:rPr>
            <a:t>Probíhají postupy závislé na existenci řízení</a:t>
          </a:r>
        </a:p>
      </dgm:t>
    </dgm:pt>
    <dgm:pt modelId="{D988428C-2EE5-4E37-9D82-771CAF231651}" type="parTrans" cxnId="{9603B0CC-19FF-4FBB-BD3A-C193BD9F8F16}">
      <dgm:prSet/>
      <dgm:spPr/>
      <dgm:t>
        <a:bodyPr/>
        <a:lstStyle/>
        <a:p>
          <a:endParaRPr lang="cs-CZ"/>
        </a:p>
      </dgm:t>
    </dgm:pt>
    <dgm:pt modelId="{E3D4F41A-E242-46BD-828A-BF9749CB8FB0}" type="sibTrans" cxnId="{9603B0CC-19FF-4FBB-BD3A-C193BD9F8F16}">
      <dgm:prSet/>
      <dgm:spPr/>
      <dgm:t>
        <a:bodyPr/>
        <a:lstStyle/>
        <a:p>
          <a:endParaRPr lang="cs-CZ"/>
        </a:p>
      </dgm:t>
    </dgm:pt>
    <dgm:pt modelId="{537669B4-7EA4-43A3-8A05-677800BBB30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i="1" dirty="0">
              <a:latin typeface="Gill Sans MT" panose="020B0502020104020203" pitchFamily="34" charset="-18"/>
            </a:rPr>
            <a:t>např. vyhledávací činnost</a:t>
          </a:r>
          <a:r>
            <a:rPr lang="cs-CZ" sz="1600" dirty="0">
              <a:latin typeface="Gill Sans MT" panose="020B0502020104020203" pitchFamily="34" charset="-18"/>
            </a:rPr>
            <a:t>	</a:t>
          </a:r>
        </a:p>
      </dgm:t>
    </dgm:pt>
    <dgm:pt modelId="{F09F8325-ED8B-4D39-9646-9681EC7CF251}" type="parTrans" cxnId="{1201C843-8F43-4DB2-8A2E-D8EC8DDF9E1F}">
      <dgm:prSet/>
      <dgm:spPr/>
      <dgm:t>
        <a:bodyPr/>
        <a:lstStyle/>
        <a:p>
          <a:endParaRPr lang="cs-CZ"/>
        </a:p>
      </dgm:t>
    </dgm:pt>
    <dgm:pt modelId="{3E07F869-CA30-4DA0-A883-A7C39293B640}" type="sibTrans" cxnId="{1201C843-8F43-4DB2-8A2E-D8EC8DDF9E1F}">
      <dgm:prSet/>
      <dgm:spPr/>
      <dgm:t>
        <a:bodyPr/>
        <a:lstStyle/>
        <a:p>
          <a:endParaRPr lang="cs-CZ"/>
        </a:p>
      </dgm:t>
    </dgm:pt>
    <dgm:pt modelId="{14B69221-0859-42F5-9DD0-752195A5DA2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i="1" dirty="0">
              <a:latin typeface="Gill Sans MT" panose="020B0502020104020203" pitchFamily="34" charset="-18"/>
            </a:rPr>
            <a:t>např. dokazování</a:t>
          </a:r>
        </a:p>
      </dgm:t>
    </dgm:pt>
    <dgm:pt modelId="{803DA13B-40AA-4FD2-AB10-49D969184218}" type="parTrans" cxnId="{4E2DA652-69DA-4B12-A463-F03C9085299C}">
      <dgm:prSet/>
      <dgm:spPr/>
      <dgm:t>
        <a:bodyPr/>
        <a:lstStyle/>
        <a:p>
          <a:endParaRPr lang="cs-CZ"/>
        </a:p>
      </dgm:t>
    </dgm:pt>
    <dgm:pt modelId="{C606F9B9-BE17-4653-B5AD-E1A32798AEE0}" type="sibTrans" cxnId="{4E2DA652-69DA-4B12-A463-F03C9085299C}">
      <dgm:prSet/>
      <dgm:spPr/>
      <dgm:t>
        <a:bodyPr/>
        <a:lstStyle/>
        <a:p>
          <a:endParaRPr lang="cs-CZ"/>
        </a:p>
      </dgm:t>
    </dgm:pt>
    <dgm:pt modelId="{6B285956-619F-4A7D-97CB-CA2DE2B749E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 sz="600" dirty="0">
            <a:latin typeface="Gill Sans MT" panose="020B0502020104020203" pitchFamily="34" charset="-18"/>
          </a:endParaRPr>
        </a:p>
      </dgm:t>
    </dgm:pt>
    <dgm:pt modelId="{8B45E1D0-C64E-40BD-B1A1-A9A2894D2F86}" type="parTrans" cxnId="{3ED80504-1723-40A3-9A40-BBE5F3358ABA}">
      <dgm:prSet/>
      <dgm:spPr/>
      <dgm:t>
        <a:bodyPr/>
        <a:lstStyle/>
        <a:p>
          <a:endParaRPr lang="cs-CZ"/>
        </a:p>
      </dgm:t>
    </dgm:pt>
    <dgm:pt modelId="{DE375B1F-82FE-47F6-9EEE-6E506E848256}" type="sibTrans" cxnId="{3ED80504-1723-40A3-9A40-BBE5F3358ABA}">
      <dgm:prSet/>
      <dgm:spPr/>
      <dgm:t>
        <a:bodyPr/>
        <a:lstStyle/>
        <a:p>
          <a:endParaRPr lang="cs-CZ"/>
        </a:p>
      </dgm:t>
    </dgm:pt>
    <dgm:pt modelId="{6A3504F3-8189-4687-AE50-8BC79FA9A021}" type="pres">
      <dgm:prSet presAssocID="{4FF3D947-E2CE-40E6-A988-7E03CF2ED571}" presName="Name0" presStyleCnt="0">
        <dgm:presLayoutVars>
          <dgm:dir/>
          <dgm:animLvl val="lvl"/>
          <dgm:resizeHandles val="exact"/>
        </dgm:presLayoutVars>
      </dgm:prSet>
      <dgm:spPr/>
    </dgm:pt>
    <dgm:pt modelId="{13F01CD6-32DA-491C-A613-41D0A85D9BB7}" type="pres">
      <dgm:prSet presAssocID="{21EDF8BC-7F27-4391-B520-B52D587F0CF5}" presName="linNode" presStyleCnt="0"/>
      <dgm:spPr/>
    </dgm:pt>
    <dgm:pt modelId="{384EEF50-506D-40F5-B374-2C218E90EEF5}" type="pres">
      <dgm:prSet presAssocID="{21EDF8BC-7F27-4391-B520-B52D587F0CF5}" presName="parentText" presStyleLbl="node1" presStyleIdx="0" presStyleCnt="3" custScaleY="22608">
        <dgm:presLayoutVars>
          <dgm:chMax val="1"/>
          <dgm:bulletEnabled val="1"/>
        </dgm:presLayoutVars>
      </dgm:prSet>
      <dgm:spPr/>
    </dgm:pt>
    <dgm:pt modelId="{8FD8484A-BCB9-4F98-AE5B-60FDDC5F6074}" type="pres">
      <dgm:prSet presAssocID="{21EDF8BC-7F27-4391-B520-B52D587F0CF5}" presName="descendantText" presStyleLbl="alignAccFollowNode1" presStyleIdx="0" presStyleCnt="3" custScaleY="19983">
        <dgm:presLayoutVars>
          <dgm:bulletEnabled val="1"/>
        </dgm:presLayoutVars>
      </dgm:prSet>
      <dgm:spPr/>
    </dgm:pt>
    <dgm:pt modelId="{68DC2A4E-315C-4AED-9329-11C4178967BB}" type="pres">
      <dgm:prSet presAssocID="{93377679-03B3-47B9-BD3F-FC52F2A59A26}" presName="sp" presStyleCnt="0"/>
      <dgm:spPr/>
    </dgm:pt>
    <dgm:pt modelId="{504BF94C-4829-4B2A-9B19-3742985A34D5}" type="pres">
      <dgm:prSet presAssocID="{25CDB033-4F2E-40A1-A15B-F8CAF8989DF9}" presName="linNode" presStyleCnt="0"/>
      <dgm:spPr/>
    </dgm:pt>
    <dgm:pt modelId="{7D1198AA-3740-4758-89C3-1D78EE41BB3F}" type="pres">
      <dgm:prSet presAssocID="{25CDB033-4F2E-40A1-A15B-F8CAF8989DF9}" presName="parentText" presStyleLbl="node1" presStyleIdx="1" presStyleCnt="3" custScaleY="63069">
        <dgm:presLayoutVars>
          <dgm:chMax val="1"/>
          <dgm:bulletEnabled val="1"/>
        </dgm:presLayoutVars>
      </dgm:prSet>
      <dgm:spPr/>
    </dgm:pt>
    <dgm:pt modelId="{4BA6A012-FFD0-47AB-8452-17B729BD8E8E}" type="pres">
      <dgm:prSet presAssocID="{25CDB033-4F2E-40A1-A15B-F8CAF8989DF9}" presName="descendantText" presStyleLbl="alignAccFollowNode1" presStyleIdx="1" presStyleCnt="3" custScaleY="64197">
        <dgm:presLayoutVars>
          <dgm:bulletEnabled val="1"/>
        </dgm:presLayoutVars>
      </dgm:prSet>
      <dgm:spPr/>
    </dgm:pt>
    <dgm:pt modelId="{2B6CB7CA-623A-4869-B250-773CACF5B06F}" type="pres">
      <dgm:prSet presAssocID="{EC06250C-3776-4220-8BA5-D2591BD55947}" presName="sp" presStyleCnt="0"/>
      <dgm:spPr/>
    </dgm:pt>
    <dgm:pt modelId="{00A13765-B580-484F-9A46-ADEEBE365F2B}" type="pres">
      <dgm:prSet presAssocID="{C5F113F1-6160-491F-A366-6D62DDBA54B1}" presName="linNode" presStyleCnt="0"/>
      <dgm:spPr/>
    </dgm:pt>
    <dgm:pt modelId="{81847872-D18E-4E72-9219-7AC1C07DE336}" type="pres">
      <dgm:prSet presAssocID="{C5F113F1-6160-491F-A366-6D62DDBA54B1}" presName="parentText" presStyleLbl="node1" presStyleIdx="2" presStyleCnt="3" custScaleY="24856">
        <dgm:presLayoutVars>
          <dgm:chMax val="1"/>
          <dgm:bulletEnabled val="1"/>
        </dgm:presLayoutVars>
      </dgm:prSet>
      <dgm:spPr/>
    </dgm:pt>
    <dgm:pt modelId="{DC2E5F64-738E-462D-B4EB-DBA095CC4199}" type="pres">
      <dgm:prSet presAssocID="{C5F113F1-6160-491F-A366-6D62DDBA54B1}" presName="descendantText" presStyleLbl="alignAccFollowNode1" presStyleIdx="2" presStyleCnt="3" custScaleY="23274">
        <dgm:presLayoutVars>
          <dgm:bulletEnabled val="1"/>
        </dgm:presLayoutVars>
      </dgm:prSet>
      <dgm:spPr/>
    </dgm:pt>
  </dgm:ptLst>
  <dgm:cxnLst>
    <dgm:cxn modelId="{E293E002-189B-4D13-A65A-FD6C71C561E3}" type="presOf" srcId="{537669B4-7EA4-43A3-8A05-677800BBB30C}" destId="{4BA6A012-FFD0-47AB-8452-17B729BD8E8E}" srcOrd="0" destOrd="1" presId="urn:microsoft.com/office/officeart/2005/8/layout/vList5"/>
    <dgm:cxn modelId="{3ED80504-1723-40A3-9A40-BBE5F3358ABA}" srcId="{A6297810-AD35-443E-BAA7-794F511A5688}" destId="{6B285956-619F-4A7D-97CB-CA2DE2B749E1}" srcOrd="1" destOrd="0" parTransId="{8B45E1D0-C64E-40BD-B1A1-A9A2894D2F86}" sibTransId="{DE375B1F-82FE-47F6-9EEE-6E506E848256}"/>
    <dgm:cxn modelId="{E57DAF0A-D715-4608-A3BF-406B4C0ADD7C}" type="presOf" srcId="{14B69221-0859-42F5-9DD0-752195A5DA2F}" destId="{4BA6A012-FFD0-47AB-8452-17B729BD8E8E}" srcOrd="0" destOrd="4" presId="urn:microsoft.com/office/officeart/2005/8/layout/vList5"/>
    <dgm:cxn modelId="{1C023510-0BB1-489B-B516-1885114994C8}" type="presOf" srcId="{C5F113F1-6160-491F-A366-6D62DDBA54B1}" destId="{81847872-D18E-4E72-9219-7AC1C07DE336}" srcOrd="0" destOrd="0" presId="urn:microsoft.com/office/officeart/2005/8/layout/vList5"/>
    <dgm:cxn modelId="{2A48811E-558E-47C0-8BAA-07DC57DE7429}" type="presOf" srcId="{EDFD40D9-7F1C-493E-9493-AF32A46A1BF6}" destId="{4BA6A012-FFD0-47AB-8452-17B729BD8E8E}" srcOrd="0" destOrd="3" presId="urn:microsoft.com/office/officeart/2005/8/layout/vList5"/>
    <dgm:cxn modelId="{C68A1E32-1AC8-4765-B6D6-7F903C806B68}" srcId="{4FF3D947-E2CE-40E6-A988-7E03CF2ED571}" destId="{C5F113F1-6160-491F-A366-6D62DDBA54B1}" srcOrd="2" destOrd="0" parTransId="{22B8F7FF-D6FD-43F7-AEC1-C996591581CA}" sibTransId="{232EAB87-D32F-44E5-8036-11092271EE0D}"/>
    <dgm:cxn modelId="{1201C843-8F43-4DB2-8A2E-D8EC8DDF9E1F}" srcId="{A6297810-AD35-443E-BAA7-794F511A5688}" destId="{537669B4-7EA4-43A3-8A05-677800BBB30C}" srcOrd="0" destOrd="0" parTransId="{F09F8325-ED8B-4D39-9646-9681EC7CF251}" sibTransId="{3E07F869-CA30-4DA0-A883-A7C39293B640}"/>
    <dgm:cxn modelId="{6A811645-67EB-4ECD-A9CC-E56B43946561}" type="presOf" srcId="{A6297810-AD35-443E-BAA7-794F511A5688}" destId="{4BA6A012-FFD0-47AB-8452-17B729BD8E8E}" srcOrd="0" destOrd="0" presId="urn:microsoft.com/office/officeart/2005/8/layout/vList5"/>
    <dgm:cxn modelId="{498D176E-D5B5-4A7C-9B1F-993CA1557ACC}" type="presOf" srcId="{21EDF8BC-7F27-4391-B520-B52D587F0CF5}" destId="{384EEF50-506D-40F5-B374-2C218E90EEF5}" srcOrd="0" destOrd="0" presId="urn:microsoft.com/office/officeart/2005/8/layout/vList5"/>
    <dgm:cxn modelId="{4E2DA652-69DA-4B12-A463-F03C9085299C}" srcId="{EDFD40D9-7F1C-493E-9493-AF32A46A1BF6}" destId="{14B69221-0859-42F5-9DD0-752195A5DA2F}" srcOrd="0" destOrd="0" parTransId="{803DA13B-40AA-4FD2-AB10-49D969184218}" sibTransId="{C606F9B9-BE17-4653-B5AD-E1A32798AEE0}"/>
    <dgm:cxn modelId="{4EAA9F55-780F-4258-A620-83534C0E79DD}" type="presOf" srcId="{4FF3D947-E2CE-40E6-A988-7E03CF2ED571}" destId="{6A3504F3-8189-4687-AE50-8BC79FA9A021}" srcOrd="0" destOrd="0" presId="urn:microsoft.com/office/officeart/2005/8/layout/vList5"/>
    <dgm:cxn modelId="{B4E43C76-FE59-4320-8382-AD7A517C7A8F}" type="presOf" srcId="{25CDB033-4F2E-40A1-A15B-F8CAF8989DF9}" destId="{7D1198AA-3740-4758-89C3-1D78EE41BB3F}" srcOrd="0" destOrd="0" presId="urn:microsoft.com/office/officeart/2005/8/layout/vList5"/>
    <dgm:cxn modelId="{588C9179-D8BC-4DF3-8BE0-BBFBDA1200B5}" type="presOf" srcId="{A3C97888-8A88-4E2D-B442-F99C24A82AF4}" destId="{8FD8484A-BCB9-4F98-AE5B-60FDDC5F6074}" srcOrd="0" destOrd="0" presId="urn:microsoft.com/office/officeart/2005/8/layout/vList5"/>
    <dgm:cxn modelId="{2D00A990-F1A8-4B7C-BDFF-A506B7C8CFAB}" srcId="{4FF3D947-E2CE-40E6-A988-7E03CF2ED571}" destId="{25CDB033-4F2E-40A1-A15B-F8CAF8989DF9}" srcOrd="1" destOrd="0" parTransId="{BDD11BE3-8459-4FE6-8909-5071F7DC28F2}" sibTransId="{EC06250C-3776-4220-8BA5-D2591BD55947}"/>
    <dgm:cxn modelId="{620EDFA5-30C2-41AF-9CD4-0890DA9142A8}" srcId="{25CDB033-4F2E-40A1-A15B-F8CAF8989DF9}" destId="{A6297810-AD35-443E-BAA7-794F511A5688}" srcOrd="0" destOrd="0" parTransId="{A036EABA-B90A-4F67-9F9D-CDCC35D972F7}" sibTransId="{31447B0F-3D4F-4DDE-80BD-7689A242E27F}"/>
    <dgm:cxn modelId="{8BF40DC9-BA38-4461-8D43-DEE0439F7257}" type="presOf" srcId="{A6CDD98D-0B2D-422C-8339-847D891E8BEB}" destId="{DC2E5F64-738E-462D-B4EB-DBA095CC4199}" srcOrd="0" destOrd="0" presId="urn:microsoft.com/office/officeart/2005/8/layout/vList5"/>
    <dgm:cxn modelId="{9603B0CC-19FF-4FBB-BD3A-C193BD9F8F16}" srcId="{25CDB033-4F2E-40A1-A15B-F8CAF8989DF9}" destId="{EDFD40D9-7F1C-493E-9493-AF32A46A1BF6}" srcOrd="1" destOrd="0" parTransId="{D988428C-2EE5-4E37-9D82-771CAF231651}" sibTransId="{E3D4F41A-E242-46BD-828A-BF9749CB8FB0}"/>
    <dgm:cxn modelId="{EC6C39CD-DE3F-4D55-9320-6B001D41B49F}" srcId="{4FF3D947-E2CE-40E6-A988-7E03CF2ED571}" destId="{21EDF8BC-7F27-4391-B520-B52D587F0CF5}" srcOrd="0" destOrd="0" parTransId="{EF1F684D-A703-475B-B82A-AA12CC18C026}" sibTransId="{93377679-03B3-47B9-BD3F-FC52F2A59A26}"/>
    <dgm:cxn modelId="{63F554D9-4123-401F-9A15-B0259DF4986B}" srcId="{C5F113F1-6160-491F-A366-6D62DDBA54B1}" destId="{A6CDD98D-0B2D-422C-8339-847D891E8BEB}" srcOrd="0" destOrd="0" parTransId="{CBA2A338-C243-4DD4-BF57-2316DF213FD8}" sibTransId="{0D1CC654-5432-4136-9C55-346D77082875}"/>
    <dgm:cxn modelId="{E90DCEFC-6A04-4307-A3AD-A04DC84EE7D3}" type="presOf" srcId="{6B285956-619F-4A7D-97CB-CA2DE2B749E1}" destId="{4BA6A012-FFD0-47AB-8452-17B729BD8E8E}" srcOrd="0" destOrd="2" presId="urn:microsoft.com/office/officeart/2005/8/layout/vList5"/>
    <dgm:cxn modelId="{49D6FCFE-DABF-4AE9-907A-AD7DBBFD548D}" srcId="{21EDF8BC-7F27-4391-B520-B52D587F0CF5}" destId="{A3C97888-8A88-4E2D-B442-F99C24A82AF4}" srcOrd="0" destOrd="0" parTransId="{A6262D91-3AA3-4204-8D2B-C0A6AD6FA26D}" sibTransId="{16974431-5678-4ED1-AF64-F37A30542F9F}"/>
    <dgm:cxn modelId="{917B309A-A9A7-4EF8-9485-00C061AEBDFA}" type="presParOf" srcId="{6A3504F3-8189-4687-AE50-8BC79FA9A021}" destId="{13F01CD6-32DA-491C-A613-41D0A85D9BB7}" srcOrd="0" destOrd="0" presId="urn:microsoft.com/office/officeart/2005/8/layout/vList5"/>
    <dgm:cxn modelId="{AF417049-0B24-4C40-AFE6-ECEF20577725}" type="presParOf" srcId="{13F01CD6-32DA-491C-A613-41D0A85D9BB7}" destId="{384EEF50-506D-40F5-B374-2C218E90EEF5}" srcOrd="0" destOrd="0" presId="urn:microsoft.com/office/officeart/2005/8/layout/vList5"/>
    <dgm:cxn modelId="{F85C6FFB-1FE0-457F-B7B8-8FDFCC2C5EAB}" type="presParOf" srcId="{13F01CD6-32DA-491C-A613-41D0A85D9BB7}" destId="{8FD8484A-BCB9-4F98-AE5B-60FDDC5F6074}" srcOrd="1" destOrd="0" presId="urn:microsoft.com/office/officeart/2005/8/layout/vList5"/>
    <dgm:cxn modelId="{B56C93EE-9FB3-4FE3-8C4B-40873768E89D}" type="presParOf" srcId="{6A3504F3-8189-4687-AE50-8BC79FA9A021}" destId="{68DC2A4E-315C-4AED-9329-11C4178967BB}" srcOrd="1" destOrd="0" presId="urn:microsoft.com/office/officeart/2005/8/layout/vList5"/>
    <dgm:cxn modelId="{32569B69-9F00-4759-9958-4B683EAC7760}" type="presParOf" srcId="{6A3504F3-8189-4687-AE50-8BC79FA9A021}" destId="{504BF94C-4829-4B2A-9B19-3742985A34D5}" srcOrd="2" destOrd="0" presId="urn:microsoft.com/office/officeart/2005/8/layout/vList5"/>
    <dgm:cxn modelId="{D5203802-132B-4D47-B72B-0628D01C94B6}" type="presParOf" srcId="{504BF94C-4829-4B2A-9B19-3742985A34D5}" destId="{7D1198AA-3740-4758-89C3-1D78EE41BB3F}" srcOrd="0" destOrd="0" presId="urn:microsoft.com/office/officeart/2005/8/layout/vList5"/>
    <dgm:cxn modelId="{B9FF077D-D49C-4AF0-BC52-527769BFFFDA}" type="presParOf" srcId="{504BF94C-4829-4B2A-9B19-3742985A34D5}" destId="{4BA6A012-FFD0-47AB-8452-17B729BD8E8E}" srcOrd="1" destOrd="0" presId="urn:microsoft.com/office/officeart/2005/8/layout/vList5"/>
    <dgm:cxn modelId="{541750CF-8952-4B23-B004-CEFCF8393DC1}" type="presParOf" srcId="{6A3504F3-8189-4687-AE50-8BC79FA9A021}" destId="{2B6CB7CA-623A-4869-B250-773CACF5B06F}" srcOrd="3" destOrd="0" presId="urn:microsoft.com/office/officeart/2005/8/layout/vList5"/>
    <dgm:cxn modelId="{BF5E51F6-AE42-4FC5-B134-4A9A23CADA22}" type="presParOf" srcId="{6A3504F3-8189-4687-AE50-8BC79FA9A021}" destId="{00A13765-B580-484F-9A46-ADEEBE365F2B}" srcOrd="4" destOrd="0" presId="urn:microsoft.com/office/officeart/2005/8/layout/vList5"/>
    <dgm:cxn modelId="{E4573A2D-75B8-48B0-8A10-5BCA0EC78AF4}" type="presParOf" srcId="{00A13765-B580-484F-9A46-ADEEBE365F2B}" destId="{81847872-D18E-4E72-9219-7AC1C07DE336}" srcOrd="0" destOrd="0" presId="urn:microsoft.com/office/officeart/2005/8/layout/vList5"/>
    <dgm:cxn modelId="{BD97ADDF-BDF5-408B-8C52-6B53D99D9CAC}" type="presParOf" srcId="{00A13765-B580-484F-9A46-ADEEBE365F2B}" destId="{DC2E5F64-738E-462D-B4EB-DBA095CC41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9D0924-D7F7-4502-9751-91DC6B5B18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B9949F4-741C-4A51-BB3D-496748645F22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Formalizované postupy</a:t>
          </a:r>
        </a:p>
      </dgm:t>
    </dgm:pt>
    <dgm:pt modelId="{283F7A35-606F-469D-BA28-142BF0255F54}" type="parTrans" cxnId="{D3FBC8F3-4FFA-4E31-AEB3-A65416E9D6B6}">
      <dgm:prSet/>
      <dgm:spPr/>
      <dgm:t>
        <a:bodyPr/>
        <a:lstStyle/>
        <a:p>
          <a:endParaRPr lang="cs-CZ"/>
        </a:p>
      </dgm:t>
    </dgm:pt>
    <dgm:pt modelId="{83A1F50F-459B-49F1-B497-3AD80E234550}" type="sibTrans" cxnId="{D3FBC8F3-4FFA-4E31-AEB3-A65416E9D6B6}">
      <dgm:prSet/>
      <dgm:spPr/>
      <dgm:t>
        <a:bodyPr/>
        <a:lstStyle/>
        <a:p>
          <a:endParaRPr lang="cs-CZ"/>
        </a:p>
      </dgm:t>
    </dgm:pt>
    <dgm:pt modelId="{5BE7D194-705F-4860-A414-4DB5BF8B57C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daňová kontrola</a:t>
          </a:r>
        </a:p>
      </dgm:t>
    </dgm:pt>
    <dgm:pt modelId="{EAE5DC7E-732C-4728-A959-6483CBBAC11C}" type="parTrans" cxnId="{4DE48AA0-72C2-4A65-BB75-65354A36E920}">
      <dgm:prSet/>
      <dgm:spPr/>
      <dgm:t>
        <a:bodyPr/>
        <a:lstStyle/>
        <a:p>
          <a:endParaRPr lang="cs-CZ"/>
        </a:p>
      </dgm:t>
    </dgm:pt>
    <dgm:pt modelId="{C55ECFFA-1FC9-4263-BCC4-DFA44A622B12}" type="sibTrans" cxnId="{4DE48AA0-72C2-4A65-BB75-65354A36E920}">
      <dgm:prSet/>
      <dgm:spPr/>
      <dgm:t>
        <a:bodyPr/>
        <a:lstStyle/>
        <a:p>
          <a:endParaRPr lang="cs-CZ"/>
        </a:p>
      </dgm:t>
    </dgm:pt>
    <dgm:pt modelId="{63626AAC-BAA1-4055-B663-2F7C5C61198E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Neformalizované postupy</a:t>
          </a:r>
        </a:p>
      </dgm:t>
    </dgm:pt>
    <dgm:pt modelId="{F1DB17C4-0C08-401C-90E0-8B199EE3D8C0}" type="parTrans" cxnId="{D4A3ECA9-49C0-4195-94AD-EF9E5C8EA436}">
      <dgm:prSet/>
      <dgm:spPr/>
      <dgm:t>
        <a:bodyPr/>
        <a:lstStyle/>
        <a:p>
          <a:endParaRPr lang="cs-CZ"/>
        </a:p>
      </dgm:t>
    </dgm:pt>
    <dgm:pt modelId="{439A1716-8197-4864-80C7-C415D3D91241}" type="sibTrans" cxnId="{D4A3ECA9-49C0-4195-94AD-EF9E5C8EA436}">
      <dgm:prSet/>
      <dgm:spPr/>
      <dgm:t>
        <a:bodyPr/>
        <a:lstStyle/>
        <a:p>
          <a:endParaRPr lang="cs-CZ"/>
        </a:p>
      </dgm:t>
    </dgm:pt>
    <dgm:pt modelId="{394A44A9-9CAD-4E63-94D1-0B0C1F71FFB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vyhledávací činnost</a:t>
          </a:r>
        </a:p>
      </dgm:t>
    </dgm:pt>
    <dgm:pt modelId="{AE5881AA-A7B8-40CF-9A3D-26A13D4F15AE}" type="parTrans" cxnId="{B3DE61D6-F256-4459-BC07-CA5B3ECF316E}">
      <dgm:prSet/>
      <dgm:spPr/>
      <dgm:t>
        <a:bodyPr/>
        <a:lstStyle/>
        <a:p>
          <a:endParaRPr lang="cs-CZ"/>
        </a:p>
      </dgm:t>
    </dgm:pt>
    <dgm:pt modelId="{DBD78AB8-1F8F-4B9A-8727-344076BBC258}" type="sibTrans" cxnId="{B3DE61D6-F256-4459-BC07-CA5B3ECF316E}">
      <dgm:prSet/>
      <dgm:spPr/>
      <dgm:t>
        <a:bodyPr/>
        <a:lstStyle/>
        <a:p>
          <a:endParaRPr lang="cs-CZ"/>
        </a:p>
      </dgm:t>
    </dgm:pt>
    <dgm:pt modelId="{CC89CE62-87F1-4D4A-9B97-9A522271C96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postup k odstranění pochybností</a:t>
          </a:r>
        </a:p>
      </dgm:t>
    </dgm:pt>
    <dgm:pt modelId="{4152D79B-A9D6-4DDE-9566-F4D6004FF8CB}" type="parTrans" cxnId="{5240E7D5-2E51-4E68-AC49-4F56271176A2}">
      <dgm:prSet/>
      <dgm:spPr/>
      <dgm:t>
        <a:bodyPr/>
        <a:lstStyle/>
        <a:p>
          <a:endParaRPr lang="cs-CZ"/>
        </a:p>
      </dgm:t>
    </dgm:pt>
    <dgm:pt modelId="{2259D108-2BC1-4DC0-8F95-B44531038EE8}" type="sibTrans" cxnId="{5240E7D5-2E51-4E68-AC49-4F56271176A2}">
      <dgm:prSet/>
      <dgm:spPr/>
      <dgm:t>
        <a:bodyPr/>
        <a:lstStyle/>
        <a:p>
          <a:endParaRPr lang="cs-CZ"/>
        </a:p>
      </dgm:t>
    </dgm:pt>
    <dgm:pt modelId="{223DC51F-164F-4542-AE15-F5025049A8B9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doručování</a:t>
          </a:r>
        </a:p>
      </dgm:t>
    </dgm:pt>
    <dgm:pt modelId="{FF349525-BDC7-4D31-9A79-35D2F62DA7AD}" type="parTrans" cxnId="{31BE4B84-6D3A-46E6-9903-FE2580418EC0}">
      <dgm:prSet/>
      <dgm:spPr/>
      <dgm:t>
        <a:bodyPr/>
        <a:lstStyle/>
        <a:p>
          <a:endParaRPr lang="cs-CZ"/>
        </a:p>
      </dgm:t>
    </dgm:pt>
    <dgm:pt modelId="{E4C04E3A-522F-4007-A62C-61D79DE49AD9}" type="sibTrans" cxnId="{31BE4B84-6D3A-46E6-9903-FE2580418EC0}">
      <dgm:prSet/>
      <dgm:spPr/>
      <dgm:t>
        <a:bodyPr/>
        <a:lstStyle/>
        <a:p>
          <a:endParaRPr lang="cs-CZ"/>
        </a:p>
      </dgm:t>
    </dgm:pt>
    <dgm:pt modelId="{139CEBC2-5B8B-4629-8DFC-2F44A0F3B4F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vedení spisu</a:t>
          </a:r>
        </a:p>
      </dgm:t>
    </dgm:pt>
    <dgm:pt modelId="{D5C601C2-9F03-4B97-8C14-413B4F9256CB}" type="parTrans" cxnId="{2EAC2042-7F0F-4882-BCD4-5ADBC102AE28}">
      <dgm:prSet/>
      <dgm:spPr/>
      <dgm:t>
        <a:bodyPr/>
        <a:lstStyle/>
        <a:p>
          <a:endParaRPr lang="cs-CZ"/>
        </a:p>
      </dgm:t>
    </dgm:pt>
    <dgm:pt modelId="{E35CE58E-6322-41D2-9704-A4F3B7702782}" type="sibTrans" cxnId="{2EAC2042-7F0F-4882-BCD4-5ADBC102AE28}">
      <dgm:prSet/>
      <dgm:spPr/>
      <dgm:t>
        <a:bodyPr/>
        <a:lstStyle/>
        <a:p>
          <a:endParaRPr lang="cs-CZ"/>
        </a:p>
      </dgm:t>
    </dgm:pt>
    <dgm:pt modelId="{4700D52C-240B-4EBB-833E-C397895A2A5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evidence daní</a:t>
          </a:r>
        </a:p>
      </dgm:t>
    </dgm:pt>
    <dgm:pt modelId="{BC0EB94D-C033-4D3C-AC85-D2742F42DD07}" type="parTrans" cxnId="{857C8B92-2236-4E02-89F3-D9EA323DE33F}">
      <dgm:prSet/>
      <dgm:spPr/>
      <dgm:t>
        <a:bodyPr/>
        <a:lstStyle/>
        <a:p>
          <a:endParaRPr lang="cs-CZ"/>
        </a:p>
      </dgm:t>
    </dgm:pt>
    <dgm:pt modelId="{CDA883DB-8ECD-4D20-92C2-B8A39A00A747}" type="sibTrans" cxnId="{857C8B92-2236-4E02-89F3-D9EA323DE33F}">
      <dgm:prSet/>
      <dgm:spPr/>
      <dgm:t>
        <a:bodyPr/>
        <a:lstStyle/>
        <a:p>
          <a:endParaRPr lang="cs-CZ"/>
        </a:p>
      </dgm:t>
    </dgm:pt>
    <dgm:pt modelId="{D4B2914F-1802-47E9-A42D-94839763792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šetření</a:t>
          </a:r>
        </a:p>
      </dgm:t>
    </dgm:pt>
    <dgm:pt modelId="{63FD4E17-A8F8-4A48-A723-D8FE65B10CA5}" type="parTrans" cxnId="{D7A7A89B-A88C-4209-B04C-453F624A5780}">
      <dgm:prSet/>
      <dgm:spPr/>
      <dgm:t>
        <a:bodyPr/>
        <a:lstStyle/>
        <a:p>
          <a:endParaRPr lang="cs-CZ"/>
        </a:p>
      </dgm:t>
    </dgm:pt>
    <dgm:pt modelId="{A7F4318D-8A1A-4A47-BE03-C3F5A057E500}" type="sibTrans" cxnId="{D7A7A89B-A88C-4209-B04C-453F624A5780}">
      <dgm:prSet/>
      <dgm:spPr/>
      <dgm:t>
        <a:bodyPr/>
        <a:lstStyle/>
        <a:p>
          <a:endParaRPr lang="cs-CZ"/>
        </a:p>
      </dgm:t>
    </dgm:pt>
    <dgm:pt modelId="{5E9875A3-27CC-41E5-82A2-DBB6A0C7E9A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dožádání</a:t>
          </a:r>
        </a:p>
      </dgm:t>
    </dgm:pt>
    <dgm:pt modelId="{D35A78DE-BD17-4C7B-A735-08EE67E779B5}" type="parTrans" cxnId="{9557F97B-4FB4-4DB0-B266-C2F810C90F23}">
      <dgm:prSet/>
      <dgm:spPr/>
      <dgm:t>
        <a:bodyPr/>
        <a:lstStyle/>
        <a:p>
          <a:endParaRPr lang="cs-CZ"/>
        </a:p>
      </dgm:t>
    </dgm:pt>
    <dgm:pt modelId="{23339E18-0CDE-4B5F-8EFF-1E850428D533}" type="sibTrans" cxnId="{9557F97B-4FB4-4DB0-B266-C2F810C90F23}">
      <dgm:prSet/>
      <dgm:spPr/>
      <dgm:t>
        <a:bodyPr/>
        <a:lstStyle/>
        <a:p>
          <a:endParaRPr lang="cs-CZ"/>
        </a:p>
      </dgm:t>
    </dgm:pt>
    <dgm:pt modelId="{D38D53BB-AE50-472B-AC71-26C598E8EC4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vybírání daní</a:t>
          </a:r>
        </a:p>
      </dgm:t>
    </dgm:pt>
    <dgm:pt modelId="{5B41C052-8121-4669-B53A-F6C3B2520CD0}" type="parTrans" cxnId="{A95CC255-A736-4534-A6FF-D0C6531CF3D5}">
      <dgm:prSet/>
      <dgm:spPr/>
      <dgm:t>
        <a:bodyPr/>
        <a:lstStyle/>
        <a:p>
          <a:endParaRPr lang="cs-CZ"/>
        </a:p>
      </dgm:t>
    </dgm:pt>
    <dgm:pt modelId="{C99AE332-EC68-4AF1-9651-57896E38CB2A}" type="sibTrans" cxnId="{A95CC255-A736-4534-A6FF-D0C6531CF3D5}">
      <dgm:prSet/>
      <dgm:spPr/>
      <dgm:t>
        <a:bodyPr/>
        <a:lstStyle/>
        <a:p>
          <a:endParaRPr lang="cs-CZ"/>
        </a:p>
      </dgm:t>
    </dgm:pt>
    <dgm:pt modelId="{B58A5267-CCEA-4064-A9CF-F31BFB63620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protokolace</a:t>
          </a:r>
        </a:p>
      </dgm:t>
    </dgm:pt>
    <dgm:pt modelId="{9257967C-2B84-4326-A9C4-F4D2664EC0B0}" type="parTrans" cxnId="{1718B98F-41E0-47E0-B4A8-5BE5CBF19F29}">
      <dgm:prSet/>
      <dgm:spPr/>
      <dgm:t>
        <a:bodyPr/>
        <a:lstStyle/>
        <a:p>
          <a:endParaRPr lang="cs-CZ"/>
        </a:p>
      </dgm:t>
    </dgm:pt>
    <dgm:pt modelId="{9AD2A3CA-C835-4D0F-A8B5-5A7C00E4391B}" type="sibTrans" cxnId="{1718B98F-41E0-47E0-B4A8-5BE5CBF19F29}">
      <dgm:prSet/>
      <dgm:spPr/>
      <dgm:t>
        <a:bodyPr/>
        <a:lstStyle/>
        <a:p>
          <a:endParaRPr lang="cs-CZ"/>
        </a:p>
      </dgm:t>
    </dgm:pt>
    <dgm:pt modelId="{E60A816E-47CD-413F-974A-18269A111EE2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vysvětlení	</a:t>
          </a:r>
        </a:p>
      </dgm:t>
    </dgm:pt>
    <dgm:pt modelId="{290FD07A-444E-4F7C-BDF7-FB53906BDDB4}" type="parTrans" cxnId="{66DB580A-1CB7-45A4-9AE6-EB53C7CE0C50}">
      <dgm:prSet/>
      <dgm:spPr/>
      <dgm:t>
        <a:bodyPr/>
        <a:lstStyle/>
        <a:p>
          <a:endParaRPr lang="cs-CZ"/>
        </a:p>
      </dgm:t>
    </dgm:pt>
    <dgm:pt modelId="{3DA1FE80-0B12-4EE5-B068-5D967F5D5B22}" type="sibTrans" cxnId="{66DB580A-1CB7-45A4-9AE6-EB53C7CE0C50}">
      <dgm:prSet/>
      <dgm:spPr/>
      <dgm:t>
        <a:bodyPr/>
        <a:lstStyle/>
        <a:p>
          <a:endParaRPr lang="cs-CZ"/>
        </a:p>
      </dgm:t>
    </dgm:pt>
    <dgm:pt modelId="{9C811100-73D9-4A74-A1BD-8F3E07CB36D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dokazování</a:t>
          </a:r>
        </a:p>
      </dgm:t>
    </dgm:pt>
    <dgm:pt modelId="{C297BB07-64ED-4577-834A-F36F672E75EB}" type="parTrans" cxnId="{60A3D24B-55E0-42AB-B9BB-7DA5612BC017}">
      <dgm:prSet/>
      <dgm:spPr/>
      <dgm:t>
        <a:bodyPr/>
        <a:lstStyle/>
        <a:p>
          <a:endParaRPr lang="cs-CZ"/>
        </a:p>
      </dgm:t>
    </dgm:pt>
    <dgm:pt modelId="{84105400-E466-4E50-AAC6-BEBBF16C52D6}" type="sibTrans" cxnId="{60A3D24B-55E0-42AB-B9BB-7DA5612BC017}">
      <dgm:prSet/>
      <dgm:spPr/>
      <dgm:t>
        <a:bodyPr/>
        <a:lstStyle/>
        <a:p>
          <a:endParaRPr lang="cs-CZ"/>
        </a:p>
      </dgm:t>
    </dgm:pt>
    <dgm:pt modelId="{FDB8502D-8552-43E8-80EF-59FD57D700E7}" type="pres">
      <dgm:prSet presAssocID="{4D9D0924-D7F7-4502-9751-91DC6B5B186A}" presName="Name0" presStyleCnt="0">
        <dgm:presLayoutVars>
          <dgm:dir/>
          <dgm:animLvl val="lvl"/>
          <dgm:resizeHandles val="exact"/>
        </dgm:presLayoutVars>
      </dgm:prSet>
      <dgm:spPr/>
    </dgm:pt>
    <dgm:pt modelId="{EF2F26D6-C0D7-453D-B3D8-DE414803E92C}" type="pres">
      <dgm:prSet presAssocID="{7B9949F4-741C-4A51-BB3D-496748645F22}" presName="composite" presStyleCnt="0"/>
      <dgm:spPr/>
    </dgm:pt>
    <dgm:pt modelId="{2A2993C6-1DCB-48BE-9D76-82D91ABBBF56}" type="pres">
      <dgm:prSet presAssocID="{7B9949F4-741C-4A51-BB3D-496748645F2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A7A128D-E97F-42A3-B59E-8D6174ED807F}" type="pres">
      <dgm:prSet presAssocID="{7B9949F4-741C-4A51-BB3D-496748645F22}" presName="desTx" presStyleLbl="alignAccFollowNode1" presStyleIdx="0" presStyleCnt="2">
        <dgm:presLayoutVars>
          <dgm:bulletEnabled val="1"/>
        </dgm:presLayoutVars>
      </dgm:prSet>
      <dgm:spPr/>
    </dgm:pt>
    <dgm:pt modelId="{203605B5-CAD8-4E3C-B8BB-C57764F01DDF}" type="pres">
      <dgm:prSet presAssocID="{83A1F50F-459B-49F1-B497-3AD80E234550}" presName="space" presStyleCnt="0"/>
      <dgm:spPr/>
    </dgm:pt>
    <dgm:pt modelId="{776BC58E-FD6D-461D-B5EF-6440669E8A99}" type="pres">
      <dgm:prSet presAssocID="{63626AAC-BAA1-4055-B663-2F7C5C61198E}" presName="composite" presStyleCnt="0"/>
      <dgm:spPr/>
    </dgm:pt>
    <dgm:pt modelId="{29FB556B-A09B-400D-84D6-AEDCCFF49AD8}" type="pres">
      <dgm:prSet presAssocID="{63626AAC-BAA1-4055-B663-2F7C5C61198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301595B-E45D-47D6-9D27-77ED4EEB4AFF}" type="pres">
      <dgm:prSet presAssocID="{63626AAC-BAA1-4055-B663-2F7C5C61198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6DB580A-1CB7-45A4-9AE6-EB53C7CE0C50}" srcId="{394A44A9-9CAD-4E63-94D1-0B0C1F71FFB8}" destId="{E60A816E-47CD-413F-974A-18269A111EE2}" srcOrd="1" destOrd="0" parTransId="{290FD07A-444E-4F7C-BDF7-FB53906BDDB4}" sibTransId="{3DA1FE80-0B12-4EE5-B068-5D967F5D5B22}"/>
    <dgm:cxn modelId="{672F4B18-77DE-48BE-BB81-9D37CBE8FDA3}" type="presOf" srcId="{9C811100-73D9-4A74-A1BD-8F3E07CB36DD}" destId="{6301595B-E45D-47D6-9D27-77ED4EEB4AFF}" srcOrd="0" destOrd="3" presId="urn:microsoft.com/office/officeart/2005/8/layout/hList1"/>
    <dgm:cxn modelId="{3F57B85C-9464-4EE1-BB8C-7EDF6693B302}" type="presOf" srcId="{E60A816E-47CD-413F-974A-18269A111EE2}" destId="{6301595B-E45D-47D6-9D27-77ED4EEB4AFF}" srcOrd="0" destOrd="2" presId="urn:microsoft.com/office/officeart/2005/8/layout/hList1"/>
    <dgm:cxn modelId="{2EAC2042-7F0F-4882-BCD4-5ADBC102AE28}" srcId="{63626AAC-BAA1-4055-B663-2F7C5C61198E}" destId="{139CEBC2-5B8B-4629-8DFC-2F44A0F3B4FD}" srcOrd="4" destOrd="0" parTransId="{D5C601C2-9F03-4B97-8C14-413B4F9256CB}" sibTransId="{E35CE58E-6322-41D2-9704-A4F3B7702782}"/>
    <dgm:cxn modelId="{3476B868-60D8-4850-89B8-593623C4449A}" type="presOf" srcId="{B58A5267-CCEA-4064-A9CF-F31BFB63620D}" destId="{6301595B-E45D-47D6-9D27-77ED4EEB4AFF}" srcOrd="0" destOrd="9" presId="urn:microsoft.com/office/officeart/2005/8/layout/hList1"/>
    <dgm:cxn modelId="{60A3D24B-55E0-42AB-B9BB-7DA5612BC017}" srcId="{63626AAC-BAA1-4055-B663-2F7C5C61198E}" destId="{9C811100-73D9-4A74-A1BD-8F3E07CB36DD}" srcOrd="1" destOrd="0" parTransId="{C297BB07-64ED-4577-834A-F36F672E75EB}" sibTransId="{84105400-E466-4E50-AAC6-BEBBF16C52D6}"/>
    <dgm:cxn modelId="{A95CC255-A736-4534-A6FF-D0C6531CF3D5}" srcId="{63626AAC-BAA1-4055-B663-2F7C5C61198E}" destId="{D38D53BB-AE50-472B-AC71-26C598E8EC40}" srcOrd="6" destOrd="0" parTransId="{5B41C052-8121-4669-B53A-F6C3B2520CD0}" sibTransId="{C99AE332-EC68-4AF1-9651-57896E38CB2A}"/>
    <dgm:cxn modelId="{9557F97B-4FB4-4DB0-B266-C2F810C90F23}" srcId="{63626AAC-BAA1-4055-B663-2F7C5C61198E}" destId="{5E9875A3-27CC-41E5-82A2-DBB6A0C7E9A0}" srcOrd="2" destOrd="0" parTransId="{D35A78DE-BD17-4C7B-A735-08EE67E779B5}" sibTransId="{23339E18-0CDE-4B5F-8EFF-1E850428D533}"/>
    <dgm:cxn modelId="{11EFD97F-BD63-4675-99E7-5B21A9E15940}" type="presOf" srcId="{5BE7D194-705F-4860-A414-4DB5BF8B57C0}" destId="{4A7A128D-E97F-42A3-B59E-8D6174ED807F}" srcOrd="0" destOrd="0" presId="urn:microsoft.com/office/officeart/2005/8/layout/hList1"/>
    <dgm:cxn modelId="{31BE4B84-6D3A-46E6-9903-FE2580418EC0}" srcId="{63626AAC-BAA1-4055-B663-2F7C5C61198E}" destId="{223DC51F-164F-4542-AE15-F5025049A8B9}" srcOrd="3" destOrd="0" parTransId="{FF349525-BDC7-4D31-9A79-35D2F62DA7AD}" sibTransId="{E4C04E3A-522F-4007-A62C-61D79DE49AD9}"/>
    <dgm:cxn modelId="{1718B98F-41E0-47E0-B4A8-5BE5CBF19F29}" srcId="{63626AAC-BAA1-4055-B663-2F7C5C61198E}" destId="{B58A5267-CCEA-4064-A9CF-F31BFB63620D}" srcOrd="7" destOrd="0" parTransId="{9257967C-2B84-4326-A9C4-F4D2664EC0B0}" sibTransId="{9AD2A3CA-C835-4D0F-A8B5-5A7C00E4391B}"/>
    <dgm:cxn modelId="{B4D8C98F-F172-4EE1-950F-4E2A1176CE22}" type="presOf" srcId="{394A44A9-9CAD-4E63-94D1-0B0C1F71FFB8}" destId="{6301595B-E45D-47D6-9D27-77ED4EEB4AFF}" srcOrd="0" destOrd="0" presId="urn:microsoft.com/office/officeart/2005/8/layout/hList1"/>
    <dgm:cxn modelId="{857C8B92-2236-4E02-89F3-D9EA323DE33F}" srcId="{63626AAC-BAA1-4055-B663-2F7C5C61198E}" destId="{4700D52C-240B-4EBB-833E-C397895A2A5A}" srcOrd="5" destOrd="0" parTransId="{BC0EB94D-C033-4D3C-AC85-D2742F42DD07}" sibTransId="{CDA883DB-8ECD-4D20-92C2-B8A39A00A747}"/>
    <dgm:cxn modelId="{D7A7A89B-A88C-4209-B04C-453F624A5780}" srcId="{394A44A9-9CAD-4E63-94D1-0B0C1F71FFB8}" destId="{D4B2914F-1802-47E9-A42D-94839763792E}" srcOrd="0" destOrd="0" parTransId="{63FD4E17-A8F8-4A48-A723-D8FE65B10CA5}" sibTransId="{A7F4318D-8A1A-4A47-BE03-C3F5A057E500}"/>
    <dgm:cxn modelId="{4DE48AA0-72C2-4A65-BB75-65354A36E920}" srcId="{7B9949F4-741C-4A51-BB3D-496748645F22}" destId="{5BE7D194-705F-4860-A414-4DB5BF8B57C0}" srcOrd="0" destOrd="0" parTransId="{EAE5DC7E-732C-4728-A959-6483CBBAC11C}" sibTransId="{C55ECFFA-1FC9-4263-BCC4-DFA44A622B12}"/>
    <dgm:cxn modelId="{CC4C00A3-5D06-4388-B4AE-96385B4ADC86}" type="presOf" srcId="{D38D53BB-AE50-472B-AC71-26C598E8EC40}" destId="{6301595B-E45D-47D6-9D27-77ED4EEB4AFF}" srcOrd="0" destOrd="8" presId="urn:microsoft.com/office/officeart/2005/8/layout/hList1"/>
    <dgm:cxn modelId="{D4A3ECA9-49C0-4195-94AD-EF9E5C8EA436}" srcId="{4D9D0924-D7F7-4502-9751-91DC6B5B186A}" destId="{63626AAC-BAA1-4055-B663-2F7C5C61198E}" srcOrd="1" destOrd="0" parTransId="{F1DB17C4-0C08-401C-90E0-8B199EE3D8C0}" sibTransId="{439A1716-8197-4864-80C7-C415D3D91241}"/>
    <dgm:cxn modelId="{35B788BB-39DF-4567-9113-9B6593B3D07B}" type="presOf" srcId="{4D9D0924-D7F7-4502-9751-91DC6B5B186A}" destId="{FDB8502D-8552-43E8-80EF-59FD57D700E7}" srcOrd="0" destOrd="0" presId="urn:microsoft.com/office/officeart/2005/8/layout/hList1"/>
    <dgm:cxn modelId="{5BD93CC6-1174-4FDC-B6FD-C9DC7C104C92}" type="presOf" srcId="{63626AAC-BAA1-4055-B663-2F7C5C61198E}" destId="{29FB556B-A09B-400D-84D6-AEDCCFF49AD8}" srcOrd="0" destOrd="0" presId="urn:microsoft.com/office/officeart/2005/8/layout/hList1"/>
    <dgm:cxn modelId="{853E05D3-CEB3-446E-B8AD-1183DB308F91}" type="presOf" srcId="{7B9949F4-741C-4A51-BB3D-496748645F22}" destId="{2A2993C6-1DCB-48BE-9D76-82D91ABBBF56}" srcOrd="0" destOrd="0" presId="urn:microsoft.com/office/officeart/2005/8/layout/hList1"/>
    <dgm:cxn modelId="{5240E7D5-2E51-4E68-AC49-4F56271176A2}" srcId="{7B9949F4-741C-4A51-BB3D-496748645F22}" destId="{CC89CE62-87F1-4D4A-9B97-9A522271C965}" srcOrd="1" destOrd="0" parTransId="{4152D79B-A9D6-4DDE-9566-F4D6004FF8CB}" sibTransId="{2259D108-2BC1-4DC0-8F95-B44531038EE8}"/>
    <dgm:cxn modelId="{B3DE61D6-F256-4459-BC07-CA5B3ECF316E}" srcId="{63626AAC-BAA1-4055-B663-2F7C5C61198E}" destId="{394A44A9-9CAD-4E63-94D1-0B0C1F71FFB8}" srcOrd="0" destOrd="0" parTransId="{AE5881AA-A7B8-40CF-9A3D-26A13D4F15AE}" sibTransId="{DBD78AB8-1F8F-4B9A-8727-344076BBC258}"/>
    <dgm:cxn modelId="{3E19DEDB-BFAD-4B28-8A21-61F77403EC1E}" type="presOf" srcId="{223DC51F-164F-4542-AE15-F5025049A8B9}" destId="{6301595B-E45D-47D6-9D27-77ED4EEB4AFF}" srcOrd="0" destOrd="5" presId="urn:microsoft.com/office/officeart/2005/8/layout/hList1"/>
    <dgm:cxn modelId="{4032D6E9-414B-461F-A48E-ED6D6CF7EF8B}" type="presOf" srcId="{139CEBC2-5B8B-4629-8DFC-2F44A0F3B4FD}" destId="{6301595B-E45D-47D6-9D27-77ED4EEB4AFF}" srcOrd="0" destOrd="6" presId="urn:microsoft.com/office/officeart/2005/8/layout/hList1"/>
    <dgm:cxn modelId="{9A2FB1EE-232D-434E-A877-46CE2E1DE17A}" type="presOf" srcId="{5E9875A3-27CC-41E5-82A2-DBB6A0C7E9A0}" destId="{6301595B-E45D-47D6-9D27-77ED4EEB4AFF}" srcOrd="0" destOrd="4" presId="urn:microsoft.com/office/officeart/2005/8/layout/hList1"/>
    <dgm:cxn modelId="{D3FBC8F3-4FFA-4E31-AEB3-A65416E9D6B6}" srcId="{4D9D0924-D7F7-4502-9751-91DC6B5B186A}" destId="{7B9949F4-741C-4A51-BB3D-496748645F22}" srcOrd="0" destOrd="0" parTransId="{283F7A35-606F-469D-BA28-142BF0255F54}" sibTransId="{83A1F50F-459B-49F1-B497-3AD80E234550}"/>
    <dgm:cxn modelId="{9A953AF5-910A-44C7-9781-21E43AD7659E}" type="presOf" srcId="{D4B2914F-1802-47E9-A42D-94839763792E}" destId="{6301595B-E45D-47D6-9D27-77ED4EEB4AFF}" srcOrd="0" destOrd="1" presId="urn:microsoft.com/office/officeart/2005/8/layout/hList1"/>
    <dgm:cxn modelId="{FF863BF9-0495-496F-9847-0F985EE41DF8}" type="presOf" srcId="{CC89CE62-87F1-4D4A-9B97-9A522271C965}" destId="{4A7A128D-E97F-42A3-B59E-8D6174ED807F}" srcOrd="0" destOrd="1" presId="urn:microsoft.com/office/officeart/2005/8/layout/hList1"/>
    <dgm:cxn modelId="{67F4BCF9-F5DA-4F9C-B0E3-83EF51C5B887}" type="presOf" srcId="{4700D52C-240B-4EBB-833E-C397895A2A5A}" destId="{6301595B-E45D-47D6-9D27-77ED4EEB4AFF}" srcOrd="0" destOrd="7" presId="urn:microsoft.com/office/officeart/2005/8/layout/hList1"/>
    <dgm:cxn modelId="{819DFDCB-85F6-4501-B0CF-9B7EE5919E47}" type="presParOf" srcId="{FDB8502D-8552-43E8-80EF-59FD57D700E7}" destId="{EF2F26D6-C0D7-453D-B3D8-DE414803E92C}" srcOrd="0" destOrd="0" presId="urn:microsoft.com/office/officeart/2005/8/layout/hList1"/>
    <dgm:cxn modelId="{DF173F83-AD2F-4FD5-A7DB-C3E582781B3D}" type="presParOf" srcId="{EF2F26D6-C0D7-453D-B3D8-DE414803E92C}" destId="{2A2993C6-1DCB-48BE-9D76-82D91ABBBF56}" srcOrd="0" destOrd="0" presId="urn:microsoft.com/office/officeart/2005/8/layout/hList1"/>
    <dgm:cxn modelId="{922390D9-D735-4CA2-BD70-9EAC5B1B8F61}" type="presParOf" srcId="{EF2F26D6-C0D7-453D-B3D8-DE414803E92C}" destId="{4A7A128D-E97F-42A3-B59E-8D6174ED807F}" srcOrd="1" destOrd="0" presId="urn:microsoft.com/office/officeart/2005/8/layout/hList1"/>
    <dgm:cxn modelId="{DCAEF791-17A2-40EF-AFBA-1D5C300EDCB3}" type="presParOf" srcId="{FDB8502D-8552-43E8-80EF-59FD57D700E7}" destId="{203605B5-CAD8-4E3C-B8BB-C57764F01DDF}" srcOrd="1" destOrd="0" presId="urn:microsoft.com/office/officeart/2005/8/layout/hList1"/>
    <dgm:cxn modelId="{ECBF8B07-6003-4F1B-97C8-76181CF90CAC}" type="presParOf" srcId="{FDB8502D-8552-43E8-80EF-59FD57D700E7}" destId="{776BC58E-FD6D-461D-B5EF-6440669E8A99}" srcOrd="2" destOrd="0" presId="urn:microsoft.com/office/officeart/2005/8/layout/hList1"/>
    <dgm:cxn modelId="{301521A3-608F-4EDF-9D41-DB0A94652623}" type="presParOf" srcId="{776BC58E-FD6D-461D-B5EF-6440669E8A99}" destId="{29FB556B-A09B-400D-84D6-AEDCCFF49AD8}" srcOrd="0" destOrd="0" presId="urn:microsoft.com/office/officeart/2005/8/layout/hList1"/>
    <dgm:cxn modelId="{07A6D6A1-41D2-4257-A6DC-D2858CD16632}" type="presParOf" srcId="{776BC58E-FD6D-461D-B5EF-6440669E8A99}" destId="{6301595B-E45D-47D6-9D27-77ED4EEB4A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995854-22C6-4631-A5BD-30F7428F50A3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200" dirty="0">
              <a:latin typeface="Gill Sans MT" panose="020B0502020104020203" pitchFamily="34" charset="-18"/>
            </a:rPr>
            <a:t>Registrační řízení</a:t>
          </a:r>
        </a:p>
      </dgm:t>
    </dgm:pt>
    <dgm:pt modelId="{D6025DB2-072E-4C25-BDAB-3CBEBB616BDA}" type="parTrans" cxnId="{668A01D8-6251-41D7-A974-B11AB70131BD}">
      <dgm:prSet/>
      <dgm:spPr/>
      <dgm:t>
        <a:bodyPr/>
        <a:lstStyle/>
        <a:p>
          <a:endParaRPr lang="cs-CZ"/>
        </a:p>
      </dgm:t>
    </dgm:pt>
    <dgm:pt modelId="{DB3B0809-0CD3-4032-BCEF-356AA152979E}" type="sibTrans" cxnId="{668A01D8-6251-41D7-A974-B11AB70131BD}">
      <dgm:prSet/>
      <dgm:spPr/>
      <dgm:t>
        <a:bodyPr/>
        <a:lstStyle/>
        <a:p>
          <a:endParaRPr lang="cs-CZ"/>
        </a:p>
      </dgm:t>
    </dgm:pt>
    <dgm:pt modelId="{F07FA657-6E57-4726-9847-B8F10BF6646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vyměřovací řízení</a:t>
          </a:r>
        </a:p>
      </dgm:t>
    </dgm:pt>
    <dgm:pt modelId="{BCE43244-9183-495A-90E3-9166D37E2914}" type="parTrans" cxnId="{87B99C5B-770D-4F68-B460-F1D309CA098A}">
      <dgm:prSet/>
      <dgm:spPr/>
      <dgm:t>
        <a:bodyPr/>
        <a:lstStyle/>
        <a:p>
          <a:endParaRPr lang="cs-CZ"/>
        </a:p>
      </dgm:t>
    </dgm:pt>
    <dgm:pt modelId="{146EDCDB-C034-45CD-B898-729BF6B18F7C}" type="sibTrans" cxnId="{87B99C5B-770D-4F68-B460-F1D309CA098A}">
      <dgm:prSet/>
      <dgm:spPr/>
      <dgm:t>
        <a:bodyPr/>
        <a:lstStyle/>
        <a:p>
          <a:endParaRPr lang="cs-CZ"/>
        </a:p>
      </dgm:t>
    </dgm:pt>
    <dgm:pt modelId="{DE6142F3-99D2-4D35-BB64-A6FC6213C64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doměřovací řízení</a:t>
          </a:r>
        </a:p>
      </dgm:t>
    </dgm:pt>
    <dgm:pt modelId="{8AA1E84F-3FA2-45D6-8E4A-BC4EE4504010}" type="parTrans" cxnId="{E033B1A5-5A26-4430-A42F-E78C195818F5}">
      <dgm:prSet/>
      <dgm:spPr/>
      <dgm:t>
        <a:bodyPr/>
        <a:lstStyle/>
        <a:p>
          <a:endParaRPr lang="cs-CZ"/>
        </a:p>
      </dgm:t>
    </dgm:pt>
    <dgm:pt modelId="{5EEAF41C-F153-428A-B3E0-46087DA6CFFE}" type="sibTrans" cxnId="{E033B1A5-5A26-4430-A42F-E78C195818F5}">
      <dgm:prSet/>
      <dgm:spPr/>
      <dgm:t>
        <a:bodyPr/>
        <a:lstStyle/>
        <a:p>
          <a:endParaRPr lang="cs-CZ"/>
        </a:p>
      </dgm:t>
    </dgm:pt>
    <dgm:pt modelId="{87296064-9FA9-47B4-BDA7-356715220368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200" dirty="0">
              <a:latin typeface="Gill Sans MT" panose="020B0502020104020203" pitchFamily="34" charset="-18"/>
            </a:rPr>
            <a:t>Řízení o závazném posouzení</a:t>
          </a:r>
        </a:p>
      </dgm:t>
    </dgm:pt>
    <dgm:pt modelId="{4DE9563A-D1D9-4C8F-A7E6-888C958BFB7F}" type="parTrans" cxnId="{BEE31F29-14DE-47A4-9993-604FCFA9A731}">
      <dgm:prSet/>
      <dgm:spPr/>
      <dgm:t>
        <a:bodyPr/>
        <a:lstStyle/>
        <a:p>
          <a:endParaRPr lang="cs-CZ"/>
        </a:p>
      </dgm:t>
    </dgm:pt>
    <dgm:pt modelId="{679D071B-96C5-4673-BADE-D490BF2B8752}" type="sibTrans" cxnId="{BEE31F29-14DE-47A4-9993-604FCFA9A731}">
      <dgm:prSet/>
      <dgm:spPr/>
      <dgm:t>
        <a:bodyPr/>
        <a:lstStyle/>
        <a:p>
          <a:endParaRPr lang="cs-CZ"/>
        </a:p>
      </dgm:t>
    </dgm:pt>
    <dgm:pt modelId="{BCEFADBB-E0A3-4819-B3AA-0142AF2DE7C4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200" dirty="0">
              <a:latin typeface="Gill Sans MT" panose="020B0502020104020203" pitchFamily="34" charset="-18"/>
            </a:rPr>
            <a:t>Daňové řízení</a:t>
          </a:r>
        </a:p>
      </dgm:t>
    </dgm:pt>
    <dgm:pt modelId="{36FF74AD-20F9-459B-B479-F919438F7FBD}" type="parTrans" cxnId="{A8D34BBC-1C31-4EB7-A4A2-23E1023EA9F9}">
      <dgm:prSet/>
      <dgm:spPr/>
      <dgm:t>
        <a:bodyPr/>
        <a:lstStyle/>
        <a:p>
          <a:endParaRPr lang="cs-CZ"/>
        </a:p>
      </dgm:t>
    </dgm:pt>
    <dgm:pt modelId="{A38E0994-FFFB-400F-A5D5-69C67DA4326D}" type="sibTrans" cxnId="{A8D34BBC-1C31-4EB7-A4A2-23E1023EA9F9}">
      <dgm:prSet/>
      <dgm:spPr/>
      <dgm:t>
        <a:bodyPr/>
        <a:lstStyle/>
        <a:p>
          <a:endParaRPr lang="cs-CZ"/>
        </a:p>
      </dgm:t>
    </dgm:pt>
    <dgm:pt modelId="{82B29075-A07D-4286-85CE-BC0240D3F09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posečkání daně</a:t>
          </a:r>
        </a:p>
      </dgm:t>
    </dgm:pt>
    <dgm:pt modelId="{5725F842-F686-464F-B5D5-85AA1C829A31}" type="parTrans" cxnId="{9E7867F4-1AE4-4454-9A24-A81F2D282E6D}">
      <dgm:prSet/>
      <dgm:spPr/>
      <dgm:t>
        <a:bodyPr/>
        <a:lstStyle/>
        <a:p>
          <a:endParaRPr lang="cs-CZ"/>
        </a:p>
      </dgm:t>
    </dgm:pt>
    <dgm:pt modelId="{1D6458FE-948F-4180-85AE-44CAE2B957E4}" type="sibTrans" cxnId="{9E7867F4-1AE4-4454-9A24-A81F2D282E6D}">
      <dgm:prSet/>
      <dgm:spPr/>
      <dgm:t>
        <a:bodyPr/>
        <a:lstStyle/>
        <a:p>
          <a:endParaRPr lang="cs-CZ"/>
        </a:p>
      </dgm:t>
    </dgm:pt>
    <dgm:pt modelId="{98227EDB-115F-4A6B-99F6-83F0A8E0B49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zajištění daně</a:t>
          </a:r>
        </a:p>
      </dgm:t>
    </dgm:pt>
    <dgm:pt modelId="{8A4F8061-0620-4C3D-889C-C29B6DE2D804}" type="parTrans" cxnId="{C92DBCD7-3E9C-4C45-9D2F-4E0CC7DB819C}">
      <dgm:prSet/>
      <dgm:spPr/>
      <dgm:t>
        <a:bodyPr/>
        <a:lstStyle/>
        <a:p>
          <a:endParaRPr lang="cs-CZ"/>
        </a:p>
      </dgm:t>
    </dgm:pt>
    <dgm:pt modelId="{864C4837-635E-4246-A220-0AA6360DDC14}" type="sibTrans" cxnId="{C92DBCD7-3E9C-4C45-9D2F-4E0CC7DB819C}">
      <dgm:prSet/>
      <dgm:spPr/>
      <dgm:t>
        <a:bodyPr/>
        <a:lstStyle/>
        <a:p>
          <a:endParaRPr lang="cs-CZ"/>
        </a:p>
      </dgm:t>
    </dgm:pt>
    <dgm:pt modelId="{F29787CA-BCE7-40CE-B87C-D11C275B711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exekuční řízení</a:t>
          </a:r>
        </a:p>
      </dgm:t>
    </dgm:pt>
    <dgm:pt modelId="{9FDC1FFF-68B7-4901-AB80-5A787A9783C1}" type="parTrans" cxnId="{5A692D9A-0117-4F9E-8AAA-49E995FAA69B}">
      <dgm:prSet/>
      <dgm:spPr/>
      <dgm:t>
        <a:bodyPr/>
        <a:lstStyle/>
        <a:p>
          <a:endParaRPr lang="cs-CZ"/>
        </a:p>
      </dgm:t>
    </dgm:pt>
    <dgm:pt modelId="{C8E4E66F-E037-4CCD-BCE9-8AAA2034E037}" type="sibTrans" cxnId="{5A692D9A-0117-4F9E-8AAA-49E995FAA69B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</dgm:pt>
    <dgm:pt modelId="{CC72EC24-0234-46E1-A7C2-256195F9F9E9}" type="pres">
      <dgm:prSet presAssocID="{5A995854-22C6-4631-A5BD-30F7428F50A3}" presName="parentLin" presStyleCnt="0"/>
      <dgm:spPr/>
    </dgm:pt>
    <dgm:pt modelId="{428D6475-1C98-4924-BE31-07E538256530}" type="pres">
      <dgm:prSet presAssocID="{5A995854-22C6-4631-A5BD-30F7428F50A3}" presName="parentLeftMargin" presStyleLbl="node1" presStyleIdx="0" presStyleCnt="3"/>
      <dgm:spPr/>
    </dgm:pt>
    <dgm:pt modelId="{64EEF936-C3D9-45B3-9706-B576381D4D4D}" type="pres">
      <dgm:prSet presAssocID="{5A995854-22C6-4631-A5BD-30F7428F50A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8261F6F-0D96-4514-8304-796CE0E4055D}" type="pres">
      <dgm:prSet presAssocID="{5A995854-22C6-4631-A5BD-30F7428F50A3}" presName="negativeSpace" presStyleCnt="0"/>
      <dgm:spPr/>
    </dgm:pt>
    <dgm:pt modelId="{A81BE15C-280C-4AD8-8449-BF869E76F040}" type="pres">
      <dgm:prSet presAssocID="{5A995854-22C6-4631-A5BD-30F7428F50A3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C9577C63-08D8-4243-B7C6-7EEAA64CC88A}" type="pres">
      <dgm:prSet presAssocID="{DB3B0809-0CD3-4032-BCEF-356AA152979E}" presName="spaceBetweenRectangles" presStyleCnt="0"/>
      <dgm:spPr/>
    </dgm:pt>
    <dgm:pt modelId="{E2672506-517E-4701-9998-F20D1A37E78C}" type="pres">
      <dgm:prSet presAssocID="{87296064-9FA9-47B4-BDA7-356715220368}" presName="parentLin" presStyleCnt="0"/>
      <dgm:spPr/>
    </dgm:pt>
    <dgm:pt modelId="{4C7E23C8-F47E-427C-A1FD-FF335DC2DF36}" type="pres">
      <dgm:prSet presAssocID="{87296064-9FA9-47B4-BDA7-356715220368}" presName="parentLeftMargin" presStyleLbl="node1" presStyleIdx="0" presStyleCnt="3"/>
      <dgm:spPr/>
    </dgm:pt>
    <dgm:pt modelId="{E1DB9219-6C87-40DD-A7D6-E4666FFB4738}" type="pres">
      <dgm:prSet presAssocID="{87296064-9FA9-47B4-BDA7-3567152203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7FAA26-A8A9-4F79-9C15-D690C02ACF62}" type="pres">
      <dgm:prSet presAssocID="{87296064-9FA9-47B4-BDA7-356715220368}" presName="negativeSpace" presStyleCnt="0"/>
      <dgm:spPr/>
    </dgm:pt>
    <dgm:pt modelId="{6F9F5B67-BE5F-4B26-BAB7-076A278B0AED}" type="pres">
      <dgm:prSet presAssocID="{87296064-9FA9-47B4-BDA7-356715220368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8D80AA31-F71F-4432-8598-3C061B98E630}" type="pres">
      <dgm:prSet presAssocID="{679D071B-96C5-4673-BADE-D490BF2B8752}" presName="spaceBetweenRectangles" presStyleCnt="0"/>
      <dgm:spPr/>
    </dgm:pt>
    <dgm:pt modelId="{5A11882E-B2E6-4E99-935A-285992CE5135}" type="pres">
      <dgm:prSet presAssocID="{BCEFADBB-E0A3-4819-B3AA-0142AF2DE7C4}" presName="parentLin" presStyleCnt="0"/>
      <dgm:spPr/>
    </dgm:pt>
    <dgm:pt modelId="{08E3AC08-0196-4DA6-BC88-4076813573FB}" type="pres">
      <dgm:prSet presAssocID="{BCEFADBB-E0A3-4819-B3AA-0142AF2DE7C4}" presName="parentLeftMargin" presStyleLbl="node1" presStyleIdx="1" presStyleCnt="3"/>
      <dgm:spPr/>
    </dgm:pt>
    <dgm:pt modelId="{5EB1ADED-46E8-4189-8D94-5975F23EB848}" type="pres">
      <dgm:prSet presAssocID="{BCEFADBB-E0A3-4819-B3AA-0142AF2DE7C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F973392-4D54-4314-B83F-4B0FA47E601D}" type="pres">
      <dgm:prSet presAssocID="{BCEFADBB-E0A3-4819-B3AA-0142AF2DE7C4}" presName="negativeSpace" presStyleCnt="0"/>
      <dgm:spPr/>
    </dgm:pt>
    <dgm:pt modelId="{76F24DF1-682D-45A6-96FA-2C7C60C9A27C}" type="pres">
      <dgm:prSet presAssocID="{BCEFADBB-E0A3-4819-B3AA-0142AF2DE7C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8E23812-9E30-402B-9E89-63BB9A594242}" type="presOf" srcId="{DE6142F3-99D2-4D35-BB64-A6FC6213C64A}" destId="{76F24DF1-682D-45A6-96FA-2C7C60C9A27C}" srcOrd="0" destOrd="1" presId="urn:microsoft.com/office/officeart/2005/8/layout/list1"/>
    <dgm:cxn modelId="{1CBCAD1C-5CAF-49E8-AE7A-388B4DFCD183}" type="presOf" srcId="{BCEFADBB-E0A3-4819-B3AA-0142AF2DE7C4}" destId="{08E3AC08-0196-4DA6-BC88-4076813573FB}" srcOrd="0" destOrd="0" presId="urn:microsoft.com/office/officeart/2005/8/layout/list1"/>
    <dgm:cxn modelId="{4B314D25-9992-4EE7-AB91-C3E59C970652}" type="presOf" srcId="{5A995854-22C6-4631-A5BD-30F7428F50A3}" destId="{428D6475-1C98-4924-BE31-07E538256530}" srcOrd="0" destOrd="0" presId="urn:microsoft.com/office/officeart/2005/8/layout/list1"/>
    <dgm:cxn modelId="{BEE31F29-14DE-47A4-9993-604FCFA9A731}" srcId="{0CAA6528-68C3-415B-A1FB-9471A7B242BA}" destId="{87296064-9FA9-47B4-BDA7-356715220368}" srcOrd="1" destOrd="0" parTransId="{4DE9563A-D1D9-4C8F-A7E6-888C958BFB7F}" sibTransId="{679D071B-96C5-4673-BADE-D490BF2B8752}"/>
    <dgm:cxn modelId="{97A74739-10B2-43B6-9FB9-B865F1CE0B23}" type="presOf" srcId="{82B29075-A07D-4286-85CE-BC0240D3F093}" destId="{76F24DF1-682D-45A6-96FA-2C7C60C9A27C}" srcOrd="0" destOrd="2" presId="urn:microsoft.com/office/officeart/2005/8/layout/list1"/>
    <dgm:cxn modelId="{6C318E3A-2DBF-4888-B199-CDB9E0EB7D64}" type="presOf" srcId="{87296064-9FA9-47B4-BDA7-356715220368}" destId="{4C7E23C8-F47E-427C-A1FD-FF335DC2DF36}" srcOrd="0" destOrd="0" presId="urn:microsoft.com/office/officeart/2005/8/layout/list1"/>
    <dgm:cxn modelId="{DE00FF3B-F6D2-4291-9097-4DA24705CB0C}" type="presOf" srcId="{F07FA657-6E57-4726-9847-B8F10BF6646C}" destId="{76F24DF1-682D-45A6-96FA-2C7C60C9A27C}" srcOrd="0" destOrd="0" presId="urn:microsoft.com/office/officeart/2005/8/layout/list1"/>
    <dgm:cxn modelId="{87B99C5B-770D-4F68-B460-F1D309CA098A}" srcId="{BCEFADBB-E0A3-4819-B3AA-0142AF2DE7C4}" destId="{F07FA657-6E57-4726-9847-B8F10BF6646C}" srcOrd="0" destOrd="0" parTransId="{BCE43244-9183-495A-90E3-9166D37E2914}" sibTransId="{146EDCDB-C034-45CD-B898-729BF6B18F7C}"/>
    <dgm:cxn modelId="{16F18261-6468-4007-8E8D-C417122F5C4B}" type="presOf" srcId="{87296064-9FA9-47B4-BDA7-356715220368}" destId="{E1DB9219-6C87-40DD-A7D6-E4666FFB4738}" srcOrd="1" destOrd="0" presId="urn:microsoft.com/office/officeart/2005/8/layout/list1"/>
    <dgm:cxn modelId="{BBB2C57D-6547-43A6-A443-554AC2BE415A}" type="presOf" srcId="{0CAA6528-68C3-415B-A1FB-9471A7B242BA}" destId="{EDFC5B56-26CD-4E88-8B95-91E303F34E88}" srcOrd="0" destOrd="0" presId="urn:microsoft.com/office/officeart/2005/8/layout/list1"/>
    <dgm:cxn modelId="{4DD2E68D-F78B-46B9-8722-1E7C905409D1}" type="presOf" srcId="{5A995854-22C6-4631-A5BD-30F7428F50A3}" destId="{64EEF936-C3D9-45B3-9706-B576381D4D4D}" srcOrd="1" destOrd="0" presId="urn:microsoft.com/office/officeart/2005/8/layout/list1"/>
    <dgm:cxn modelId="{877CC18F-4E6A-4AD5-B9F0-7198D6AB345A}" type="presOf" srcId="{BCEFADBB-E0A3-4819-B3AA-0142AF2DE7C4}" destId="{5EB1ADED-46E8-4189-8D94-5975F23EB848}" srcOrd="1" destOrd="0" presId="urn:microsoft.com/office/officeart/2005/8/layout/list1"/>
    <dgm:cxn modelId="{5A692D9A-0117-4F9E-8AAA-49E995FAA69B}" srcId="{BCEFADBB-E0A3-4819-B3AA-0142AF2DE7C4}" destId="{F29787CA-BCE7-40CE-B87C-D11C275B7119}" srcOrd="4" destOrd="0" parTransId="{9FDC1FFF-68B7-4901-AB80-5A787A9783C1}" sibTransId="{C8E4E66F-E037-4CCD-BCE9-8AAA2034E037}"/>
    <dgm:cxn modelId="{E033B1A5-5A26-4430-A42F-E78C195818F5}" srcId="{BCEFADBB-E0A3-4819-B3AA-0142AF2DE7C4}" destId="{DE6142F3-99D2-4D35-BB64-A6FC6213C64A}" srcOrd="1" destOrd="0" parTransId="{8AA1E84F-3FA2-45D6-8E4A-BC4EE4504010}" sibTransId="{5EEAF41C-F153-428A-B3E0-46087DA6CFFE}"/>
    <dgm:cxn modelId="{A8D34BBC-1C31-4EB7-A4A2-23E1023EA9F9}" srcId="{0CAA6528-68C3-415B-A1FB-9471A7B242BA}" destId="{BCEFADBB-E0A3-4819-B3AA-0142AF2DE7C4}" srcOrd="2" destOrd="0" parTransId="{36FF74AD-20F9-459B-B479-F919438F7FBD}" sibTransId="{A38E0994-FFFB-400F-A5D5-69C67DA4326D}"/>
    <dgm:cxn modelId="{885AE9CD-A356-470E-9E56-D4FC96C623AC}" type="presOf" srcId="{98227EDB-115F-4A6B-99F6-83F0A8E0B491}" destId="{76F24DF1-682D-45A6-96FA-2C7C60C9A27C}" srcOrd="0" destOrd="3" presId="urn:microsoft.com/office/officeart/2005/8/layout/list1"/>
    <dgm:cxn modelId="{C92DBCD7-3E9C-4C45-9D2F-4E0CC7DB819C}" srcId="{BCEFADBB-E0A3-4819-B3AA-0142AF2DE7C4}" destId="{98227EDB-115F-4A6B-99F6-83F0A8E0B491}" srcOrd="3" destOrd="0" parTransId="{8A4F8061-0620-4C3D-889C-C29B6DE2D804}" sibTransId="{864C4837-635E-4246-A220-0AA6360DDC14}"/>
    <dgm:cxn modelId="{668A01D8-6251-41D7-A974-B11AB70131BD}" srcId="{0CAA6528-68C3-415B-A1FB-9471A7B242BA}" destId="{5A995854-22C6-4631-A5BD-30F7428F50A3}" srcOrd="0" destOrd="0" parTransId="{D6025DB2-072E-4C25-BDAB-3CBEBB616BDA}" sibTransId="{DB3B0809-0CD3-4032-BCEF-356AA152979E}"/>
    <dgm:cxn modelId="{9E7867F4-1AE4-4454-9A24-A81F2D282E6D}" srcId="{BCEFADBB-E0A3-4819-B3AA-0142AF2DE7C4}" destId="{82B29075-A07D-4286-85CE-BC0240D3F093}" srcOrd="2" destOrd="0" parTransId="{5725F842-F686-464F-B5D5-85AA1C829A31}" sibTransId="{1D6458FE-948F-4180-85AE-44CAE2B957E4}"/>
    <dgm:cxn modelId="{C420ACF5-792B-42DC-8725-6A3428CFEC96}" type="presOf" srcId="{F29787CA-BCE7-40CE-B87C-D11C275B7119}" destId="{76F24DF1-682D-45A6-96FA-2C7C60C9A27C}" srcOrd="0" destOrd="4" presId="urn:microsoft.com/office/officeart/2005/8/layout/list1"/>
    <dgm:cxn modelId="{5C8AF6E0-AB65-47D0-9334-A0A4EDE1B9CE}" type="presParOf" srcId="{EDFC5B56-26CD-4E88-8B95-91E303F34E88}" destId="{CC72EC24-0234-46E1-A7C2-256195F9F9E9}" srcOrd="0" destOrd="0" presId="urn:microsoft.com/office/officeart/2005/8/layout/list1"/>
    <dgm:cxn modelId="{D913238B-8348-4B35-8613-6794329B476D}" type="presParOf" srcId="{CC72EC24-0234-46E1-A7C2-256195F9F9E9}" destId="{428D6475-1C98-4924-BE31-07E538256530}" srcOrd="0" destOrd="0" presId="urn:microsoft.com/office/officeart/2005/8/layout/list1"/>
    <dgm:cxn modelId="{CD94C30A-B436-48A3-A50F-ECFA3BAE4E1C}" type="presParOf" srcId="{CC72EC24-0234-46E1-A7C2-256195F9F9E9}" destId="{64EEF936-C3D9-45B3-9706-B576381D4D4D}" srcOrd="1" destOrd="0" presId="urn:microsoft.com/office/officeart/2005/8/layout/list1"/>
    <dgm:cxn modelId="{41E2FE13-38F8-4C29-B646-163979748A21}" type="presParOf" srcId="{EDFC5B56-26CD-4E88-8B95-91E303F34E88}" destId="{38261F6F-0D96-4514-8304-796CE0E4055D}" srcOrd="1" destOrd="0" presId="urn:microsoft.com/office/officeart/2005/8/layout/list1"/>
    <dgm:cxn modelId="{3EA8E1B4-9C5F-49D6-9C29-73F220273A9B}" type="presParOf" srcId="{EDFC5B56-26CD-4E88-8B95-91E303F34E88}" destId="{A81BE15C-280C-4AD8-8449-BF869E76F040}" srcOrd="2" destOrd="0" presId="urn:microsoft.com/office/officeart/2005/8/layout/list1"/>
    <dgm:cxn modelId="{286B2281-6CDB-4D86-8227-625AC073F4A9}" type="presParOf" srcId="{EDFC5B56-26CD-4E88-8B95-91E303F34E88}" destId="{C9577C63-08D8-4243-B7C6-7EEAA64CC88A}" srcOrd="3" destOrd="0" presId="urn:microsoft.com/office/officeart/2005/8/layout/list1"/>
    <dgm:cxn modelId="{EE778C1D-FC34-4AF2-A179-B276A03EDEC4}" type="presParOf" srcId="{EDFC5B56-26CD-4E88-8B95-91E303F34E88}" destId="{E2672506-517E-4701-9998-F20D1A37E78C}" srcOrd="4" destOrd="0" presId="urn:microsoft.com/office/officeart/2005/8/layout/list1"/>
    <dgm:cxn modelId="{D2CB255E-7B46-48C4-9DA2-CADE633D313B}" type="presParOf" srcId="{E2672506-517E-4701-9998-F20D1A37E78C}" destId="{4C7E23C8-F47E-427C-A1FD-FF335DC2DF36}" srcOrd="0" destOrd="0" presId="urn:microsoft.com/office/officeart/2005/8/layout/list1"/>
    <dgm:cxn modelId="{4DC887DF-54DB-467C-9D1F-1AD3A2AAC08E}" type="presParOf" srcId="{E2672506-517E-4701-9998-F20D1A37E78C}" destId="{E1DB9219-6C87-40DD-A7D6-E4666FFB4738}" srcOrd="1" destOrd="0" presId="urn:microsoft.com/office/officeart/2005/8/layout/list1"/>
    <dgm:cxn modelId="{01DBB68F-94A8-4A91-95E0-CF8E383BE1A4}" type="presParOf" srcId="{EDFC5B56-26CD-4E88-8B95-91E303F34E88}" destId="{AB7FAA26-A8A9-4F79-9C15-D690C02ACF62}" srcOrd="5" destOrd="0" presId="urn:microsoft.com/office/officeart/2005/8/layout/list1"/>
    <dgm:cxn modelId="{AC167595-6331-4C82-BD6B-DE90FC48C43E}" type="presParOf" srcId="{EDFC5B56-26CD-4E88-8B95-91E303F34E88}" destId="{6F9F5B67-BE5F-4B26-BAB7-076A278B0AED}" srcOrd="6" destOrd="0" presId="urn:microsoft.com/office/officeart/2005/8/layout/list1"/>
    <dgm:cxn modelId="{85102196-3533-4C82-A050-392FD3F39C5F}" type="presParOf" srcId="{EDFC5B56-26CD-4E88-8B95-91E303F34E88}" destId="{8D80AA31-F71F-4432-8598-3C061B98E630}" srcOrd="7" destOrd="0" presId="urn:microsoft.com/office/officeart/2005/8/layout/list1"/>
    <dgm:cxn modelId="{B7CF468C-B19F-4A10-95A1-D9D836D91E87}" type="presParOf" srcId="{EDFC5B56-26CD-4E88-8B95-91E303F34E88}" destId="{5A11882E-B2E6-4E99-935A-285992CE5135}" srcOrd="8" destOrd="0" presId="urn:microsoft.com/office/officeart/2005/8/layout/list1"/>
    <dgm:cxn modelId="{DA810F60-30B4-4813-BB69-3452BC09DA8B}" type="presParOf" srcId="{5A11882E-B2E6-4E99-935A-285992CE5135}" destId="{08E3AC08-0196-4DA6-BC88-4076813573FB}" srcOrd="0" destOrd="0" presId="urn:microsoft.com/office/officeart/2005/8/layout/list1"/>
    <dgm:cxn modelId="{5E7E5D62-0F9D-4792-86FD-CC7A3472D75D}" type="presParOf" srcId="{5A11882E-B2E6-4E99-935A-285992CE5135}" destId="{5EB1ADED-46E8-4189-8D94-5975F23EB848}" srcOrd="1" destOrd="0" presId="urn:microsoft.com/office/officeart/2005/8/layout/list1"/>
    <dgm:cxn modelId="{EE577746-63E6-485D-83F0-B58A5705A685}" type="presParOf" srcId="{EDFC5B56-26CD-4E88-8B95-91E303F34E88}" destId="{0F973392-4D54-4314-B83F-4B0FA47E601D}" srcOrd="9" destOrd="0" presId="urn:microsoft.com/office/officeart/2005/8/layout/list1"/>
    <dgm:cxn modelId="{E7911F06-D790-4DAE-893A-86CF3C065D0A}" type="presParOf" srcId="{EDFC5B56-26CD-4E88-8B95-91E303F34E88}" destId="{76F24DF1-682D-45A6-96FA-2C7C60C9A27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010817-5B59-4109-8C0E-E3517A1AB496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vyloučení úřední osoby</a:t>
          </a:r>
        </a:p>
      </dgm:t>
    </dgm:pt>
    <dgm:pt modelId="{AF078BFE-C63A-4F58-8D4F-00F9B06D6D41}" type="parTrans" cxnId="{8501F76F-2DB3-45A3-A05E-1AC3AB18F343}">
      <dgm:prSet/>
      <dgm:spPr/>
      <dgm:t>
        <a:bodyPr/>
        <a:lstStyle/>
        <a:p>
          <a:endParaRPr lang="cs-CZ"/>
        </a:p>
      </dgm:t>
    </dgm:pt>
    <dgm:pt modelId="{50D7D224-EF1E-49AF-ADD9-29F48502AE62}" type="sibTrans" cxnId="{8501F76F-2DB3-45A3-A05E-1AC3AB18F343}">
      <dgm:prSet/>
      <dgm:spPr/>
      <dgm:t>
        <a:bodyPr/>
        <a:lstStyle/>
        <a:p>
          <a:endParaRPr lang="cs-CZ"/>
        </a:p>
      </dgm:t>
    </dgm:pt>
    <dgm:pt modelId="{0AA4620F-401C-4D05-82BC-8A03C0F154C9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200" dirty="0">
              <a:latin typeface="Gill Sans MT" panose="020B0502020104020203" pitchFamily="34" charset="-18"/>
            </a:rPr>
            <a:t>Další</a:t>
          </a:r>
        </a:p>
      </dgm:t>
    </dgm:pt>
    <dgm:pt modelId="{18A829C8-BE9F-4879-A0D6-9128696BBD12}" type="sibTrans" cxnId="{E20A1BED-28CD-4051-8485-2E580DF1F960}">
      <dgm:prSet/>
      <dgm:spPr/>
      <dgm:t>
        <a:bodyPr/>
        <a:lstStyle/>
        <a:p>
          <a:endParaRPr lang="cs-CZ"/>
        </a:p>
      </dgm:t>
    </dgm:pt>
    <dgm:pt modelId="{3AFEF754-8904-477E-94DF-8D06324841E2}" type="parTrans" cxnId="{E20A1BED-28CD-4051-8485-2E580DF1F960}">
      <dgm:prSet/>
      <dgm:spPr/>
      <dgm:t>
        <a:bodyPr/>
        <a:lstStyle/>
        <a:p>
          <a:endParaRPr lang="cs-CZ"/>
        </a:p>
      </dgm:t>
    </dgm:pt>
    <dgm:pt modelId="{0D8F5FE4-64A8-4EE8-ADDF-4EFEBC90196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delegaci</a:t>
          </a:r>
        </a:p>
      </dgm:t>
    </dgm:pt>
    <dgm:pt modelId="{9DEFA287-D7B7-4545-AA47-4151C65AA727}" type="parTrans" cxnId="{DD5C92D9-DCF4-4143-96E5-86E95035275B}">
      <dgm:prSet/>
      <dgm:spPr/>
      <dgm:t>
        <a:bodyPr/>
        <a:lstStyle/>
        <a:p>
          <a:endParaRPr lang="cs-CZ"/>
        </a:p>
      </dgm:t>
    </dgm:pt>
    <dgm:pt modelId="{721C8148-1E41-4250-9CB9-4B017CE30FA1}" type="sibTrans" cxnId="{DD5C92D9-DCF4-4143-96E5-86E95035275B}">
      <dgm:prSet/>
      <dgm:spPr/>
      <dgm:t>
        <a:bodyPr/>
        <a:lstStyle/>
        <a:p>
          <a:endParaRPr lang="cs-CZ"/>
        </a:p>
      </dgm:t>
    </dgm:pt>
    <dgm:pt modelId="{E17F12F8-53AA-4A6E-A4EE-8B6B2E22997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ustanovení zástupce</a:t>
          </a:r>
        </a:p>
      </dgm:t>
    </dgm:pt>
    <dgm:pt modelId="{B29A11EE-84BA-4A48-90AD-992FF40AB890}" type="parTrans" cxnId="{A6970271-14BA-4AC6-BB74-EE037CBE73BF}">
      <dgm:prSet/>
      <dgm:spPr/>
      <dgm:t>
        <a:bodyPr/>
        <a:lstStyle/>
        <a:p>
          <a:endParaRPr lang="cs-CZ"/>
        </a:p>
      </dgm:t>
    </dgm:pt>
    <dgm:pt modelId="{F89660C9-FA40-40A0-A58C-49C4234861BA}" type="sibTrans" cxnId="{A6970271-14BA-4AC6-BB74-EE037CBE73BF}">
      <dgm:prSet/>
      <dgm:spPr/>
      <dgm:t>
        <a:bodyPr/>
        <a:lstStyle/>
        <a:p>
          <a:endParaRPr lang="cs-CZ"/>
        </a:p>
      </dgm:t>
    </dgm:pt>
    <dgm:pt modelId="{2EAC4D2E-A9F0-4761-AF96-56E6F4CDAB00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navracení lhůty </a:t>
          </a:r>
          <a:br>
            <a:rPr lang="cs-CZ" sz="2000" dirty="0">
              <a:latin typeface="Gill Sans MT" panose="020B0502020104020203" pitchFamily="34" charset="-18"/>
            </a:rPr>
          </a:br>
          <a:r>
            <a:rPr lang="cs-CZ" sz="2000" dirty="0">
              <a:latin typeface="Gill Sans MT" panose="020B0502020104020203" pitchFamily="34" charset="-18"/>
            </a:rPr>
            <a:t>v předešlý stav</a:t>
          </a:r>
        </a:p>
      </dgm:t>
    </dgm:pt>
    <dgm:pt modelId="{CFFD3D4A-B474-4B65-9712-9E2850E81996}" type="parTrans" cxnId="{717DFA0B-FC33-4CC8-ABDE-5F6F47299987}">
      <dgm:prSet/>
      <dgm:spPr/>
      <dgm:t>
        <a:bodyPr/>
        <a:lstStyle/>
        <a:p>
          <a:endParaRPr lang="cs-CZ"/>
        </a:p>
      </dgm:t>
    </dgm:pt>
    <dgm:pt modelId="{06A1F375-C795-4842-BF2F-A025912A6844}" type="sibTrans" cxnId="{717DFA0B-FC33-4CC8-ABDE-5F6F47299987}">
      <dgm:prSet/>
      <dgm:spPr/>
      <dgm:t>
        <a:bodyPr/>
        <a:lstStyle/>
        <a:p>
          <a:endParaRPr lang="cs-CZ"/>
        </a:p>
      </dgm:t>
    </dgm:pt>
    <dgm:pt modelId="{9E9F0D2D-7739-47CB-BF3C-FB88DB9C1B2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prodloužení lhůty</a:t>
          </a:r>
        </a:p>
      </dgm:t>
    </dgm:pt>
    <dgm:pt modelId="{CA64BBA4-5921-480E-8AFD-54604117416A}" type="parTrans" cxnId="{61A5376F-A897-4587-AF17-06CEBC43C283}">
      <dgm:prSet/>
      <dgm:spPr/>
      <dgm:t>
        <a:bodyPr/>
        <a:lstStyle/>
        <a:p>
          <a:endParaRPr lang="cs-CZ"/>
        </a:p>
      </dgm:t>
    </dgm:pt>
    <dgm:pt modelId="{566D650D-95F7-418D-A4EF-497F3E4B9FD4}" type="sibTrans" cxnId="{61A5376F-A897-4587-AF17-06CEBC43C283}">
      <dgm:prSet/>
      <dgm:spPr/>
      <dgm:t>
        <a:bodyPr/>
        <a:lstStyle/>
        <a:p>
          <a:endParaRPr lang="cs-CZ"/>
        </a:p>
      </dgm:t>
    </dgm:pt>
    <dgm:pt modelId="{C3992469-7701-4724-BC0C-F92C4B5EAA5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řízení o vyloučení neúčinnosti doručení</a:t>
          </a:r>
        </a:p>
      </dgm:t>
    </dgm:pt>
    <dgm:pt modelId="{F4BE71F9-31BF-4C5A-BE87-48652C835D29}" type="parTrans" cxnId="{B9D54AFD-B656-49EB-A184-0D18C62054C7}">
      <dgm:prSet/>
      <dgm:spPr/>
      <dgm:t>
        <a:bodyPr/>
        <a:lstStyle/>
        <a:p>
          <a:endParaRPr lang="cs-CZ"/>
        </a:p>
      </dgm:t>
    </dgm:pt>
    <dgm:pt modelId="{EFF3B961-C733-4C15-957F-2F3F4AE409CE}" type="sibTrans" cxnId="{B9D54AFD-B656-49EB-A184-0D18C62054C7}">
      <dgm:prSet/>
      <dgm:spPr/>
      <dgm:t>
        <a:bodyPr/>
        <a:lstStyle/>
        <a:p>
          <a:endParaRPr lang="cs-CZ"/>
        </a:p>
      </dgm:t>
    </dgm:pt>
    <dgm:pt modelId="{09C51817-681A-4EDF-B56E-87B198D13BA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>
              <a:latin typeface="Gill Sans MT" panose="020B0502020104020203" pitchFamily="34" charset="-18"/>
            </a:rPr>
            <a:t>další</a:t>
          </a:r>
          <a:endParaRPr lang="cs-CZ" sz="2200" dirty="0">
            <a:latin typeface="Gill Sans MT" panose="020B0502020104020203" pitchFamily="34" charset="-18"/>
          </a:endParaRPr>
        </a:p>
      </dgm:t>
    </dgm:pt>
    <dgm:pt modelId="{4B3292C4-9834-4CEC-B387-5E579D310FA4}" type="parTrans" cxnId="{DE56B99F-FE17-4E74-A32F-ECFE6BE9AD49}">
      <dgm:prSet/>
      <dgm:spPr/>
      <dgm:t>
        <a:bodyPr/>
        <a:lstStyle/>
        <a:p>
          <a:endParaRPr lang="cs-CZ"/>
        </a:p>
      </dgm:t>
    </dgm:pt>
    <dgm:pt modelId="{52C50685-1C43-4967-B483-2C0437C0D236}" type="sibTrans" cxnId="{DE56B99F-FE17-4E74-A32F-ECFE6BE9AD49}">
      <dgm:prSet/>
      <dgm:spPr/>
      <dgm:t>
        <a:bodyPr/>
        <a:lstStyle/>
        <a:p>
          <a:endParaRPr lang="cs-CZ"/>
        </a:p>
      </dgm:t>
    </dgm:pt>
    <dgm:pt modelId="{FC45D70E-05A0-4FF0-97F7-C88675A8E067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 sz="2200" dirty="0"/>
        </a:p>
      </dgm:t>
    </dgm:pt>
    <dgm:pt modelId="{48B88D2A-DA02-49E1-A90D-14EF05496E5F}" type="parTrans" cxnId="{EDA2B04E-CDF6-4A27-90BB-E7ACDE41730B}">
      <dgm:prSet/>
      <dgm:spPr/>
      <dgm:t>
        <a:bodyPr/>
        <a:lstStyle/>
        <a:p>
          <a:endParaRPr lang="cs-CZ"/>
        </a:p>
      </dgm:t>
    </dgm:pt>
    <dgm:pt modelId="{B7AD698A-1F04-4116-8FF0-7160C5B94A44}" type="sibTrans" cxnId="{EDA2B04E-CDF6-4A27-90BB-E7ACDE41730B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</dgm:pt>
    <dgm:pt modelId="{0CC2F9DC-8DD4-434F-B75D-AFC1DA1FBD2D}" type="pres">
      <dgm:prSet presAssocID="{0AA4620F-401C-4D05-82BC-8A03C0F154C9}" presName="parentLin" presStyleCnt="0"/>
      <dgm:spPr/>
    </dgm:pt>
    <dgm:pt modelId="{6A78ED50-7BCD-419D-B9A2-CAA8C9411EA7}" type="pres">
      <dgm:prSet presAssocID="{0AA4620F-401C-4D05-82BC-8A03C0F154C9}" presName="parentLeftMargin" presStyleLbl="node1" presStyleIdx="0" presStyleCnt="1"/>
      <dgm:spPr/>
    </dgm:pt>
    <dgm:pt modelId="{EE131309-4A65-457D-A293-729541A3D8C9}" type="pres">
      <dgm:prSet presAssocID="{0AA4620F-401C-4D05-82BC-8A03C0F154C9}" presName="parentText" presStyleLbl="node1" presStyleIdx="0" presStyleCnt="1" custScaleX="103707" custScaleY="104322">
        <dgm:presLayoutVars>
          <dgm:chMax val="0"/>
          <dgm:bulletEnabled val="1"/>
        </dgm:presLayoutVars>
      </dgm:prSet>
      <dgm:spPr/>
    </dgm:pt>
    <dgm:pt modelId="{887E5328-57BA-4E96-AF3C-02B5C4467995}" type="pres">
      <dgm:prSet presAssocID="{0AA4620F-401C-4D05-82BC-8A03C0F154C9}" presName="negativeSpace" presStyleCnt="0"/>
      <dgm:spPr/>
    </dgm:pt>
    <dgm:pt modelId="{09DD9A19-4601-4909-9C83-D31BCDA212E9}" type="pres">
      <dgm:prSet presAssocID="{0AA4620F-401C-4D05-82BC-8A03C0F154C9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5DE1B03-0392-493C-B34B-04232175F45B}" type="presOf" srcId="{2EAC4D2E-A9F0-4761-AF96-56E6F4CDAB00}" destId="{09DD9A19-4601-4909-9C83-D31BCDA212E9}" srcOrd="0" destOrd="3" presId="urn:microsoft.com/office/officeart/2005/8/layout/list1"/>
    <dgm:cxn modelId="{717DFA0B-FC33-4CC8-ABDE-5F6F47299987}" srcId="{0AA4620F-401C-4D05-82BC-8A03C0F154C9}" destId="{2EAC4D2E-A9F0-4761-AF96-56E6F4CDAB00}" srcOrd="3" destOrd="0" parTransId="{CFFD3D4A-B474-4B65-9712-9E2850E81996}" sibTransId="{06A1F375-C795-4842-BF2F-A025912A6844}"/>
    <dgm:cxn modelId="{8FF0B915-31DB-46F8-B321-FC4DC3A27FC3}" type="presOf" srcId="{C3992469-7701-4724-BC0C-F92C4B5EAA54}" destId="{09DD9A19-4601-4909-9C83-D31BCDA212E9}" srcOrd="0" destOrd="5" presId="urn:microsoft.com/office/officeart/2005/8/layout/list1"/>
    <dgm:cxn modelId="{EA690F2E-808A-4F8D-8811-33D1174B20A9}" type="presOf" srcId="{0AA4620F-401C-4D05-82BC-8A03C0F154C9}" destId="{6A78ED50-7BCD-419D-B9A2-CAA8C9411EA7}" srcOrd="0" destOrd="0" presId="urn:microsoft.com/office/officeart/2005/8/layout/list1"/>
    <dgm:cxn modelId="{3FD0855C-0772-49EA-907A-7AC7DFDD23A6}" type="presOf" srcId="{34010817-5B59-4109-8C0E-E3517A1AB496}" destId="{09DD9A19-4601-4909-9C83-D31BCDA212E9}" srcOrd="0" destOrd="0" presId="urn:microsoft.com/office/officeart/2005/8/layout/list1"/>
    <dgm:cxn modelId="{6A2CBC6C-3290-406B-84C4-949DE274EAED}" type="presOf" srcId="{0D8F5FE4-64A8-4EE8-ADDF-4EFEBC901962}" destId="{09DD9A19-4601-4909-9C83-D31BCDA212E9}" srcOrd="0" destOrd="1" presId="urn:microsoft.com/office/officeart/2005/8/layout/list1"/>
    <dgm:cxn modelId="{EDA2B04E-CDF6-4A27-90BB-E7ACDE41730B}" srcId="{0AA4620F-401C-4D05-82BC-8A03C0F154C9}" destId="{FC45D70E-05A0-4FF0-97F7-C88675A8E067}" srcOrd="7" destOrd="0" parTransId="{48B88D2A-DA02-49E1-A90D-14EF05496E5F}" sibTransId="{B7AD698A-1F04-4116-8FF0-7160C5B94A44}"/>
    <dgm:cxn modelId="{61A5376F-A897-4587-AF17-06CEBC43C283}" srcId="{0AA4620F-401C-4D05-82BC-8A03C0F154C9}" destId="{9E9F0D2D-7739-47CB-BF3C-FB88DB9C1B2D}" srcOrd="4" destOrd="0" parTransId="{CA64BBA4-5921-480E-8AFD-54604117416A}" sibTransId="{566D650D-95F7-418D-A4EF-497F3E4B9FD4}"/>
    <dgm:cxn modelId="{8501F76F-2DB3-45A3-A05E-1AC3AB18F343}" srcId="{0AA4620F-401C-4D05-82BC-8A03C0F154C9}" destId="{34010817-5B59-4109-8C0E-E3517A1AB496}" srcOrd="0" destOrd="0" parTransId="{AF078BFE-C63A-4F58-8D4F-00F9B06D6D41}" sibTransId="{50D7D224-EF1E-49AF-ADD9-29F48502AE62}"/>
    <dgm:cxn modelId="{A6970271-14BA-4AC6-BB74-EE037CBE73BF}" srcId="{0AA4620F-401C-4D05-82BC-8A03C0F154C9}" destId="{E17F12F8-53AA-4A6E-A4EE-8B6B2E229972}" srcOrd="2" destOrd="0" parTransId="{B29A11EE-84BA-4A48-90AD-992FF40AB890}" sibTransId="{F89660C9-FA40-40A0-A58C-49C4234861BA}"/>
    <dgm:cxn modelId="{5B836871-B91F-4C12-AAA7-818EEE447528}" type="presOf" srcId="{0CAA6528-68C3-415B-A1FB-9471A7B242BA}" destId="{EDFC5B56-26CD-4E88-8B95-91E303F34E88}" srcOrd="0" destOrd="0" presId="urn:microsoft.com/office/officeart/2005/8/layout/list1"/>
    <dgm:cxn modelId="{0AFCFD76-324F-4F67-A6E9-86F8819F34DF}" type="presOf" srcId="{09C51817-681A-4EDF-B56E-87B198D13BA3}" destId="{09DD9A19-4601-4909-9C83-D31BCDA212E9}" srcOrd="0" destOrd="6" presId="urn:microsoft.com/office/officeart/2005/8/layout/list1"/>
    <dgm:cxn modelId="{A6B9CA8C-7086-4A80-A974-B2D8D8358CDC}" type="presOf" srcId="{FC45D70E-05A0-4FF0-97F7-C88675A8E067}" destId="{09DD9A19-4601-4909-9C83-D31BCDA212E9}" srcOrd="0" destOrd="7" presId="urn:microsoft.com/office/officeart/2005/8/layout/list1"/>
    <dgm:cxn modelId="{DE56B99F-FE17-4E74-A32F-ECFE6BE9AD49}" srcId="{0AA4620F-401C-4D05-82BC-8A03C0F154C9}" destId="{09C51817-681A-4EDF-B56E-87B198D13BA3}" srcOrd="6" destOrd="0" parTransId="{4B3292C4-9834-4CEC-B387-5E579D310FA4}" sibTransId="{52C50685-1C43-4967-B483-2C0437C0D236}"/>
    <dgm:cxn modelId="{C21C4CB8-2794-4C65-BB49-A412FFF91610}" type="presOf" srcId="{E17F12F8-53AA-4A6E-A4EE-8B6B2E229972}" destId="{09DD9A19-4601-4909-9C83-D31BCDA212E9}" srcOrd="0" destOrd="2" presId="urn:microsoft.com/office/officeart/2005/8/layout/list1"/>
    <dgm:cxn modelId="{4AA91AD1-2314-42C6-AF4E-D0564A6CB461}" type="presOf" srcId="{0AA4620F-401C-4D05-82BC-8A03C0F154C9}" destId="{EE131309-4A65-457D-A293-729541A3D8C9}" srcOrd="1" destOrd="0" presId="urn:microsoft.com/office/officeart/2005/8/layout/list1"/>
    <dgm:cxn modelId="{DD5C92D9-DCF4-4143-96E5-86E95035275B}" srcId="{0AA4620F-401C-4D05-82BC-8A03C0F154C9}" destId="{0D8F5FE4-64A8-4EE8-ADDF-4EFEBC901962}" srcOrd="1" destOrd="0" parTransId="{9DEFA287-D7B7-4545-AA47-4151C65AA727}" sibTransId="{721C8148-1E41-4250-9CB9-4B017CE30FA1}"/>
    <dgm:cxn modelId="{E20A1BED-28CD-4051-8485-2E580DF1F960}" srcId="{0CAA6528-68C3-415B-A1FB-9471A7B242BA}" destId="{0AA4620F-401C-4D05-82BC-8A03C0F154C9}" srcOrd="0" destOrd="0" parTransId="{3AFEF754-8904-477E-94DF-8D06324841E2}" sibTransId="{18A829C8-BE9F-4879-A0D6-9128696BBD12}"/>
    <dgm:cxn modelId="{4E797CEE-E7DC-4291-B971-A45711EB7027}" type="presOf" srcId="{9E9F0D2D-7739-47CB-BF3C-FB88DB9C1B2D}" destId="{09DD9A19-4601-4909-9C83-D31BCDA212E9}" srcOrd="0" destOrd="4" presId="urn:microsoft.com/office/officeart/2005/8/layout/list1"/>
    <dgm:cxn modelId="{B9D54AFD-B656-49EB-A184-0D18C62054C7}" srcId="{0AA4620F-401C-4D05-82BC-8A03C0F154C9}" destId="{C3992469-7701-4724-BC0C-F92C4B5EAA54}" srcOrd="5" destOrd="0" parTransId="{F4BE71F9-31BF-4C5A-BE87-48652C835D29}" sibTransId="{EFF3B961-C733-4C15-957F-2F3F4AE409CE}"/>
    <dgm:cxn modelId="{2A3C7C8D-8C29-4E56-B5C5-2E1D25FDF1F2}" type="presParOf" srcId="{EDFC5B56-26CD-4E88-8B95-91E303F34E88}" destId="{0CC2F9DC-8DD4-434F-B75D-AFC1DA1FBD2D}" srcOrd="0" destOrd="0" presId="urn:microsoft.com/office/officeart/2005/8/layout/list1"/>
    <dgm:cxn modelId="{808D9F5C-F2FB-4302-BA42-21E2DB768F2A}" type="presParOf" srcId="{0CC2F9DC-8DD4-434F-B75D-AFC1DA1FBD2D}" destId="{6A78ED50-7BCD-419D-B9A2-CAA8C9411EA7}" srcOrd="0" destOrd="0" presId="urn:microsoft.com/office/officeart/2005/8/layout/list1"/>
    <dgm:cxn modelId="{2E1D1E63-D34E-4649-AEE8-2890EDB450DB}" type="presParOf" srcId="{0CC2F9DC-8DD4-434F-B75D-AFC1DA1FBD2D}" destId="{EE131309-4A65-457D-A293-729541A3D8C9}" srcOrd="1" destOrd="0" presId="urn:microsoft.com/office/officeart/2005/8/layout/list1"/>
    <dgm:cxn modelId="{C07207F4-0499-47A7-BAC3-284060628397}" type="presParOf" srcId="{EDFC5B56-26CD-4E88-8B95-91E303F34E88}" destId="{887E5328-57BA-4E96-AF3C-02B5C4467995}" srcOrd="1" destOrd="0" presId="urn:microsoft.com/office/officeart/2005/8/layout/list1"/>
    <dgm:cxn modelId="{35946F3E-435E-4E7B-9262-950E5708771C}" type="presParOf" srcId="{EDFC5B56-26CD-4E88-8B95-91E303F34E88}" destId="{09DD9A19-4601-4909-9C83-D31BCDA212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8484A-BCB9-4F98-AE5B-60FDDC5F6074}">
      <dsp:nvSpPr>
        <dsp:cNvPr id="0" name=""/>
        <dsp:cNvSpPr/>
      </dsp:nvSpPr>
      <dsp:spPr>
        <a:xfrm rot="5400000">
          <a:off x="6834203" y="-2915958"/>
          <a:ext cx="632809" cy="6729984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Gill Sans MT" panose="020B0502020104020203" pitchFamily="34" charset="-18"/>
            </a:rPr>
            <a:t>Probíhají postupy nezávislé na existenci řízení</a:t>
          </a:r>
        </a:p>
      </dsp:txBody>
      <dsp:txXfrm rot="-5400000">
        <a:off x="3785616" y="163520"/>
        <a:ext cx="6699093" cy="571027"/>
      </dsp:txXfrm>
    </dsp:sp>
    <dsp:sp modelId="{384EEF50-506D-40F5-B374-2C218E90EEF5}">
      <dsp:nvSpPr>
        <dsp:cNvPr id="0" name=""/>
        <dsp:cNvSpPr/>
      </dsp:nvSpPr>
      <dsp:spPr>
        <a:xfrm>
          <a:off x="0" y="1573"/>
          <a:ext cx="3785616" cy="89492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Gill Sans MT" panose="020B0502020104020203" pitchFamily="34" charset="-18"/>
            </a:rPr>
            <a:t>Fáze před řízením</a:t>
          </a:r>
        </a:p>
      </dsp:txBody>
      <dsp:txXfrm>
        <a:off x="43686" y="45259"/>
        <a:ext cx="3698244" cy="807548"/>
      </dsp:txXfrm>
    </dsp:sp>
    <dsp:sp modelId="{4BA6A012-FFD0-47AB-8452-17B729BD8E8E}">
      <dsp:nvSpPr>
        <dsp:cNvPr id="0" name=""/>
        <dsp:cNvSpPr/>
      </dsp:nvSpPr>
      <dsp:spPr>
        <a:xfrm rot="5400000">
          <a:off x="6134132" y="-1022307"/>
          <a:ext cx="2032951" cy="6729984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Gill Sans MT" panose="020B0502020104020203" pitchFamily="34" charset="-18"/>
            </a:rPr>
            <a:t>Probíhají postupy nezávislé na existenci řízení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dirty="0">
              <a:latin typeface="Gill Sans MT" panose="020B0502020104020203" pitchFamily="34" charset="-18"/>
            </a:rPr>
            <a:t>např. vyhledávací činnost</a:t>
          </a:r>
          <a:r>
            <a:rPr lang="cs-CZ" sz="1600" kern="1200" dirty="0">
              <a:latin typeface="Gill Sans MT" panose="020B0502020104020203" pitchFamily="34" charset="-18"/>
            </a:rPr>
            <a:t>	</a:t>
          </a:r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600" kern="1200" dirty="0">
            <a:latin typeface="Gill Sans MT" panose="020B0502020104020203" pitchFamily="34" charset="-1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Gill Sans MT" panose="020B0502020104020203" pitchFamily="34" charset="-18"/>
            </a:rPr>
            <a:t>Probíhají postupy závislé na existenci řízení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dirty="0">
              <a:latin typeface="Gill Sans MT" panose="020B0502020104020203" pitchFamily="34" charset="-18"/>
            </a:rPr>
            <a:t>např. dokazování</a:t>
          </a:r>
        </a:p>
      </dsp:txBody>
      <dsp:txXfrm rot="-5400000">
        <a:off x="3785616" y="1425449"/>
        <a:ext cx="6630744" cy="1834471"/>
      </dsp:txXfrm>
    </dsp:sp>
    <dsp:sp modelId="{7D1198AA-3740-4758-89C3-1D78EE41BB3F}">
      <dsp:nvSpPr>
        <dsp:cNvPr id="0" name=""/>
        <dsp:cNvSpPr/>
      </dsp:nvSpPr>
      <dsp:spPr>
        <a:xfrm>
          <a:off x="0" y="1094414"/>
          <a:ext cx="3785616" cy="2496538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latin typeface="Gill Sans MT" panose="020B0502020104020203" pitchFamily="34" charset="-18"/>
            </a:rPr>
            <a:t>Fáze řízení</a:t>
          </a:r>
        </a:p>
      </dsp:txBody>
      <dsp:txXfrm>
        <a:off x="121871" y="1216285"/>
        <a:ext cx="3541874" cy="2252796"/>
      </dsp:txXfrm>
    </dsp:sp>
    <dsp:sp modelId="{DC2E5F64-738E-462D-B4EB-DBA095CC4199}">
      <dsp:nvSpPr>
        <dsp:cNvPr id="0" name=""/>
        <dsp:cNvSpPr/>
      </dsp:nvSpPr>
      <dsp:spPr>
        <a:xfrm rot="5400000">
          <a:off x="6782094" y="915835"/>
          <a:ext cx="737026" cy="6729984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Gill Sans MT" panose="020B0502020104020203" pitchFamily="34" charset="-18"/>
            </a:rPr>
            <a:t>Probíhají postupy nezávislé na existenci řízení</a:t>
          </a:r>
        </a:p>
      </dsp:txBody>
      <dsp:txXfrm rot="-5400000">
        <a:off x="3785616" y="3948293"/>
        <a:ext cx="6694005" cy="665068"/>
      </dsp:txXfrm>
    </dsp:sp>
    <dsp:sp modelId="{81847872-D18E-4E72-9219-7AC1C07DE336}">
      <dsp:nvSpPr>
        <dsp:cNvPr id="0" name=""/>
        <dsp:cNvSpPr/>
      </dsp:nvSpPr>
      <dsp:spPr>
        <a:xfrm>
          <a:off x="0" y="3788874"/>
          <a:ext cx="3785616" cy="983905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Gill Sans MT" panose="020B0502020104020203" pitchFamily="34" charset="-18"/>
            </a:rPr>
            <a:t>Fáze po řízení</a:t>
          </a:r>
        </a:p>
      </dsp:txBody>
      <dsp:txXfrm>
        <a:off x="48030" y="3836904"/>
        <a:ext cx="3689556" cy="887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993C6-1DCB-48BE-9D76-82D91ABBBF56}">
      <dsp:nvSpPr>
        <dsp:cNvPr id="0" name=""/>
        <dsp:cNvSpPr/>
      </dsp:nvSpPr>
      <dsp:spPr>
        <a:xfrm>
          <a:off x="51" y="26989"/>
          <a:ext cx="4913783" cy="60480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Formalizované postupy</a:t>
          </a:r>
        </a:p>
      </dsp:txBody>
      <dsp:txXfrm>
        <a:off x="51" y="26989"/>
        <a:ext cx="4913783" cy="604800"/>
      </dsp:txXfrm>
    </dsp:sp>
    <dsp:sp modelId="{4A7A128D-E97F-42A3-B59E-8D6174ED807F}">
      <dsp:nvSpPr>
        <dsp:cNvPr id="0" name=""/>
        <dsp:cNvSpPr/>
      </dsp:nvSpPr>
      <dsp:spPr>
        <a:xfrm>
          <a:off x="51" y="631790"/>
          <a:ext cx="4913783" cy="351634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daňová kontrola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postup k odstranění pochybností</a:t>
          </a:r>
        </a:p>
      </dsp:txBody>
      <dsp:txXfrm>
        <a:off x="51" y="631790"/>
        <a:ext cx="4913783" cy="3516345"/>
      </dsp:txXfrm>
    </dsp:sp>
    <dsp:sp modelId="{29FB556B-A09B-400D-84D6-AEDCCFF49AD8}">
      <dsp:nvSpPr>
        <dsp:cNvPr id="0" name=""/>
        <dsp:cNvSpPr/>
      </dsp:nvSpPr>
      <dsp:spPr>
        <a:xfrm>
          <a:off x="5601764" y="26989"/>
          <a:ext cx="4913783" cy="60480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Neformalizované postupy</a:t>
          </a:r>
        </a:p>
      </dsp:txBody>
      <dsp:txXfrm>
        <a:off x="5601764" y="26989"/>
        <a:ext cx="4913783" cy="604800"/>
      </dsp:txXfrm>
    </dsp:sp>
    <dsp:sp modelId="{6301595B-E45D-47D6-9D27-77ED4EEB4AFF}">
      <dsp:nvSpPr>
        <dsp:cNvPr id="0" name=""/>
        <dsp:cNvSpPr/>
      </dsp:nvSpPr>
      <dsp:spPr>
        <a:xfrm>
          <a:off x="5601764" y="631790"/>
          <a:ext cx="4913783" cy="351634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vyhledávací činnost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místní šetření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vysvětlení	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dokazování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dožádání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doručování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vedení spisu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evidence daní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vybírání daní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>
              <a:latin typeface="Gill Sans MT" panose="020B0502020104020203" pitchFamily="34" charset="-18"/>
            </a:rPr>
            <a:t>protokolace</a:t>
          </a:r>
        </a:p>
      </dsp:txBody>
      <dsp:txXfrm>
        <a:off x="5601764" y="631790"/>
        <a:ext cx="4913783" cy="3516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BE15C-280C-4AD8-8449-BF869E76F040}">
      <dsp:nvSpPr>
        <dsp:cNvPr id="0" name=""/>
        <dsp:cNvSpPr/>
      </dsp:nvSpPr>
      <dsp:spPr>
        <a:xfrm>
          <a:off x="0" y="324798"/>
          <a:ext cx="53437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EF936-C3D9-45B3-9706-B576381D4D4D}">
      <dsp:nvSpPr>
        <dsp:cNvPr id="0" name=""/>
        <dsp:cNvSpPr/>
      </dsp:nvSpPr>
      <dsp:spPr>
        <a:xfrm>
          <a:off x="267188" y="29598"/>
          <a:ext cx="3740637" cy="5904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41387" tIns="0" rIns="141387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Gill Sans MT" panose="020B0502020104020203" pitchFamily="34" charset="-18"/>
            </a:rPr>
            <a:t>Registrační řízení</a:t>
          </a:r>
        </a:p>
      </dsp:txBody>
      <dsp:txXfrm>
        <a:off x="296009" y="58419"/>
        <a:ext cx="3682995" cy="532758"/>
      </dsp:txXfrm>
    </dsp:sp>
    <dsp:sp modelId="{6F9F5B67-BE5F-4B26-BAB7-076A278B0AED}">
      <dsp:nvSpPr>
        <dsp:cNvPr id="0" name=""/>
        <dsp:cNvSpPr/>
      </dsp:nvSpPr>
      <dsp:spPr>
        <a:xfrm>
          <a:off x="0" y="1231998"/>
          <a:ext cx="53437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B9219-6C87-40DD-A7D6-E4666FFB4738}">
      <dsp:nvSpPr>
        <dsp:cNvPr id="0" name=""/>
        <dsp:cNvSpPr/>
      </dsp:nvSpPr>
      <dsp:spPr>
        <a:xfrm>
          <a:off x="267188" y="936798"/>
          <a:ext cx="3740637" cy="5904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41387" tIns="0" rIns="141387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Gill Sans MT" panose="020B0502020104020203" pitchFamily="34" charset="-18"/>
            </a:rPr>
            <a:t>Řízení o závazném posouzení</a:t>
          </a:r>
        </a:p>
      </dsp:txBody>
      <dsp:txXfrm>
        <a:off x="296009" y="965619"/>
        <a:ext cx="3682995" cy="532758"/>
      </dsp:txXfrm>
    </dsp:sp>
    <dsp:sp modelId="{76F24DF1-682D-45A6-96FA-2C7C60C9A27C}">
      <dsp:nvSpPr>
        <dsp:cNvPr id="0" name=""/>
        <dsp:cNvSpPr/>
      </dsp:nvSpPr>
      <dsp:spPr>
        <a:xfrm>
          <a:off x="0" y="2139199"/>
          <a:ext cx="5343767" cy="207900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14736" tIns="416560" rIns="41473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vyměřovací řízení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doměřovací řízení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posečkání daně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zajištění daně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exekuční řízení</a:t>
          </a:r>
        </a:p>
      </dsp:txBody>
      <dsp:txXfrm>
        <a:off x="0" y="2139199"/>
        <a:ext cx="5343767" cy="2079000"/>
      </dsp:txXfrm>
    </dsp:sp>
    <dsp:sp modelId="{5EB1ADED-46E8-4189-8D94-5975F23EB848}">
      <dsp:nvSpPr>
        <dsp:cNvPr id="0" name=""/>
        <dsp:cNvSpPr/>
      </dsp:nvSpPr>
      <dsp:spPr>
        <a:xfrm>
          <a:off x="267188" y="1843999"/>
          <a:ext cx="3740637" cy="5904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41387" tIns="0" rIns="141387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Gill Sans MT" panose="020B0502020104020203" pitchFamily="34" charset="-18"/>
            </a:rPr>
            <a:t>Daňové řízení</a:t>
          </a:r>
        </a:p>
      </dsp:txBody>
      <dsp:txXfrm>
        <a:off x="296009" y="1872820"/>
        <a:ext cx="3682995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D9A19-4601-4909-9C83-D31BCDA212E9}">
      <dsp:nvSpPr>
        <dsp:cNvPr id="0" name=""/>
        <dsp:cNvSpPr/>
      </dsp:nvSpPr>
      <dsp:spPr>
        <a:xfrm>
          <a:off x="0" y="453274"/>
          <a:ext cx="5041775" cy="368550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91298" tIns="541528" rIns="39129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vyloučení úřední osoby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delegaci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ustanovení zástupce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navracení lhůty </a:t>
          </a:r>
          <a:br>
            <a:rPr lang="cs-CZ" sz="2000" kern="1200" dirty="0">
              <a:latin typeface="Gill Sans MT" panose="020B0502020104020203" pitchFamily="34" charset="-18"/>
            </a:rPr>
          </a:br>
          <a:r>
            <a:rPr lang="cs-CZ" sz="2000" kern="1200" dirty="0">
              <a:latin typeface="Gill Sans MT" panose="020B0502020104020203" pitchFamily="34" charset="-18"/>
            </a:rPr>
            <a:t>v předešlý stav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prodloužení lhůty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řízení o vyloučení neúčinnosti doručení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další</a:t>
          </a:r>
          <a:endParaRPr lang="cs-CZ" sz="2200" kern="1200" dirty="0">
            <a:latin typeface="Gill Sans MT" panose="020B0502020104020203" pitchFamily="34" charset="-18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/>
        </a:p>
      </dsp:txBody>
      <dsp:txXfrm>
        <a:off x="0" y="453274"/>
        <a:ext cx="5041775" cy="3685500"/>
      </dsp:txXfrm>
    </dsp:sp>
    <dsp:sp modelId="{EE131309-4A65-457D-A293-729541A3D8C9}">
      <dsp:nvSpPr>
        <dsp:cNvPr id="0" name=""/>
        <dsp:cNvSpPr/>
      </dsp:nvSpPr>
      <dsp:spPr>
        <a:xfrm>
          <a:off x="252088" y="36342"/>
          <a:ext cx="3660072" cy="80069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3397" tIns="0" rIns="133397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Gill Sans MT" panose="020B0502020104020203" pitchFamily="34" charset="-18"/>
            </a:rPr>
            <a:t>Další</a:t>
          </a:r>
        </a:p>
      </dsp:txBody>
      <dsp:txXfrm>
        <a:off x="291175" y="75429"/>
        <a:ext cx="3581898" cy="722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300C57-5F6E-4076-8F74-2203582BF8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B9323-6D9B-4CF9-B1D0-E35668DA37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ACC6-74C2-4EAE-B93F-BECF7402A4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5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sqw/text/orig2.sqw?idd=172884" TargetMode="External"/><Relationship Id="rId2" Type="http://schemas.openxmlformats.org/officeDocument/2006/relationships/hyperlink" Target="http://www.radimbohac.cz/userFiles/zimni-semestr-2022/seminare-financni-pravo-ii/03a04-sprava-dani-26-10a2-11-2022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proces III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32002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MP702Z Finanční právo I		     	    říjen 2022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1600" dirty="0"/>
              <a:t>Zpracováno za využití části prezentace prof. Boháče „Správa daní“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44BB6921-0443-48E8-85E3-36564D515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AD83BD-DAAF-4A67-81E6-0F39B2C1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Oprávněný – správce daně</a:t>
            </a:r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Povinný – daňový subjekt (plátce, poplatník)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2773" name="Zástupný symbol pro číslo snímku 4">
            <a:extLst>
              <a:ext uri="{FF2B5EF4-FFF2-40B4-BE49-F238E27FC236}">
                <a16:creationId xmlns:a16="http://schemas.microsoft.com/office/drawing/2014/main" id="{F9B45B7F-4348-404F-BE18-647D80ED8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FA3394-4E1D-48E9-BF9B-35892ABCEBD4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14625-9D98-4D50-4113-19EDAF581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Registrační a vyhledávací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72EF2-6156-8991-BB25-09FD0546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Registrace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Oznamování zákonem stanovených skutečností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Oznamování změn dat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Identifikace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Řízení o ukončení činnosti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Vyhledávání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Údržba databáze registru daňových subjektů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513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9EF1A981-D404-4BB8-9D20-CFEBBEDC6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/>
              <a:t>Registrace daňových subjektů (vyhledávání)</a:t>
            </a:r>
          </a:p>
        </p:txBody>
      </p:sp>
      <p:sp>
        <p:nvSpPr>
          <p:cNvPr id="35844" name="Zástupný symbol pro číslo snímku 4">
            <a:extLst>
              <a:ext uri="{FF2B5EF4-FFF2-40B4-BE49-F238E27FC236}">
                <a16:creationId xmlns:a16="http://schemas.microsoft.com/office/drawing/2014/main" id="{1CE9B6BE-EDD2-4399-944C-1B344139E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1A91E8-B137-45EF-BCA3-035D4620B2B8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DA3612-D7AE-4F0F-A3BF-1688C6D73B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A. Správcem daně (ex offo)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vyhledávací činnosti správce daně (§ 78 daňového řádu)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součinnosti třetích osob - oznamovací povinnost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upozornění třetí osoby</a:t>
            </a:r>
          </a:p>
          <a:p>
            <a:pPr>
              <a:defRPr/>
            </a:pPr>
            <a:r>
              <a:rPr lang="cs-CZ" dirty="0"/>
              <a:t>B. Daňovým subjektem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zákona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dobrovolnost (vlastní rozhodnutí)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6E658-385A-42B7-9E34-03C539D25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registrační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044FE-483A-4B4E-9A3A-2104B5C5B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Registrační povinnost vzniká v okamžiku, kdy vznikne daňovému subjektu povinnost podat přihlášku k registraci k jednotlivé dani.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55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F95C3-6223-4DE8-AE7C-06F0C1D8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 k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2AAB2-3C4F-43D1-BDCA-F4A21637B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je povinen uvést předepsané údaje pro správu daní</a:t>
            </a:r>
          </a:p>
          <a:p>
            <a:pPr lvl="1"/>
            <a:r>
              <a:rPr lang="cs-CZ" dirty="0"/>
              <a:t>Označení daňového subjektu</a:t>
            </a:r>
          </a:p>
          <a:p>
            <a:pPr lvl="1"/>
            <a:r>
              <a:rPr lang="cs-CZ" dirty="0"/>
              <a:t>Obecný identifikátor pro vytvoření daňového identifikačního čísla</a:t>
            </a:r>
          </a:p>
          <a:p>
            <a:pPr lvl="1"/>
            <a:r>
              <a:rPr lang="cs-CZ" dirty="0"/>
              <a:t>DIČ přidělený v zahraničí, pokud má</a:t>
            </a:r>
          </a:p>
          <a:p>
            <a:pPr lvl="1"/>
            <a:r>
              <a:rPr lang="cs-CZ" dirty="0"/>
              <a:t>Údaje o povolení nebo oprávnění k činnosti</a:t>
            </a:r>
          </a:p>
          <a:p>
            <a:pPr lvl="1"/>
            <a:r>
              <a:rPr lang="cs-CZ" dirty="0"/>
              <a:t>Čísla účtů na nichž jsou soustředěny peněžní prostředky z její podnikatelské činnosti.</a:t>
            </a:r>
          </a:p>
          <a:p>
            <a:pPr lvl="1"/>
            <a:r>
              <a:rPr lang="cs-CZ" dirty="0"/>
              <a:t>Daně, ke kterým se registruje</a:t>
            </a:r>
          </a:p>
          <a:p>
            <a:pPr lvl="1"/>
            <a:r>
              <a:rPr lang="cs-CZ" dirty="0"/>
              <a:t>Organizační jednotky</a:t>
            </a:r>
          </a:p>
          <a:p>
            <a:pPr lvl="1"/>
            <a:r>
              <a:rPr lang="cs-CZ" dirty="0"/>
              <a:t>U právnické osoby také toho, kdo je oprávněn jednat jejím jménem</a:t>
            </a:r>
          </a:p>
          <a:p>
            <a:r>
              <a:rPr lang="cs-CZ" dirty="0"/>
              <a:t>Tiskopis MF ČR, případně tiskopis MPO u živnostenských úřadů</a:t>
            </a:r>
          </a:p>
        </p:txBody>
      </p:sp>
    </p:spTree>
    <p:extLst>
      <p:ext uri="{BB962C8B-B14F-4D97-AF65-F5344CB8AC3E}">
        <p14:creationId xmlns:p14="http://schemas.microsoft.com/office/powerpoint/2010/main" val="2116282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24F68-B347-433C-B886-209308AB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Oznamovací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C0523D-C8FF-4EA1-9093-F76D73C5B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povinnost oznámit změnu údajů, jež je povinen uvádět při registraci, do 15 dnů ode dne změny</a:t>
            </a:r>
          </a:p>
          <a:p>
            <a:r>
              <a:rPr lang="cs-CZ" dirty="0"/>
              <a:t>Ve stejné lhůtě má povinnost požádat o zrušení registrace (jsou-li dány důvody zrušení registrace)</a:t>
            </a:r>
          </a:p>
          <a:p>
            <a:r>
              <a:rPr lang="cs-CZ" dirty="0"/>
              <a:t>Realizace prostřednictvím oznámení o změně registračních údajů</a:t>
            </a:r>
          </a:p>
          <a:p>
            <a:r>
              <a:rPr lang="cs-CZ" dirty="0"/>
              <a:t>Povinné přílohy (§ 127 odst. 3)</a:t>
            </a:r>
          </a:p>
          <a:p>
            <a:r>
              <a:rPr lang="cs-CZ" dirty="0"/>
              <a:t>Oznamovací povinnost nevzniká k údajům, které lze zjistit z rejstříků (změna sídla v OR, změna jména…)</a:t>
            </a:r>
          </a:p>
        </p:txBody>
      </p:sp>
    </p:spTree>
    <p:extLst>
      <p:ext uri="{BB962C8B-B14F-4D97-AF65-F5344CB8AC3E}">
        <p14:creationId xmlns:p14="http://schemas.microsoft.com/office/powerpoint/2010/main" val="2575207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0752B-BE16-4208-96A2-1685F353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Pochybnosti v registračním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6C870-4CBD-4258-89EC-858B30DBB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správci daně vzniknou pochybnosti o správnosti nebo úplnosti údajů uvedených v přihlášce – výzva k vysvětlení, doložení nebo doplnění, případně ke změně</a:t>
            </a:r>
          </a:p>
          <a:p>
            <a:r>
              <a:rPr lang="cs-CZ" dirty="0"/>
              <a:t>Součástí je lhůta (délka dle obecných pravidel lhůt)</a:t>
            </a:r>
          </a:p>
          <a:p>
            <a:r>
              <a:rPr lang="cs-CZ" dirty="0"/>
              <a:t>Je-li vyhověno výzvě ve lhůtě a pochybnosti odstraněny – na přihlášku se hledí jako by byla podána bez vady v den původního podání</a:t>
            </a:r>
          </a:p>
          <a:p>
            <a:r>
              <a:rPr lang="cs-CZ" dirty="0"/>
              <a:t>Je-li vyhověno výzvě po lhůtě – přihláška se považuje za podanou až dnem vyhovění (=sankce)</a:t>
            </a:r>
          </a:p>
        </p:txBody>
      </p:sp>
    </p:spTree>
    <p:extLst>
      <p:ext uri="{BB962C8B-B14F-4D97-AF65-F5344CB8AC3E}">
        <p14:creationId xmlns:p14="http://schemas.microsoft.com/office/powerpoint/2010/main" val="21638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4579A-801E-4588-BD6A-73F6A14E3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66E66-3F08-4A8E-9B5E-98852137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na vydání rozhodnutí: do 30 dnů ode dne podání přihlášky, případně ode dne odstranění vad (lhůta může být prodloužena)</a:t>
            </a:r>
          </a:p>
          <a:p>
            <a:r>
              <a:rPr lang="cs-CZ" dirty="0"/>
              <a:t>Je-li rozhodnutí v souladu s přihláškou – neodůvodňuje se</a:t>
            </a:r>
          </a:p>
          <a:p>
            <a:r>
              <a:rPr lang="cs-CZ" dirty="0"/>
              <a:t>Není-li splněna registrační povinnost – správce daně provede registraci ex offo</a:t>
            </a:r>
          </a:p>
          <a:p>
            <a:r>
              <a:rPr lang="cs-CZ" dirty="0"/>
              <a:t>Přípustný opravný prostředek – odvolání (není vyloučeno)</a:t>
            </a:r>
          </a:p>
          <a:p>
            <a:endParaRPr lang="cs-CZ" dirty="0"/>
          </a:p>
          <a:p>
            <a:r>
              <a:rPr lang="cs-CZ" dirty="0"/>
              <a:t>Změna registračních údajů jen v podobě úředního záznamu!</a:t>
            </a:r>
          </a:p>
        </p:txBody>
      </p:sp>
    </p:spTree>
    <p:extLst>
      <p:ext uri="{BB962C8B-B14F-4D97-AF65-F5344CB8AC3E}">
        <p14:creationId xmlns:p14="http://schemas.microsoft.com/office/powerpoint/2010/main" val="2573577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0A8F0-890A-44D1-A6A1-032AC749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8CBFE-8BBC-44AF-ABD7-94246F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přidělí daňové identifikační číslo</a:t>
            </a:r>
          </a:p>
          <a:p>
            <a:pPr lvl="1"/>
            <a:r>
              <a:rPr lang="cs-CZ" dirty="0" err="1"/>
              <a:t>CZ+kmenová</a:t>
            </a:r>
            <a:r>
              <a:rPr lang="cs-CZ" dirty="0"/>
              <a:t> část (u FO </a:t>
            </a:r>
            <a:r>
              <a:rPr lang="cs-CZ" dirty="0" err="1"/>
              <a:t>CZrodné</a:t>
            </a:r>
            <a:r>
              <a:rPr lang="cs-CZ" dirty="0"/>
              <a:t> číslo, u PO CZIČ – např. CZ0258478)</a:t>
            </a:r>
          </a:p>
          <a:p>
            <a:pPr lvl="1"/>
            <a:r>
              <a:rPr lang="cs-CZ" dirty="0"/>
              <a:t>ve specifických případech </a:t>
            </a:r>
            <a:r>
              <a:rPr lang="cs-CZ" dirty="0" err="1"/>
              <a:t>CZ+vlastní</a:t>
            </a:r>
            <a:r>
              <a:rPr lang="cs-CZ" dirty="0"/>
              <a:t> identifikátor správce daně</a:t>
            </a:r>
          </a:p>
          <a:p>
            <a:endParaRPr lang="cs-CZ" dirty="0"/>
          </a:p>
          <a:p>
            <a:r>
              <a:rPr lang="cs-CZ" dirty="0"/>
              <a:t>Daňový subjekt je povinen DIČ uvádět na všech svých podáních, v případech stanovených zákonem atd.</a:t>
            </a:r>
          </a:p>
        </p:txBody>
      </p:sp>
    </p:spTree>
    <p:extLst>
      <p:ext uri="{BB962C8B-B14F-4D97-AF65-F5344CB8AC3E}">
        <p14:creationId xmlns:p14="http://schemas.microsoft.com/office/powerpoint/2010/main" val="451481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BF4DD-F854-40EB-BB49-55A09F81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u jednotlivých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CBF17-3023-46E1-9941-7711B4623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Přímé daně</a:t>
            </a:r>
          </a:p>
          <a:p>
            <a:pPr lvl="1"/>
            <a:r>
              <a:rPr lang="cs-CZ" dirty="0"/>
              <a:t>Daň z příjmů fyzických osob</a:t>
            </a:r>
          </a:p>
          <a:p>
            <a:pPr lvl="1"/>
            <a:r>
              <a:rPr lang="cs-CZ" dirty="0"/>
              <a:t>Daň z příjmů právnických osob</a:t>
            </a:r>
          </a:p>
          <a:p>
            <a:r>
              <a:rPr lang="cs-CZ" dirty="0"/>
              <a:t>Nepřímé daně</a:t>
            </a:r>
          </a:p>
          <a:p>
            <a:pPr lvl="1"/>
            <a:r>
              <a:rPr lang="cs-CZ" dirty="0"/>
              <a:t>DPH</a:t>
            </a:r>
          </a:p>
          <a:p>
            <a:pPr lvl="1"/>
            <a:r>
              <a:rPr lang="cs-CZ" dirty="0"/>
              <a:t>Spotřební daně</a:t>
            </a:r>
          </a:p>
          <a:p>
            <a:pPr lvl="1"/>
            <a:r>
              <a:rPr lang="cs-CZ" dirty="0"/>
              <a:t>Energetické daně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Různé lhůty, záleží na konkrétní právní úpravě</a:t>
            </a:r>
          </a:p>
        </p:txBody>
      </p:sp>
    </p:spTree>
    <p:extLst>
      <p:ext uri="{BB962C8B-B14F-4D97-AF65-F5344CB8AC3E}">
        <p14:creationId xmlns:p14="http://schemas.microsoft.com/office/powerpoint/2010/main" val="302634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83F8-0FA2-4367-A107-ACAF5F876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02664-4E39-2008-93AC-1020A2523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Řízení a postupy při správě daní</a:t>
            </a:r>
          </a:p>
          <a:p>
            <a:r>
              <a:rPr lang="cs-CZ" dirty="0"/>
              <a:t>2. Registrační a vyhledávací řízení</a:t>
            </a:r>
          </a:p>
          <a:p>
            <a:r>
              <a:rPr lang="cs-CZ" dirty="0"/>
              <a:t>3. Daňové řízení</a:t>
            </a:r>
          </a:p>
          <a:p>
            <a:r>
              <a:rPr lang="cs-CZ" dirty="0"/>
              <a:t>4. Nalézací řízení</a:t>
            </a:r>
          </a:p>
          <a:p>
            <a:r>
              <a:rPr lang="cs-CZ" dirty="0"/>
              <a:t>5. Nalézací řízení – specifika, průběh</a:t>
            </a:r>
          </a:p>
          <a:p>
            <a:r>
              <a:rPr lang="cs-CZ" dirty="0"/>
              <a:t>6. Kontrolní a ověřovací správa</a:t>
            </a:r>
          </a:p>
          <a:p>
            <a:r>
              <a:rPr lang="cs-CZ" dirty="0"/>
              <a:t>7. Dokazování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024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Daňové řízení</a:t>
            </a:r>
          </a:p>
        </p:txBody>
      </p:sp>
    </p:spTree>
    <p:extLst>
      <p:ext uri="{BB962C8B-B14F-4D97-AF65-F5344CB8AC3E}">
        <p14:creationId xmlns:p14="http://schemas.microsoft.com/office/powerpoint/2010/main" val="411961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Daňové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daňový řád nedefinuje výslovně, ale implicitně</a:t>
            </a:r>
          </a:p>
          <a:p>
            <a:pPr lvl="1"/>
            <a:r>
              <a:rPr lang="cs-CZ" sz="2500" dirty="0"/>
              <a:t>§ 134 DŘ</a:t>
            </a:r>
          </a:p>
          <a:p>
            <a:r>
              <a:rPr lang="cs-CZ" dirty="0"/>
              <a:t>daňové řízení není klasickým řízením</a:t>
            </a:r>
          </a:p>
          <a:p>
            <a:r>
              <a:rPr lang="cs-CZ" dirty="0"/>
              <a:t>dílčí daňová řízení</a:t>
            </a:r>
          </a:p>
          <a:p>
            <a:r>
              <a:rPr lang="cs-CZ" dirty="0"/>
              <a:t>dvě roviny daňového řízení</a:t>
            </a:r>
          </a:p>
          <a:p>
            <a:pPr lvl="1"/>
            <a:r>
              <a:rPr lang="cs-CZ" sz="2600" dirty="0"/>
              <a:t>nalézací</a:t>
            </a:r>
          </a:p>
          <a:p>
            <a:pPr lvl="1"/>
            <a:r>
              <a:rPr lang="cs-CZ" sz="2600" dirty="0"/>
              <a:t>platební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4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 x daňový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134 DŘ vymezuje </a:t>
            </a:r>
            <a:r>
              <a:rPr lang="cs-CZ" b="1" dirty="0"/>
              <a:t>daňové řízení </a:t>
            </a:r>
            <a:r>
              <a:rPr lang="cs-CZ" dirty="0"/>
              <a:t>– je vedeno za účelem správného zjištění a stanovení daně a zabezpečení její úhrady a končí splněním nebo jiným zánikem daňové povinnosti, která s touto daní souvisí</a:t>
            </a:r>
          </a:p>
          <a:p>
            <a:r>
              <a:rPr lang="cs-CZ" dirty="0"/>
              <a:t>Předmět daňového řízení – daň v rámci zdaňovacího období, nebo u jednotlivé skutečnosti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Daňový proces – širší pojetí, nejen vztahy před správcem daně, ale i vztahy plátce x poplatník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241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Daňové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52A1A43D-8479-442F-A3E1-35E7D3480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187533"/>
            <a:ext cx="3870616" cy="47802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dirty="0">
              <a:latin typeface="Gill Sans MT" panose="020B0502020104020203" pitchFamily="34" charset="-1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Nalézací rovina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86CF13F5-0DB4-4721-9EB9-498D850C7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072" y="1608038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400">
              <a:latin typeface="Gill Sans MT" panose="020B0502020104020203" pitchFamily="34" charset="-18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1CB1DA55-B4F4-49DD-BD36-CB3FAC07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698" y="1187533"/>
            <a:ext cx="5945333" cy="47802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dirty="0">
              <a:latin typeface="Gill Sans MT" panose="020B0502020104020203" pitchFamily="34" charset="-1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rovina</a:t>
            </a: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CBB2B475-3799-4F8B-9106-9B1B22E28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3" y="3357463"/>
            <a:ext cx="3421783" cy="1237263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Doměřovací řízení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0C2D1309-DEF4-43A2-8ED3-A4F8D7761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4" y="1904301"/>
            <a:ext cx="3421782" cy="1237263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Vyměřovací řízení</a:t>
            </a: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73D2D4D6-3639-4D1D-99C1-81FD01F0F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073" y="1753623"/>
            <a:ext cx="2514631" cy="574675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Vybírání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1991E584-9AF7-4375-A524-25B0AD5B7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462" y="2446006"/>
            <a:ext cx="2514631" cy="504825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Evidence</a:t>
            </a:r>
          </a:p>
        </p:txBody>
      </p:sp>
      <p:sp>
        <p:nvSpPr>
          <p:cNvPr id="31" name="Rectangle 23">
            <a:extLst>
              <a:ext uri="{FF2B5EF4-FFF2-40B4-BE49-F238E27FC236}">
                <a16:creationId xmlns:a16="http://schemas.microsoft.com/office/drawing/2014/main" id="{0FA8C760-ADF6-4A0B-A177-098586F1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473" y="3068538"/>
            <a:ext cx="2514631" cy="1944688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Zajištění</a:t>
            </a:r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996CF3DC-705E-4FE1-B798-E8DD2B8BE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895" y="4397450"/>
            <a:ext cx="2265785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Ručení a finanční záruka</a:t>
            </a:r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65E6B11E-1570-454B-BCB1-797F5856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196" y="3360549"/>
            <a:ext cx="2265785" cy="4175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Zajišťovací příkaz </a:t>
            </a:r>
          </a:p>
        </p:txBody>
      </p:sp>
      <p:sp>
        <p:nvSpPr>
          <p:cNvPr id="34" name="Rectangle 26">
            <a:extLst>
              <a:ext uri="{FF2B5EF4-FFF2-40B4-BE49-F238E27FC236}">
                <a16:creationId xmlns:a16="http://schemas.microsoft.com/office/drawing/2014/main" id="{C6B03D39-E552-4CF4-9A89-B818823E2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196" y="3873616"/>
            <a:ext cx="2265785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Zástavní právo</a:t>
            </a:r>
          </a:p>
        </p:txBody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5E610BA3-1280-4BDF-8F35-D1EC9E742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479" y="1753623"/>
            <a:ext cx="2633358" cy="3259601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Vymáhání</a:t>
            </a:r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52749299-BD2E-4326-80B9-29095403E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0230" y="2127595"/>
            <a:ext cx="2345317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Soudním exekutorem</a:t>
            </a: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088BEB5C-2EA2-4BF8-ABF8-F8372344E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0229" y="2789561"/>
            <a:ext cx="2345317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Daňovou exekucí</a:t>
            </a: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71770AD4-E0E6-4A88-B360-F017230D2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0793" y="3482263"/>
            <a:ext cx="2345317" cy="4175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Přihlášením do veřejné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dražby</a:t>
            </a: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B5B7B2B0-1068-4770-A9C7-E6913660E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0793" y="4197363"/>
            <a:ext cx="2345317" cy="4175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Uplatněním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v </a:t>
            </a:r>
            <a:r>
              <a:rPr lang="cs-CZ" sz="1050" dirty="0" err="1">
                <a:latin typeface="Gill Sans MT" panose="020B0502020104020203" pitchFamily="34" charset="-18"/>
              </a:rPr>
              <a:t>insolvenčním</a:t>
            </a:r>
            <a:r>
              <a:rPr lang="cs-CZ" sz="1050" dirty="0">
                <a:latin typeface="Gill Sans MT" panose="020B0502020104020203" pitchFamily="34" charset="-18"/>
              </a:rPr>
              <a:t> řízení</a:t>
            </a:r>
          </a:p>
        </p:txBody>
      </p:sp>
      <p:sp>
        <p:nvSpPr>
          <p:cNvPr id="41" name="Rectangle 58">
            <a:extLst>
              <a:ext uri="{FF2B5EF4-FFF2-40B4-BE49-F238E27FC236}">
                <a16:creationId xmlns:a16="http://schemas.microsoft.com/office/drawing/2014/main" id="{68BDF560-682A-4BCB-AC44-47C044FD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2" y="4704397"/>
            <a:ext cx="3421783" cy="766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Nalézací řízení je ukončeno uplynutím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lhůty pro stanovení daně</a:t>
            </a:r>
          </a:p>
        </p:txBody>
      </p:sp>
      <p:sp>
        <p:nvSpPr>
          <p:cNvPr id="42" name="Rectangle 59">
            <a:extLst>
              <a:ext uri="{FF2B5EF4-FFF2-40B4-BE49-F238E27FC236}">
                <a16:creationId xmlns:a16="http://schemas.microsoft.com/office/drawing/2014/main" id="{DC283FCE-2DF0-47C1-9322-996D4F994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474" y="5102097"/>
            <a:ext cx="5481364" cy="357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Možnost placení je ukončena uplynutím lhůty pro placení daně</a:t>
            </a:r>
            <a:endParaRPr lang="cs-CZ" sz="11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471395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Postupy a řízení v daňovém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3887" indent="-514350">
              <a:buFont typeface="+mj-lt"/>
              <a:buAutoNum type="alphaUcPeriod"/>
            </a:pPr>
            <a:r>
              <a:rPr lang="cs-CZ" dirty="0"/>
              <a:t>nalézací řízení (vyměřovací a </a:t>
            </a:r>
            <a:r>
              <a:rPr lang="cs-CZ" dirty="0" err="1"/>
              <a:t>doměřovací</a:t>
            </a:r>
            <a:r>
              <a:rPr lang="cs-CZ" dirty="0"/>
              <a:t> řízení)</a:t>
            </a:r>
          </a:p>
          <a:p>
            <a:pPr marL="623887" indent="-514350">
              <a:buFont typeface="+mj-lt"/>
              <a:buAutoNum type="alphaUcPeriod"/>
            </a:pPr>
            <a:r>
              <a:rPr lang="cs-CZ" dirty="0"/>
              <a:t>evidence daní</a:t>
            </a:r>
          </a:p>
          <a:p>
            <a:pPr marL="623887" indent="-514350">
              <a:buFont typeface="+mj-lt"/>
              <a:buAutoNum type="alphaUcPeriod"/>
            </a:pPr>
            <a:r>
              <a:rPr lang="cs-CZ" dirty="0"/>
              <a:t>vybírání daní</a:t>
            </a:r>
          </a:p>
          <a:p>
            <a:pPr marL="623887" indent="-514350">
              <a:buFont typeface="+mj-lt"/>
              <a:buAutoNum type="alphaUcPeriod"/>
            </a:pPr>
            <a:r>
              <a:rPr lang="cs-CZ" dirty="0"/>
              <a:t>zajištění daní</a:t>
            </a:r>
          </a:p>
          <a:p>
            <a:pPr marL="623887" indent="-514350">
              <a:buFont typeface="+mj-lt"/>
              <a:buAutoNum type="alphaUcPeriod"/>
            </a:pPr>
            <a:r>
              <a:rPr lang="cs-CZ" dirty="0"/>
              <a:t>vymáhání daní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470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Dílčí řízení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nalézací řízení</a:t>
            </a:r>
          </a:p>
          <a:p>
            <a:pPr lvl="1"/>
            <a:r>
              <a:rPr lang="cs-CZ" dirty="0"/>
              <a:t>1. vyměřovací, při němž dochází k vyměření daně,</a:t>
            </a:r>
          </a:p>
          <a:p>
            <a:pPr lvl="1"/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, při němž dochází k doměření daně,</a:t>
            </a:r>
          </a:p>
          <a:p>
            <a:r>
              <a:rPr lang="cs-CZ" dirty="0"/>
              <a:t>B. inkasní řízení</a:t>
            </a:r>
          </a:p>
          <a:p>
            <a:pPr lvl="1"/>
            <a:r>
              <a:rPr lang="cs-CZ" dirty="0"/>
              <a:t>1. o posečkání daně a rozložení její úhrady na splátky,</a:t>
            </a:r>
          </a:p>
          <a:p>
            <a:pPr lvl="1"/>
            <a:r>
              <a:rPr lang="cs-CZ" dirty="0"/>
              <a:t>2. o zajištění daně,</a:t>
            </a:r>
          </a:p>
          <a:p>
            <a:pPr lvl="1"/>
            <a:r>
              <a:rPr lang="cs-CZ" dirty="0"/>
              <a:t>3. exekuční,</a:t>
            </a:r>
          </a:p>
          <a:p>
            <a:r>
              <a:rPr lang="cs-CZ" dirty="0"/>
              <a:t>C. řízení o mimořádných opravných a dozorčích prostředcích proti jednotlivým rozhodnutím vydaným v rámci daňového řízení.</a:t>
            </a:r>
          </a:p>
          <a:p>
            <a:endParaRPr lang="cs-CZ" dirty="0"/>
          </a:p>
          <a:p>
            <a:r>
              <a:rPr lang="cs-CZ" dirty="0"/>
              <a:t>Součástí dílčích řízení je případné řízení o řádném opravném prostředku proti rozhodnutí vydanému v těchto řízeních.</a:t>
            </a:r>
          </a:p>
        </p:txBody>
      </p:sp>
    </p:spTree>
    <p:extLst>
      <p:ext uri="{BB962C8B-B14F-4D97-AF65-F5344CB8AC3E}">
        <p14:creationId xmlns:p14="http://schemas.microsoft.com/office/powerpoint/2010/main" val="1422511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Autoaplikace</a:t>
            </a:r>
            <a:endParaRPr lang="cs-CZ" dirty="0"/>
          </a:p>
          <a:p>
            <a:r>
              <a:rPr lang="cs-CZ" dirty="0"/>
              <a:t>Vznik daňové povinnosti - okamžikem, kdy nastaly skutečnosti, které jsou podle zákona předmětem daně, nebo skutečnosti tuto povinnost zakládající</a:t>
            </a:r>
          </a:p>
          <a:p>
            <a:r>
              <a:rPr lang="cs-CZ" dirty="0"/>
              <a:t>Cíl správy daní</a:t>
            </a:r>
          </a:p>
          <a:p>
            <a:r>
              <a:rPr lang="cs-CZ" dirty="0"/>
              <a:t>Zásady správy daní</a:t>
            </a:r>
          </a:p>
          <a:p>
            <a:r>
              <a:rPr lang="cs-CZ" dirty="0"/>
              <a:t>Subjekty</a:t>
            </a:r>
          </a:p>
          <a:p>
            <a:r>
              <a:rPr lang="cs-CZ" dirty="0"/>
              <a:t>Lhůty</a:t>
            </a:r>
          </a:p>
          <a:p>
            <a:pPr lvl="1"/>
            <a:r>
              <a:rPr lang="cs-CZ" dirty="0"/>
              <a:t>zákonné, správcovské</a:t>
            </a:r>
          </a:p>
          <a:p>
            <a:pPr lvl="1"/>
            <a:r>
              <a:rPr lang="cs-CZ" dirty="0"/>
              <a:t>Lhůty pro plnění povinností (lhůta pro stanovení daně, lhůta pro placení daně, lhůta pro vrácení přeplatku na dani…)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968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Vyměřovací a doměřovací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135 a násl. DŘ</a:t>
            </a:r>
          </a:p>
          <a:p>
            <a:r>
              <a:rPr lang="cs-CZ" dirty="0"/>
              <a:t>řádné daňové tvrzení (§ 1 odst. 4 písm. a) DŘ)</a:t>
            </a:r>
          </a:p>
          <a:p>
            <a:r>
              <a:rPr lang="cs-CZ" dirty="0"/>
              <a:t>splatnost daně (§ 135 odst. 3 DŘ)</a:t>
            </a:r>
          </a:p>
          <a:p>
            <a:r>
              <a:rPr lang="cs-CZ" dirty="0"/>
              <a:t>opravné daňové přiznání a opravné vyúčtování (§ 138 DŘ) </a:t>
            </a:r>
          </a:p>
          <a:p>
            <a:r>
              <a:rPr lang="cs-CZ" dirty="0"/>
              <a:t>vyměření daně (§ 139 a 140 DŘ)</a:t>
            </a:r>
          </a:p>
          <a:p>
            <a:r>
              <a:rPr lang="cs-CZ" dirty="0"/>
              <a:t>dodatečné daňové tvrzení (§ 1 odst. 4 písm. b) DŘ)</a:t>
            </a:r>
          </a:p>
          <a:p>
            <a:r>
              <a:rPr lang="cs-CZ" dirty="0"/>
              <a:t>doměření daně (§ 143 a 144 DŘ)</a:t>
            </a:r>
          </a:p>
          <a:p>
            <a:r>
              <a:rPr lang="cs-CZ" dirty="0"/>
              <a:t>lhůta pro stanovení daně (§ 148 DŘ)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528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Deklarace daňové povinnosti nebo rozhodných skutečností</a:t>
            </a:r>
          </a:p>
          <a:p>
            <a:r>
              <a:rPr lang="cs-CZ" dirty="0"/>
              <a:t>Finančněprávní akt daňového subjektu</a:t>
            </a:r>
          </a:p>
          <a:p>
            <a:r>
              <a:rPr lang="cs-CZ" dirty="0"/>
              <a:t>Výsledek procesu </a:t>
            </a:r>
            <a:r>
              <a:rPr lang="cs-CZ" dirty="0" err="1"/>
              <a:t>autoaplikace</a:t>
            </a:r>
            <a:endParaRPr lang="cs-CZ" dirty="0"/>
          </a:p>
          <a:p>
            <a:endParaRPr lang="cs-CZ" dirty="0"/>
          </a:p>
          <a:p>
            <a:r>
              <a:rPr lang="cs-CZ" dirty="0"/>
              <a:t>Druhy daňových tvrzení:</a:t>
            </a:r>
          </a:p>
          <a:p>
            <a:pPr lvl="1"/>
            <a:r>
              <a:rPr lang="cs-CZ" dirty="0"/>
              <a:t>Řádné </a:t>
            </a:r>
          </a:p>
          <a:p>
            <a:pPr lvl="1"/>
            <a:r>
              <a:rPr lang="cs-CZ" dirty="0"/>
              <a:t>Opravné </a:t>
            </a:r>
          </a:p>
          <a:p>
            <a:pPr lvl="1"/>
            <a:r>
              <a:rPr lang="cs-CZ" dirty="0"/>
              <a:t>Dodatečné</a:t>
            </a:r>
          </a:p>
          <a:p>
            <a:endParaRPr lang="cs-CZ" dirty="0"/>
          </a:p>
          <a:p>
            <a:r>
              <a:rPr lang="cs-CZ" dirty="0"/>
              <a:t>Typy tvrzení:</a:t>
            </a:r>
          </a:p>
          <a:p>
            <a:pPr lvl="1"/>
            <a:r>
              <a:rPr lang="cs-CZ" dirty="0"/>
              <a:t>Přiznání</a:t>
            </a:r>
          </a:p>
          <a:p>
            <a:pPr lvl="1"/>
            <a:r>
              <a:rPr lang="cs-CZ" dirty="0"/>
              <a:t>Hlášení</a:t>
            </a:r>
          </a:p>
          <a:p>
            <a:pPr lvl="1"/>
            <a:r>
              <a:rPr lang="cs-CZ" dirty="0"/>
              <a:t>Vyúčtování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617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Daňové tvrzení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3D13BB9C-3648-4BAC-BDE9-3E66F9925CB8}"/>
              </a:ext>
            </a:extLst>
          </p:cNvPr>
          <p:cNvSpPr/>
          <p:nvPr/>
        </p:nvSpPr>
        <p:spPr>
          <a:xfrm>
            <a:off x="1674421" y="1341440"/>
            <a:ext cx="4045994" cy="41751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 b="1" dirty="0">
              <a:latin typeface="Gill Sans MT" panose="020B0502020104020203" pitchFamily="34" charset="-18"/>
            </a:endParaRPr>
          </a:p>
          <a:p>
            <a:pPr algn="ctr"/>
            <a:r>
              <a:rPr lang="cs-CZ" sz="2400" b="1" dirty="0">
                <a:latin typeface="Gill Sans MT" panose="020B0502020104020203" pitchFamily="34" charset="-18"/>
              </a:rPr>
              <a:t>Řádné daňové tvrzení</a:t>
            </a:r>
          </a:p>
          <a:p>
            <a:pPr algn="ctr"/>
            <a:endParaRPr lang="cs-CZ" sz="2000" b="1" dirty="0">
              <a:latin typeface="Gill Sans MT" panose="020B0502020104020203" pitchFamily="34" charset="-18"/>
            </a:endParaRPr>
          </a:p>
          <a:p>
            <a:pPr algn="ctr"/>
            <a:endParaRPr lang="cs-CZ" b="1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</p:txBody>
      </p:sp>
      <p:sp>
        <p:nvSpPr>
          <p:cNvPr id="6" name="Zaoblený obdélník 6">
            <a:extLst>
              <a:ext uri="{FF2B5EF4-FFF2-40B4-BE49-F238E27FC236}">
                <a16:creationId xmlns:a16="http://schemas.microsoft.com/office/drawing/2014/main" id="{C3EFA7B4-4C99-4172-96B4-24804B7EFFD3}"/>
              </a:ext>
            </a:extLst>
          </p:cNvPr>
          <p:cNvSpPr/>
          <p:nvPr/>
        </p:nvSpPr>
        <p:spPr>
          <a:xfrm>
            <a:off x="2198877" y="2140248"/>
            <a:ext cx="3220283" cy="9203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Daňové přiznání</a:t>
            </a:r>
          </a:p>
        </p:txBody>
      </p:sp>
      <p:sp>
        <p:nvSpPr>
          <p:cNvPr id="7" name="Zaoblený obdélník 7">
            <a:extLst>
              <a:ext uri="{FF2B5EF4-FFF2-40B4-BE49-F238E27FC236}">
                <a16:creationId xmlns:a16="http://schemas.microsoft.com/office/drawing/2014/main" id="{81670030-51E8-478B-801F-952BCE2CCF25}"/>
              </a:ext>
            </a:extLst>
          </p:cNvPr>
          <p:cNvSpPr/>
          <p:nvPr/>
        </p:nvSpPr>
        <p:spPr>
          <a:xfrm>
            <a:off x="2198877" y="4239083"/>
            <a:ext cx="3220283" cy="9203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Vyúčtování</a:t>
            </a:r>
          </a:p>
        </p:txBody>
      </p:sp>
      <p:sp>
        <p:nvSpPr>
          <p:cNvPr id="8" name="Zaoblený obdélník 8">
            <a:extLst>
              <a:ext uri="{FF2B5EF4-FFF2-40B4-BE49-F238E27FC236}">
                <a16:creationId xmlns:a16="http://schemas.microsoft.com/office/drawing/2014/main" id="{2EB7385B-ACC1-4B8C-8FCE-B5D1255EB289}"/>
              </a:ext>
            </a:extLst>
          </p:cNvPr>
          <p:cNvSpPr/>
          <p:nvPr/>
        </p:nvSpPr>
        <p:spPr>
          <a:xfrm>
            <a:off x="2198877" y="3179148"/>
            <a:ext cx="3220283" cy="9203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Hlášení</a:t>
            </a:r>
          </a:p>
        </p:txBody>
      </p:sp>
      <p:sp>
        <p:nvSpPr>
          <p:cNvPr id="9" name="Zaoblený obdélník 9">
            <a:extLst>
              <a:ext uri="{FF2B5EF4-FFF2-40B4-BE49-F238E27FC236}">
                <a16:creationId xmlns:a16="http://schemas.microsoft.com/office/drawing/2014/main" id="{387E5CF0-2134-4B38-BC55-67E21E9756BE}"/>
              </a:ext>
            </a:extLst>
          </p:cNvPr>
          <p:cNvSpPr/>
          <p:nvPr/>
        </p:nvSpPr>
        <p:spPr>
          <a:xfrm>
            <a:off x="6556636" y="1355224"/>
            <a:ext cx="4045994" cy="41894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 b="1" dirty="0">
              <a:latin typeface="Gill Sans MT" panose="020B0502020104020203" pitchFamily="34" charset="-18"/>
            </a:endParaRPr>
          </a:p>
          <a:p>
            <a:pPr algn="ctr"/>
            <a:r>
              <a:rPr lang="cs-CZ" sz="2400" b="1" dirty="0">
                <a:latin typeface="Gill Sans MT" panose="020B0502020104020203" pitchFamily="34" charset="-18"/>
              </a:rPr>
              <a:t>Dodatečné daňové tvrzení</a:t>
            </a:r>
          </a:p>
          <a:p>
            <a:pPr algn="ctr"/>
            <a:endParaRPr lang="cs-CZ" sz="2000" b="1" dirty="0">
              <a:latin typeface="Gill Sans MT" panose="020B0502020104020203" pitchFamily="34" charset="-18"/>
            </a:endParaRPr>
          </a:p>
          <a:p>
            <a:pPr algn="ctr"/>
            <a:endParaRPr lang="cs-CZ" b="1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  <a:p>
            <a:pPr algn="ctr"/>
            <a:endParaRPr lang="cs-CZ" sz="1600" dirty="0">
              <a:latin typeface="Gill Sans MT" panose="020B0502020104020203" pitchFamily="34" charset="-18"/>
            </a:endParaRPr>
          </a:p>
        </p:txBody>
      </p:sp>
      <p:sp>
        <p:nvSpPr>
          <p:cNvPr id="10" name="Zaoblený obdélník 10">
            <a:extLst>
              <a:ext uri="{FF2B5EF4-FFF2-40B4-BE49-F238E27FC236}">
                <a16:creationId xmlns:a16="http://schemas.microsoft.com/office/drawing/2014/main" id="{96F98AD0-2C65-4129-AC33-72645D6020B9}"/>
              </a:ext>
            </a:extLst>
          </p:cNvPr>
          <p:cNvSpPr/>
          <p:nvPr/>
        </p:nvSpPr>
        <p:spPr>
          <a:xfrm>
            <a:off x="7000458" y="2140248"/>
            <a:ext cx="3220283" cy="9203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Dodatečné daňové přiznání</a:t>
            </a:r>
          </a:p>
        </p:txBody>
      </p:sp>
      <p:sp>
        <p:nvSpPr>
          <p:cNvPr id="11" name="Zaoblený obdélník 11">
            <a:extLst>
              <a:ext uri="{FF2B5EF4-FFF2-40B4-BE49-F238E27FC236}">
                <a16:creationId xmlns:a16="http://schemas.microsoft.com/office/drawing/2014/main" id="{87359F8D-B71B-4E38-A05F-78A87D6EF5AC}"/>
              </a:ext>
            </a:extLst>
          </p:cNvPr>
          <p:cNvSpPr/>
          <p:nvPr/>
        </p:nvSpPr>
        <p:spPr>
          <a:xfrm>
            <a:off x="7000457" y="4239083"/>
            <a:ext cx="3220283" cy="9203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Dodatečné vyúčtování</a:t>
            </a:r>
          </a:p>
        </p:txBody>
      </p:sp>
      <p:sp>
        <p:nvSpPr>
          <p:cNvPr id="12" name="Zaoblený obdélník 12">
            <a:extLst>
              <a:ext uri="{FF2B5EF4-FFF2-40B4-BE49-F238E27FC236}">
                <a16:creationId xmlns:a16="http://schemas.microsoft.com/office/drawing/2014/main" id="{3E6CDC48-9BBF-4473-AFB4-A8B25A1F40E4}"/>
              </a:ext>
            </a:extLst>
          </p:cNvPr>
          <p:cNvSpPr/>
          <p:nvPr/>
        </p:nvSpPr>
        <p:spPr>
          <a:xfrm>
            <a:off x="7000457" y="3179148"/>
            <a:ext cx="3220283" cy="9203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latin typeface="Gill Sans MT" panose="020B0502020104020203" pitchFamily="34" charset="-18"/>
              </a:rPr>
              <a:t>Následné hlášení</a:t>
            </a:r>
          </a:p>
        </p:txBody>
      </p:sp>
    </p:spTree>
    <p:extLst>
      <p:ext uri="{BB962C8B-B14F-4D97-AF65-F5344CB8AC3E}">
        <p14:creationId xmlns:p14="http://schemas.microsoft.com/office/powerpoint/2010/main" val="269386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Řízení a postupy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88E699E-AD63-458D-BCAB-17B3F8840D97}"/>
              </a:ext>
            </a:extLst>
          </p:cNvPr>
          <p:cNvSpPr/>
          <p:nvPr/>
        </p:nvSpPr>
        <p:spPr>
          <a:xfrm>
            <a:off x="838199" y="1356590"/>
            <a:ext cx="10515599" cy="41448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Gill Sans MT" panose="020B0502020104020203" pitchFamily="34" charset="-18"/>
              </a:rPr>
              <a:t>Postupy při správě daní</a:t>
            </a: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  <a:p>
            <a:pPr algn="ctr"/>
            <a:endParaRPr lang="cs-CZ" sz="3200" b="1" dirty="0">
              <a:latin typeface="Gill Sans MT" panose="020B0502020104020203" pitchFamily="34" charset="-18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7586CB4-B54B-4CBA-9F25-B5090F217F1D}"/>
              </a:ext>
            </a:extLst>
          </p:cNvPr>
          <p:cNvSpPr/>
          <p:nvPr/>
        </p:nvSpPr>
        <p:spPr>
          <a:xfrm>
            <a:off x="1452056" y="2485377"/>
            <a:ext cx="4290821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Gill Sans MT" panose="020B0502020104020203" pitchFamily="34" charset="-18"/>
              </a:rPr>
              <a:t>Řízení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D097456-86FA-4894-95DB-4CF17EACB3A0}"/>
              </a:ext>
            </a:extLst>
          </p:cNvPr>
          <p:cNvSpPr/>
          <p:nvPr/>
        </p:nvSpPr>
        <p:spPr>
          <a:xfrm>
            <a:off x="6096000" y="2485377"/>
            <a:ext cx="4643944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Gill Sans MT" panose="020B0502020104020203" pitchFamily="34" charset="-18"/>
              </a:rPr>
              <a:t>Jiné postupy</a:t>
            </a:r>
          </a:p>
          <a:p>
            <a:pPr algn="ctr"/>
            <a:endParaRPr lang="cs-CZ" sz="2800" b="1" dirty="0">
              <a:latin typeface="Gill Sans MT" panose="020B0502020104020203" pitchFamily="34" charset="-18"/>
            </a:endParaRPr>
          </a:p>
          <a:p>
            <a:pPr algn="ctr"/>
            <a:endParaRPr lang="cs-CZ" sz="2800" b="1" dirty="0">
              <a:latin typeface="Gill Sans MT" panose="020B0502020104020203" pitchFamily="34" charset="-18"/>
            </a:endParaRPr>
          </a:p>
          <a:p>
            <a:pPr algn="ctr"/>
            <a:endParaRPr lang="cs-CZ" sz="2800" b="1" dirty="0">
              <a:latin typeface="Gill Sans MT" panose="020B0502020104020203" pitchFamily="34" charset="-18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BEEF350-371F-453D-B9C5-8AD355C09552}"/>
              </a:ext>
            </a:extLst>
          </p:cNvPr>
          <p:cNvSpPr/>
          <p:nvPr/>
        </p:nvSpPr>
        <p:spPr>
          <a:xfrm>
            <a:off x="6327736" y="3781521"/>
            <a:ext cx="1944216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latin typeface="Gill Sans MT" panose="020B0502020104020203" pitchFamily="34" charset="-18"/>
              </a:rPr>
              <a:t>Formalizované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BED4BC0-2923-4F21-91ED-0CF4CC205536}"/>
              </a:ext>
            </a:extLst>
          </p:cNvPr>
          <p:cNvSpPr/>
          <p:nvPr/>
        </p:nvSpPr>
        <p:spPr>
          <a:xfrm>
            <a:off x="8438905" y="3781521"/>
            <a:ext cx="2156388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latin typeface="Gill Sans MT" panose="020B0502020104020203" pitchFamily="34" charset="-18"/>
              </a:rPr>
              <a:t>Neformalizované</a:t>
            </a:r>
          </a:p>
        </p:txBody>
      </p:sp>
    </p:spTree>
    <p:extLst>
      <p:ext uri="{BB962C8B-B14F-4D97-AF65-F5344CB8AC3E}">
        <p14:creationId xmlns:p14="http://schemas.microsoft.com/office/powerpoint/2010/main" val="613700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Nález ÚS </a:t>
            </a:r>
            <a:r>
              <a:rPr lang="cs-CZ" dirty="0" err="1"/>
              <a:t>Pl</a:t>
            </a:r>
            <a:r>
              <a:rPr lang="cs-CZ" dirty="0"/>
              <a:t>. ÚS 19/17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511873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/>
              <a:t>Ústavní soud má za to, že vůči institutu předepsaného tiskopisu nelze z hlediska ústavnosti nic namítat, jestliže však je vyplnění tiskopisu ukládáno jako povinnost, je třeba, aby jeho obsah byl stanoven právním předpisem. V případě tiskopisu, jehož forma není dána zákonem ani podzákonným právním předpisem, abstraktní kontrola ústavnosti ukládaných povinností možná není.</a:t>
            </a:r>
          </a:p>
          <a:p>
            <a:pPr marL="0" indent="0" algn="just">
              <a:buNone/>
            </a:pPr>
            <a:r>
              <a:rPr lang="cs-CZ" dirty="0"/>
              <a:t>Ústavnímu soudu tudíž nezbylo než konstatovat, že napadené ustanovení nesplňuje podmínky stanovené ústavním pořádkem pro uložení povinnosti daňovému subjektu sdělovat v přihlášce k daňové registraci, resp. v oznámení o změně registračních údajů a v řádném nebo dodatečném daňovém tvrzení, údaje nezbytné pro správu daní; to nevylučuje případné zákonné zmocnění ministerstva financí podle čl. 79 odst. 3 Ústavy. </a:t>
            </a:r>
          </a:p>
        </p:txBody>
      </p:sp>
    </p:spTree>
    <p:extLst>
      <p:ext uri="{BB962C8B-B14F-4D97-AF65-F5344CB8AC3E}">
        <p14:creationId xmlns:p14="http://schemas.microsoft.com/office/powerpoint/2010/main" val="1514077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Nalézací řízení</a:t>
            </a:r>
          </a:p>
        </p:txBody>
      </p:sp>
    </p:spTree>
    <p:extLst>
      <p:ext uri="{BB962C8B-B14F-4D97-AF65-F5344CB8AC3E}">
        <p14:creationId xmlns:p14="http://schemas.microsoft.com/office/powerpoint/2010/main" val="3771864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Nalézací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Nalézací proces = realizace berního práva hmotného v etapě určení daňové povinnosti do vzniku daňového dluhu</a:t>
            </a:r>
          </a:p>
          <a:p>
            <a:r>
              <a:rPr lang="cs-CZ" dirty="0"/>
              <a:t>Nalézací řízení – řízení v nalézací správě</a:t>
            </a:r>
          </a:p>
          <a:p>
            <a:pPr lvl="1"/>
            <a:r>
              <a:rPr lang="cs-CZ" dirty="0"/>
              <a:t>Dílčí nalézací řízení: vyměřovací x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  <a:p>
            <a:pPr lvl="2"/>
            <a:r>
              <a:rPr lang="cs-CZ" dirty="0"/>
              <a:t>-&gt; Vyměření x doměření daně</a:t>
            </a:r>
          </a:p>
          <a:p>
            <a:pPr lvl="2"/>
            <a:r>
              <a:rPr lang="cs-CZ" dirty="0"/>
              <a:t>-&gt; Platební výměr, dodatečný platební výměr</a:t>
            </a:r>
          </a:p>
          <a:p>
            <a:endParaRPr lang="cs-CZ" dirty="0"/>
          </a:p>
          <a:p>
            <a:r>
              <a:rPr lang="cs-CZ" dirty="0"/>
              <a:t>Cílem je správné zjištění a stanovení daně</a:t>
            </a:r>
          </a:p>
          <a:p>
            <a:endParaRPr lang="cs-CZ" dirty="0"/>
          </a:p>
          <a:p>
            <a:r>
              <a:rPr lang="cs-CZ" dirty="0"/>
              <a:t>Zahájení – dispoziční zásada nebo ex offo</a:t>
            </a:r>
          </a:p>
          <a:p>
            <a:r>
              <a:rPr lang="cs-CZ" dirty="0"/>
              <a:t>Průběh – zpracování tvrzení daňového subjektu</a:t>
            </a:r>
          </a:p>
          <a:p>
            <a:r>
              <a:rPr lang="cs-CZ" dirty="0"/>
              <a:t>Ukončení - rozhodnutí</a:t>
            </a:r>
          </a:p>
        </p:txBody>
      </p:sp>
    </p:spTree>
    <p:extLst>
      <p:ext uri="{BB962C8B-B14F-4D97-AF65-F5344CB8AC3E}">
        <p14:creationId xmlns:p14="http://schemas.microsoft.com/office/powerpoint/2010/main" val="3790615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Vyměřovací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řízení vedoucí k </a:t>
            </a:r>
            <a:r>
              <a:rPr lang="cs-CZ" u="sng" dirty="0"/>
              <a:t>prvnímu</a:t>
            </a:r>
            <a:r>
              <a:rPr lang="cs-CZ" dirty="0"/>
              <a:t> stanovení daně (i po lhůtě…)</a:t>
            </a:r>
          </a:p>
          <a:p>
            <a:endParaRPr lang="cs-CZ" dirty="0"/>
          </a:p>
          <a:p>
            <a:r>
              <a:rPr lang="cs-CZ" dirty="0"/>
              <a:t>Povinnost podat daňové přiznání</a:t>
            </a:r>
          </a:p>
          <a:p>
            <a:pPr lvl="1"/>
            <a:r>
              <a:rPr lang="cs-CZ" dirty="0"/>
              <a:t>Kdy vzniká?</a:t>
            </a:r>
          </a:p>
          <a:p>
            <a:pPr lvl="1"/>
            <a:r>
              <a:rPr lang="cs-CZ" dirty="0"/>
              <a:t>Co obsahuje?</a:t>
            </a:r>
          </a:p>
          <a:p>
            <a:pPr lvl="1"/>
            <a:r>
              <a:rPr lang="cs-CZ" dirty="0"/>
              <a:t>Do kdy musí být splněna?</a:t>
            </a:r>
          </a:p>
        </p:txBody>
      </p:sp>
    </p:spTree>
    <p:extLst>
      <p:ext uri="{BB962C8B-B14F-4D97-AF65-F5344CB8AC3E}">
        <p14:creationId xmlns:p14="http://schemas.microsoft.com/office/powerpoint/2010/main" val="3715704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Řádné 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podat každý daňový subjekt, kterému je stanovena povinnost zákonem, nebo který byl vyzván správcem daně</a:t>
            </a:r>
          </a:p>
          <a:p>
            <a:r>
              <a:rPr lang="cs-CZ" dirty="0" err="1"/>
              <a:t>Autoaplikace</a:t>
            </a:r>
            <a:r>
              <a:rPr lang="cs-CZ" dirty="0"/>
              <a:t> - Daňový subjekt je povinen </a:t>
            </a:r>
            <a:r>
              <a:rPr lang="cs-CZ" b="1" dirty="0"/>
              <a:t>sám</a:t>
            </a:r>
            <a:r>
              <a:rPr lang="cs-CZ" dirty="0"/>
              <a:t> vyčíslit daň a uvést předepsané údaje, jakož i další okolnosti rozhodné pro vyměření daně</a:t>
            </a:r>
          </a:p>
          <a:p>
            <a:r>
              <a:rPr lang="cs-CZ" dirty="0"/>
              <a:t>Lhůta pro podání dle délky zdaňovacího období (§ 136 DŘ)</a:t>
            </a:r>
          </a:p>
          <a:p>
            <a:pPr lvl="1"/>
            <a:r>
              <a:rPr lang="cs-CZ" dirty="0"/>
              <a:t>Speciální úpravu stanoví hmotněprávní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842770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 uplynutím lhůty pro podání řádného nebo dodatečného daňového přiznání nebo vyúčtování</a:t>
            </a:r>
          </a:p>
          <a:p>
            <a:r>
              <a:rPr lang="cs-CZ" dirty="0"/>
              <a:t>=&gt; nahrazení původního (řádného i opravného/opravných)</a:t>
            </a:r>
          </a:p>
          <a:p>
            <a:r>
              <a:rPr lang="cs-CZ" dirty="0"/>
              <a:t>K předchozím podáním se nepřihlíží</a:t>
            </a:r>
          </a:p>
          <a:p>
            <a:r>
              <a:rPr lang="cs-CZ" dirty="0"/>
              <a:t>Opravné tvrzení nezahajuje řízení</a:t>
            </a:r>
          </a:p>
        </p:txBody>
      </p:sp>
    </p:spTree>
    <p:extLst>
      <p:ext uri="{BB962C8B-B14F-4D97-AF65-F5344CB8AC3E}">
        <p14:creationId xmlns:p14="http://schemas.microsoft.com/office/powerpoint/2010/main" val="1876625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daňového přiznání nebo ex offo</a:t>
            </a:r>
          </a:p>
          <a:p>
            <a:r>
              <a:rPr lang="cs-CZ" dirty="0"/>
              <a:t>K </a:t>
            </a:r>
            <a:r>
              <a:rPr lang="cs-CZ" u="sng" dirty="0"/>
              <a:t>vyměření</a:t>
            </a:r>
            <a:r>
              <a:rPr lang="cs-CZ" dirty="0"/>
              <a:t> daně dochází na základě výsledku vyměřovacího řízení rozhodnutím (platebním výměrem)</a:t>
            </a:r>
          </a:p>
          <a:p>
            <a:r>
              <a:rPr lang="cs-CZ" dirty="0"/>
              <a:t>Vyměřená daň je předepsána do evidence daní</a:t>
            </a:r>
          </a:p>
          <a:p>
            <a:r>
              <a:rPr lang="cs-CZ" dirty="0"/>
              <a:t>Pokud je vyměřená daň vyšší než daň tvrzená – náhradní lhůta splatnosti</a:t>
            </a:r>
          </a:p>
          <a:p>
            <a:pPr lvl="1"/>
            <a:r>
              <a:rPr lang="cs-CZ" dirty="0"/>
              <a:t>Sankce!</a:t>
            </a:r>
          </a:p>
          <a:p>
            <a:r>
              <a:rPr lang="cs-CZ" dirty="0"/>
              <a:t>Neodchyluje-li se vyměřená daň od daně tvrzené – nedoručuje se platební výměr (jen se založí do spisu), pokud předtím nebyl zahájen POP nebo DK</a:t>
            </a:r>
          </a:p>
        </p:txBody>
      </p:sp>
    </p:spTree>
    <p:extLst>
      <p:ext uri="{BB962C8B-B14F-4D97-AF65-F5344CB8AC3E}">
        <p14:creationId xmlns:p14="http://schemas.microsoft.com/office/powerpoint/2010/main" val="1193731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den doručení se považuje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 den lhůty pro podání daňového přiznání nebo vyúčtování, a bylo-li daňové přiznání nebo vyúčtování podáno opožděně, den, kdy došlo správci daně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Daňový subjekt má právo na stejnopis platebního výměru (na žádost správce daně zašle)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Omezení opravných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887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vedené za účelem změny již stanovené daně</a:t>
            </a:r>
          </a:p>
          <a:p>
            <a:r>
              <a:rPr lang="cs-CZ" dirty="0"/>
              <a:t>Nezbytným předpokladem je předchozí ukončené vyměřovací řízení</a:t>
            </a:r>
          </a:p>
          <a:p>
            <a:r>
              <a:rPr lang="cs-CZ" dirty="0"/>
              <a:t>Typické v rámci daňových kontrol</a:t>
            </a:r>
          </a:p>
          <a:p>
            <a:r>
              <a:rPr lang="cs-CZ" dirty="0"/>
              <a:t>Zahajované dodatečným daňovým přiznáním nebo ex offo</a:t>
            </a:r>
          </a:p>
        </p:txBody>
      </p:sp>
    </p:spTree>
    <p:extLst>
      <p:ext uri="{BB962C8B-B14F-4D97-AF65-F5344CB8AC3E}">
        <p14:creationId xmlns:p14="http://schemas.microsoft.com/office/powerpoint/2010/main" val="2664452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Dodatečné 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má být vyšší</a:t>
            </a:r>
          </a:p>
          <a:p>
            <a:pPr lvl="1"/>
            <a:r>
              <a:rPr lang="cs-CZ" dirty="0"/>
              <a:t>lhůta pro podání </a:t>
            </a:r>
            <a:r>
              <a:rPr lang="cs-CZ" dirty="0" err="1"/>
              <a:t>DoDAP</a:t>
            </a:r>
            <a:r>
              <a:rPr lang="cs-CZ" dirty="0"/>
              <a:t> do konce měsíce následujícího po měsíci, v němž bylo zjištěno nesprávné stanovení daně</a:t>
            </a:r>
          </a:p>
          <a:p>
            <a:pPr lvl="1"/>
            <a:r>
              <a:rPr lang="cs-CZ" dirty="0"/>
              <a:t>Povinnost podat</a:t>
            </a:r>
          </a:p>
          <a:p>
            <a:pPr lvl="1"/>
            <a:r>
              <a:rPr lang="cs-CZ" dirty="0"/>
              <a:t>Nevzniká povinnost úhrady penále (§ 251 odst. 4)</a:t>
            </a:r>
          </a:p>
          <a:p>
            <a:r>
              <a:rPr lang="cs-CZ" dirty="0"/>
              <a:t>Daň má být nižší</a:t>
            </a:r>
          </a:p>
          <a:p>
            <a:pPr lvl="1"/>
            <a:r>
              <a:rPr lang="cs-CZ" dirty="0"/>
              <a:t>Totožná lhůta</a:t>
            </a:r>
          </a:p>
          <a:p>
            <a:pPr lvl="1"/>
            <a:r>
              <a:rPr lang="cs-CZ" dirty="0"/>
              <a:t>Právo daňového subjektu podat</a:t>
            </a:r>
          </a:p>
          <a:p>
            <a:pPr lvl="1"/>
            <a:r>
              <a:rPr lang="cs-CZ" dirty="0"/>
              <a:t>Povinnost uvést výslovně důvody</a:t>
            </a:r>
          </a:p>
          <a:p>
            <a:r>
              <a:rPr lang="cs-CZ" dirty="0" err="1"/>
              <a:t>DoDAP</a:t>
            </a:r>
            <a:r>
              <a:rPr lang="cs-CZ" dirty="0"/>
              <a:t> nelze pokud byla poslední stanovená daň dle pomůcek</a:t>
            </a:r>
          </a:p>
          <a:p>
            <a:r>
              <a:rPr lang="cs-CZ" dirty="0"/>
              <a:t>Oprávnění (ne povinnost!) podat </a:t>
            </a:r>
            <a:r>
              <a:rPr lang="cs-CZ" dirty="0" err="1"/>
              <a:t>DoDAP</a:t>
            </a:r>
            <a:r>
              <a:rPr lang="cs-CZ" dirty="0"/>
              <a:t> pokud se jen mění údaje a nemění daň</a:t>
            </a:r>
          </a:p>
        </p:txBody>
      </p:sp>
    </p:spTree>
    <p:extLst>
      <p:ext uri="{BB962C8B-B14F-4D97-AF65-F5344CB8AC3E}">
        <p14:creationId xmlns:p14="http://schemas.microsoft.com/office/powerpoint/2010/main" val="207965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Vztah řízení a postupů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4</a:t>
            </a:fld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27A35A1-2533-4122-B54E-0FA4317E7A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580842"/>
              </p:ext>
            </p:extLst>
          </p:nvPr>
        </p:nvGraphicFramePr>
        <p:xfrm>
          <a:off x="838200" y="1341438"/>
          <a:ext cx="10515600" cy="477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9842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</a:t>
            </a:r>
            <a:r>
              <a:rPr lang="cs-CZ" dirty="0" err="1"/>
              <a:t>DoDAP</a:t>
            </a:r>
            <a:r>
              <a:rPr lang="cs-CZ" dirty="0"/>
              <a:t> nebo ex offo</a:t>
            </a:r>
          </a:p>
          <a:p>
            <a:r>
              <a:rPr lang="cs-CZ" dirty="0"/>
              <a:t>Neaplikuje se zásada překážka věci rozhodnuté</a:t>
            </a:r>
          </a:p>
          <a:p>
            <a:r>
              <a:rPr lang="cs-CZ" dirty="0"/>
              <a:t>Doměřuje se rozdíl oproti poslední stanovené dani</a:t>
            </a:r>
          </a:p>
          <a:p>
            <a:r>
              <a:rPr lang="cs-CZ" dirty="0"/>
              <a:t>Doměřená daň je předepsána do evidence daní</a:t>
            </a:r>
          </a:p>
          <a:p>
            <a:r>
              <a:rPr lang="cs-CZ" dirty="0"/>
              <a:t>Pokud je doměřená daň vyšší než daň tvrzená v </a:t>
            </a:r>
            <a:r>
              <a:rPr lang="cs-CZ" dirty="0" err="1"/>
              <a:t>DoDAP</a:t>
            </a:r>
            <a:r>
              <a:rPr lang="cs-CZ" dirty="0"/>
              <a:t> – náhradní lhůta splatnosti tohoto rozdílu</a:t>
            </a:r>
          </a:p>
          <a:p>
            <a:pPr lvl="1"/>
            <a:r>
              <a:rPr lang="cs-CZ" dirty="0"/>
              <a:t>Sankce?</a:t>
            </a:r>
          </a:p>
          <a:p>
            <a:r>
              <a:rPr lang="cs-CZ" dirty="0"/>
              <a:t>Neodchyluje-li se doměřená daň od daně tvrzené v </a:t>
            </a:r>
            <a:r>
              <a:rPr lang="cs-CZ" dirty="0" err="1"/>
              <a:t>DoDAP</a:t>
            </a:r>
            <a:r>
              <a:rPr lang="cs-CZ" dirty="0"/>
              <a:t> – nedoručuje se platební výměr (je se založí do spisu), pokud předtím nebyl zahájen POP nebo DK, podmínky obdobně jako u vyměření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06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Nalézací řízení – specifika, průběh</a:t>
            </a:r>
          </a:p>
        </p:txBody>
      </p:sp>
    </p:spTree>
    <p:extLst>
      <p:ext uri="{BB962C8B-B14F-4D97-AF65-F5344CB8AC3E}">
        <p14:creationId xmlns:p14="http://schemas.microsoft.com/office/powerpoint/2010/main" val="2696292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k podání daňového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nebylo podáno řádné daňové tvrzení – správce daně vyzve k podání a stanoví lhůtu</a:t>
            </a:r>
          </a:p>
          <a:p>
            <a:pPr lvl="1"/>
            <a:r>
              <a:rPr lang="cs-CZ" dirty="0"/>
              <a:t>Pokud subjekt nepodá, může dojít k vyměření daně podle pomůcek, nebo může správce daně předpokládat, že subjekt tvrdí daň 0 Kč.</a:t>
            </a:r>
          </a:p>
          <a:p>
            <a:r>
              <a:rPr lang="cs-CZ" dirty="0"/>
              <a:t>Pokud lze předpokládat, že daň bude doměřena – správce daně vyzve k podání </a:t>
            </a:r>
            <a:r>
              <a:rPr lang="cs-CZ" dirty="0" err="1"/>
              <a:t>DoDAP</a:t>
            </a:r>
            <a:r>
              <a:rPr lang="cs-CZ" dirty="0"/>
              <a:t> a stanoví lhůtu</a:t>
            </a:r>
          </a:p>
          <a:p>
            <a:pPr lvl="1"/>
            <a:r>
              <a:rPr lang="cs-CZ" dirty="0"/>
              <a:t>Pokud subjekt nevyhoví, může správce daně stanovit daň podle pomůcek</a:t>
            </a:r>
          </a:p>
          <a:p>
            <a:pPr lvl="1"/>
            <a:r>
              <a:rPr lang="cs-CZ" dirty="0"/>
              <a:t>Správce daně může zahájit DK (pokud zahájí DK a nevydá výzvu – zákonná DK, ale nevzniká povinnost úhrady penále - § 87 odst. 4)</a:t>
            </a:r>
          </a:p>
          <a:p>
            <a:r>
              <a:rPr lang="cs-CZ" dirty="0"/>
              <a:t>Výzva k podání tvrzení nezahajuje vyměřovací nebo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  <a:p>
            <a:pPr lvl="1"/>
            <a:r>
              <a:rPr lang="cs-CZ" dirty="0"/>
              <a:t>Řízení je zahájeno podáním subjektu, nebo uplynutím lhůty dle výzvy (=dopad na lhůtu pro stanovení daně!)</a:t>
            </a:r>
          </a:p>
        </p:txBody>
      </p:sp>
    </p:spTree>
    <p:extLst>
      <p:ext uri="{BB962C8B-B14F-4D97-AF65-F5344CB8AC3E}">
        <p14:creationId xmlns:p14="http://schemas.microsoft.com/office/powerpoint/2010/main" val="18651037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 v zahájeném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vyměřovacího nebo </a:t>
            </a:r>
            <a:r>
              <a:rPr lang="cs-CZ" dirty="0" err="1"/>
              <a:t>doměřovacího</a:t>
            </a:r>
            <a:r>
              <a:rPr lang="cs-CZ" dirty="0"/>
              <a:t> řízení (i v průběhu DK) není přípustné podání daňového tvrzení</a:t>
            </a:r>
          </a:p>
          <a:p>
            <a:r>
              <a:rPr lang="cs-CZ" dirty="0"/>
              <a:t>Pokud je podáno – správce daně údaje uvedené využije při stanovení daně</a:t>
            </a:r>
          </a:p>
          <a:p>
            <a:r>
              <a:rPr lang="cs-CZ" dirty="0"/>
              <a:t>Obdobně je nepřípustné podání daňového tvrzení k dani, ohledně jejíhož stanovení je vedeno řízení před soudem ve správním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18631001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Zaokrouhlování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Daň</a:t>
            </a:r>
            <a:r>
              <a:rPr lang="cs-CZ" dirty="0"/>
              <a:t> se zaokrouhluje na celé koruny nahoru.</a:t>
            </a:r>
          </a:p>
          <a:p>
            <a:r>
              <a:rPr lang="cs-CZ" u="sng" dirty="0"/>
              <a:t>Záloha na daň</a:t>
            </a:r>
            <a:r>
              <a:rPr lang="cs-CZ" dirty="0"/>
              <a:t> se zaokrouhluje na celé stokoruny nahoru.</a:t>
            </a:r>
          </a:p>
          <a:p>
            <a:r>
              <a:rPr lang="cs-CZ" dirty="0"/>
              <a:t>Výpočet na základě daňové sazby, koeficientů, ukazatelů a výsledek přepočtu měny se provádí s přesností na dvě platná desetinná místa. Postupné zaokrouhlování ve dvou nebo více stupních je nepřípustné.</a:t>
            </a:r>
          </a:p>
          <a:p>
            <a:r>
              <a:rPr lang="cs-CZ" dirty="0"/>
              <a:t>Pro výpočet </a:t>
            </a:r>
            <a:r>
              <a:rPr lang="cs-CZ" u="sng" dirty="0"/>
              <a:t>úroku</a:t>
            </a:r>
            <a:r>
              <a:rPr lang="cs-CZ" dirty="0"/>
              <a:t> náležejícího za 1 den se při použití </a:t>
            </a:r>
            <a:r>
              <a:rPr lang="cs-CZ" dirty="0" err="1"/>
              <a:t>repo</a:t>
            </a:r>
            <a:r>
              <a:rPr lang="cs-CZ" dirty="0"/>
              <a:t> sazby České národní banky za rok považuje 365 dnů</a:t>
            </a:r>
          </a:p>
        </p:txBody>
      </p:sp>
    </p:spTree>
    <p:extLst>
      <p:ext uri="{BB962C8B-B14F-4D97-AF65-F5344CB8AC3E}">
        <p14:creationId xmlns:p14="http://schemas.microsoft.com/office/powerpoint/2010/main" val="5106090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A4907-EACF-421B-91C5-215236D9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stanovení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D7F97-6C2F-421E-9C81-8179F6644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Forma rozhodnutí</a:t>
            </a:r>
          </a:p>
          <a:p>
            <a:pPr lvl="1"/>
            <a:r>
              <a:rPr lang="cs-CZ" dirty="0"/>
              <a:t>platební výměr, jde-li o vyměření daně,</a:t>
            </a:r>
          </a:p>
          <a:p>
            <a:pPr lvl="1"/>
            <a:r>
              <a:rPr lang="cs-CZ" dirty="0"/>
              <a:t>dodatečný platební výměr, jde-li o doměření daně, nebo</a:t>
            </a:r>
          </a:p>
          <a:p>
            <a:pPr lvl="1"/>
            <a:r>
              <a:rPr lang="cs-CZ" dirty="0"/>
              <a:t>hromadný předpisný seznam, stanoví-li tak jiný zákon.</a:t>
            </a:r>
          </a:p>
          <a:p>
            <a:r>
              <a:rPr lang="cs-CZ" dirty="0"/>
              <a:t>Rozhodnutí o stanovení daně se neodůvodňuje; to neplatí, pokud</a:t>
            </a:r>
          </a:p>
          <a:p>
            <a:pPr marL="72000" indent="0">
              <a:buNone/>
            </a:pPr>
            <a:r>
              <a:rPr lang="cs-CZ" dirty="0"/>
              <a:t>se stanovená daň odchyluje od daně tvrzené daňovým subjektem, nebo dojde ke stanovení daně z moci úřední.</a:t>
            </a:r>
          </a:p>
          <a:p>
            <a:r>
              <a:rPr lang="cs-CZ" dirty="0"/>
              <a:t>Dojde-li ke stanovení daně výlučně na základě výsledku daňové kontroly, popřípadě výsledku postupu k odstranění pochybností, považuje se za odůvodnění zpráva o daňové kontrole, popřípadě protokol o projednání výsledku postupu k odstranění pochybností.</a:t>
            </a:r>
          </a:p>
        </p:txBody>
      </p:sp>
    </p:spTree>
    <p:extLst>
      <p:ext uri="{BB962C8B-B14F-4D97-AF65-F5344CB8AC3E}">
        <p14:creationId xmlns:p14="http://schemas.microsoft.com/office/powerpoint/2010/main" val="26729385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A4907-EACF-421B-91C5-215236D9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Lhůta pro stanovení daně a nalézací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D7F97-6C2F-421E-9C81-8179F6644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3 roky</a:t>
            </a:r>
          </a:p>
          <a:p>
            <a:r>
              <a:rPr lang="cs-CZ" dirty="0"/>
              <a:t>Prodloužení o 1 rok, pokud v posledních 12 měsících běhu dosavadní lhůty došlo k podání </a:t>
            </a:r>
            <a:r>
              <a:rPr lang="cs-CZ" dirty="0" err="1"/>
              <a:t>DoDAP</a:t>
            </a:r>
            <a:r>
              <a:rPr lang="cs-CZ" dirty="0"/>
              <a:t> nebo oznámení výzvy k podání </a:t>
            </a:r>
            <a:r>
              <a:rPr lang="cs-CZ" dirty="0" err="1"/>
              <a:t>DoDAP</a:t>
            </a:r>
            <a:r>
              <a:rPr lang="cs-CZ" dirty="0"/>
              <a:t> (pokud to vedlo k doměření daně), oznámení rozhodnutí o stanovení daně, oznámení rozhodnutí o opravném prostředku…</a:t>
            </a:r>
          </a:p>
          <a:p>
            <a:r>
              <a:rPr lang="cs-CZ" dirty="0"/>
              <a:t>Zahájení DK (tj. zahájení nalézacího řízení), podáno řádné daňové tvrzení nebo oznámena výzva k podání řádného daňového tvrzení – nová lhůta</a:t>
            </a:r>
          </a:p>
          <a:p>
            <a:r>
              <a:rPr lang="cs-CZ" dirty="0"/>
              <a:t>Lhůta neběží po dobu soudního řízení ve správním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29018387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Kontrolní a ověřovací správa</a:t>
            </a:r>
          </a:p>
        </p:txBody>
      </p:sp>
    </p:spTree>
    <p:extLst>
      <p:ext uri="{BB962C8B-B14F-4D97-AF65-F5344CB8AC3E}">
        <p14:creationId xmlns:p14="http://schemas.microsoft.com/office/powerpoint/2010/main" val="30931700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AC486-6A30-4F59-9FBA-4BE6FC2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a vyhledávací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6771A-3E46-428A-AB09-E04C56DB5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definuje pravomoc správce daně ověřovat tvrzení daňového subjektu, vyměřenou daň a další skutečnosti mající vztah ke stanovení daně</a:t>
            </a:r>
          </a:p>
          <a:p>
            <a:r>
              <a:rPr lang="cs-CZ" dirty="0"/>
              <a:t>Orgány finanční správy vykonávají kontrolní a vyhledávací postupy na celém území ČR</a:t>
            </a:r>
          </a:p>
          <a:p>
            <a:r>
              <a:rPr lang="cs-CZ" dirty="0"/>
              <a:t>Postupy nejsou vždy součástí řízení, ale mohou probíhat v rámci řízení</a:t>
            </a:r>
          </a:p>
          <a:p>
            <a:r>
              <a:rPr lang="cs-CZ" dirty="0"/>
              <a:t>Správce daně ověřuje plnění povinností daňových subjektů prostřednictvím realizace těchto druhů postupů:</a:t>
            </a:r>
          </a:p>
          <a:p>
            <a:pPr lvl="1"/>
            <a:r>
              <a:rPr lang="cs-CZ" dirty="0"/>
              <a:t>Vyhledávací postupy</a:t>
            </a:r>
          </a:p>
          <a:p>
            <a:pPr lvl="1"/>
            <a:r>
              <a:rPr lang="cs-CZ" dirty="0"/>
              <a:t>Kontrolní postupy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1316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3BDBD-41F3-4BC7-8EA2-4F05AEF4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 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/>
              <a:t> 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BBEE5-263C-4C69-9AB1-DF807D1F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5218029" cy="3634486"/>
          </a:xfrm>
        </p:spPr>
        <p:txBody>
          <a:bodyPr/>
          <a:lstStyle/>
          <a:p>
            <a:r>
              <a:rPr lang="cs-CZ" dirty="0"/>
              <a:t>Vyhledávací činnost</a:t>
            </a:r>
          </a:p>
          <a:p>
            <a:endParaRPr lang="cs-CZ" dirty="0"/>
          </a:p>
          <a:p>
            <a:r>
              <a:rPr lang="cs-CZ" dirty="0"/>
              <a:t>Vysvětlení</a:t>
            </a:r>
          </a:p>
          <a:p>
            <a:endParaRPr lang="cs-CZ" dirty="0"/>
          </a:p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78228-0B07-4D8F-939B-562FA898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14581571-929D-4830-BB1C-C99EB95BAFA9}"/>
              </a:ext>
            </a:extLst>
          </p:cNvPr>
          <p:cNvSpPr txBox="1">
            <a:spLocks/>
          </p:cNvSpPr>
          <p:nvPr/>
        </p:nvSpPr>
        <p:spPr>
          <a:xfrm>
            <a:off x="6261006" y="2340857"/>
            <a:ext cx="5218029" cy="36344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Daňová kontrola</a:t>
            </a:r>
          </a:p>
          <a:p>
            <a:endParaRPr lang="cs-CZ" kern="0" dirty="0"/>
          </a:p>
          <a:p>
            <a:r>
              <a:rPr lang="cs-CZ" kern="0" dirty="0"/>
              <a:t>Postup k odstranění pochybností</a:t>
            </a:r>
          </a:p>
        </p:txBody>
      </p:sp>
    </p:spTree>
    <p:extLst>
      <p:ext uri="{BB962C8B-B14F-4D97-AF65-F5344CB8AC3E}">
        <p14:creationId xmlns:p14="http://schemas.microsoft.com/office/powerpoint/2010/main" val="55382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Postupy při správě daní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Zástupný symbol pro obsah 9">
            <a:extLst>
              <a:ext uri="{FF2B5EF4-FFF2-40B4-BE49-F238E27FC236}">
                <a16:creationId xmlns:a16="http://schemas.microsoft.com/office/drawing/2014/main" id="{1458243A-C4E1-4892-B0B2-D2374FEF12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0372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F042-0E0B-458D-9F86-CF9FD680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33ACF-A16F-4D38-9292-A172CE7D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stojí mimo řízení</a:t>
            </a:r>
          </a:p>
          <a:p>
            <a:r>
              <a:rPr lang="cs-CZ" dirty="0"/>
              <a:t>Slouží k ověřování plnění povinností, zajištění důkazů</a:t>
            </a:r>
          </a:p>
          <a:p>
            <a:r>
              <a:rPr lang="cs-CZ" dirty="0"/>
              <a:t>Někdy jsou součástí jiných (kontrolních) postupů při správě daní</a:t>
            </a:r>
          </a:p>
          <a:p>
            <a:pPr lvl="1"/>
            <a:r>
              <a:rPr lang="cs-CZ" dirty="0"/>
              <a:t>Typicky místní šetření v rámci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E7B34-69F2-4AD4-943A-F5B2A503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28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B8B78-57D0-43FA-992A-50D2C877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C2DD8-DA59-4908-B513-B48D5CB2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součástí řízení nalézacího </a:t>
            </a:r>
          </a:p>
          <a:p>
            <a:pPr lvl="1"/>
            <a:r>
              <a:rPr lang="cs-CZ" dirty="0"/>
              <a:t>Vyměřovací nebo </a:t>
            </a:r>
            <a:r>
              <a:rPr lang="cs-CZ" dirty="0" err="1"/>
              <a:t>doměřovací</a:t>
            </a:r>
            <a:r>
              <a:rPr lang="cs-CZ" dirty="0"/>
              <a:t> řízení podle toho, kdy je postup zahájen</a:t>
            </a:r>
          </a:p>
          <a:p>
            <a:endParaRPr lang="cs-CZ" dirty="0"/>
          </a:p>
          <a:p>
            <a:r>
              <a:rPr lang="cs-CZ" dirty="0"/>
              <a:t>Mohou být v rámci těchto postupů realizovány i vyhledávací postupy (ale nemusí)</a:t>
            </a:r>
          </a:p>
          <a:p>
            <a:endParaRPr lang="cs-CZ" dirty="0"/>
          </a:p>
          <a:p>
            <a:r>
              <a:rPr lang="cs-CZ" dirty="0"/>
              <a:t>Volba kontrolního postupu je na správci daně</a:t>
            </a:r>
          </a:p>
          <a:p>
            <a:pPr lvl="1"/>
            <a:r>
              <a:rPr lang="cs-CZ" dirty="0"/>
              <a:t>Zohlednění rozsahu kontrolovaných skutečností</a:t>
            </a:r>
          </a:p>
          <a:p>
            <a:pPr lvl="1"/>
            <a:r>
              <a:rPr lang="cs-CZ" dirty="0"/>
              <a:t>Rozsah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A1195-912A-4858-9007-FCCBBCCC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01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101FF-4097-5771-8D47-9583C9429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9038"/>
            <a:ext cx="10753200" cy="451576"/>
          </a:xfrm>
        </p:spPr>
        <p:txBody>
          <a:bodyPr/>
          <a:lstStyle/>
          <a:p>
            <a:r>
              <a:rPr lang="cs-CZ" dirty="0"/>
              <a:t>Vztah DK a POP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3D7AFBA-921F-ED75-4748-545374719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194" y="830614"/>
            <a:ext cx="8025172" cy="5922688"/>
          </a:xfrm>
        </p:spPr>
      </p:pic>
    </p:spTree>
    <p:extLst>
      <p:ext uri="{BB962C8B-B14F-4D97-AF65-F5344CB8AC3E}">
        <p14:creationId xmlns:p14="http://schemas.microsoft.com/office/powerpoint/2010/main" val="27053321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Dokazování</a:t>
            </a:r>
          </a:p>
        </p:txBody>
      </p:sp>
    </p:spTree>
    <p:extLst>
      <p:ext uri="{BB962C8B-B14F-4D97-AF65-F5344CB8AC3E}">
        <p14:creationId xmlns:p14="http://schemas.microsoft.com/office/powerpoint/2010/main" val="5390324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3E1DE-03AD-4052-913B-6B47F7EB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2544-8461-419A-826E-6D063FC14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7887"/>
            <a:ext cx="10753200" cy="4139998"/>
          </a:xfrm>
        </p:spPr>
        <p:txBody>
          <a:bodyPr/>
          <a:lstStyle/>
          <a:p>
            <a:r>
              <a:rPr lang="cs-CZ" b="1" dirty="0"/>
              <a:t>Primární</a:t>
            </a:r>
            <a:r>
              <a:rPr lang="cs-CZ" dirty="0"/>
              <a:t> důkazní břemeno má daňový subjekt</a:t>
            </a:r>
          </a:p>
          <a:p>
            <a:pPr lvl="1"/>
            <a:r>
              <a:rPr lang="cs-CZ" dirty="0"/>
              <a:t>Prokazuje všechny skutečnosti, které je </a:t>
            </a:r>
            <a:r>
              <a:rPr lang="cs-CZ" b="1" dirty="0"/>
              <a:t>povinen</a:t>
            </a:r>
            <a:r>
              <a:rPr lang="cs-CZ" dirty="0"/>
              <a:t> uvádět v řádném daňovém tvrzení, dodatečném daňovém tvrzení a dalších podáních (nejen tvrzené skutečnosti!)</a:t>
            </a:r>
          </a:p>
          <a:p>
            <a:pPr lvl="1"/>
            <a:r>
              <a:rPr lang="cs-CZ" dirty="0"/>
              <a:t>Primární důkazní břemeno unese daňový subjekt předložením účetnictví (u DPFO/DPPO), nebo prvotních daňových dokladů vystavených plátcem daně (u DPH)</a:t>
            </a:r>
          </a:p>
          <a:p>
            <a:r>
              <a:rPr lang="cs-CZ" dirty="0"/>
              <a:t>Správce daně prokazuje nesoulad skutečností tvrzených daňovým subjektem a důkazů předložených v rámci prvotní fáze dokazování (účetnictví, daňové doklady) -&gt; pokud správce daně prokáže důvodné pochybnosti, unese svoje důkazní břemeno a přesune jej zpět na daňový subjekt.</a:t>
            </a:r>
          </a:p>
          <a:p>
            <a:r>
              <a:rPr lang="cs-CZ" dirty="0"/>
              <a:t>Následně musí daňový subjekt odstranit pochybnosti a prokázat svoje tvrzení ve světle dosud zjištěných skutečností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F5E32-1C1B-49A0-B188-CC2C9A12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467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 provádí správce daně</a:t>
            </a:r>
          </a:p>
          <a:p>
            <a:r>
              <a:rPr lang="cs-CZ" dirty="0"/>
              <a:t>Je na správci daně, aby rozhodl, které důkazy či důkazní prostředky provede, které nikoliv (a proč – nutnost odůvodnění)</a:t>
            </a:r>
          </a:p>
          <a:p>
            <a:r>
              <a:rPr lang="cs-CZ" dirty="0"/>
              <a:t>Správce daně nemusí provést všechny navržené důkazy, ale se všemi se musí vypořádat</a:t>
            </a:r>
          </a:p>
          <a:p>
            <a:r>
              <a:rPr lang="cs-CZ" dirty="0"/>
              <a:t>Správce daně dbá, aby skutečnosti rozhodné pro správné zjištění a stanovení daně byly zjištěny co nejúplněji, a není v tom vázán jen návrhy daňových subjekt</a:t>
            </a:r>
          </a:p>
          <a:p>
            <a:pPr lvl="1"/>
            <a:r>
              <a:rPr lang="cs-CZ" dirty="0"/>
              <a:t>Správce daně nevyšetřuje a nedokazuje ze své vlastní iniciativy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82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06297-5781-4A52-8FF0-3C2911DC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 prokazuje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ECAC3-1165-48BB-BE98-12E0BE790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a) oznámení vlastních písemností,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b) skutečnosti rozhodné pro užití právní domněnky nebo právní fikce,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c) 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d) skutečnosti rozhodné pro posouzení skutečného obsahu právního jednání nebo jiné skutečnosti,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e) skutečnosti rozhodné pro uplatnění následku za porušení povinnosti při správě daní,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f) skutečnosti rozhodné pro posouzení účelu právního jednání a jiných skutečností rozhodných pro správu daní, jejichž převažujícím účelem je získání daňové výhody v rozporu se smyslem a účelem daňového právního předpisu</a:t>
            </a:r>
          </a:p>
          <a:p>
            <a:pPr lvl="1"/>
            <a:r>
              <a:rPr lang="cs-CZ" sz="2400" dirty="0"/>
              <a:t>Zneužití práva – viz zásada zákazu zneužití práva dle § 8 odst. 4 DŘ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404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Kooperace na 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8245"/>
            <a:ext cx="10753200" cy="4139998"/>
          </a:xfrm>
        </p:spPr>
        <p:txBody>
          <a:bodyPr/>
          <a:lstStyle/>
          <a:p>
            <a:r>
              <a:rPr lang="cs-CZ" sz="2400" dirty="0"/>
              <a:t>Pokud to vyžaduje průběh řízení, může správce daně </a:t>
            </a:r>
            <a:r>
              <a:rPr lang="cs-CZ" sz="2400" b="1" dirty="0"/>
              <a:t>vyzvat daňový subjekt </a:t>
            </a:r>
            <a:r>
              <a:rPr lang="cs-CZ" sz="2400" dirty="0"/>
              <a:t>k prokázání skutečností potřebných pro správné stanovení daně, a to za předpokladu, že potřebné informace nelze získat z vlastní úřední evidence.</a:t>
            </a:r>
          </a:p>
          <a:p>
            <a:pPr lvl="1"/>
            <a:r>
              <a:rPr lang="cs-CZ" sz="1800" dirty="0"/>
              <a:t>Výzva k prokázání skutečností, Výzva k předložení listin…</a:t>
            </a:r>
          </a:p>
          <a:p>
            <a:r>
              <a:rPr lang="cs-CZ" sz="2400" dirty="0"/>
              <a:t>Správce daně může vyzvat jiné osoby k poskytnutí důkazů</a:t>
            </a:r>
          </a:p>
          <a:p>
            <a:pPr lvl="1"/>
            <a:r>
              <a:rPr lang="cs-CZ" sz="1800" dirty="0"/>
              <a:t>Výzva dle § 57 DŘ…</a:t>
            </a:r>
          </a:p>
          <a:p>
            <a:r>
              <a:rPr lang="cs-CZ" sz="2400" dirty="0"/>
              <a:t>Daňový subjekt může navrhovat provedení důkazu za účasti třetí osoby (typicky svědci), v takovém případě je povinností sdělit údaje o této třetí osobě a informaci o tom, které skutečnosti hodlá účastí této třetí osoby prokázat nebo vysvětlit, popřípadě jiný důvod účasti</a:t>
            </a:r>
          </a:p>
          <a:p>
            <a:pPr lvl="1"/>
            <a:r>
              <a:rPr lang="cs-CZ" sz="1800" dirty="0"/>
              <a:t>Problém v praxi – jak zjistit údaje?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281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CFE13-A4AB-457E-A992-BC111850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18C43-E89A-46DC-A6E9-105BE34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4400" dirty="0"/>
              <a:t>Jako důkaz mohou sloužit </a:t>
            </a:r>
            <a:r>
              <a:rPr lang="cs-CZ" sz="4400" b="1" dirty="0"/>
              <a:t>všechny</a:t>
            </a:r>
            <a:r>
              <a:rPr lang="cs-CZ" sz="4400" dirty="0"/>
              <a:t> prostředky, kterými lze zjistit stav věci, zejména výslech svědků, znalecký posudek, zprávy a vyjádření orgánů, fyzických a právnických osob, notářské nebo exekutorské zápisy a jiné listiny, ohledání a výslech účastníků. </a:t>
            </a:r>
          </a:p>
          <a:p>
            <a:pPr>
              <a:lnSpc>
                <a:spcPct val="120000"/>
              </a:lnSpc>
            </a:pPr>
            <a:r>
              <a:rPr lang="cs-CZ" sz="4400" dirty="0"/>
              <a:t>Veřejné listiny potvrzují pravdivost toho, co je v nich osvědčeno nebo potvrzeno, není-li dokázán opak.</a:t>
            </a:r>
          </a:p>
          <a:p>
            <a:pPr>
              <a:lnSpc>
                <a:spcPct val="120000"/>
              </a:lnSpc>
            </a:pPr>
            <a:r>
              <a:rPr lang="cs-CZ" sz="4400" dirty="0"/>
              <a:t>Důkazními prostředky jsou také </a:t>
            </a:r>
          </a:p>
          <a:p>
            <a:pPr lvl="1">
              <a:lnSpc>
                <a:spcPct val="120000"/>
              </a:lnSpc>
            </a:pPr>
            <a:r>
              <a:rPr lang="cs-CZ" sz="2900" dirty="0"/>
              <a:t>veškeré podklady předané správci daně jinými orgány veřejné moci, které byly získány pro jimi vedená řízení, </a:t>
            </a:r>
          </a:p>
          <a:p>
            <a:pPr lvl="1">
              <a:lnSpc>
                <a:spcPct val="120000"/>
              </a:lnSpc>
            </a:pPr>
            <a:r>
              <a:rPr lang="cs-CZ" sz="2900" dirty="0"/>
              <a:t>podklady převzaté z jiných daňových řízení nebo získané při správě daní jiných daňových subjektů</a:t>
            </a:r>
          </a:p>
          <a:p>
            <a:pPr lvl="1">
              <a:lnSpc>
                <a:spcPct val="120000"/>
              </a:lnSpc>
            </a:pPr>
            <a:r>
              <a:rPr lang="cs-CZ" sz="2900" dirty="0"/>
              <a:t>-&gt; Problém s anonymizací, ponecháním ve vyhledávací části spisu, otázka (ne)úplnosti převzatých skutečností a nemožnosti ověření…</a:t>
            </a:r>
          </a:p>
          <a:p>
            <a:pPr>
              <a:lnSpc>
                <a:spcPct val="120000"/>
              </a:lnSpc>
            </a:pPr>
            <a:r>
              <a:rPr lang="cs-CZ" sz="4400" dirty="0"/>
              <a:t>Pokud jsou v rámci dokazování užity protokoly o svědeckých výpovědích z jiných daňových řízeních – na návrh daňového subjektu bude provedena svědecká výpověď v daném řízení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850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5D2A5-4F2F-4EE3-A11E-508859D0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F33F4-1A47-4840-934B-A0466C77E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Listiny</a:t>
            </a:r>
          </a:p>
          <a:p>
            <a:endParaRPr lang="cs-CZ" dirty="0"/>
          </a:p>
          <a:p>
            <a:r>
              <a:rPr lang="cs-CZ" dirty="0"/>
              <a:t>Znalecký posudek (+výslech znalce)</a:t>
            </a:r>
          </a:p>
          <a:p>
            <a:endParaRPr lang="cs-CZ" dirty="0"/>
          </a:p>
          <a:p>
            <a:r>
              <a:rPr lang="cs-CZ" dirty="0"/>
              <a:t>Svědci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66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Řízení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98495-D922-4C84-9C05-B0CB6B9CE971}" type="slidenum">
              <a:rPr lang="cs-CZ" smtClean="0"/>
              <a:pPr/>
              <a:t>6</a:t>
            </a:fld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D82B6E8-9D33-46E2-978E-408CB93EDA05}"/>
              </a:ext>
            </a:extLst>
          </p:cNvPr>
          <p:cNvGraphicFramePr/>
          <p:nvPr/>
        </p:nvGraphicFramePr>
        <p:xfrm>
          <a:off x="680224" y="1268760"/>
          <a:ext cx="5343768" cy="4247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647BBC5-5575-4598-A78F-E3C6F4C41F60}"/>
              </a:ext>
            </a:extLst>
          </p:cNvPr>
          <p:cNvGraphicFramePr/>
          <p:nvPr/>
        </p:nvGraphicFramePr>
        <p:xfrm>
          <a:off x="6312024" y="1341441"/>
          <a:ext cx="5041776" cy="4175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088995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Neunesení důkazního břemene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daňový subjekt neunesl důkazní břemeno, je na posouzení správce daně, zda lze stanovit daň dokazováním nebo nikoliv:</a:t>
            </a:r>
          </a:p>
          <a:p>
            <a:r>
              <a:rPr lang="cs-CZ" dirty="0"/>
              <a:t>-&gt; LZE – pak bude daň stanovena dokazováním, přičemž budou zohledněny neprokázané skutečnosti</a:t>
            </a:r>
          </a:p>
          <a:p>
            <a:pPr lvl="1"/>
            <a:r>
              <a:rPr lang="cs-CZ" dirty="0"/>
              <a:t>Neuznání odpočtu, neuznání daňově účinných nákladů…</a:t>
            </a:r>
          </a:p>
          <a:p>
            <a:pPr lvl="1"/>
            <a:r>
              <a:rPr lang="cs-CZ" dirty="0"/>
              <a:t>Otázka míry neprokázaných skutečností k celkovému základu daně a daňové povinnosti</a:t>
            </a:r>
          </a:p>
          <a:p>
            <a:pPr lvl="1"/>
            <a:endParaRPr lang="cs-CZ" dirty="0"/>
          </a:p>
          <a:p>
            <a:r>
              <a:rPr lang="cs-CZ" dirty="0"/>
              <a:t>-&gt; NELZE – správce daně přistoupí ke stanovení daně podle pomůcek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150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podle pomůcek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Stanoví-li správce daně daň podle pomůcek, přihlédne také ke zjištěným okolnostem, z nichž vyplývají výhody pro daňový subjekt, i když jím nebyly uplatněny.</a:t>
            </a:r>
          </a:p>
          <a:p>
            <a:pPr>
              <a:lnSpc>
                <a:spcPct val="120000"/>
              </a:lnSpc>
            </a:pPr>
            <a:r>
              <a:rPr lang="cs-CZ" dirty="0"/>
              <a:t>Pomůckami jsou zejména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důkazní prostředky, které nebyly správcem daně zpochybněny,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podaná vysvětlení,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porovnání srovnatelných daňových subjektů a jejich daňových povinností,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vlastní poznatky správce daně získané při správě daní.</a:t>
            </a:r>
          </a:p>
          <a:p>
            <a:pPr>
              <a:lnSpc>
                <a:spcPct val="120000"/>
              </a:lnSpc>
            </a:pPr>
            <a:r>
              <a:rPr lang="cs-CZ" dirty="0"/>
              <a:t>§ 114 odst. 4 DŘ: Směřuje-li </a:t>
            </a:r>
            <a:r>
              <a:rPr lang="cs-CZ" b="1" dirty="0"/>
              <a:t>odvolání</a:t>
            </a:r>
            <a:r>
              <a:rPr lang="cs-CZ" dirty="0"/>
              <a:t> proti rozhodnutí o stanovení daně podle pomůcek, zkoumá odvolací orgán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dodržení zákonných podmínek použití tohoto způsobu stanovení daně, jakož i přiměřenosti použitých pomůcek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24.10.2022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0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CCC15-F51A-9782-6D82-2C279C43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2EECE-8375-6686-62E2-2DEB665E9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Boháč, Radim. Správa daní. PPT prezentace. Dostupné z </a:t>
            </a:r>
            <a:r>
              <a:rPr lang="cs-CZ" dirty="0">
                <a:hlinkClick r:id="rId2"/>
              </a:rPr>
              <a:t>http://www.radimbohac.cz/userFiles/zimni-semestr-2022/seminare-financni-pravo-ii/03a04-sprava-dani-26-10a2-11-2022.pptx</a:t>
            </a:r>
            <a:endParaRPr lang="cs-CZ" dirty="0"/>
          </a:p>
          <a:p>
            <a:r>
              <a:rPr lang="cs-CZ" dirty="0"/>
              <a:t>Důvodová zpráva k zákonu č. 283/2020 Sb. Dostupné z </a:t>
            </a:r>
            <a:r>
              <a:rPr lang="cs-CZ" dirty="0">
                <a:hlinkClick r:id="rId3"/>
              </a:rPr>
              <a:t>https://www.psp.cz/sqw/text/orig2.sqw?idd=172884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19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Registrační a vyhledávací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28388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registrační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Registrační řízení v širším pojetí: </a:t>
            </a:r>
            <a:r>
              <a:rPr lang="cs-CZ" altLang="cs-CZ" dirty="0"/>
              <a:t>výseč správy daní spojená s registrací a vyhledáváním daňových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dirty="0"/>
              <a:t>Registrační řízení v u</a:t>
            </a:r>
            <a:r>
              <a:rPr lang="cs-CZ" altLang="cs-CZ" dirty="0"/>
              <a:t>žším pojetí: řízení v procesu registrace, vyhledávání, změny a  zrušení registrace daňového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07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6C7F5403-BB0C-4410-86CD-5805622F3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registračního řízení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AD62D8D-ABBD-47B2-B8B2-B66A878703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Specifické řízení, která se uplatňuje při správě daní, ale </a:t>
            </a:r>
            <a:r>
              <a:rPr lang="cs-CZ" altLang="cs-CZ" b="1" u="sng" dirty="0"/>
              <a:t>není</a:t>
            </a:r>
            <a:r>
              <a:rPr lang="cs-CZ" altLang="cs-CZ" dirty="0"/>
              <a:t> součástí daňového řízení ve smyslu § 134 DŘ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Slouží k tomu, že dojde k přesnému vymezení daňových subjektů pro jednotlivé správce daně a tedy zjištění okruhu povinných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Správce daně zjišťuje údaje proto, aby mohl se subjektem dále pracovat v rámci správy daní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31749" name="Zástupný symbol pro číslo snímku 4">
            <a:extLst>
              <a:ext uri="{FF2B5EF4-FFF2-40B4-BE49-F238E27FC236}">
                <a16:creationId xmlns:a16="http://schemas.microsoft.com/office/drawing/2014/main" id="{194C54F7-F963-44D0-B644-3A4BDBEA5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137405-4FD6-42F1-B883-861D7750436E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3404</Words>
  <Application>Microsoft Office PowerPoint</Application>
  <PresentationFormat>Širokoúhlá obrazovka</PresentationFormat>
  <Paragraphs>487</Paragraphs>
  <Slides>63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9" baseType="lpstr">
      <vt:lpstr>Arial</vt:lpstr>
      <vt:lpstr>Gill Sans MT</vt:lpstr>
      <vt:lpstr>Tahoma</vt:lpstr>
      <vt:lpstr>Trebuchet MS</vt:lpstr>
      <vt:lpstr>Wingdings</vt:lpstr>
      <vt:lpstr>Prezentace_MU_CZ</vt:lpstr>
      <vt:lpstr>Daňový proces III </vt:lpstr>
      <vt:lpstr>Osnova přednášky</vt:lpstr>
      <vt:lpstr> Řízení a postupy při správě daní</vt:lpstr>
      <vt:lpstr> Vztah řízení a postupů</vt:lpstr>
      <vt:lpstr> Postupy při správě daní</vt:lpstr>
      <vt:lpstr> Řízení při správě daní</vt:lpstr>
      <vt:lpstr>    Registrační a vyhledávací řízení</vt:lpstr>
      <vt:lpstr>Pojem registrační řízení</vt:lpstr>
      <vt:lpstr>Cíl registračního řízení</vt:lpstr>
      <vt:lpstr>Subjekty</vt:lpstr>
      <vt:lpstr>Registrační a vyhledávací proces</vt:lpstr>
      <vt:lpstr>Registrace daňových subjektů (vyhledávání)</vt:lpstr>
      <vt:lpstr>Vznik registrační povinnosti</vt:lpstr>
      <vt:lpstr>Přihláška k registraci</vt:lpstr>
      <vt:lpstr>Oznamovací povinnost</vt:lpstr>
      <vt:lpstr>Pochybnosti v registračním řízení</vt:lpstr>
      <vt:lpstr>Rozhodnutí o registraci</vt:lpstr>
      <vt:lpstr>DIČ</vt:lpstr>
      <vt:lpstr>Registrace u jednotlivých daní</vt:lpstr>
      <vt:lpstr>    Daňové řízení</vt:lpstr>
      <vt:lpstr> Daňové řízení</vt:lpstr>
      <vt:lpstr>Daňové řízení x daňový proces</vt:lpstr>
      <vt:lpstr> Daňové řízení</vt:lpstr>
      <vt:lpstr> Postupy a řízení v daňovém řízení</vt:lpstr>
      <vt:lpstr>Dílčí řízení daňového řízení</vt:lpstr>
      <vt:lpstr>Specifika daňového řízení</vt:lpstr>
      <vt:lpstr> Vyměřovací a doměřovací řízení</vt:lpstr>
      <vt:lpstr>Daňové tvrzení</vt:lpstr>
      <vt:lpstr> Daňové tvrzení</vt:lpstr>
      <vt:lpstr> Nález ÚS Pl. ÚS 19/17</vt:lpstr>
      <vt:lpstr>    Nalézací řízení</vt:lpstr>
      <vt:lpstr>Nalézací řízení</vt:lpstr>
      <vt:lpstr>1. Vyměřovací řízení</vt:lpstr>
      <vt:lpstr>Řádné daňové tvrzení</vt:lpstr>
      <vt:lpstr>Opravné daňové tvrzení</vt:lpstr>
      <vt:lpstr>Vyměření daně</vt:lpstr>
      <vt:lpstr>Vyměření daně</vt:lpstr>
      <vt:lpstr>2. Doměřovací řízení</vt:lpstr>
      <vt:lpstr>Dodatečné daňové přiznání</vt:lpstr>
      <vt:lpstr>Doměření daně</vt:lpstr>
      <vt:lpstr>    Nalézací řízení – specifika, průběh</vt:lpstr>
      <vt:lpstr>Výzva k podání daňového tvrzení</vt:lpstr>
      <vt:lpstr>Daňové tvrzení v zahájeném řízení</vt:lpstr>
      <vt:lpstr>Zaokrouhlování</vt:lpstr>
      <vt:lpstr>Rozhodnutí o stanovení daně</vt:lpstr>
      <vt:lpstr>Lhůta pro stanovení daně a nalézací řízení</vt:lpstr>
      <vt:lpstr>    Kontrolní a ověřovací správa</vt:lpstr>
      <vt:lpstr>Kontrolní a vyhledávací postupy</vt:lpstr>
      <vt:lpstr>Vyhledávací postupy x kontrolní postupy</vt:lpstr>
      <vt:lpstr>Vyhledávací postupy</vt:lpstr>
      <vt:lpstr>Kontrolní postupy</vt:lpstr>
      <vt:lpstr>Vztah DK a POP</vt:lpstr>
      <vt:lpstr>    Dokazování</vt:lpstr>
      <vt:lpstr>Důkazní břemeno</vt:lpstr>
      <vt:lpstr>Dokazování</vt:lpstr>
      <vt:lpstr>Správce daně prokazuje</vt:lpstr>
      <vt:lpstr>Kooperace na dokazování</vt:lpstr>
      <vt:lpstr>Důkazní prostředky</vt:lpstr>
      <vt:lpstr>Důkazní prostředky</vt:lpstr>
      <vt:lpstr>Neunesení důkazního břemene</vt:lpstr>
      <vt:lpstr>Stanovení daně podle pomůcek</vt:lpstr>
      <vt:lpstr>     Děkuji za pozornost!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47</cp:revision>
  <cp:lastPrinted>1601-01-01T00:00:00Z</cp:lastPrinted>
  <dcterms:created xsi:type="dcterms:W3CDTF">2020-12-10T09:33:34Z</dcterms:created>
  <dcterms:modified xsi:type="dcterms:W3CDTF">2022-10-24T09:37:02Z</dcterms:modified>
</cp:coreProperties>
</file>