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4"/>
  </p:notesMasterIdLst>
  <p:handoutMasterIdLst>
    <p:handoutMasterId r:id="rId65"/>
  </p:handoutMasterIdLst>
  <p:sldIdLst>
    <p:sldId id="256" r:id="rId2"/>
    <p:sldId id="483" r:id="rId3"/>
    <p:sldId id="414" r:id="rId4"/>
    <p:sldId id="415" r:id="rId5"/>
    <p:sldId id="485" r:id="rId6"/>
    <p:sldId id="417" r:id="rId7"/>
    <p:sldId id="418" r:id="rId8"/>
    <p:sldId id="416" r:id="rId9"/>
    <p:sldId id="331" r:id="rId10"/>
    <p:sldId id="484" r:id="rId11"/>
    <p:sldId id="333" r:id="rId12"/>
    <p:sldId id="336" r:id="rId13"/>
    <p:sldId id="324" r:id="rId14"/>
    <p:sldId id="337" r:id="rId15"/>
    <p:sldId id="338" r:id="rId16"/>
    <p:sldId id="332" r:id="rId17"/>
    <p:sldId id="517" r:id="rId18"/>
    <p:sldId id="509" r:id="rId19"/>
    <p:sldId id="459" r:id="rId20"/>
    <p:sldId id="300" r:id="rId21"/>
    <p:sldId id="301" r:id="rId22"/>
    <p:sldId id="487" r:id="rId23"/>
    <p:sldId id="339" r:id="rId24"/>
    <p:sldId id="340" r:id="rId25"/>
    <p:sldId id="343" r:id="rId26"/>
    <p:sldId id="341" r:id="rId27"/>
    <p:sldId id="342" r:id="rId28"/>
    <p:sldId id="344" r:id="rId29"/>
    <p:sldId id="345" r:id="rId30"/>
    <p:sldId id="346" r:id="rId31"/>
    <p:sldId id="347" r:id="rId32"/>
    <p:sldId id="348" r:id="rId33"/>
    <p:sldId id="519" r:id="rId34"/>
    <p:sldId id="349" r:id="rId35"/>
    <p:sldId id="351" r:id="rId36"/>
    <p:sldId id="352" r:id="rId37"/>
    <p:sldId id="488" r:id="rId38"/>
    <p:sldId id="477" r:id="rId39"/>
    <p:sldId id="478" r:id="rId40"/>
    <p:sldId id="480" r:id="rId41"/>
    <p:sldId id="481" r:id="rId42"/>
    <p:sldId id="482" r:id="rId43"/>
    <p:sldId id="489" r:id="rId44"/>
    <p:sldId id="490" r:id="rId45"/>
    <p:sldId id="491" r:id="rId46"/>
    <p:sldId id="304" r:id="rId47"/>
    <p:sldId id="310" r:id="rId48"/>
    <p:sldId id="492" r:id="rId49"/>
    <p:sldId id="493" r:id="rId50"/>
    <p:sldId id="312" r:id="rId51"/>
    <p:sldId id="322" r:id="rId52"/>
    <p:sldId id="511" r:id="rId53"/>
    <p:sldId id="512" r:id="rId54"/>
    <p:sldId id="513" r:id="rId55"/>
    <p:sldId id="501" r:id="rId56"/>
    <p:sldId id="514" r:id="rId57"/>
    <p:sldId id="515" r:id="rId58"/>
    <p:sldId id="516" r:id="rId59"/>
    <p:sldId id="495" r:id="rId60"/>
    <p:sldId id="502" r:id="rId61"/>
    <p:sldId id="518" r:id="rId62"/>
    <p:sldId id="298" r:id="rId6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Daňový proces IV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2320024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Jan Neckář			MP702Z Finanční právo I		     	    říjen 2022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1600" dirty="0"/>
              <a:t>Zpracováno za využití části prezentace prof. Boháče „Správa daní“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3E1DE-03AD-4052-913B-6B47F7EB9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břemeno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2544-8461-419A-826E-6D063FC14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7887"/>
            <a:ext cx="10753200" cy="4139998"/>
          </a:xfrm>
        </p:spPr>
        <p:txBody>
          <a:bodyPr/>
          <a:lstStyle/>
          <a:p>
            <a:r>
              <a:rPr lang="cs-CZ" b="1" dirty="0"/>
              <a:t>Primární</a:t>
            </a:r>
            <a:r>
              <a:rPr lang="cs-CZ" dirty="0"/>
              <a:t> důkazní břemeno má daňový subjekt</a:t>
            </a:r>
          </a:p>
          <a:p>
            <a:pPr lvl="1"/>
            <a:r>
              <a:rPr lang="cs-CZ" dirty="0"/>
              <a:t>Prokazuje všechny skutečnosti, které je </a:t>
            </a:r>
            <a:r>
              <a:rPr lang="cs-CZ" b="1" dirty="0"/>
              <a:t>povinen</a:t>
            </a:r>
            <a:r>
              <a:rPr lang="cs-CZ" dirty="0"/>
              <a:t> uvádět v řádném daňovém tvrzení, dodatečném daňovém tvrzení a dalších podáních (nejen tvrzené skutečnosti!)</a:t>
            </a:r>
          </a:p>
          <a:p>
            <a:pPr lvl="1"/>
            <a:r>
              <a:rPr lang="cs-CZ" dirty="0"/>
              <a:t>Primární důkazní břemeno unese daňový subjekt předložením účetnictví (u DPFO/DPPO), nebo prvotních daňových dokladů vystavených plátcem daně (u DPH)</a:t>
            </a:r>
          </a:p>
          <a:p>
            <a:r>
              <a:rPr lang="cs-CZ" dirty="0"/>
              <a:t>Správce daně prokazuje nesoulad skutečností tvrzených daňovým subjektem a důkazů předložených v rámci prvotní fáze dokazování (účetnictví, daňové doklady) -&gt; pokud správce daně prokáže důvodné pochybnosti, unese svoje důkazní břemeno a přesune jej zpět na daňový subjekt.</a:t>
            </a:r>
          </a:p>
          <a:p>
            <a:r>
              <a:rPr lang="cs-CZ" dirty="0"/>
              <a:t>Následně musí daňový subjekt odstranit pochybnosti a prokázat svoje tvrzení ve světle dosud zjištěných skutečností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CF5E32-1C1B-49A0-B188-CC2C9A12A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31.10.2022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6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Dokazování provádí správce daně</a:t>
            </a:r>
          </a:p>
          <a:p>
            <a:r>
              <a:rPr lang="cs-CZ" dirty="0"/>
              <a:t>Je na správci daně, aby rozhodl, které důkazy či důkazní prostředky provede, které nikoliv (a proč – nutnost odůvodnění)</a:t>
            </a:r>
          </a:p>
          <a:p>
            <a:r>
              <a:rPr lang="cs-CZ" dirty="0"/>
              <a:t>Správce daně nemusí provést všechny navržené důkazy, ale se všemi se musí vypořádat</a:t>
            </a:r>
          </a:p>
          <a:p>
            <a:r>
              <a:rPr lang="cs-CZ" dirty="0"/>
              <a:t>Správce daně dbá, aby skutečnosti rozhodné pro správné zjištění a stanovení daně byly zjištěny co nejúplněji, a není v tom vázán jen návrhy daňových subjekt</a:t>
            </a:r>
          </a:p>
          <a:p>
            <a:pPr lvl="1"/>
            <a:r>
              <a:rPr lang="cs-CZ" dirty="0"/>
              <a:t>Správce daně nevyšetřuje a nedokazuje ze své vlastní iniciativy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31.10.2022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28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CFE13-A4AB-457E-A992-BC1118507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18C43-E89A-46DC-A6E9-105BE34A3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8799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sz="4400" dirty="0"/>
              <a:t>Jako důkaz mohou sloužit </a:t>
            </a:r>
            <a:r>
              <a:rPr lang="cs-CZ" sz="4400" b="1" dirty="0"/>
              <a:t>všechny</a:t>
            </a:r>
            <a:r>
              <a:rPr lang="cs-CZ" sz="4400" dirty="0"/>
              <a:t> prostředky, kterými lze zjistit stav věci, zejména výslech svědků, znalecký posudek, zprávy a vyjádření orgánů, fyzických a právnických osob, notářské nebo exekutorské zápisy a jiné listiny, ohledání a výslech účastníků. </a:t>
            </a:r>
          </a:p>
          <a:p>
            <a:pPr>
              <a:lnSpc>
                <a:spcPct val="120000"/>
              </a:lnSpc>
            </a:pPr>
            <a:r>
              <a:rPr lang="cs-CZ" sz="4400" dirty="0"/>
              <a:t>Pokud jsou v rámci dokazování užity protokoly o svědeckých výpovědích z jiných daňových řízeních – na návrh daňového subjektu bude provedena svědecká výpověď v daném řízení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785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5D2A5-4F2F-4EE3-A11E-508859D08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8F33F4-1A47-4840-934B-A0466C77E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Listiny</a:t>
            </a:r>
          </a:p>
          <a:p>
            <a:endParaRPr lang="cs-CZ" dirty="0"/>
          </a:p>
          <a:p>
            <a:r>
              <a:rPr lang="cs-CZ" dirty="0"/>
              <a:t>Znalecký posudek (+výslech znalce)</a:t>
            </a:r>
          </a:p>
          <a:p>
            <a:endParaRPr lang="cs-CZ" dirty="0"/>
          </a:p>
          <a:p>
            <a:r>
              <a:rPr lang="cs-CZ" dirty="0"/>
              <a:t>Svědci</a:t>
            </a:r>
          </a:p>
          <a:p>
            <a:endParaRPr lang="cs-CZ" dirty="0"/>
          </a:p>
          <a:p>
            <a:r>
              <a:rPr lang="cs-CZ" dirty="0"/>
              <a:t>Další jakékoliv důkazní prostředky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660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Neunesení důkazního břemene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daňový subjekt neunesl důkazní břemeno, je na posouzení správce daně, zda lze stanovit daň dokazováním nebo nikoliv:</a:t>
            </a:r>
          </a:p>
          <a:p>
            <a:r>
              <a:rPr lang="cs-CZ" dirty="0"/>
              <a:t>-&gt; LZE – pak bude daň stanovena dokazováním, přičemž budou zohledněny neprokázané skutečnosti</a:t>
            </a:r>
          </a:p>
          <a:p>
            <a:pPr lvl="1"/>
            <a:r>
              <a:rPr lang="cs-CZ" dirty="0"/>
              <a:t>Neuznání odpočtu, neuznání daňově účinných nákladů…</a:t>
            </a:r>
          </a:p>
          <a:p>
            <a:pPr lvl="1"/>
            <a:r>
              <a:rPr lang="cs-CZ" dirty="0"/>
              <a:t>Otázka míry neprokázaných skutečností k celkovému základu daně a daňové povinnosti</a:t>
            </a:r>
          </a:p>
          <a:p>
            <a:pPr lvl="1"/>
            <a:endParaRPr lang="cs-CZ" dirty="0"/>
          </a:p>
          <a:p>
            <a:r>
              <a:rPr lang="cs-CZ" dirty="0"/>
              <a:t>-&gt; NELZE – správce daně přistoupí ke stanovení daně podle pomůcek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31.10.2022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15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daně podle pomůcek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Stanoví-li správce daně daň podle pomůcek, přihlédne také ke zjištěným okolnostem, z nichž vyplývají výhody pro daňový subjekt, i když jím nebyly uplatněny.</a:t>
            </a:r>
          </a:p>
          <a:p>
            <a:pPr>
              <a:lnSpc>
                <a:spcPct val="120000"/>
              </a:lnSpc>
            </a:pPr>
            <a:r>
              <a:rPr lang="cs-CZ" dirty="0"/>
              <a:t>Pomůckami jsou zejména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důkazní prostředky, které nebyly správcem daně zpochybněny,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podaná vysvětlení,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porovnání srovnatelných daňových subjektů a jejich daňových povinností,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vlastní poznatky správce daně získané při správě daní.</a:t>
            </a:r>
          </a:p>
          <a:p>
            <a:pPr>
              <a:lnSpc>
                <a:spcPct val="120000"/>
              </a:lnSpc>
            </a:pPr>
            <a:r>
              <a:rPr lang="cs-CZ" dirty="0"/>
              <a:t>§ 114 odst. 4 DŘ: Směřuje-li </a:t>
            </a:r>
            <a:r>
              <a:rPr lang="cs-CZ" b="1" dirty="0"/>
              <a:t>odvolání</a:t>
            </a:r>
            <a:r>
              <a:rPr lang="cs-CZ" dirty="0"/>
              <a:t> proti rozhodnutí o stanovení daně podle pomůcek, zkoumá odvolací orgán </a:t>
            </a:r>
            <a:r>
              <a:rPr lang="cs-CZ" b="1" dirty="0"/>
              <a:t>pouze</a:t>
            </a:r>
            <a:r>
              <a:rPr lang="cs-CZ" dirty="0"/>
              <a:t> </a:t>
            </a:r>
            <a:r>
              <a:rPr lang="cs-CZ" b="1" dirty="0"/>
              <a:t>dodržení zákonných podmínek použití tohoto způsobu stanovení daně, jakož i přiměřenosti použitých pomůcek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31.10.2022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9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3E1DE-03AD-4052-913B-6B47F7EB9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stanovení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2544-8461-419A-826E-6D063FC14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7887"/>
            <a:ext cx="10753200" cy="413999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Přímá vazba mezi nalézacím řízením a inkasním řízením</a:t>
            </a:r>
          </a:p>
          <a:p>
            <a:endParaRPr lang="cs-CZ" dirty="0"/>
          </a:p>
          <a:p>
            <a:r>
              <a:rPr lang="cs-CZ" dirty="0"/>
              <a:t>Stanovená daň je návazně předmětem inkasního řízení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CF5E32-1C1B-49A0-B188-CC2C9A12A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31.10.2022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17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BDB6F9-8D03-2A09-3A56-17F963ACE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Prominutí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7F4953-78DB-279E-1F83-7D99CC41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Řízení o prominutí daně</a:t>
            </a:r>
          </a:p>
          <a:p>
            <a:r>
              <a:rPr lang="cs-CZ" dirty="0"/>
              <a:t>Nutnost zákonného připuštění prominutí </a:t>
            </a:r>
          </a:p>
          <a:p>
            <a:r>
              <a:rPr lang="cs-CZ" dirty="0"/>
              <a:t>Zcela nebo částečně</a:t>
            </a:r>
          </a:p>
          <a:p>
            <a:r>
              <a:rPr lang="cs-CZ" dirty="0"/>
              <a:t>Na základě žádosti nebo z moci úřední</a:t>
            </a:r>
          </a:p>
          <a:p>
            <a:r>
              <a:rPr lang="cs-CZ" dirty="0"/>
              <a:t>Kdykoliv od vzniku daňové povinnosti do uplynutí lhůty pro placení daně, i po úhradě daně</a:t>
            </a:r>
          </a:p>
          <a:p>
            <a:r>
              <a:rPr lang="cs-CZ" dirty="0"/>
              <a:t>Možnost opakovaného žádání</a:t>
            </a:r>
          </a:p>
          <a:p>
            <a:r>
              <a:rPr lang="cs-CZ" dirty="0"/>
              <a:t>Vyloučeny opravné prostředky -&gt; správní žaloba</a:t>
            </a:r>
          </a:p>
          <a:p>
            <a:r>
              <a:rPr lang="cs-CZ" dirty="0"/>
              <a:t>Možnost hromadného prominutí</a:t>
            </a:r>
          </a:p>
        </p:txBody>
      </p:sp>
    </p:spTree>
    <p:extLst>
      <p:ext uri="{BB962C8B-B14F-4D97-AF65-F5344CB8AC3E}">
        <p14:creationId xmlns:p14="http://schemas.microsoft.com/office/powerpoint/2010/main" val="2920247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F8A33E-2F32-732C-E33C-9F9B92AC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Inkasní správa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0E30E0-E016-0F56-C103-2C66B3106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782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Daňové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98495-D922-4C84-9C05-B0CB6B9CE971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52A1A43D-8479-442F-A3E1-35E7D3480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187533"/>
            <a:ext cx="3870616" cy="47802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800" dirty="0">
              <a:latin typeface="Gill Sans MT" panose="020B0502020104020203" pitchFamily="34" charset="-1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Nalézací rovina</a:t>
            </a: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86CF13F5-0DB4-4721-9EB9-498D850C7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072" y="1608038"/>
            <a:ext cx="2089150" cy="5969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400">
              <a:latin typeface="Gill Sans MT" panose="020B0502020104020203" pitchFamily="34" charset="-18"/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1CB1DA55-B4F4-49DD-BD36-CB3FAC071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698" y="1187533"/>
            <a:ext cx="5945333" cy="47802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600" dirty="0">
              <a:latin typeface="Gill Sans MT" panose="020B0502020104020203" pitchFamily="34" charset="-1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Platební rovina</a:t>
            </a: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CBB2B475-3799-4F8B-9106-9B1B22E28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163" y="3357463"/>
            <a:ext cx="3421783" cy="1237263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Doměřovací řízení</a:t>
            </a:r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0C2D1309-DEF4-43A2-8ED3-A4F8D7761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164" y="1904301"/>
            <a:ext cx="3421782" cy="1237263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Vyměřovací řízení</a:t>
            </a:r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id="{73D2D4D6-3639-4D1D-99C1-81FD01F0F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073" y="1753623"/>
            <a:ext cx="2514631" cy="574675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Vybírání</a:t>
            </a:r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1991E584-9AF7-4375-A524-25B0AD5B7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462" y="2446006"/>
            <a:ext cx="2514631" cy="504825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Evidence</a:t>
            </a:r>
          </a:p>
        </p:txBody>
      </p:sp>
      <p:sp>
        <p:nvSpPr>
          <p:cNvPr id="31" name="Rectangle 23">
            <a:extLst>
              <a:ext uri="{FF2B5EF4-FFF2-40B4-BE49-F238E27FC236}">
                <a16:creationId xmlns:a16="http://schemas.microsoft.com/office/drawing/2014/main" id="{0FA8C760-ADF6-4A0B-A177-098586F13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473" y="3068538"/>
            <a:ext cx="2514631" cy="1944688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Zajištění</a:t>
            </a:r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996CF3DC-705E-4FE1-B798-E8DD2B8BE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2895" y="4397450"/>
            <a:ext cx="2265785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Ručení a finanční záruka</a:t>
            </a:r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65E6B11E-1570-454B-BCB1-797F5856A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196" y="3360549"/>
            <a:ext cx="2265785" cy="4175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Zajišťovací příkaz </a:t>
            </a:r>
          </a:p>
        </p:txBody>
      </p:sp>
      <p:sp>
        <p:nvSpPr>
          <p:cNvPr id="34" name="Rectangle 26">
            <a:extLst>
              <a:ext uri="{FF2B5EF4-FFF2-40B4-BE49-F238E27FC236}">
                <a16:creationId xmlns:a16="http://schemas.microsoft.com/office/drawing/2014/main" id="{C6B03D39-E552-4CF4-9A89-B818823E2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196" y="3873616"/>
            <a:ext cx="2265785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Zástavní právo</a:t>
            </a:r>
          </a:p>
        </p:txBody>
      </p:sp>
      <p:sp>
        <p:nvSpPr>
          <p:cNvPr id="35" name="Rectangle 28">
            <a:extLst>
              <a:ext uri="{FF2B5EF4-FFF2-40B4-BE49-F238E27FC236}">
                <a16:creationId xmlns:a16="http://schemas.microsoft.com/office/drawing/2014/main" id="{5E610BA3-1280-4BDF-8F35-D1EC9E742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479" y="1753623"/>
            <a:ext cx="2633358" cy="3259601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Vymáhání</a:t>
            </a:r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id="{52749299-BD2E-4326-80B9-29095403E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0230" y="2127595"/>
            <a:ext cx="2345317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Soudním exekutorem</a:t>
            </a:r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088BEB5C-2EA2-4BF8-ABF8-F8372344E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0229" y="2789561"/>
            <a:ext cx="2345317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Daňovou exekucí</a:t>
            </a: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71770AD4-E0E6-4A88-B360-F017230D2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0793" y="3482263"/>
            <a:ext cx="2345317" cy="4175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Přihlášením do veřejné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dražby</a:t>
            </a:r>
          </a:p>
        </p:txBody>
      </p:sp>
      <p:sp>
        <p:nvSpPr>
          <p:cNvPr id="40" name="Rectangle 33">
            <a:extLst>
              <a:ext uri="{FF2B5EF4-FFF2-40B4-BE49-F238E27FC236}">
                <a16:creationId xmlns:a16="http://schemas.microsoft.com/office/drawing/2014/main" id="{B5B7B2B0-1068-4770-A9C7-E6913660E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0793" y="4197363"/>
            <a:ext cx="2345317" cy="4175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Uplatněním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v insolvenčním řízení</a:t>
            </a:r>
          </a:p>
        </p:txBody>
      </p:sp>
      <p:sp>
        <p:nvSpPr>
          <p:cNvPr id="41" name="Rectangle 58">
            <a:extLst>
              <a:ext uri="{FF2B5EF4-FFF2-40B4-BE49-F238E27FC236}">
                <a16:creationId xmlns:a16="http://schemas.microsoft.com/office/drawing/2014/main" id="{68BDF560-682A-4BCB-AC44-47C044FDF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162" y="4704397"/>
            <a:ext cx="3421783" cy="7667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600" dirty="0">
                <a:solidFill>
                  <a:schemeClr val="tx1"/>
                </a:solidFill>
                <a:latin typeface="Gill Sans MT" panose="020B0502020104020203" pitchFamily="34" charset="-18"/>
              </a:rPr>
              <a:t>Nalézací řízení je ukončeno uplynutím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600" dirty="0">
                <a:solidFill>
                  <a:schemeClr val="tx1"/>
                </a:solidFill>
                <a:latin typeface="Gill Sans MT" panose="020B0502020104020203" pitchFamily="34" charset="-18"/>
              </a:rPr>
              <a:t>lhůty pro stanovení daně</a:t>
            </a:r>
          </a:p>
        </p:txBody>
      </p:sp>
      <p:sp>
        <p:nvSpPr>
          <p:cNvPr id="42" name="Rectangle 59">
            <a:extLst>
              <a:ext uri="{FF2B5EF4-FFF2-40B4-BE49-F238E27FC236}">
                <a16:creationId xmlns:a16="http://schemas.microsoft.com/office/drawing/2014/main" id="{DC283FCE-2DF0-47C1-9322-996D4F994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474" y="5102097"/>
            <a:ext cx="5481364" cy="357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sz="1600" dirty="0">
                <a:solidFill>
                  <a:schemeClr val="tx1"/>
                </a:solidFill>
                <a:latin typeface="Gill Sans MT" panose="020B0502020104020203" pitchFamily="34" charset="-18"/>
              </a:rPr>
              <a:t>Možnost placení je ukončena uplynutím lhůty pro placení daně</a:t>
            </a:r>
            <a:endParaRPr lang="cs-CZ" sz="11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47139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683F8-0FA2-4367-A107-ACAF5F876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přednášky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802664-4E39-2008-93AC-1020A2523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Řízení o závazném posouzení</a:t>
            </a:r>
          </a:p>
          <a:p>
            <a:r>
              <a:rPr lang="cs-CZ" dirty="0"/>
              <a:t>2. Nalézací řízení (pokračování)</a:t>
            </a:r>
          </a:p>
          <a:p>
            <a:pPr lvl="1"/>
            <a:r>
              <a:rPr lang="cs-CZ" dirty="0"/>
              <a:t>Stanovení daně dokazováním</a:t>
            </a:r>
          </a:p>
          <a:p>
            <a:pPr lvl="1"/>
            <a:r>
              <a:rPr lang="cs-CZ" dirty="0"/>
              <a:t>Alternativní způsoby stanovení daně</a:t>
            </a:r>
          </a:p>
          <a:p>
            <a:pPr lvl="1"/>
            <a:r>
              <a:rPr lang="cs-CZ" dirty="0"/>
              <a:t>Prominutí daně</a:t>
            </a:r>
          </a:p>
          <a:p>
            <a:r>
              <a:rPr lang="cs-CZ" dirty="0"/>
              <a:t>3. Inkasní správa</a:t>
            </a:r>
          </a:p>
          <a:p>
            <a:pPr lvl="1"/>
            <a:r>
              <a:rPr lang="cs-CZ" dirty="0"/>
              <a:t>evidence daní</a:t>
            </a:r>
          </a:p>
          <a:p>
            <a:pPr lvl="1"/>
            <a:r>
              <a:rPr lang="cs-CZ" dirty="0"/>
              <a:t>vybírání daní</a:t>
            </a:r>
          </a:p>
          <a:p>
            <a:pPr lvl="1"/>
            <a:r>
              <a:rPr lang="cs-CZ" dirty="0"/>
              <a:t>zajištění daní</a:t>
            </a:r>
          </a:p>
          <a:p>
            <a:pPr lvl="1"/>
            <a:r>
              <a:rPr lang="cs-CZ" dirty="0"/>
              <a:t>vymáhání daní</a:t>
            </a:r>
          </a:p>
          <a:p>
            <a:r>
              <a:rPr lang="cs-CZ" dirty="0"/>
              <a:t>4. Následky porušení povinností při správě daní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024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609182-6AD3-4CCA-AC63-2F930362F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Inkasní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B0F065-481B-43DA-B4D5-42E515D89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Řízení při správě daní upravující </a:t>
            </a:r>
          </a:p>
          <a:p>
            <a:pPr lvl="1"/>
            <a:r>
              <a:rPr lang="cs-CZ" dirty="0"/>
              <a:t>placení daní, </a:t>
            </a:r>
          </a:p>
          <a:p>
            <a:pPr lvl="1"/>
            <a:r>
              <a:rPr lang="cs-CZ" dirty="0"/>
              <a:t>evidenci daní, </a:t>
            </a:r>
          </a:p>
          <a:p>
            <a:pPr lvl="1"/>
            <a:r>
              <a:rPr lang="cs-CZ" dirty="0"/>
              <a:t>zajištění daně, </a:t>
            </a:r>
          </a:p>
          <a:p>
            <a:pPr lvl="1"/>
            <a:r>
              <a:rPr lang="cs-CZ" dirty="0"/>
              <a:t>vymáhání daní a</a:t>
            </a:r>
          </a:p>
          <a:p>
            <a:pPr lvl="1"/>
            <a:r>
              <a:rPr lang="cs-CZ" dirty="0"/>
              <a:t>další skutečnosti a podmínky řízení</a:t>
            </a:r>
          </a:p>
          <a:p>
            <a:endParaRPr lang="cs-CZ" dirty="0"/>
          </a:p>
          <a:p>
            <a:r>
              <a:rPr lang="cs-CZ" dirty="0"/>
              <a:t>Samostatně pak zákon upravuje sankce za pochybení v rámci inkasního řízení</a:t>
            </a:r>
          </a:p>
        </p:txBody>
      </p:sp>
    </p:spTree>
    <p:extLst>
      <p:ext uri="{BB962C8B-B14F-4D97-AF65-F5344CB8AC3E}">
        <p14:creationId xmlns:p14="http://schemas.microsoft.com/office/powerpoint/2010/main" val="3288682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417F-6E4B-4718-A463-408EF3BE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8-B3A6-4559-84DE-B2AF491C8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≠ daňová evidence!</a:t>
            </a:r>
          </a:p>
          <a:p>
            <a:r>
              <a:rPr lang="cs-CZ" dirty="0"/>
              <a:t>Evidence daní je evidence stanovené daně, vzniku, splnění či jiného zániku daňové povinnosti a z toho vznikající přeplatky, nedoplatky a převody</a:t>
            </a:r>
          </a:p>
          <a:p>
            <a:r>
              <a:rPr lang="cs-CZ" dirty="0"/>
              <a:t>Vedeno na osobních daňových účtech</a:t>
            </a:r>
          </a:p>
          <a:p>
            <a:pPr lvl="1"/>
            <a:r>
              <a:rPr lang="cs-CZ" dirty="0"/>
              <a:t>Jen vnitřní rozdělení, správce daně má jeden účet pro všechny subjekty (rozdílná předčíslí)</a:t>
            </a:r>
          </a:p>
          <a:p>
            <a:r>
              <a:rPr lang="cs-CZ" dirty="0"/>
              <a:t>ODÚ je rozdělen dle druhů daně, případně další členění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9732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417F-6E4B-4718-A463-408EF3BE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Pořadí úhrady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8-B3A6-4559-84DE-B2AF491C8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Uhrazená částka (daň) se použije na úhradu v tomto pořadí: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nedoplatky na dani a splatná daň,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nedoplatky na příslušenství daně,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vymáhané nedoplatky na dani,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vymáhané nedoplatky na příslušenství daně.</a:t>
            </a:r>
          </a:p>
          <a:p>
            <a:r>
              <a:rPr lang="cs-CZ" dirty="0"/>
              <a:t>Nedoplatek = částka daně, která není uhrazena a uplynul den splatnosti; dále neuhrazené příslušenství nebo neuhrazené zajištění daně</a:t>
            </a:r>
          </a:p>
          <a:p>
            <a:r>
              <a:rPr lang="cs-CZ" dirty="0"/>
              <a:t>Přeplatek = částka, o kterou součet plateb a vratek převyšuje předepsané daně</a:t>
            </a:r>
          </a:p>
          <a:p>
            <a:r>
              <a:rPr lang="cs-CZ" dirty="0"/>
              <a:t>Převody prováděné správcem daně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693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417F-6E4B-4718-A463-408EF3BE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Vratitelný přeplatek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8-B3A6-4559-84DE-B2AF491C8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Přeplatek, který lze dle platných předpisů vrátit daňovému subjektu</a:t>
            </a:r>
          </a:p>
          <a:p>
            <a:r>
              <a:rPr lang="cs-CZ" dirty="0"/>
              <a:t>Mimo vrácení lze použít i jinak (úhrada nedoplatku jiného subjektu, záloha, převod na jiný ODÚ u správce daně)</a:t>
            </a:r>
          </a:p>
          <a:p>
            <a:r>
              <a:rPr lang="cs-CZ" dirty="0"/>
              <a:t>Minimální částka pro vrácení 200 Kč (výjimky)</a:t>
            </a:r>
          </a:p>
          <a:p>
            <a:r>
              <a:rPr lang="cs-CZ" dirty="0"/>
              <a:t>Přeplatek je vrácen dnem odepsání z účtu správce daně</a:t>
            </a:r>
          </a:p>
          <a:p>
            <a:r>
              <a:rPr lang="cs-CZ" dirty="0"/>
              <a:t>Vracení primárně bankovním převodem, případně poštovním poukazem, výjimečně v hotovosti</a:t>
            </a:r>
          </a:p>
          <a:p>
            <a:r>
              <a:rPr lang="cs-CZ" dirty="0"/>
              <a:t>Lhůta 30 dnů od žádosti (obecně), jinak specifické případy</a:t>
            </a:r>
          </a:p>
          <a:p>
            <a:r>
              <a:rPr lang="cs-CZ" dirty="0"/>
              <a:t>Lhůta pro zánik vratitelného přeplatku: 6 let od konce roku, ve kterém přeplatek vznikl</a:t>
            </a:r>
          </a:p>
        </p:txBody>
      </p:sp>
    </p:spTree>
    <p:extLst>
      <p:ext uri="{BB962C8B-B14F-4D97-AF65-F5344CB8AC3E}">
        <p14:creationId xmlns:p14="http://schemas.microsoft.com/office/powerpoint/2010/main" val="77658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417F-6E4B-4718-A463-408EF3BE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Posečkání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8-B3A6-4559-84DE-B2AF491C8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7950"/>
            <a:ext cx="10753200" cy="4780050"/>
          </a:xfrm>
        </p:spPr>
        <p:txBody>
          <a:bodyPr/>
          <a:lstStyle/>
          <a:p>
            <a:r>
              <a:rPr lang="cs-CZ" dirty="0"/>
              <a:t>Řízení o povolení posečkání úhrady daně nebo rozložení úhrady na splátky</a:t>
            </a:r>
          </a:p>
          <a:p>
            <a:r>
              <a:rPr lang="cs-CZ" dirty="0"/>
              <a:t>Na žádost daňového subjektu nebo z moci úřední</a:t>
            </a:r>
          </a:p>
          <a:p>
            <a:r>
              <a:rPr lang="cs-CZ" dirty="0"/>
              <a:t>Správní poplatek</a:t>
            </a:r>
          </a:p>
          <a:p>
            <a:r>
              <a:rPr lang="cs-CZ" dirty="0"/>
              <a:t>Podmínky:</a:t>
            </a:r>
          </a:p>
          <a:p>
            <a:pPr lvl="1"/>
            <a:r>
              <a:rPr lang="cs-CZ" dirty="0"/>
              <a:t>pokud by neprodlená úhrada znamenala pro daňový subjekt vážnou újmu,</a:t>
            </a:r>
          </a:p>
          <a:p>
            <a:pPr lvl="1"/>
            <a:r>
              <a:rPr lang="cs-CZ" dirty="0"/>
              <a:t>pokud by byla ohrožena výživa daňového subjektu nebo osob na jeho výživu odkázaných,</a:t>
            </a:r>
          </a:p>
          <a:p>
            <a:pPr lvl="1"/>
            <a:r>
              <a:rPr lang="cs-CZ" dirty="0"/>
              <a:t>pokud by neprodlená úhrada vedla k zániku podnikání daňového subjektu, přičemž výnos z ukončení podnikání by byl pravděpodobně nižší než jím vytvořená daň v příštím zdaňovacím období,</a:t>
            </a:r>
          </a:p>
          <a:p>
            <a:pPr lvl="1"/>
            <a:r>
              <a:rPr lang="cs-CZ" dirty="0"/>
              <a:t>není-li možné vybrat daň od daňového subjektu najednou, nebo</a:t>
            </a:r>
          </a:p>
          <a:p>
            <a:pPr lvl="1"/>
            <a:r>
              <a:rPr lang="cs-CZ" dirty="0"/>
              <a:t>při důvodném očekávání částečného nebo úplného zániku povinnosti uhradit daň.</a:t>
            </a:r>
          </a:p>
          <a:p>
            <a:r>
              <a:rPr lang="cs-CZ" dirty="0"/>
              <a:t>Nutné rozhodnutí (do 30 dnů)</a:t>
            </a:r>
          </a:p>
          <a:p>
            <a:r>
              <a:rPr lang="cs-CZ" dirty="0"/>
              <a:t>Stanoví se doba posečkání, splátky, další podmínky</a:t>
            </a:r>
          </a:p>
        </p:txBody>
      </p:sp>
    </p:spTree>
    <p:extLst>
      <p:ext uri="{BB962C8B-B14F-4D97-AF65-F5344CB8AC3E}">
        <p14:creationId xmlns:p14="http://schemas.microsoft.com/office/powerpoint/2010/main" val="3364007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417F-6E4B-4718-A463-408EF3BE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Posečkání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8-B3A6-4559-84DE-B2AF491C8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80050"/>
          </a:xfrm>
        </p:spPr>
        <p:txBody>
          <a:bodyPr/>
          <a:lstStyle/>
          <a:p>
            <a:r>
              <a:rPr lang="cs-CZ" dirty="0"/>
              <a:t>Lze povolit i zpětně</a:t>
            </a:r>
          </a:p>
          <a:p>
            <a:r>
              <a:rPr lang="cs-CZ" dirty="0"/>
              <a:t>Nejsou-li dodrženy podmínky – pozbývá rozhodnutí účinnosti (=daň je vymahatelná!)</a:t>
            </a:r>
          </a:p>
          <a:p>
            <a:r>
              <a:rPr lang="cs-CZ" dirty="0"/>
              <a:t>Za dobu povoleného posečkání se nehradí úrok z prodlení, ale úrok z posečkané částky</a:t>
            </a:r>
          </a:p>
        </p:txBody>
      </p:sp>
    </p:spTree>
    <p:extLst>
      <p:ext uri="{BB962C8B-B14F-4D97-AF65-F5344CB8AC3E}">
        <p14:creationId xmlns:p14="http://schemas.microsoft.com/office/powerpoint/2010/main" val="1424449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417F-6E4B-4718-A463-408EF3BE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Odpis nedoplatku pro nedobytnost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8-B3A6-4559-84DE-B2AF491C8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případě nedobytnosti nedoplatku jej správce daně odepíše</a:t>
            </a:r>
          </a:p>
          <a:p>
            <a:r>
              <a:rPr lang="cs-CZ" dirty="0"/>
              <a:t>Nedobytný nedoplatek:</a:t>
            </a:r>
          </a:p>
          <a:p>
            <a:pPr lvl="1"/>
            <a:r>
              <a:rPr lang="cs-CZ" dirty="0"/>
              <a:t>který byl bezvýsledně vymáhán na daňovém subjektu i na jiných osobách, na nichž mohl být vymáhán, nebo jehož vymáhání by zřejmě nevedlo k výsledku, anebo u něhož je pravděpodobné, že by náklady vymáhání přesáhly jeho výtěžek, nebo</a:t>
            </a:r>
          </a:p>
          <a:p>
            <a:pPr lvl="1"/>
            <a:r>
              <a:rPr lang="cs-CZ" dirty="0"/>
              <a:t>jehož vymáhání je spojeno se zvláštními nebo nepoměrnými obtížemi.</a:t>
            </a:r>
          </a:p>
        </p:txBody>
      </p:sp>
    </p:spTree>
    <p:extLst>
      <p:ext uri="{BB962C8B-B14F-4D97-AF65-F5344CB8AC3E}">
        <p14:creationId xmlns:p14="http://schemas.microsoft.com/office/powerpoint/2010/main" val="3457726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417F-6E4B-4718-A463-408EF3BE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Námitka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8-B3A6-4559-84DE-B2AF491C8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Opravný prostředek vůči všem úkonům správce daně při placení daní (nejde-li o rozhodnutí, u kterého je přípustné odvolání)</a:t>
            </a:r>
          </a:p>
          <a:p>
            <a:r>
              <a:rPr lang="cs-CZ" dirty="0"/>
              <a:t>Lhůta 30 dnů ode dne, kdy se osoba (nejen daňový subjekt) o úkonu dozvěděla</a:t>
            </a:r>
          </a:p>
          <a:p>
            <a:r>
              <a:rPr lang="cs-CZ" dirty="0"/>
              <a:t>Podává se u správce daně, který úkon provedl</a:t>
            </a:r>
          </a:p>
          <a:p>
            <a:r>
              <a:rPr lang="cs-CZ" dirty="0"/>
              <a:t>Správce daně o námitce musí rozhodnout</a:t>
            </a:r>
          </a:p>
          <a:p>
            <a:r>
              <a:rPr lang="cs-CZ" dirty="0"/>
              <a:t>Proti rozhodnutí o námitce nelze uplatnit opravné prostředky -&gt; lze podat správní žalobu</a:t>
            </a:r>
          </a:p>
        </p:txBody>
      </p:sp>
    </p:spTree>
    <p:extLst>
      <p:ext uri="{BB962C8B-B14F-4D97-AF65-F5344CB8AC3E}">
        <p14:creationId xmlns:p14="http://schemas.microsoft.com/office/powerpoint/2010/main" val="19953548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417F-6E4B-4718-A463-408EF3BE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Lhůta pro placení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8-B3A6-4559-84DE-B2AF491C8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Prekluzivní zákonná lhůta</a:t>
            </a:r>
          </a:p>
          <a:p>
            <a:r>
              <a:rPr lang="cs-CZ" dirty="0"/>
              <a:t>Základní lhůta: Daň nelze vybrat a vymáhat po uplynutí lhůty pro placení daně, která činí 6 let. </a:t>
            </a:r>
          </a:p>
          <a:p>
            <a:r>
              <a:rPr lang="cs-CZ" dirty="0"/>
              <a:t>Lhůta pro placení daně začne běžet dnem </a:t>
            </a:r>
            <a:r>
              <a:rPr lang="cs-CZ" u="sng" dirty="0"/>
              <a:t>splatnosti</a:t>
            </a:r>
            <a:r>
              <a:rPr lang="cs-CZ" dirty="0"/>
              <a:t> daně.</a:t>
            </a:r>
          </a:p>
          <a:p>
            <a:r>
              <a:rPr lang="cs-CZ" dirty="0"/>
              <a:t>Přerušení běhu lhůty, stavění lhůty ve vymezených situacích</a:t>
            </a:r>
          </a:p>
          <a:p>
            <a:r>
              <a:rPr lang="cs-CZ" dirty="0"/>
              <a:t>Objektivní lhůta: 20 let od jejího počátku, s výjimkou daně zajištěné zástavním právem, které se zapisuje do příslušného veřejného registru (lhůta 30 let po tomto zápisu)</a:t>
            </a:r>
          </a:p>
          <a:p>
            <a:r>
              <a:rPr lang="cs-CZ" dirty="0"/>
              <a:t>Lhůta neskončí dříve než lhůta pro stanovení této daně.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2153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417F-6E4B-4718-A463-408EF3BE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Vybírání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8-B3A6-4559-84DE-B2AF491C8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735175"/>
          </a:xfrm>
        </p:spPr>
        <p:txBody>
          <a:bodyPr/>
          <a:lstStyle/>
          <a:p>
            <a:r>
              <a:rPr lang="cs-CZ" dirty="0"/>
              <a:t>Platí se příslušnému správci daně v Kč</a:t>
            </a:r>
          </a:p>
          <a:p>
            <a:r>
              <a:rPr lang="cs-CZ" dirty="0"/>
              <a:t>Způsoby platby</a:t>
            </a:r>
          </a:p>
          <a:p>
            <a:pPr lvl="1"/>
            <a:r>
              <a:rPr lang="cs-CZ" dirty="0"/>
              <a:t>bezhotovostním převodem</a:t>
            </a:r>
          </a:p>
          <a:p>
            <a:pPr lvl="1"/>
            <a:r>
              <a:rPr lang="cs-CZ" dirty="0"/>
              <a:t>v hotovosti</a:t>
            </a:r>
          </a:p>
          <a:p>
            <a:pPr lvl="2"/>
            <a:r>
              <a:rPr lang="cs-CZ" dirty="0"/>
              <a:t>1. prostřednictvím poskytovatele </a:t>
            </a:r>
            <a:r>
              <a:rPr lang="cs-CZ" b="1" dirty="0"/>
              <a:t>platebních služeb </a:t>
            </a:r>
            <a:r>
              <a:rPr lang="cs-CZ" dirty="0"/>
              <a:t>nebo </a:t>
            </a:r>
            <a:r>
              <a:rPr lang="cs-CZ" b="1" dirty="0"/>
              <a:t>poštovním poukazem </a:t>
            </a:r>
            <a:r>
              <a:rPr lang="cs-CZ" dirty="0"/>
              <a:t>na příslušný účet správce daně,</a:t>
            </a:r>
          </a:p>
          <a:p>
            <a:pPr lvl="2"/>
            <a:r>
              <a:rPr lang="cs-CZ" dirty="0"/>
              <a:t>2. </a:t>
            </a:r>
            <a:r>
              <a:rPr lang="cs-CZ" b="1" dirty="0"/>
              <a:t>úřední osobě </a:t>
            </a:r>
            <a:r>
              <a:rPr lang="cs-CZ" dirty="0"/>
              <a:t>pověřené přijímat tyto platby, přičemž součet plateb na všechny druhy daně za jeden daňový subjekt nesmí v průběhu jednoho kalendářního dne u jednoho správce daně přesáhnout částku </a:t>
            </a:r>
            <a:r>
              <a:rPr lang="cs-CZ" b="1" dirty="0"/>
              <a:t>500.000</a:t>
            </a:r>
            <a:r>
              <a:rPr lang="cs-CZ" dirty="0"/>
              <a:t> Kč,</a:t>
            </a:r>
          </a:p>
          <a:p>
            <a:pPr lvl="2"/>
            <a:r>
              <a:rPr lang="cs-CZ" dirty="0"/>
              <a:t>3. </a:t>
            </a:r>
            <a:r>
              <a:rPr lang="cs-CZ" b="1" dirty="0"/>
              <a:t>šekem</a:t>
            </a:r>
            <a:r>
              <a:rPr lang="cs-CZ" dirty="0"/>
              <a:t>, jehož proplacení je zajištěno poskytovatelem platebních služeb,</a:t>
            </a:r>
          </a:p>
          <a:p>
            <a:pPr lvl="2"/>
            <a:r>
              <a:rPr lang="cs-CZ" dirty="0"/>
              <a:t>4. </a:t>
            </a:r>
            <a:r>
              <a:rPr lang="cs-CZ" b="1" dirty="0"/>
              <a:t>daňovému exekutorovi</a:t>
            </a:r>
            <a:r>
              <a:rPr lang="cs-CZ" dirty="0"/>
              <a:t>, jde-li o platbu při daňové exekuci, a</a:t>
            </a:r>
          </a:p>
          <a:p>
            <a:pPr lvl="2"/>
            <a:r>
              <a:rPr lang="cs-CZ" dirty="0"/>
              <a:t>5. </a:t>
            </a:r>
            <a:r>
              <a:rPr lang="cs-CZ" b="1" dirty="0"/>
              <a:t>oprávněné úřední osobě</a:t>
            </a:r>
            <a:r>
              <a:rPr lang="cs-CZ" dirty="0"/>
              <a:t>, jde-li o platbu pořádkové pokuty,</a:t>
            </a:r>
          </a:p>
          <a:p>
            <a:pPr lvl="1"/>
            <a:r>
              <a:rPr lang="cs-CZ" dirty="0"/>
              <a:t>kolkovými známkami, stanoví-li tak zákon,</a:t>
            </a:r>
          </a:p>
          <a:p>
            <a:pPr lvl="1"/>
            <a:r>
              <a:rPr lang="cs-CZ" dirty="0"/>
              <a:t>přeplatkem na jiné dani.</a:t>
            </a:r>
          </a:p>
        </p:txBody>
      </p:sp>
    </p:spTree>
    <p:extLst>
      <p:ext uri="{BB962C8B-B14F-4D97-AF65-F5344CB8AC3E}">
        <p14:creationId xmlns:p14="http://schemas.microsoft.com/office/powerpoint/2010/main" val="261019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70A8E-3844-4393-AEED-EB4898CD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493265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Řízení o závazném posouzení</a:t>
            </a:r>
          </a:p>
        </p:txBody>
      </p:sp>
    </p:spTree>
    <p:extLst>
      <p:ext uri="{BB962C8B-B14F-4D97-AF65-F5344CB8AC3E}">
        <p14:creationId xmlns:p14="http://schemas.microsoft.com/office/powerpoint/2010/main" val="7199357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417F-6E4B-4718-A463-408EF3BE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Vybírání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8-B3A6-4559-84DE-B2AF491C8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uvést, na kterou daň je platba určena</a:t>
            </a:r>
          </a:p>
          <a:p>
            <a:r>
              <a:rPr lang="cs-CZ" dirty="0"/>
              <a:t>Správce daně platbu přijme vždy</a:t>
            </a:r>
          </a:p>
          <a:p>
            <a:r>
              <a:rPr lang="cs-CZ" dirty="0"/>
              <a:t>Nejasné platby</a:t>
            </a:r>
          </a:p>
          <a:p>
            <a:r>
              <a:rPr lang="cs-CZ" dirty="0"/>
              <a:t>Vrácení platby tomu, kdo ji za daňový subjekt uhradil, není přípustné (vyjma zjevného omylu, na žádost, krátká lhůta + výjimka pro období 1 roku za specifických podmínek)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6530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417F-6E4B-4718-A463-408EF3BE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Den platby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8-B3A6-4559-84DE-B2AF491C8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den platby se považuje</a:t>
            </a:r>
          </a:p>
          <a:p>
            <a:pPr lvl="1"/>
            <a:r>
              <a:rPr lang="cs-CZ" dirty="0"/>
              <a:t>u platby, která byla prováděna poskytovatelem platebních služeb nebo provozovatelem poštovních služeb, den, kdy byla </a:t>
            </a:r>
            <a:r>
              <a:rPr lang="cs-CZ" u="sng" dirty="0"/>
              <a:t>připsána</a:t>
            </a:r>
            <a:r>
              <a:rPr lang="cs-CZ" dirty="0"/>
              <a:t> na účet správce daně,</a:t>
            </a:r>
          </a:p>
          <a:p>
            <a:pPr lvl="1"/>
            <a:r>
              <a:rPr lang="cs-CZ" dirty="0"/>
              <a:t>u platby prováděné v hotovosti u správce daně den, kdy úřední osoba platbu </a:t>
            </a:r>
            <a:r>
              <a:rPr lang="cs-CZ" u="sng" dirty="0"/>
              <a:t>převzala</a:t>
            </a:r>
            <a:r>
              <a:rPr lang="cs-CZ" dirty="0"/>
              <a:t>, nebo</a:t>
            </a:r>
          </a:p>
          <a:p>
            <a:pPr lvl="1"/>
            <a:r>
              <a:rPr lang="cs-CZ" dirty="0"/>
              <a:t>u platby prováděné bezhotovostním převodem, k němuž je dán platební příkaz prostřednictvím platební karty nebo obdobného platebního prostředku, den, kdy ten, kdo daň platí, </a:t>
            </a:r>
            <a:r>
              <a:rPr lang="cs-CZ" u="sng" dirty="0"/>
              <a:t>předal platební příkaz</a:t>
            </a:r>
            <a:r>
              <a:rPr lang="cs-CZ" dirty="0"/>
              <a:t> správci daně.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503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417F-6E4B-4718-A463-408EF3BE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8-B3A6-4559-84DE-B2AF491C8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3877"/>
            <a:ext cx="10753200" cy="4139998"/>
          </a:xfrm>
        </p:spPr>
        <p:txBody>
          <a:bodyPr/>
          <a:lstStyle/>
          <a:p>
            <a:r>
              <a:rPr lang="cs-CZ" dirty="0"/>
              <a:t>Zajištění úhrady na nesplatnou nebo dosud nestanovenou daň</a:t>
            </a:r>
          </a:p>
          <a:p>
            <a:pPr lvl="1"/>
            <a:r>
              <a:rPr lang="cs-CZ" dirty="0"/>
              <a:t>Zástavní právo</a:t>
            </a:r>
          </a:p>
          <a:p>
            <a:endParaRPr lang="cs-CZ" dirty="0"/>
          </a:p>
          <a:p>
            <a:r>
              <a:rPr lang="cs-CZ" dirty="0"/>
              <a:t>Ručení</a:t>
            </a:r>
          </a:p>
          <a:p>
            <a:pPr lvl="1"/>
            <a:r>
              <a:rPr lang="cs-CZ" dirty="0"/>
              <a:t>Zajištění daně ručením (třetí osoby) nebo finanční zárukou</a:t>
            </a:r>
          </a:p>
          <a:p>
            <a:pPr lvl="1"/>
            <a:r>
              <a:rPr lang="cs-CZ" dirty="0"/>
              <a:t>Zálohy</a:t>
            </a:r>
          </a:p>
          <a:p>
            <a:pPr lvl="1"/>
            <a:r>
              <a:rPr lang="cs-CZ" dirty="0"/>
              <a:t>Záloha na daňový odpočet</a:t>
            </a:r>
          </a:p>
          <a:p>
            <a:pPr lvl="1"/>
            <a:r>
              <a:rPr lang="cs-CZ" dirty="0"/>
              <a:t>+ další instituty dle daňových zákonů (např. ručení oprávněného příjemce, ručení příjemce zdanitelného plnění dle ZDPH)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100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417F-6E4B-4718-A463-408EF3BE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8-B3A6-4559-84DE-B2AF491C8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3877"/>
            <a:ext cx="10753200" cy="4139998"/>
          </a:xfrm>
        </p:spPr>
        <p:txBody>
          <a:bodyPr/>
          <a:lstStyle/>
          <a:p>
            <a:r>
              <a:rPr lang="cs-CZ" dirty="0"/>
              <a:t>Zajišťovací příkaz</a:t>
            </a:r>
          </a:p>
          <a:p>
            <a:r>
              <a:rPr lang="cs-CZ" dirty="0"/>
              <a:t>Odůvodněná obava, že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daň, u které dosud neuplynul den splatnosti, nebo daň, která nebyla dosud stanovena, bude v době její vymahatelnosti nedobytná, nebo že v této době bude vybrání daně spojeno se značnými obtížemi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Povinnost úhrady v příkazu uvedené částky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Lhůta </a:t>
            </a:r>
            <a:r>
              <a:rPr lang="cs-CZ" u="sng" dirty="0">
                <a:solidFill>
                  <a:srgbClr val="000000"/>
                </a:solidFill>
                <a:latin typeface="Arial" panose="020B0604020202020204" pitchFamily="34" charset="0"/>
              </a:rPr>
              <a:t>3 pracovních dnů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, v případě nebezpečí z prodlení splatný a vykonatelný zajišťovací příkaz v okamžiku </a:t>
            </a:r>
            <a:r>
              <a:rPr lang="cs-CZ" u="sng" dirty="0">
                <a:solidFill>
                  <a:srgbClr val="000000"/>
                </a:solidFill>
                <a:latin typeface="Arial" panose="020B0604020202020204" pitchFamily="34" charset="0"/>
              </a:rPr>
              <a:t>oznámení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subjektu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ZDPH: okamžikem </a:t>
            </a:r>
            <a:r>
              <a:rPr lang="cs-CZ" u="sng" dirty="0">
                <a:solidFill>
                  <a:srgbClr val="000000"/>
                </a:solidFill>
                <a:latin typeface="Arial" panose="020B0604020202020204" pitchFamily="34" charset="0"/>
              </a:rPr>
              <a:t>vydání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(§ 103)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9409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417F-6E4B-4718-A463-408EF3BE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8-B3A6-4559-84DE-B2AF491C8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Kvalifikovaný odhad v budoucnu stanovené daně</a:t>
            </a:r>
          </a:p>
          <a:p>
            <a:r>
              <a:rPr lang="cs-CZ" dirty="0"/>
              <a:t>Možnost podání odvolání (nemá odkladný účinek)</a:t>
            </a:r>
          </a:p>
          <a:p>
            <a:pPr lvl="1"/>
            <a:r>
              <a:rPr lang="cs-CZ" dirty="0"/>
              <a:t>Povinnost rozhodnout o odvolání do 30 dnů</a:t>
            </a:r>
          </a:p>
          <a:p>
            <a:r>
              <a:rPr lang="cs-CZ" dirty="0"/>
              <a:t>Dojde-li následně ke stanovení daně, tato je splatná ke dni pravomocného stanovení – v ten okamžik zaniká účinnost zajišťovacího příkazu a úhrada ZP se převádí na úhradu daně</a:t>
            </a:r>
          </a:p>
          <a:p>
            <a:r>
              <a:rPr lang="cs-CZ" dirty="0"/>
              <a:t>Při neuhrazení – daňová exekuce</a:t>
            </a:r>
          </a:p>
          <a:p>
            <a:r>
              <a:rPr lang="cs-CZ" dirty="0"/>
              <a:t>Sankce – úrok z neoprávněného jednání správce daně (bez ohledu na výši vymožené částky, po celou dobu nezákonně vedené exekuce)</a:t>
            </a:r>
          </a:p>
        </p:txBody>
      </p:sp>
    </p:spTree>
    <p:extLst>
      <p:ext uri="{BB962C8B-B14F-4D97-AF65-F5344CB8AC3E}">
        <p14:creationId xmlns:p14="http://schemas.microsoft.com/office/powerpoint/2010/main" val="34425046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417F-6E4B-4718-A463-408EF3BE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Zástavní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8-B3A6-4559-84DE-B2AF491C8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může zřídit rozhodnutím zástavní právo k majetku</a:t>
            </a:r>
          </a:p>
          <a:p>
            <a:pPr lvl="1"/>
            <a:r>
              <a:rPr lang="cs-CZ" dirty="0"/>
              <a:t>Daňového subjektu</a:t>
            </a:r>
          </a:p>
          <a:p>
            <a:pPr lvl="1"/>
            <a:r>
              <a:rPr lang="cs-CZ" dirty="0"/>
              <a:t>Jiného subjektu (s jeho souhlasem)</a:t>
            </a:r>
          </a:p>
          <a:p>
            <a:r>
              <a:rPr lang="cs-CZ" dirty="0"/>
              <a:t>Vzniká doručením rozhodnutí o zřízení zástavního práva daňovému subjektu, u nemovitostí doručením katastrálnímu úřadu</a:t>
            </a:r>
          </a:p>
          <a:p>
            <a:r>
              <a:rPr lang="cs-CZ" dirty="0"/>
              <a:t>Zrušení rozhodnutím o zrušení zástavního práva</a:t>
            </a:r>
          </a:p>
        </p:txBody>
      </p:sp>
    </p:spTree>
    <p:extLst>
      <p:ext uri="{BB962C8B-B14F-4D97-AF65-F5344CB8AC3E}">
        <p14:creationId xmlns:p14="http://schemas.microsoft.com/office/powerpoint/2010/main" val="42359025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417F-6E4B-4718-A463-408EF3BE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8-B3A6-4559-84DE-B2AF491C8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zákon stanoví povinnost ručení</a:t>
            </a:r>
          </a:p>
          <a:p>
            <a:r>
              <a:rPr lang="cs-CZ" dirty="0"/>
              <a:t>Na výzvu je ručitel povinen daň uhradit</a:t>
            </a:r>
          </a:p>
          <a:p>
            <a:r>
              <a:rPr lang="cs-CZ" dirty="0"/>
              <a:t>Podmínky</a:t>
            </a:r>
          </a:p>
          <a:p>
            <a:pPr lvl="1"/>
            <a:r>
              <a:rPr lang="cs-CZ" dirty="0"/>
              <a:t>Nedoplatek nebyl uhrazen daňovým subjektem</a:t>
            </a:r>
          </a:p>
          <a:p>
            <a:pPr lvl="1"/>
            <a:r>
              <a:rPr lang="cs-CZ" dirty="0"/>
              <a:t>Daňový subjekt byl bezvýsledně upomenut</a:t>
            </a:r>
          </a:p>
          <a:p>
            <a:pPr lvl="1"/>
            <a:r>
              <a:rPr lang="cs-CZ" dirty="0"/>
              <a:t>Nedoplatek nebyl uhrazen ani při vymáhání (pokud není zřejmé, že by vymáhání bylo prokazatelně bezvýsledné)</a:t>
            </a:r>
          </a:p>
          <a:p>
            <a:r>
              <a:rPr lang="cs-CZ" dirty="0"/>
              <a:t>Ručitel se může odvolat a odvolání má odkladný účinek</a:t>
            </a:r>
          </a:p>
        </p:txBody>
      </p:sp>
    </p:spTree>
    <p:extLst>
      <p:ext uri="{BB962C8B-B14F-4D97-AF65-F5344CB8AC3E}">
        <p14:creationId xmlns:p14="http://schemas.microsoft.com/office/powerpoint/2010/main" val="29397375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C327E-04A1-4414-8A6E-3F460A8AF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348386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Daňová exekuce</a:t>
            </a:r>
          </a:p>
        </p:txBody>
      </p:sp>
    </p:spTree>
    <p:extLst>
      <p:ext uri="{BB962C8B-B14F-4D97-AF65-F5344CB8AC3E}">
        <p14:creationId xmlns:p14="http://schemas.microsoft.com/office/powerpoint/2010/main" val="29415021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vymáhání nedoplatků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Daňový nedoplatek </a:t>
            </a:r>
          </a:p>
          <a:p>
            <a:pPr lvl="1"/>
            <a:r>
              <a:rPr lang="cs-CZ" dirty="0"/>
              <a:t>1. může být vymáhán </a:t>
            </a:r>
          </a:p>
          <a:p>
            <a:pPr lvl="2"/>
            <a:r>
              <a:rPr lang="cs-CZ" dirty="0"/>
              <a:t>daňovou exekucí, nebo </a:t>
            </a:r>
          </a:p>
          <a:p>
            <a:pPr lvl="2"/>
            <a:r>
              <a:rPr lang="cs-CZ" dirty="0"/>
              <a:t>prostřednictvím soudního exekutora, </a:t>
            </a:r>
          </a:p>
          <a:p>
            <a:pPr marL="324000" lvl="1" indent="0">
              <a:buNone/>
            </a:pPr>
            <a:r>
              <a:rPr lang="cs-CZ" dirty="0"/>
              <a:t>případně </a:t>
            </a:r>
          </a:p>
          <a:p>
            <a:pPr lvl="1"/>
            <a:r>
              <a:rPr lang="cs-CZ" dirty="0"/>
              <a:t>2. může být uplatněn v insolvenčním řízení, nebo</a:t>
            </a:r>
          </a:p>
          <a:p>
            <a:pPr lvl="1"/>
            <a:r>
              <a:rPr lang="cs-CZ" dirty="0"/>
              <a:t>3. přihlášen do veřejné dražby.</a:t>
            </a:r>
          </a:p>
          <a:p>
            <a:pPr lvl="1"/>
            <a:endParaRPr lang="cs-CZ" dirty="0"/>
          </a:p>
          <a:p>
            <a:r>
              <a:rPr lang="cs-CZ" dirty="0"/>
              <a:t>Správce daně volí způsob vymáhání nedoplatku</a:t>
            </a:r>
          </a:p>
          <a:p>
            <a:pPr lvl="1"/>
            <a:r>
              <a:rPr lang="cs-CZ" dirty="0"/>
              <a:t>Nikoliv v nepoměru nákladů na vymáhání a nedoplatku</a:t>
            </a:r>
          </a:p>
        </p:txBody>
      </p:sp>
    </p:spTree>
    <p:extLst>
      <p:ext uri="{BB962C8B-B14F-4D97-AF65-F5344CB8AC3E}">
        <p14:creationId xmlns:p14="http://schemas.microsoft.com/office/powerpoint/2010/main" val="21866991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Exekuční titul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Exekučním titulem je</a:t>
            </a:r>
          </a:p>
          <a:p>
            <a:r>
              <a:rPr lang="cs-CZ" dirty="0"/>
              <a:t>a) výkaz nedoplatků sestavený z údajů evidence daní,</a:t>
            </a:r>
          </a:p>
          <a:p>
            <a:r>
              <a:rPr lang="cs-CZ" dirty="0"/>
              <a:t>b) vykonatelné rozhodnutí, kterým je stanoveno peněžité plnění, nebo</a:t>
            </a:r>
          </a:p>
          <a:p>
            <a:r>
              <a:rPr lang="cs-CZ" dirty="0"/>
              <a:t>c) vykonatelný zajišťovací příkaz.</a:t>
            </a:r>
          </a:p>
        </p:txBody>
      </p:sp>
    </p:spTree>
    <p:extLst>
      <p:ext uri="{BB962C8B-B14F-4D97-AF65-F5344CB8AC3E}">
        <p14:creationId xmlns:p14="http://schemas.microsoft.com/office/powerpoint/2010/main" val="185515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64717-08A0-4183-99CE-AAC97555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Závazné posouzení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61C76-8A2C-436F-B140-DE1CE8A50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 řízení stojící </a:t>
            </a:r>
            <a:r>
              <a:rPr lang="cs-CZ" b="1" dirty="0"/>
              <a:t>mimo daňové řízení</a:t>
            </a:r>
            <a:r>
              <a:rPr lang="cs-CZ" dirty="0"/>
              <a:t>, ale k daňovému řízení (nalézacímu řízení) má velmi úzký vztah</a:t>
            </a:r>
          </a:p>
          <a:p>
            <a:r>
              <a:rPr lang="cs-CZ" dirty="0"/>
              <a:t>Institut využitelný pro získání stanoviska správce daně k daňovým důsledkům ve vybraných situacích</a:t>
            </a:r>
          </a:p>
          <a:p>
            <a:r>
              <a:rPr lang="cs-CZ" dirty="0"/>
              <a:t>Podklad pro </a:t>
            </a:r>
            <a:r>
              <a:rPr lang="cs-CZ" dirty="0" err="1"/>
              <a:t>autoaplikaci</a:t>
            </a:r>
            <a:r>
              <a:rPr lang="cs-CZ" dirty="0"/>
              <a:t> daňověprávních předpisů i pro samotné daňové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09228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exekuce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Subsidiární použití </a:t>
            </a:r>
            <a:r>
              <a:rPr lang="cs-CZ" dirty="0" err="1"/>
              <a:t>osř</a:t>
            </a:r>
            <a:endParaRPr lang="cs-CZ" dirty="0"/>
          </a:p>
          <a:p>
            <a:r>
              <a:rPr lang="cs-CZ" dirty="0"/>
              <a:t>Pravomoci správce daně stanoveny výlučně DŘ</a:t>
            </a:r>
          </a:p>
          <a:p>
            <a:endParaRPr lang="cs-CZ" dirty="0"/>
          </a:p>
          <a:p>
            <a:r>
              <a:rPr lang="cs-CZ" dirty="0"/>
              <a:t>Možnosti:</a:t>
            </a:r>
          </a:p>
          <a:p>
            <a:pPr lvl="1"/>
            <a:r>
              <a:rPr lang="cs-CZ" dirty="0"/>
              <a:t>a) srážkami ze mzdy,</a:t>
            </a:r>
          </a:p>
          <a:p>
            <a:pPr lvl="1"/>
            <a:r>
              <a:rPr lang="cs-CZ" dirty="0"/>
              <a:t>b) přikázáním pohledávky z účtu u poskytovatele platebních služeb,</a:t>
            </a:r>
          </a:p>
          <a:p>
            <a:pPr lvl="1"/>
            <a:r>
              <a:rPr lang="cs-CZ" dirty="0"/>
              <a:t>c) přikázáním jiné peněžité pohledávky,</a:t>
            </a:r>
          </a:p>
          <a:p>
            <a:pPr lvl="1"/>
            <a:r>
              <a:rPr lang="cs-CZ" dirty="0"/>
              <a:t>d) postižením jiných majetkových práv,</a:t>
            </a:r>
          </a:p>
          <a:p>
            <a:pPr lvl="1"/>
            <a:r>
              <a:rPr lang="cs-CZ" dirty="0"/>
              <a:t>e) prodejem movitých věcí, nebo</a:t>
            </a:r>
          </a:p>
          <a:p>
            <a:pPr lvl="1"/>
            <a:r>
              <a:rPr lang="cs-CZ" dirty="0"/>
              <a:t>f) prodejem nemovitých věcí.</a:t>
            </a:r>
          </a:p>
        </p:txBody>
      </p:sp>
    </p:spTree>
    <p:extLst>
      <p:ext uri="{BB962C8B-B14F-4D97-AF65-F5344CB8AC3E}">
        <p14:creationId xmlns:p14="http://schemas.microsoft.com/office/powerpoint/2010/main" val="2755660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Nařízení daňové exekuce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 se nařizuje vydáním exekučního příkazu</a:t>
            </a:r>
          </a:p>
          <a:p>
            <a:pPr lvl="1"/>
            <a:r>
              <a:rPr lang="cs-CZ" dirty="0"/>
              <a:t>= tím je zahájeno exekuční řízení</a:t>
            </a:r>
          </a:p>
          <a:p>
            <a:r>
              <a:rPr lang="cs-CZ" dirty="0"/>
              <a:t>Exekuční příkaz musí ve výroku obsahovat</a:t>
            </a:r>
          </a:p>
          <a:p>
            <a:pPr lvl="1"/>
            <a:r>
              <a:rPr lang="cs-CZ" dirty="0"/>
              <a:t>a) způsob provedení daňové exekuce,</a:t>
            </a:r>
          </a:p>
          <a:p>
            <a:pPr lvl="1"/>
            <a:r>
              <a:rPr lang="cs-CZ" dirty="0"/>
              <a:t>b) výši nedoplatku, pro který je exekuce nařizována,</a:t>
            </a:r>
          </a:p>
          <a:p>
            <a:pPr lvl="1"/>
            <a:r>
              <a:rPr lang="cs-CZ" dirty="0"/>
              <a:t>c) výši exekučních nákladů podle § 183 odst. 1 a 2,</a:t>
            </a:r>
          </a:p>
          <a:p>
            <a:pPr lvl="1"/>
            <a:r>
              <a:rPr lang="cs-CZ" dirty="0"/>
              <a:t>d) odkaz na exekuční titul,</a:t>
            </a:r>
          </a:p>
          <a:p>
            <a:pPr lvl="1"/>
            <a:r>
              <a:rPr lang="cs-CZ" dirty="0"/>
              <a:t>e) v případě navyšování o úrok z prodlení je nutné uvést i exekuci tohoto úroku a způsob jeho výpočtu</a:t>
            </a:r>
          </a:p>
          <a:p>
            <a:r>
              <a:rPr lang="cs-CZ" dirty="0"/>
              <a:t>Exekuční příkaz se doručuje dlužníkovi a dalším příjemcům (např. banky)</a:t>
            </a:r>
          </a:p>
          <a:p>
            <a:r>
              <a:rPr lang="cs-CZ" dirty="0"/>
              <a:t>Proti EP nelze uplatnit opravné prostředky!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2812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Prohlášení 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výzvu správce daně je dlužník povinen podat prohlášení o majetku</a:t>
            </a:r>
          </a:p>
          <a:p>
            <a:r>
              <a:rPr lang="cs-CZ" dirty="0"/>
              <a:t>Lhůta ne kratší než 15 dnů</a:t>
            </a:r>
          </a:p>
          <a:p>
            <a:r>
              <a:rPr lang="cs-CZ" dirty="0"/>
              <a:t>Pokud nebyl nebo nemohl by být nedoplatek uhrazen DE přikázáním pohledávky z účtu</a:t>
            </a:r>
          </a:p>
          <a:p>
            <a:r>
              <a:rPr lang="cs-CZ" dirty="0"/>
              <a:t>Podání nepravdivých nebo hrubě zkreslených údajů = trestněprávní represe</a:t>
            </a:r>
          </a:p>
          <a:p>
            <a:r>
              <a:rPr lang="cs-CZ" dirty="0"/>
              <a:t>Dlužník je povinen uvést úplné a pravdivé údaje o svém majetku, včetně majetku patřícího do společného jmění manželů. </a:t>
            </a:r>
          </a:p>
        </p:txBody>
      </p:sp>
    </p:spTree>
    <p:extLst>
      <p:ext uri="{BB962C8B-B14F-4D97-AF65-F5344CB8AC3E}">
        <p14:creationId xmlns:p14="http://schemas.microsoft.com/office/powerpoint/2010/main" val="32736833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Prohlášení 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Podpis musí být ověřen</a:t>
            </a:r>
          </a:p>
          <a:p>
            <a:r>
              <a:rPr lang="cs-CZ" dirty="0"/>
              <a:t>Dlužník je povinen uvést vybrané skutečnosti:</a:t>
            </a:r>
          </a:p>
          <a:p>
            <a:pPr lvl="1"/>
            <a:r>
              <a:rPr lang="cs-CZ" dirty="0"/>
              <a:t>a) plátce mzdy, nebo jiného příjmu postižitelného srážkami ze mzdy, a výši těchto svých nároků,</a:t>
            </a:r>
          </a:p>
          <a:p>
            <a:pPr lvl="1"/>
            <a:r>
              <a:rPr lang="cs-CZ" dirty="0"/>
              <a:t>b) poskytovatele platebních služeb, u nichž má peněžní prostředky na účtech, čísla účtů a výši peněžních prostředků na nich,</a:t>
            </a:r>
          </a:p>
          <a:p>
            <a:pPr lvl="1"/>
            <a:r>
              <a:rPr lang="cs-CZ" dirty="0"/>
              <a:t>c) osoby, vůči nimž má jiné peněžité pohledávky, důvod, výši a den splatnosti těchto pohledávek,</a:t>
            </a:r>
          </a:p>
          <a:p>
            <a:pPr lvl="1"/>
            <a:r>
              <a:rPr lang="cs-CZ" dirty="0"/>
              <a:t>d) osoby, vůči nimž má jiná majetková práva nebo nárok na jiné majetkové hodnoty, jejich důvod a hodnotu, popřípadě datum, kdy má být plněno,</a:t>
            </a:r>
          </a:p>
        </p:txBody>
      </p:sp>
    </p:spTree>
    <p:extLst>
      <p:ext uri="{BB962C8B-B14F-4D97-AF65-F5344CB8AC3E}">
        <p14:creationId xmlns:p14="http://schemas.microsoft.com/office/powerpoint/2010/main" val="38009665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Prohlášení 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Dlužník je povinen uvést vybrané skutečnosti (</a:t>
            </a:r>
            <a:r>
              <a:rPr lang="cs-CZ" dirty="0" err="1"/>
              <a:t>pokr</a:t>
            </a:r>
            <a:r>
              <a:rPr lang="cs-CZ" dirty="0"/>
              <a:t>.):</a:t>
            </a:r>
          </a:p>
          <a:p>
            <a:pPr lvl="1"/>
            <a:r>
              <a:rPr lang="cs-CZ" dirty="0"/>
              <a:t>e) movité věci, které vlastní, popřípadě na nichž má spoluvlastnický podíl, s výjimkou věcí, které nepodléhají výkonu rozhodnutí, místo, popřípadě osobu, u které se nacházejí; totéž platí i o vkladních knížkách, vkladních listech a jiných formách vkladů, cenných papírech, včetně zaknihovaných a imobilizovaných, listinách, jejichž předložení je třeba k uplatnění vlastnického práva k věci, ceninách, penězích a dalších platebních prostředcích,</a:t>
            </a:r>
          </a:p>
          <a:p>
            <a:pPr lvl="1"/>
            <a:r>
              <a:rPr lang="cs-CZ" dirty="0"/>
              <a:t>f) nemovité věci, které vlastní, popřípadě na nichž má spoluvlastnický podíl, a jeho výši,</a:t>
            </a:r>
          </a:p>
          <a:p>
            <a:pPr lvl="1"/>
            <a:r>
              <a:rPr lang="cs-CZ" dirty="0"/>
              <a:t>g) obchodní závody, které vlastní, a jejich umístění,</a:t>
            </a:r>
          </a:p>
          <a:p>
            <a:pPr lvl="1"/>
            <a:r>
              <a:rPr lang="cs-CZ" dirty="0"/>
              <a:t>h) další majetek neuvedený pod písmeny a) až g),</a:t>
            </a:r>
          </a:p>
          <a:p>
            <a:pPr lvl="1"/>
            <a:r>
              <a:rPr lang="cs-CZ" dirty="0"/>
              <a:t>i) právní závady, které váznou na uvedeném majetku,</a:t>
            </a:r>
          </a:p>
          <a:p>
            <a:pPr lvl="1"/>
            <a:r>
              <a:rPr lang="cs-CZ" dirty="0"/>
              <a:t>j) výslovné prohlášení o tom, že o svém majetku, včetně majetku patřícího do společného jmění manželů, uvedl úplné a pravdivé údaje.</a:t>
            </a:r>
          </a:p>
        </p:txBody>
      </p:sp>
    </p:spTree>
    <p:extLst>
      <p:ext uri="{BB962C8B-B14F-4D97-AF65-F5344CB8AC3E}">
        <p14:creationId xmlns:p14="http://schemas.microsoft.com/office/powerpoint/2010/main" val="21224047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Prohlášení 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jednání dlužníka týkající se jeho majetku, s výjimkou právního jednání spočívajícího v běžné obchodní činnosti, uspokojování základních životních potřeb a správy majetku, včetně jeho běžné údržby, které dlužník učinil poté, co mu byla doručena výzva, jsou </a:t>
            </a:r>
            <a:r>
              <a:rPr lang="cs-CZ" u="sng" dirty="0"/>
              <a:t>vůči správci daně a dalším osobám, které mají proti dlužníkovi pohledávku vymahatelnou na základě exekučního titulu, neúčinné.</a:t>
            </a:r>
          </a:p>
        </p:txBody>
      </p:sp>
    </p:spTree>
    <p:extLst>
      <p:ext uri="{BB962C8B-B14F-4D97-AF65-F5344CB8AC3E}">
        <p14:creationId xmlns:p14="http://schemas.microsoft.com/office/powerpoint/2010/main" val="27253453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Odklad a zastavení 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DŘ upravuje možnost odkladu či zastavení DE</a:t>
            </a:r>
          </a:p>
          <a:p>
            <a:endParaRPr lang="cs-CZ" dirty="0"/>
          </a:p>
          <a:p>
            <a:r>
              <a:rPr lang="cs-CZ" dirty="0"/>
              <a:t>Správce daně může DE zcela nebo částečně odložit, zejména pokud se skutečnosti rozhodné pro </a:t>
            </a:r>
          </a:p>
          <a:p>
            <a:pPr lvl="1"/>
            <a:r>
              <a:rPr lang="cs-CZ" dirty="0"/>
              <a:t>zastavení daňové exekuce, </a:t>
            </a:r>
          </a:p>
          <a:p>
            <a:pPr lvl="1"/>
            <a:r>
              <a:rPr lang="cs-CZ" dirty="0"/>
              <a:t>vyloučení předmětu exekuce ze soupisu věcí nebo </a:t>
            </a:r>
          </a:p>
          <a:p>
            <a:pPr lvl="1"/>
            <a:r>
              <a:rPr lang="cs-CZ" dirty="0"/>
              <a:t>podmínky pro posečkání úhrady nedoplatku</a:t>
            </a:r>
          </a:p>
        </p:txBody>
      </p:sp>
    </p:spTree>
    <p:extLst>
      <p:ext uri="{BB962C8B-B14F-4D97-AF65-F5344CB8AC3E}">
        <p14:creationId xmlns:p14="http://schemas.microsoft.com/office/powerpoint/2010/main" val="33073900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Odklad a zastavení 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zcela nebo částečně zastaví DE, pokud</a:t>
            </a:r>
          </a:p>
          <a:p>
            <a:pPr lvl="1"/>
            <a:r>
              <a:rPr lang="cs-CZ" dirty="0"/>
              <a:t>a) pro její nařízení nebyly splněny zákonné podmínky,</a:t>
            </a:r>
          </a:p>
          <a:p>
            <a:pPr lvl="1"/>
            <a:r>
              <a:rPr lang="cs-CZ" dirty="0"/>
              <a:t>b) odpadl důvod, pro který byla daňová exekuce nařízena,</a:t>
            </a:r>
          </a:p>
          <a:p>
            <a:pPr lvl="1"/>
            <a:r>
              <a:rPr lang="cs-CZ" dirty="0"/>
              <a:t>c) povolí posečkání úhrady nedoplatku,</a:t>
            </a:r>
          </a:p>
          <a:p>
            <a:pPr lvl="1"/>
            <a:r>
              <a:rPr lang="cs-CZ" dirty="0"/>
              <a:t>d) bylo pravomocně rozhodnuto, že postihuje majetek, k němuž náleží právo nepřipouštějící exekuci, nebo věci nepodléhající exekuci,</a:t>
            </a:r>
          </a:p>
          <a:p>
            <a:pPr lvl="1"/>
            <a:r>
              <a:rPr lang="cs-CZ" dirty="0"/>
              <a:t>e) zaniklo právo vymáhat nedoplatek, </a:t>
            </a:r>
          </a:p>
          <a:p>
            <a:pPr lvl="1"/>
            <a:r>
              <a:rPr lang="cs-CZ" dirty="0"/>
              <a:t>f) předpokládaný výtěžek nepostačí ani ke krytí exekučních nákladů,</a:t>
            </a:r>
          </a:p>
          <a:p>
            <a:pPr lvl="1"/>
            <a:r>
              <a:rPr lang="cs-CZ" dirty="0"/>
              <a:t>g) by pokračování v daňové exekuci bylo spojeno s nepoměrnými obtížemi,</a:t>
            </a:r>
          </a:p>
          <a:p>
            <a:pPr lvl="1"/>
            <a:r>
              <a:rPr lang="cs-CZ" dirty="0"/>
              <a:t>h) bylo nařízeno více daňových exekucí a k úhradě vymáhaného nedoplatku postačí pouze některá z nich, nebo</a:t>
            </a:r>
          </a:p>
          <a:p>
            <a:pPr lvl="1"/>
            <a:r>
              <a:rPr lang="cs-CZ" dirty="0"/>
              <a:t>i) je tu jiný důvod, pro který nelze v daňové exekuci pokračovat.</a:t>
            </a:r>
          </a:p>
        </p:txBody>
      </p:sp>
    </p:spTree>
    <p:extLst>
      <p:ext uri="{BB962C8B-B14F-4D97-AF65-F5344CB8AC3E}">
        <p14:creationId xmlns:p14="http://schemas.microsoft.com/office/powerpoint/2010/main" val="13933033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Exekuční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Hradí dlužník</a:t>
            </a:r>
          </a:p>
          <a:p>
            <a:r>
              <a:rPr lang="cs-CZ" dirty="0"/>
              <a:t>Náhrada nákladů za nařízení DE, za výkon prodeje a za hotové výdaje vzniklé při provádění DE (např. znalecký posudek)</a:t>
            </a:r>
          </a:p>
          <a:p>
            <a:r>
              <a:rPr lang="cs-CZ" dirty="0"/>
              <a:t>Pokud je DE na základě zajišťovacího příkazu =&gt; jen hotové výdaje</a:t>
            </a:r>
          </a:p>
          <a:p>
            <a:r>
              <a:rPr lang="cs-CZ" dirty="0"/>
              <a:t>Výše stanovena EP nebo samostatným rozhodnutím (lze se odvolat)</a:t>
            </a:r>
          </a:p>
        </p:txBody>
      </p:sp>
    </p:spTree>
    <p:extLst>
      <p:ext uri="{BB962C8B-B14F-4D97-AF65-F5344CB8AC3E}">
        <p14:creationId xmlns:p14="http://schemas.microsoft.com/office/powerpoint/2010/main" val="37526490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Výše exekučních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Náklady za nařízení daňové exekuce </a:t>
            </a:r>
          </a:p>
          <a:p>
            <a:pPr lvl="1"/>
            <a:r>
              <a:rPr lang="cs-CZ" dirty="0"/>
              <a:t>2 % z částky, pro kterou je daňová exekuce nařízena, nejméně však 500 Kč a nejvýše 500.000 Kč</a:t>
            </a:r>
          </a:p>
          <a:p>
            <a:pPr lvl="1"/>
            <a:r>
              <a:rPr lang="cs-CZ" dirty="0"/>
              <a:t>povinnost jejich úhrady vzniká dlužníkovi vydáním exekučního příkazu nebo vydáním samostatného rozhodnutí, kterým správce daně stanoví výši exekučních nákladů</a:t>
            </a:r>
          </a:p>
          <a:p>
            <a:r>
              <a:rPr lang="cs-CZ" dirty="0"/>
              <a:t>Náklady za výkon prodeje </a:t>
            </a:r>
          </a:p>
          <a:p>
            <a:pPr lvl="1"/>
            <a:r>
              <a:rPr lang="cs-CZ" dirty="0"/>
              <a:t>2 % z částky, pro kterou je daňová exekuce nařízena, nejméně však 500 Kč a nejvýše 500.000 Kč</a:t>
            </a:r>
          </a:p>
          <a:p>
            <a:pPr lvl="1"/>
            <a:r>
              <a:rPr lang="cs-CZ" dirty="0"/>
              <a:t>povinnost jejich úhrady vzniká dlužníkovi zahájením dražby nebo zpeněžením předmětu daňové exekuce mimo dražbu</a:t>
            </a:r>
          </a:p>
          <a:p>
            <a:r>
              <a:rPr lang="cs-CZ" dirty="0"/>
              <a:t>Exekuční náklady lze požadovat u téhož nedoplatku jen jednou. </a:t>
            </a:r>
          </a:p>
          <a:p>
            <a:r>
              <a:rPr lang="cs-CZ" dirty="0"/>
              <a:t>Tyto náklady se počítají z vymáhané částky zaokrouhlené na celé stokoruny dolů.</a:t>
            </a:r>
          </a:p>
        </p:txBody>
      </p:sp>
    </p:spTree>
    <p:extLst>
      <p:ext uri="{BB962C8B-B14F-4D97-AF65-F5344CB8AC3E}">
        <p14:creationId xmlns:p14="http://schemas.microsoft.com/office/powerpoint/2010/main" val="413567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64717-08A0-4183-99CE-AAC97555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Závazné posouzení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61C76-8A2C-436F-B140-DE1CE8A50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rámci českého práva až od 2004</a:t>
            </a:r>
          </a:p>
          <a:p>
            <a:r>
              <a:rPr lang="cs-CZ" dirty="0"/>
              <a:t>Správce daně se na základ žádosti daňového subjektu závazně vyjádří k problému zdanění</a:t>
            </a:r>
          </a:p>
          <a:p>
            <a:r>
              <a:rPr lang="cs-CZ" dirty="0"/>
              <a:t>Obecná právní úprava § 132 a násl. DŘ, dále pak daňové zákony</a:t>
            </a:r>
          </a:p>
          <a:p>
            <a:endParaRPr lang="cs-CZ" dirty="0"/>
          </a:p>
          <a:p>
            <a:r>
              <a:rPr lang="cs-CZ" dirty="0"/>
              <a:t>§ 132 odst. 1 DŘ „Správce daně vydá daňovému subjektu na jeho žádost rozhodnutí o závazném posouzení daňových důsledků, které pro něj vyplynou z daňově rozhodných skutečností již nastalých nebo očekávaných, a to v případech, kdy tak stanoví zákon.“</a:t>
            </a:r>
          </a:p>
        </p:txBody>
      </p:sp>
    </p:spTree>
    <p:extLst>
      <p:ext uri="{BB962C8B-B14F-4D97-AF65-F5344CB8AC3E}">
        <p14:creationId xmlns:p14="http://schemas.microsoft.com/office/powerpoint/2010/main" val="14649928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postižením majetkových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Daňová exekuce srážkami ze mzdy</a:t>
            </a:r>
          </a:p>
          <a:p>
            <a:endParaRPr lang="cs-CZ" dirty="0"/>
          </a:p>
          <a:p>
            <a:r>
              <a:rPr lang="cs-CZ" dirty="0"/>
              <a:t>Daňová exekuce přikázáním pohledávky z účtu u poskytovatele platebních služeb</a:t>
            </a:r>
          </a:p>
          <a:p>
            <a:endParaRPr lang="cs-CZ" dirty="0"/>
          </a:p>
          <a:p>
            <a:r>
              <a:rPr lang="cs-CZ" dirty="0"/>
              <a:t>Daňová exekuce přikázáním jiné peněžité pohledávky</a:t>
            </a:r>
          </a:p>
          <a:p>
            <a:endParaRPr lang="cs-CZ" dirty="0"/>
          </a:p>
          <a:p>
            <a:r>
              <a:rPr lang="cs-CZ" dirty="0"/>
              <a:t>Daňová exekuce postižením jiných majetkových práv</a:t>
            </a:r>
          </a:p>
        </p:txBody>
      </p:sp>
    </p:spTree>
    <p:extLst>
      <p:ext uri="{BB962C8B-B14F-4D97-AF65-F5344CB8AC3E}">
        <p14:creationId xmlns:p14="http://schemas.microsoft.com/office/powerpoint/2010/main" val="67117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postižením majetkových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Uložení povinnosti dlužníkovi a poddlužníkovi, který je oprávněn nakládat s majetkovým právem dlužníka</a:t>
            </a:r>
          </a:p>
          <a:p>
            <a:r>
              <a:rPr lang="cs-CZ" dirty="0"/>
              <a:t>Správce daně bezodkladně vyrozumí poddlužníka o právní moci exekučního příkazu.</a:t>
            </a:r>
          </a:p>
          <a:p>
            <a:r>
              <a:rPr lang="cs-CZ" dirty="0"/>
              <a:t>Nesplní-li poddlužník povinnost stanovenou mu exekučním příkazem a zákonem řádně a včas, má správce daně nárok na její splnění </a:t>
            </a:r>
            <a:r>
              <a:rPr lang="cs-CZ" u="sng" dirty="0"/>
              <a:t>z prostředků tohoto poddlužníka</a:t>
            </a:r>
            <a:r>
              <a:rPr lang="cs-CZ" dirty="0"/>
              <a:t>; tento nárok správce daně uplatní podáním žaloby k soudu.</a:t>
            </a:r>
          </a:p>
        </p:txBody>
      </p:sp>
    </p:spTree>
    <p:extLst>
      <p:ext uri="{BB962C8B-B14F-4D97-AF65-F5344CB8AC3E}">
        <p14:creationId xmlns:p14="http://schemas.microsoft.com/office/powerpoint/2010/main" val="15280713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9B987-7BC9-8FB1-67B4-7F1B7D16D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Následky porušení povinností při správě daní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B57346-38F7-FD71-1A44-E64D62179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9358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46FCE-0124-45CE-B569-C974D859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35048-90DC-4AE8-B519-65B93780E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Sankce za porušení povinností při správě daní</a:t>
            </a:r>
          </a:p>
          <a:p>
            <a:r>
              <a:rPr lang="cs-CZ" dirty="0"/>
              <a:t>+ Náhrady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Druhy:</a:t>
            </a:r>
          </a:p>
          <a:p>
            <a:r>
              <a:rPr lang="cs-CZ" dirty="0"/>
              <a:t>Pokuty</a:t>
            </a:r>
          </a:p>
          <a:p>
            <a:r>
              <a:rPr lang="cs-CZ" dirty="0"/>
              <a:t>Penále</a:t>
            </a:r>
          </a:p>
          <a:p>
            <a:r>
              <a:rPr lang="cs-CZ" dirty="0"/>
              <a:t>Úroky</a:t>
            </a:r>
          </a:p>
        </p:txBody>
      </p:sp>
    </p:spTree>
    <p:extLst>
      <p:ext uri="{BB962C8B-B14F-4D97-AF65-F5344CB8AC3E}">
        <p14:creationId xmlns:p14="http://schemas.microsoft.com/office/powerpoint/2010/main" val="34413688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46FCE-0124-45CE-B569-C974D859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35048-90DC-4AE8-B519-65B93780E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Porušení mlčenlivosti</a:t>
            </a:r>
          </a:p>
          <a:p>
            <a:pPr lvl="1"/>
            <a:r>
              <a:rPr lang="cs-CZ" dirty="0"/>
              <a:t>Při porušení povinnosti mlčenlivosti</a:t>
            </a:r>
          </a:p>
          <a:p>
            <a:pPr lvl="1"/>
            <a:r>
              <a:rPr lang="cs-CZ" dirty="0"/>
              <a:t>Až do 500.000 Kč</a:t>
            </a:r>
          </a:p>
          <a:p>
            <a:r>
              <a:rPr lang="cs-CZ" dirty="0"/>
              <a:t>Pořádková pokuta</a:t>
            </a:r>
          </a:p>
          <a:p>
            <a:pPr lvl="1"/>
            <a:r>
              <a:rPr lang="cs-CZ" dirty="0"/>
              <a:t>Za ztěžování správy daní rušením pořádku, neuposlechnutí pokynu úřední osoby, nebo jako následek urážlivého chování k úřední osobě nebo osobě zúčastněné na správě daní, případně za hrubě urážlivé podání (z praxe: daňové doklady smíchané se stavební sutí)</a:t>
            </a:r>
          </a:p>
          <a:p>
            <a:pPr lvl="1"/>
            <a:r>
              <a:rPr lang="cs-CZ" dirty="0"/>
              <a:t>Až 500.000 Kč</a:t>
            </a:r>
          </a:p>
          <a:p>
            <a:pPr lvl="1"/>
            <a:r>
              <a:rPr lang="cs-CZ" dirty="0"/>
              <a:t>Lze ukládat opakovaně</a:t>
            </a:r>
          </a:p>
          <a:p>
            <a:r>
              <a:rPr lang="cs-CZ" dirty="0"/>
              <a:t>Pokuta za nesplnění povinnosti nepeněžité povahy</a:t>
            </a:r>
          </a:p>
          <a:p>
            <a:pPr lvl="1"/>
            <a:r>
              <a:rPr lang="cs-CZ" dirty="0"/>
              <a:t>Nesplnění registrační nebo jiné oznamovací povinnosti</a:t>
            </a:r>
          </a:p>
          <a:p>
            <a:pPr lvl="1"/>
            <a:r>
              <a:rPr lang="cs-CZ" dirty="0"/>
              <a:t>Nesplnění záznamní nebo jiné evidenční povinnosti</a:t>
            </a:r>
          </a:p>
          <a:p>
            <a:pPr lvl="1"/>
            <a:r>
              <a:rPr lang="cs-CZ" dirty="0"/>
              <a:t>Až 500.000 Kč</a:t>
            </a:r>
          </a:p>
          <a:p>
            <a:pPr lvl="1"/>
            <a:r>
              <a:rPr lang="cs-CZ" dirty="0"/>
              <a:t>Specificky pro podání v jiné než předepsané formě (1.000 Kč, možno až 50.000 Kč)</a:t>
            </a:r>
          </a:p>
        </p:txBody>
      </p:sp>
    </p:spTree>
    <p:extLst>
      <p:ext uri="{BB962C8B-B14F-4D97-AF65-F5344CB8AC3E}">
        <p14:creationId xmlns:p14="http://schemas.microsoft.com/office/powerpoint/2010/main" val="23409584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46FCE-0124-45CE-B569-C974D859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35048-90DC-4AE8-B519-65B93780E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Pokuta za opožděné tvrzení daně</a:t>
            </a:r>
          </a:p>
          <a:p>
            <a:pPr lvl="1"/>
            <a:r>
              <a:rPr lang="cs-CZ" dirty="0"/>
              <a:t>Při pozdním podání přiznání, hlášení, vyúčtování</a:t>
            </a:r>
          </a:p>
          <a:p>
            <a:pPr lvl="1"/>
            <a:r>
              <a:rPr lang="cs-CZ" dirty="0"/>
              <a:t>Výše pokuty se odvíjí od výše daně (0,05 % za každý den prodlení, až do výše 5 %, resp. 0,01 % za každý den v případě ztráty)</a:t>
            </a:r>
          </a:p>
          <a:p>
            <a:pPr lvl="1"/>
            <a:r>
              <a:rPr lang="cs-CZ" dirty="0"/>
              <a:t>Maximální výše pokuty je 300.000 Kč</a:t>
            </a:r>
          </a:p>
          <a:p>
            <a:pPr lvl="1"/>
            <a:r>
              <a:rPr lang="cs-CZ" dirty="0"/>
              <a:t>Možnost snížení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0573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46FCE-0124-45CE-B569-C974D859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Penále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35048-90DC-4AE8-B519-65B93780E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uhradit penále z částky doměřené daně tak, jak byla stanovena oproti poslední známé dani, ve výši</a:t>
            </a:r>
          </a:p>
          <a:p>
            <a:pPr lvl="1"/>
            <a:r>
              <a:rPr lang="cs-CZ" dirty="0"/>
              <a:t>a) 20 %, je-li daň zvyšována,</a:t>
            </a:r>
          </a:p>
          <a:p>
            <a:pPr lvl="1"/>
            <a:r>
              <a:rPr lang="cs-CZ" dirty="0"/>
              <a:t>b) 20 %, je-li snižován daňový odpočet, nebo</a:t>
            </a:r>
          </a:p>
          <a:p>
            <a:pPr lvl="1"/>
            <a:r>
              <a:rPr lang="cs-CZ" dirty="0"/>
              <a:t>c) 1 %, je-li snižována daňová ztráta</a:t>
            </a:r>
          </a:p>
          <a:p>
            <a:r>
              <a:rPr lang="cs-CZ" dirty="0"/>
              <a:t>Povinnost uhradit penále nevzniká, pokud správce daně nevydá před zahájením daňové kontroly výzvu k podání </a:t>
            </a:r>
            <a:r>
              <a:rPr lang="cs-CZ" dirty="0" err="1"/>
              <a:t>DoDAP</a:t>
            </a:r>
            <a:r>
              <a:rPr lang="cs-CZ" dirty="0"/>
              <a:t> (§ 87 DŘ)</a:t>
            </a:r>
          </a:p>
          <a:p>
            <a:r>
              <a:rPr lang="cs-CZ" dirty="0"/>
              <a:t>Nevzniká dále v případně podání </a:t>
            </a:r>
            <a:r>
              <a:rPr lang="cs-CZ" dirty="0" err="1"/>
              <a:t>DoDAP</a:t>
            </a:r>
            <a:endParaRPr lang="cs-CZ" dirty="0"/>
          </a:p>
          <a:p>
            <a:r>
              <a:rPr lang="cs-CZ" dirty="0"/>
              <a:t>Možnost žádat o prominutí až 75 % penále (samostatné řízení o prominutí)</a:t>
            </a:r>
          </a:p>
        </p:txBody>
      </p:sp>
    </p:spTree>
    <p:extLst>
      <p:ext uri="{BB962C8B-B14F-4D97-AF65-F5344CB8AC3E}">
        <p14:creationId xmlns:p14="http://schemas.microsoft.com/office/powerpoint/2010/main" val="28336632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46FCE-0124-45CE-B569-C974D859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35048-90DC-4AE8-B519-65B93780E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1. 1. 2021 nově koncipováno</a:t>
            </a:r>
          </a:p>
          <a:p>
            <a:r>
              <a:rPr lang="cs-CZ" dirty="0"/>
              <a:t>Úrok vzniká za každý den, kdy jsou splněny podmínky</a:t>
            </a:r>
          </a:p>
          <a:p>
            <a:r>
              <a:rPr lang="cs-CZ" dirty="0"/>
              <a:t>Zákaz </a:t>
            </a:r>
            <a:r>
              <a:rPr lang="cs-CZ" dirty="0" err="1"/>
              <a:t>anatocismu</a:t>
            </a:r>
            <a:endParaRPr lang="cs-CZ" dirty="0"/>
          </a:p>
          <a:p>
            <a:r>
              <a:rPr lang="cs-CZ" dirty="0"/>
              <a:t>Úrok se nepředepíše, pokud činí méně než 1.000 Kč</a:t>
            </a:r>
          </a:p>
          <a:p>
            <a:r>
              <a:rPr lang="cs-CZ" dirty="0"/>
              <a:t>Opravným prostředkem je námitka</a:t>
            </a:r>
          </a:p>
          <a:p>
            <a:r>
              <a:rPr lang="cs-CZ" dirty="0"/>
              <a:t>Úroky hrazené daňovým subjektem</a:t>
            </a:r>
          </a:p>
          <a:p>
            <a:pPr lvl="1"/>
            <a:r>
              <a:rPr lang="cs-CZ" dirty="0"/>
              <a:t>Úrok z prodlení</a:t>
            </a:r>
          </a:p>
          <a:p>
            <a:pPr lvl="1"/>
            <a:r>
              <a:rPr lang="cs-CZ" dirty="0"/>
              <a:t>Úrok z posečkané částky</a:t>
            </a:r>
          </a:p>
          <a:p>
            <a:r>
              <a:rPr lang="cs-CZ" dirty="0"/>
              <a:t>Úroky hrazené správcem daně</a:t>
            </a:r>
          </a:p>
          <a:p>
            <a:pPr lvl="1"/>
            <a:r>
              <a:rPr lang="cs-CZ" dirty="0"/>
              <a:t>Úrok z vratitelného přeplatku, </a:t>
            </a:r>
          </a:p>
          <a:p>
            <a:pPr lvl="1"/>
            <a:r>
              <a:rPr lang="cs-CZ" dirty="0"/>
              <a:t>Úrok z nesprávně stanovené daně, </a:t>
            </a:r>
          </a:p>
          <a:p>
            <a:pPr lvl="1"/>
            <a:r>
              <a:rPr lang="cs-CZ" dirty="0"/>
              <a:t>Úrok z daňového odpočtu</a:t>
            </a:r>
          </a:p>
        </p:txBody>
      </p:sp>
    </p:spTree>
    <p:extLst>
      <p:ext uri="{BB962C8B-B14F-4D97-AF65-F5344CB8AC3E}">
        <p14:creationId xmlns:p14="http://schemas.microsoft.com/office/powerpoint/2010/main" val="3612900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46FCE-0124-45CE-B569-C974D859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Úroky hrazené daňovým subjektem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35048-90DC-4AE8-B519-65B93780E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Úrok z prodlení</a:t>
            </a:r>
          </a:p>
          <a:p>
            <a:pPr lvl="1"/>
            <a:r>
              <a:rPr lang="cs-CZ" dirty="0"/>
              <a:t>Prodlení s úhradou splatné daně nebo neoprávněné vratky</a:t>
            </a:r>
          </a:p>
          <a:p>
            <a:pPr lvl="1"/>
            <a:r>
              <a:rPr lang="cs-CZ" dirty="0"/>
              <a:t>Vznik od 4. dne po dni splatnosti nebo ode dne vrácení vratky</a:t>
            </a:r>
          </a:p>
          <a:p>
            <a:pPr lvl="1"/>
            <a:r>
              <a:rPr lang="cs-CZ" dirty="0"/>
              <a:t>V určitých případech úrok nevzniká (po dobu povoleného posečkání, u příslušenství daně…)</a:t>
            </a:r>
          </a:p>
          <a:p>
            <a:pPr lvl="1"/>
            <a:r>
              <a:rPr lang="cs-CZ" dirty="0"/>
              <a:t>Výše úroku odpovídá úroku dle OZ (aktuálně cca 15 % </a:t>
            </a:r>
            <a:r>
              <a:rPr lang="cs-CZ" dirty="0" err="1"/>
              <a:t>p.a</a:t>
            </a:r>
            <a:r>
              <a:rPr lang="cs-CZ" dirty="0"/>
              <a:t>.; do 31. 12. 2020 reposazba + 14 p. b.)</a:t>
            </a:r>
          </a:p>
          <a:p>
            <a:endParaRPr lang="cs-CZ" dirty="0"/>
          </a:p>
          <a:p>
            <a:r>
              <a:rPr lang="cs-CZ" dirty="0"/>
              <a:t>Úrok z posečkané částky</a:t>
            </a:r>
          </a:p>
          <a:p>
            <a:pPr lvl="1"/>
            <a:r>
              <a:rPr lang="cs-CZ" dirty="0"/>
              <a:t>Základem je výše daně, která byla posečkána</a:t>
            </a:r>
          </a:p>
          <a:p>
            <a:pPr lvl="1"/>
            <a:r>
              <a:rPr lang="cs-CZ" dirty="0"/>
              <a:t>Úrok se hradí za dobu posečkání</a:t>
            </a:r>
          </a:p>
          <a:p>
            <a:pPr lvl="1"/>
            <a:r>
              <a:rPr lang="cs-CZ" dirty="0"/>
              <a:t>Výše úroku odpovídá </a:t>
            </a:r>
            <a:r>
              <a:rPr lang="cs-CZ" u="sng" dirty="0"/>
              <a:t>polovině</a:t>
            </a:r>
            <a:r>
              <a:rPr lang="cs-CZ" dirty="0"/>
              <a:t> úroku z prodlení</a:t>
            </a:r>
          </a:p>
        </p:txBody>
      </p:sp>
    </p:spTree>
    <p:extLst>
      <p:ext uri="{BB962C8B-B14F-4D97-AF65-F5344CB8AC3E}">
        <p14:creationId xmlns:p14="http://schemas.microsoft.com/office/powerpoint/2010/main" val="31154561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46FCE-0124-45CE-B569-C974D859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Úroky hrazené správcem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35048-90DC-4AE8-B519-65B93780E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Úrok z vratitelného přeplatku</a:t>
            </a:r>
          </a:p>
          <a:p>
            <a:pPr lvl="1"/>
            <a:r>
              <a:rPr lang="cs-CZ" dirty="0"/>
              <a:t>Sankce za pozdní vrácení (nebo jiné naložení) u vratitelného přeplatku</a:t>
            </a:r>
          </a:p>
          <a:p>
            <a:pPr lvl="1"/>
            <a:r>
              <a:rPr lang="cs-CZ" dirty="0"/>
              <a:t>Úrok ode dne následujícího po dni, kdy uplynula lhůta pro vrácení nebo jiné použití</a:t>
            </a:r>
          </a:p>
          <a:p>
            <a:pPr lvl="1"/>
            <a:r>
              <a:rPr lang="cs-CZ" dirty="0"/>
              <a:t>Úrok nevzniká po dobu, kdy vzniká úrok z daňového odpočtu, a v případě pozdního vrácení úroku hrazeného správcem daně (??)</a:t>
            </a:r>
          </a:p>
          <a:p>
            <a:pPr lvl="1"/>
            <a:r>
              <a:rPr lang="cs-CZ" dirty="0"/>
              <a:t>Výše totožná jako úrok z prodlení</a:t>
            </a:r>
          </a:p>
          <a:p>
            <a:r>
              <a:rPr lang="cs-CZ" dirty="0"/>
              <a:t>Úrok z nesprávně stanovené daně</a:t>
            </a:r>
          </a:p>
          <a:p>
            <a:pPr lvl="1"/>
            <a:r>
              <a:rPr lang="cs-CZ" dirty="0"/>
              <a:t>Sankce za nezákonně stanovenou a uhrazenou daň, nebo zajištěnou částku </a:t>
            </a:r>
            <a:r>
              <a:rPr lang="cs-CZ" dirty="0" err="1"/>
              <a:t>zaj</a:t>
            </a:r>
            <a:r>
              <a:rPr lang="cs-CZ" dirty="0"/>
              <a:t>. příkazem</a:t>
            </a:r>
          </a:p>
          <a:p>
            <a:pPr lvl="1"/>
            <a:r>
              <a:rPr lang="cs-CZ" dirty="0"/>
              <a:t>Ode dne úhrady, nejdříve však ode dne náhradní splatnosti nesprávně stanovené daně</a:t>
            </a:r>
          </a:p>
          <a:p>
            <a:pPr lvl="1"/>
            <a:r>
              <a:rPr lang="cs-CZ" dirty="0"/>
              <a:t>V určitých případech úrok nevzniká</a:t>
            </a:r>
          </a:p>
          <a:p>
            <a:pPr lvl="1"/>
            <a:r>
              <a:rPr lang="cs-CZ" dirty="0"/>
              <a:t>Výše totožná jako úrok z prodlení</a:t>
            </a:r>
          </a:p>
          <a:p>
            <a:pPr lvl="1"/>
            <a:r>
              <a:rPr lang="cs-CZ" dirty="0"/>
              <a:t>V případě exekuce se úrok zvyšuje na dvojnásobek po dobu, kdy je </a:t>
            </a:r>
            <a:r>
              <a:rPr lang="cs-CZ" u="sng" dirty="0"/>
              <a:t>vedeno</a:t>
            </a:r>
            <a:r>
              <a:rPr lang="cs-CZ" dirty="0"/>
              <a:t> exekuční řízení</a:t>
            </a:r>
          </a:p>
        </p:txBody>
      </p:sp>
    </p:spTree>
    <p:extLst>
      <p:ext uri="{BB962C8B-B14F-4D97-AF65-F5344CB8AC3E}">
        <p14:creationId xmlns:p14="http://schemas.microsoft.com/office/powerpoint/2010/main" val="2762661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64717-08A0-4183-99CE-AAC97555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závazném posouzení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61C76-8A2C-436F-B140-DE1CE8A50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Výrok rozhodnutí o závazném posouzení obsahuje kromě náležitostí také časový i věcný rozsah závaznosti vydaného rozhodnutí</a:t>
            </a:r>
          </a:p>
          <a:p>
            <a:r>
              <a:rPr lang="cs-CZ" dirty="0"/>
              <a:t>Proti rozhodnutí o závazném posouzení </a:t>
            </a:r>
            <a:r>
              <a:rPr lang="cs-CZ" b="1" dirty="0"/>
              <a:t>nelze</a:t>
            </a:r>
            <a:r>
              <a:rPr lang="cs-CZ" dirty="0"/>
              <a:t> uplatnit opravné prostředky</a:t>
            </a:r>
          </a:p>
          <a:p>
            <a:r>
              <a:rPr lang="cs-CZ" dirty="0"/>
              <a:t>Účinné vůči správci daně, který rozhoduje o daňové povinnosti daňového subjektu (může být i odlišný od správce daně, který rozhodnutí vydal), pokud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 době rozhodování o daňové povinnosti je skutečný stav věci </a:t>
            </a:r>
            <a:r>
              <a:rPr lang="cs-CZ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totožný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 údaji, na jejichž základě bylo rozhodnutí o závazném posouzení vydáno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4033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46FCE-0124-45CE-B569-C974D859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Úroky hrazené správcem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35048-90DC-4AE8-B519-65B93780E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Úrok z daňového odpočtu</a:t>
            </a:r>
          </a:p>
          <a:p>
            <a:pPr lvl="1"/>
            <a:r>
              <a:rPr lang="cs-CZ" dirty="0"/>
              <a:t>NSS </a:t>
            </a:r>
            <a:r>
              <a:rPr lang="cs-CZ" i="1" dirty="0" err="1"/>
              <a:t>Kordárna</a:t>
            </a:r>
            <a:r>
              <a:rPr lang="cs-CZ" dirty="0"/>
              <a:t>, opakované </a:t>
            </a:r>
            <a:r>
              <a:rPr lang="cs-CZ" dirty="0" err="1"/>
              <a:t>judikatorní</a:t>
            </a:r>
            <a:r>
              <a:rPr lang="cs-CZ" dirty="0"/>
              <a:t> nesouhlasy s právní úpravou, postupné novelizace</a:t>
            </a:r>
          </a:p>
          <a:p>
            <a:pPr lvl="1"/>
            <a:r>
              <a:rPr lang="cs-CZ" dirty="0"/>
              <a:t>Úrok za dobu prověřování uplatněného odpočtu</a:t>
            </a:r>
          </a:p>
          <a:p>
            <a:pPr lvl="1"/>
            <a:r>
              <a:rPr lang="cs-CZ" dirty="0"/>
              <a:t>Vzniká ode dne následujícího po uplynutí 4 měsíců od posledního dne lhůty pro podání daňového tvrzení do dne vrácení</a:t>
            </a:r>
          </a:p>
          <a:p>
            <a:pPr lvl="1"/>
            <a:r>
              <a:rPr lang="cs-CZ" dirty="0"/>
              <a:t>Za určitých situací úrok (po určitou dobu) nevzniká – od výzvy k odstranění vad podání, resp. od rozhodnutí stanovujícího lhůtu do doby součinnosti subjektu nebo marnému uplynutí lhůty</a:t>
            </a:r>
          </a:p>
          <a:p>
            <a:pPr lvl="1"/>
            <a:r>
              <a:rPr lang="cs-CZ" dirty="0"/>
              <a:t>Výše úroku odpovídá polovině úroku z prodlení (historicky 1 %, pak 2 %, nyní tedy </a:t>
            </a:r>
            <a:br>
              <a:rPr lang="cs-CZ" dirty="0"/>
            </a:br>
            <a:r>
              <a:rPr lang="cs-CZ" dirty="0"/>
              <a:t>cca 8 %)</a:t>
            </a:r>
          </a:p>
        </p:txBody>
      </p:sp>
    </p:spTree>
    <p:extLst>
      <p:ext uri="{BB962C8B-B14F-4D97-AF65-F5344CB8AC3E}">
        <p14:creationId xmlns:p14="http://schemas.microsoft.com/office/powerpoint/2010/main" val="704724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169863-9283-A0D9-7EBC-9666BF908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Prominutí sankcí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6BF661-A366-4080-0EE9-C151F5A7B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prominout </a:t>
            </a:r>
          </a:p>
          <a:p>
            <a:pPr lvl="1"/>
            <a:r>
              <a:rPr lang="cs-CZ" dirty="0"/>
              <a:t>Penále až do výše 75 %,</a:t>
            </a:r>
          </a:p>
          <a:p>
            <a:pPr lvl="1"/>
            <a:r>
              <a:rPr lang="cs-CZ" dirty="0"/>
              <a:t>Pokutu za opožděné tvrzení daně</a:t>
            </a:r>
          </a:p>
          <a:p>
            <a:pPr lvl="1"/>
            <a:r>
              <a:rPr lang="cs-CZ" dirty="0"/>
              <a:t>Úrok z prodlení</a:t>
            </a:r>
          </a:p>
          <a:p>
            <a:pPr lvl="1"/>
            <a:r>
              <a:rPr lang="cs-CZ" dirty="0"/>
              <a:t>Úrok z posečkané částky</a:t>
            </a:r>
          </a:p>
          <a:p>
            <a:r>
              <a:rPr lang="cs-CZ" dirty="0"/>
              <a:t>Nutnost splnit podmínky dle § 259 a násl. DŘ</a:t>
            </a:r>
          </a:p>
          <a:p>
            <a:r>
              <a:rPr lang="cs-CZ" dirty="0"/>
              <a:t>Při rozhodování je zohledňována četnost porušování povinností při správě daní</a:t>
            </a:r>
          </a:p>
          <a:p>
            <a:r>
              <a:rPr lang="cs-CZ" dirty="0"/>
              <a:t>Podmínkou je, že subjekt nebo osoba působící ve statutárním orgánu v posledních 3 letech neporušila daňové nebo účetní předpisy závažným způsobem</a:t>
            </a:r>
          </a:p>
          <a:p>
            <a:r>
              <a:rPr lang="cs-CZ" dirty="0"/>
              <a:t>Pokyn GFŘ stanovující dílčí limity prominutí</a:t>
            </a:r>
          </a:p>
        </p:txBody>
      </p:sp>
    </p:spTree>
    <p:extLst>
      <p:ext uri="{BB962C8B-B14F-4D97-AF65-F5344CB8AC3E}">
        <p14:creationId xmlns:p14="http://schemas.microsoft.com/office/powerpoint/2010/main" val="28541642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64717-08A0-4183-99CE-AAC97555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závazném posouzení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61C76-8A2C-436F-B140-DE1CE8A50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Rozhodnutí je neúčinné, pokud došlo ke změně právní úpravy</a:t>
            </a:r>
          </a:p>
          <a:p>
            <a:endParaRPr lang="cs-CZ" dirty="0"/>
          </a:p>
          <a:p>
            <a:r>
              <a:rPr lang="cs-CZ" dirty="0"/>
              <a:t>Časové omezení – max. 3 roky + zbytek zdaňovacího období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875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4F0874-2E39-4E7E-809E-63AC8DA45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Závazné posouzení -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E46548-8AB4-4CCC-A82B-3B5C78EDE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139998"/>
          </a:xfrm>
        </p:spPr>
        <p:txBody>
          <a:bodyPr/>
          <a:lstStyle/>
          <a:p>
            <a:r>
              <a:rPr lang="cs-CZ" dirty="0"/>
              <a:t>Situace</a:t>
            </a:r>
          </a:p>
          <a:p>
            <a:pPr lvl="1"/>
            <a:r>
              <a:rPr lang="cs-CZ" dirty="0"/>
              <a:t>§ 24a ZDP: Závazné posouzení způsobu rozdělení výdajů (nákladů), které nelze přiřadit pouze ke zdanitelným příjmům</a:t>
            </a:r>
          </a:p>
          <a:p>
            <a:pPr lvl="1"/>
            <a:r>
              <a:rPr lang="cs-CZ" dirty="0"/>
              <a:t>§ 24b ZDP: Závazné posouzení poměru výdajů (nákladů) spojených s provozem nemovité věci používané zčásti k činnosti, ze které plyne příjem ze samostatné činnosti, anebo k nájmu a zčásti k soukromým účelům, které lze uplatnit jako výdaj (náklad) na dosažení, zajištění a udržení příjmů</a:t>
            </a:r>
          </a:p>
          <a:p>
            <a:pPr lvl="1"/>
            <a:r>
              <a:rPr lang="cs-CZ" dirty="0"/>
              <a:t>§ 33a ZDP: Závazné posouzení skutečnosti, zda je zásah do majetku technickým zhodnocením</a:t>
            </a:r>
          </a:p>
          <a:p>
            <a:pPr lvl="1"/>
            <a:r>
              <a:rPr lang="cs-CZ" dirty="0"/>
              <a:t>§ 34e ZDP: Závazné posouzení výdajů vynaložených na výzkum a vývoj zahrnovaných do odpočtu</a:t>
            </a:r>
          </a:p>
          <a:p>
            <a:pPr lvl="1"/>
            <a:r>
              <a:rPr lang="cs-CZ" dirty="0"/>
              <a:t>§ 38nc ZDP: Závazné posouzení způsobu, jakým byla vytvořena cena sjednávaná mezi spojenými osobami</a:t>
            </a:r>
          </a:p>
          <a:p>
            <a:pPr lvl="1"/>
            <a:r>
              <a:rPr lang="cs-CZ" dirty="0"/>
              <a:t>§ 38nd ZDP: Závazné posouzení způsobu určení základu daně daňového nerezidenta z činností vykonávaných prostřednictvím stálé provozovny</a:t>
            </a:r>
          </a:p>
          <a:p>
            <a:pPr lvl="1"/>
            <a:r>
              <a:rPr lang="cs-CZ" dirty="0"/>
              <a:t>§ 47b ZDPH: Závazné posouzení určení sazby daně u zdanitelného plnění</a:t>
            </a:r>
          </a:p>
          <a:p>
            <a:pPr lvl="1"/>
            <a:r>
              <a:rPr lang="cs-CZ" dirty="0"/>
              <a:t>§ 92 h ZDPH: Závazné posouzení pro použití režimu přenesení daňové povinnosti</a:t>
            </a:r>
          </a:p>
          <a:p>
            <a:pPr lvl="1"/>
            <a:r>
              <a:rPr lang="cs-CZ" dirty="0"/>
              <a:t>a další…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9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70A8E-3844-4393-AEED-EB4898CD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493265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Dokazování</a:t>
            </a:r>
          </a:p>
        </p:txBody>
      </p:sp>
    </p:spTree>
    <p:extLst>
      <p:ext uri="{BB962C8B-B14F-4D97-AF65-F5344CB8AC3E}">
        <p14:creationId xmlns:p14="http://schemas.microsoft.com/office/powerpoint/2010/main" val="53903241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0</TotalTime>
  <Words>4038</Words>
  <Application>Microsoft Office PowerPoint</Application>
  <PresentationFormat>Širokoúhlá obrazovka</PresentationFormat>
  <Paragraphs>455</Paragraphs>
  <Slides>62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62</vt:i4>
      </vt:variant>
    </vt:vector>
  </HeadingPairs>
  <TitlesOfParts>
    <vt:vector size="67" baseType="lpstr">
      <vt:lpstr>Arial</vt:lpstr>
      <vt:lpstr>Gill Sans MT</vt:lpstr>
      <vt:lpstr>Tahoma</vt:lpstr>
      <vt:lpstr>Wingdings</vt:lpstr>
      <vt:lpstr>Prezentace_MU_CZ</vt:lpstr>
      <vt:lpstr>Daňový proces IV </vt:lpstr>
      <vt:lpstr>Osnova přednášky</vt:lpstr>
      <vt:lpstr>    Řízení o závazném posouzení</vt:lpstr>
      <vt:lpstr>Závazné posouzení</vt:lpstr>
      <vt:lpstr>Závazné posouzení</vt:lpstr>
      <vt:lpstr>Rozhodnutí o závazném posouzení</vt:lpstr>
      <vt:lpstr>Rozhodnutí o závazném posouzení</vt:lpstr>
      <vt:lpstr>Závazné posouzení - situace</vt:lpstr>
      <vt:lpstr>    Dokazování</vt:lpstr>
      <vt:lpstr>Důkazní břemeno</vt:lpstr>
      <vt:lpstr>Dokazování</vt:lpstr>
      <vt:lpstr>Důkazní prostředky</vt:lpstr>
      <vt:lpstr>Důkazní prostředky</vt:lpstr>
      <vt:lpstr>Neunesení důkazního břemene</vt:lpstr>
      <vt:lpstr>Stanovení daně podle pomůcek</vt:lpstr>
      <vt:lpstr>Důsledky stanovení daně</vt:lpstr>
      <vt:lpstr>Prominutí daně</vt:lpstr>
      <vt:lpstr>     Inkasní správa</vt:lpstr>
      <vt:lpstr> Daňové řízení</vt:lpstr>
      <vt:lpstr>Inkasní řízení</vt:lpstr>
      <vt:lpstr>Evidence daní</vt:lpstr>
      <vt:lpstr>Pořadí úhrady daně</vt:lpstr>
      <vt:lpstr>Vratitelný přeplatek</vt:lpstr>
      <vt:lpstr>Posečkání</vt:lpstr>
      <vt:lpstr>Posečkání</vt:lpstr>
      <vt:lpstr>Odpis nedoplatku pro nedobytnost</vt:lpstr>
      <vt:lpstr>Námitka</vt:lpstr>
      <vt:lpstr>Lhůta pro placení daně</vt:lpstr>
      <vt:lpstr>Vybírání daní</vt:lpstr>
      <vt:lpstr>Vybírání daní</vt:lpstr>
      <vt:lpstr>Den platby</vt:lpstr>
      <vt:lpstr>Zajištění daní</vt:lpstr>
      <vt:lpstr>Zajištění daní</vt:lpstr>
      <vt:lpstr>Zajištění daní</vt:lpstr>
      <vt:lpstr>Zástavní právo</vt:lpstr>
      <vt:lpstr>Ručení</vt:lpstr>
      <vt:lpstr>     Daňová exekuce</vt:lpstr>
      <vt:lpstr>Způsoby vymáhání nedoplatků</vt:lpstr>
      <vt:lpstr>Exekuční titul</vt:lpstr>
      <vt:lpstr>Daňová exekuce</vt:lpstr>
      <vt:lpstr>Nařízení daňové exekuce</vt:lpstr>
      <vt:lpstr>Prohlášení o majetku</vt:lpstr>
      <vt:lpstr>Prohlášení o majetku</vt:lpstr>
      <vt:lpstr>Prohlášení o majetku</vt:lpstr>
      <vt:lpstr>Prohlášení o majetku</vt:lpstr>
      <vt:lpstr>Odklad a zastavení DE</vt:lpstr>
      <vt:lpstr>Odklad a zastavení DE</vt:lpstr>
      <vt:lpstr>Exekuční náklady</vt:lpstr>
      <vt:lpstr>Výše exekučních nákladů</vt:lpstr>
      <vt:lpstr>DE postižením majetkových práv</vt:lpstr>
      <vt:lpstr>DE postižením majetkových práv</vt:lpstr>
      <vt:lpstr>    Následky porušení povinností při správě daní </vt:lpstr>
      <vt:lpstr>Sankce</vt:lpstr>
      <vt:lpstr>Pokuty</vt:lpstr>
      <vt:lpstr>Pokuty</vt:lpstr>
      <vt:lpstr>Penále</vt:lpstr>
      <vt:lpstr>Úroky</vt:lpstr>
      <vt:lpstr>Úroky hrazené daňovým subjektem</vt:lpstr>
      <vt:lpstr>Úroky hrazené správcem daně</vt:lpstr>
      <vt:lpstr>Úroky hrazené správcem daně</vt:lpstr>
      <vt:lpstr>Prominutí sankcí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Jan Neckář</cp:lastModifiedBy>
  <cp:revision>61</cp:revision>
  <cp:lastPrinted>1601-01-01T00:00:00Z</cp:lastPrinted>
  <dcterms:created xsi:type="dcterms:W3CDTF">2020-12-10T09:33:34Z</dcterms:created>
  <dcterms:modified xsi:type="dcterms:W3CDTF">2022-10-31T10:40:40Z</dcterms:modified>
</cp:coreProperties>
</file>