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3" r:id="rId3"/>
    <p:sldId id="314" r:id="rId4"/>
    <p:sldId id="315" r:id="rId5"/>
    <p:sldId id="331" r:id="rId6"/>
    <p:sldId id="324" r:id="rId7"/>
    <p:sldId id="321" r:id="rId8"/>
    <p:sldId id="333" r:id="rId9"/>
    <p:sldId id="335" r:id="rId10"/>
    <p:sldId id="336" r:id="rId11"/>
    <p:sldId id="337" r:id="rId12"/>
    <p:sldId id="338" r:id="rId13"/>
    <p:sldId id="339" r:id="rId14"/>
    <p:sldId id="348" r:id="rId15"/>
    <p:sldId id="349" r:id="rId16"/>
    <p:sldId id="342" r:id="rId17"/>
    <p:sldId id="343" r:id="rId18"/>
    <p:sldId id="344" r:id="rId19"/>
    <p:sldId id="345" r:id="rId20"/>
    <p:sldId id="346" r:id="rId21"/>
    <p:sldId id="347" r:id="rId22"/>
    <p:sldId id="326" r:id="rId23"/>
    <p:sldId id="327" r:id="rId24"/>
    <p:sldId id="328" r:id="rId25"/>
    <p:sldId id="352" r:id="rId26"/>
    <p:sldId id="353" r:id="rId27"/>
    <p:sldId id="354" r:id="rId28"/>
    <p:sldId id="329" r:id="rId29"/>
    <p:sldId id="330" r:id="rId30"/>
    <p:sldId id="350" r:id="rId31"/>
    <p:sldId id="351" r:id="rId32"/>
    <p:sldId id="325" r:id="rId33"/>
    <p:sldId id="268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09" d="100"/>
          <a:sy n="109" d="100"/>
        </p:scale>
        <p:origin x="114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7213390778984"/>
          <c:y val="0.27763005034206789"/>
          <c:w val="0.62780131728816913"/>
          <c:h val="0.6818333978744459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Bylo pro vás setkání přínosné?</c:v>
                </c:pt>
              </c:strCache>
            </c:strRef>
          </c:tx>
          <c:dPt>
            <c:idx val="0"/>
            <c:bubble3D val="0"/>
            <c:spPr>
              <a:solidFill>
                <a:srgbClr val="0000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02-4737-8808-5E9A53116422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02-4737-8808-5E9A53116422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02-4737-8808-5E9A53116422}"/>
              </c:ext>
            </c:extLst>
          </c:dPt>
          <c:dLbls>
            <c:dLbl>
              <c:idx val="0"/>
              <c:layout>
                <c:manualLayout>
                  <c:x val="-0.22512197296092706"/>
                  <c:y val="-0.16701540381222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27809985290301"/>
                      <c:h val="0.23271698354778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02-4737-8808-5E9A53116422}"/>
                </c:ext>
              </c:extLst>
            </c:dLbl>
            <c:dLbl>
              <c:idx val="1"/>
              <c:layout>
                <c:manualLayout>
                  <c:x val="0.12811607982964393"/>
                  <c:y val="0.17182178047416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02-4737-8808-5E9A53116422}"/>
                </c:ext>
              </c:extLst>
            </c:dLbl>
            <c:dLbl>
              <c:idx val="2"/>
              <c:layout>
                <c:manualLayout>
                  <c:x val="6.6066062496904818E-2"/>
                  <c:y val="2.2659093842777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551807567263962"/>
                      <c:h val="0.15540139379129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302-4737-8808-5E9A53116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Žádná odpověď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02-4737-8808-5E9A5311642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publication_display_196.html" TargetMode="External"/><Relationship Id="rId2" Type="http://schemas.openxmlformats.org/officeDocument/2006/relationships/hyperlink" Target="https://zakazky.muni.cz/publication_display_19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contract_display_5798.html" TargetMode="External"/><Relationship Id="rId2" Type="http://schemas.openxmlformats.org/officeDocument/2006/relationships/hyperlink" Target="https://zakazky.muni.cz/publication_display_19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azky.muni.cz/publication_display_190.html" TargetMode="External"/><Relationship Id="rId5" Type="http://schemas.openxmlformats.org/officeDocument/2006/relationships/hyperlink" Target="https://zakazky.muni.cz/contract_display_5654.html" TargetMode="External"/><Relationship Id="rId4" Type="http://schemas.openxmlformats.org/officeDocument/2006/relationships/hyperlink" Target="https://zakazky.muni.cz/publication_display_197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ec.europa.eu/environment/gpp/case_group_en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5536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fakulty-a-pracoviste/rektorat/999700-odbor-verejnych-zakaze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ovz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54126"/>
            <a:ext cx="7920000" cy="252000"/>
          </a:xfrm>
        </p:spPr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Odpovědné </a:t>
            </a:r>
            <a:r>
              <a:rPr lang="cs-CZ" dirty="0" smtClean="0"/>
              <a:t>zadávání/nakupování </a:t>
            </a:r>
            <a:r>
              <a:rPr lang="cs-CZ" dirty="0" smtClean="0"/>
              <a:t>na MUNI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- příležitosti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Transparentnost – důvěryhodnost </a:t>
            </a:r>
          </a:p>
          <a:p>
            <a:r>
              <a:rPr lang="cs-CZ" dirty="0"/>
              <a:t>Větší zájem dodavatelů</a:t>
            </a:r>
          </a:p>
          <a:p>
            <a:r>
              <a:rPr lang="cs-CZ" dirty="0"/>
              <a:t>Účast místních dodavatelů</a:t>
            </a:r>
          </a:p>
          <a:p>
            <a:r>
              <a:rPr lang="cs-CZ" dirty="0"/>
              <a:t>Kvalitnější nabídky</a:t>
            </a:r>
          </a:p>
          <a:p>
            <a:r>
              <a:rPr lang="cs-CZ" dirty="0"/>
              <a:t>Méně námitek, sporů s dodavateli</a:t>
            </a:r>
          </a:p>
        </p:txBody>
      </p:sp>
    </p:spTree>
    <p:extLst>
      <p:ext uri="{BB962C8B-B14F-4D97-AF65-F5344CB8AC3E}">
        <p14:creationId xmlns:p14="http://schemas.microsoft.com/office/powerpoint/2010/main" val="38571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- </a:t>
            </a:r>
            <a:r>
              <a:rPr lang="cs-CZ" dirty="0" err="1" smtClean="0"/>
              <a:t>Meet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Buyer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20837"/>
            <a:ext cx="10753200" cy="4411163"/>
          </a:xfrm>
        </p:spPr>
        <p:txBody>
          <a:bodyPr/>
          <a:lstStyle/>
          <a:p>
            <a:r>
              <a:rPr lang="cs-CZ" dirty="0" smtClean="0"/>
              <a:t>Setkání </a:t>
            </a:r>
            <a:r>
              <a:rPr lang="cs-CZ" dirty="0"/>
              <a:t>se </a:t>
            </a:r>
            <a:r>
              <a:rPr lang="cs-CZ" dirty="0" smtClean="0"/>
              <a:t>zadavatelem</a:t>
            </a:r>
          </a:p>
          <a:p>
            <a:r>
              <a:rPr lang="cs-CZ" dirty="0"/>
              <a:t>Představení investic, nákupního </a:t>
            </a:r>
            <a:r>
              <a:rPr lang="cs-CZ" dirty="0" smtClean="0"/>
              <a:t>plánu</a:t>
            </a:r>
          </a:p>
          <a:p>
            <a:r>
              <a:rPr lang="cs-CZ" dirty="0"/>
              <a:t>Prezentace většího počtu plánovaných VZ</a:t>
            </a:r>
          </a:p>
          <a:p>
            <a:r>
              <a:rPr lang="cs-CZ" dirty="0"/>
              <a:t>Představení priorit – SOVZ</a:t>
            </a:r>
          </a:p>
          <a:p>
            <a:r>
              <a:rPr lang="cs-CZ" dirty="0"/>
              <a:t>Praktické tipy pro přípravu nabídek</a:t>
            </a:r>
          </a:p>
          <a:p>
            <a:r>
              <a:rPr lang="cs-CZ" dirty="0"/>
              <a:t>Oslovení  nových dodavatelů – MSP, místní dodavatelé</a:t>
            </a:r>
          </a:p>
          <a:p>
            <a:r>
              <a:rPr lang="cs-CZ" dirty="0"/>
              <a:t>Reputace – </a:t>
            </a:r>
            <a:r>
              <a:rPr lang="cs-CZ" dirty="0" smtClean="0"/>
              <a:t>transparentnost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4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MTB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Povodí </a:t>
            </a:r>
            <a:r>
              <a:rPr lang="cs-CZ" dirty="0" smtClean="0"/>
              <a:t>Vltavy </a:t>
            </a:r>
            <a:r>
              <a:rPr lang="cs-CZ" dirty="0"/>
              <a:t>2018</a:t>
            </a:r>
          </a:p>
        </p:txBody>
      </p:sp>
      <p:graphicFrame>
        <p:nvGraphicFramePr>
          <p:cNvPr id="7" name="Zástupný symbol pro obsah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76579"/>
              </p:ext>
            </p:extLst>
          </p:nvPr>
        </p:nvGraphicFramePr>
        <p:xfrm>
          <a:off x="5316628" y="540000"/>
          <a:ext cx="4197546" cy="59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5667324" imgH="8019921" progId="AcroExch.Document.DC">
                  <p:embed/>
                </p:oleObj>
              </mc:Choice>
              <mc:Fallback>
                <p:oleObj name="Acrobat Document" r:id="rId3" imgW="5667324" imgH="8019921" progId="AcroExch.Document.DC">
                  <p:embed/>
                  <p:pic>
                    <p:nvPicPr>
                      <p:cNvPr id="7" name="Zástupný symbol pro obsah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6628" y="540000"/>
                        <a:ext cx="4197546" cy="59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3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další MTB vyzkoušel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34905"/>
            <a:ext cx="10753200" cy="4397095"/>
          </a:xfrm>
        </p:spPr>
        <p:txBody>
          <a:bodyPr/>
          <a:lstStyle/>
          <a:p>
            <a:r>
              <a:rPr lang="cs-CZ" dirty="0" smtClean="0"/>
              <a:t>Jihomoravský </a:t>
            </a:r>
            <a:r>
              <a:rPr lang="cs-CZ" dirty="0"/>
              <a:t>kraj </a:t>
            </a:r>
          </a:p>
          <a:p>
            <a:r>
              <a:rPr lang="cs-CZ" dirty="0" smtClean="0"/>
              <a:t>MUNI: </a:t>
            </a:r>
          </a:p>
          <a:p>
            <a:pPr lvl="1"/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://zakazky.muni.cz/publication_display_195.html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https://zakazky.muni.cz/publication_display_196.html</a:t>
            </a:r>
            <a:r>
              <a:rPr lang="cs-CZ" dirty="0"/>
              <a:t> </a:t>
            </a:r>
          </a:p>
          <a:p>
            <a:r>
              <a:rPr lang="cs-CZ" dirty="0"/>
              <a:t>Dopravní podnik hl. m. Prahy</a:t>
            </a:r>
          </a:p>
          <a:p>
            <a:r>
              <a:rPr lang="cs-CZ" dirty="0"/>
              <a:t>Liberecký </a:t>
            </a:r>
            <a:r>
              <a:rPr lang="cs-CZ" dirty="0" smtClean="0"/>
              <a:t>kraj – online </a:t>
            </a:r>
            <a:endParaRPr lang="cs-CZ" dirty="0"/>
          </a:p>
          <a:p>
            <a:r>
              <a:rPr lang="cs-CZ" dirty="0"/>
              <a:t>Příbram – online </a:t>
            </a:r>
            <a:endParaRPr lang="cs-CZ" dirty="0" smtClean="0"/>
          </a:p>
          <a:p>
            <a:r>
              <a:rPr lang="cs-CZ" dirty="0" smtClean="0"/>
              <a:t>Centrální nákup Plzeňského kraje – online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1" y="2248538"/>
            <a:ext cx="3656838" cy="22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184363"/>
            <a:ext cx="7920000" cy="252000"/>
          </a:xfrm>
        </p:spPr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MTB na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07970"/>
            <a:ext cx="10753200" cy="4394560"/>
          </a:xfrm>
        </p:spPr>
        <p:txBody>
          <a:bodyPr/>
          <a:lstStyle/>
          <a:p>
            <a:r>
              <a:rPr lang="cs-CZ" sz="2400" dirty="0"/>
              <a:t>Zpětná vazba od dodavatelů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70" y="2568774"/>
            <a:ext cx="2563245" cy="9063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655" y="2556601"/>
            <a:ext cx="2778460" cy="9145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268" y="2560638"/>
            <a:ext cx="2867307" cy="914527"/>
          </a:xfrm>
          <a:prstGeom prst="rect">
            <a:avLst/>
          </a:prstGeom>
        </p:spPr>
      </p:pic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4152716941"/>
              </p:ext>
            </p:extLst>
          </p:nvPr>
        </p:nvGraphicFramePr>
        <p:xfrm>
          <a:off x="720000" y="3603512"/>
          <a:ext cx="2770546" cy="248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507" y="3847825"/>
            <a:ext cx="2350844" cy="230831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6189" y="3782998"/>
            <a:ext cx="2361621" cy="22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MTB na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11705"/>
            <a:ext cx="10753200" cy="5006511"/>
          </a:xfrm>
        </p:spPr>
        <p:txBody>
          <a:bodyPr/>
          <a:lstStyle/>
          <a:p>
            <a:r>
              <a:rPr lang="cs-CZ" sz="2400" dirty="0"/>
              <a:t>Zpětná vazba od dodavatelů</a:t>
            </a:r>
          </a:p>
          <a:p>
            <a:endParaRPr lang="cs-CZ" dirty="0"/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1527378" y="1942779"/>
            <a:ext cx="8251278" cy="38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333"/>
              </a:spcAft>
            </a:pPr>
            <a:r>
              <a:rPr lang="cs-CZ" sz="1467" b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Graf č. 4: Zastoupení témat odpovědného veřejného zadávání u dodavatelů, kteří jej řeší.</a:t>
            </a:r>
            <a:endParaRPr lang="cs-CZ" sz="1333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78" y="2358914"/>
            <a:ext cx="8251278" cy="404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– Předběžné tržní konzultace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PTK má oporu v zákoně - §§ 16, 33, 36 ZZVZ</a:t>
            </a:r>
          </a:p>
          <a:p>
            <a:r>
              <a:rPr lang="cs-CZ" dirty="0"/>
              <a:t>Konzultace vedené s dodavateli či odborníky</a:t>
            </a:r>
          </a:p>
          <a:p>
            <a:r>
              <a:rPr lang="cs-CZ" dirty="0"/>
              <a:t>Cíl – příprava ZD a informace dodavatelům</a:t>
            </a:r>
          </a:p>
          <a:p>
            <a:r>
              <a:rPr lang="cs-CZ" dirty="0"/>
              <a:t>Nesmí dojít k narušení hospodářské soutěže </a:t>
            </a:r>
          </a:p>
          <a:p>
            <a:r>
              <a:rPr lang="cs-CZ" dirty="0"/>
              <a:t>V ZD označit informace, které jsou výsledkem PTK</a:t>
            </a:r>
          </a:p>
          <a:p>
            <a:r>
              <a:rPr lang="cs-CZ" dirty="0"/>
              <a:t>Zdokumentovat průběh  </a:t>
            </a:r>
          </a:p>
        </p:txBody>
      </p:sp>
    </p:spTree>
    <p:extLst>
      <p:ext uri="{BB962C8B-B14F-4D97-AF65-F5344CB8AC3E}">
        <p14:creationId xmlns:p14="http://schemas.microsoft.com/office/powerpoint/2010/main" val="41328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Vztahují se ke konkrétní VZ</a:t>
            </a:r>
          </a:p>
          <a:p>
            <a:r>
              <a:rPr lang="cs-CZ" dirty="0"/>
              <a:t>Mohou být vedeny individuálně/hromadně</a:t>
            </a:r>
          </a:p>
          <a:p>
            <a:r>
              <a:rPr lang="cs-CZ" dirty="0"/>
              <a:t>Osobně/písemně </a:t>
            </a:r>
          </a:p>
          <a:p>
            <a:r>
              <a:rPr lang="cs-CZ" dirty="0"/>
              <a:t>Záznam písemný/zvukový/audiovizuální</a:t>
            </a:r>
          </a:p>
        </p:txBody>
      </p:sp>
    </p:spTree>
    <p:extLst>
      <p:ext uri="{BB962C8B-B14F-4D97-AF65-F5344CB8AC3E}">
        <p14:creationId xmlns:p14="http://schemas.microsoft.com/office/powerpoint/2010/main" val="40625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 na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PTK Odpadové hospodářství:</a:t>
            </a:r>
          </a:p>
          <a:p>
            <a:pPr lvl="1"/>
            <a:r>
              <a:rPr lang="cs-CZ" dirty="0">
                <a:hlinkClick r:id="rId2"/>
              </a:rPr>
              <a:t>https://zakazky.muni.cz/publication_display_198.html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3"/>
              </a:rPr>
              <a:t>https://zakazky.muni.cz/contract_display_5798.html</a:t>
            </a:r>
            <a:r>
              <a:rPr lang="cs-CZ" dirty="0"/>
              <a:t> </a:t>
            </a:r>
          </a:p>
          <a:p>
            <a:r>
              <a:rPr lang="cs-CZ" dirty="0"/>
              <a:t>PTK Nové sedačky pro Kino </a:t>
            </a:r>
            <a:r>
              <a:rPr lang="cs-CZ" dirty="0" err="1"/>
              <a:t>Scala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hlinkClick r:id="rId4"/>
              </a:rPr>
              <a:t>https://zakazky.muni.cz/publication_display_197.html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5"/>
              </a:rPr>
              <a:t>https://zakazky.muni.cz/contract_display_5654.html</a:t>
            </a:r>
            <a:endParaRPr lang="cs-CZ" dirty="0"/>
          </a:p>
          <a:p>
            <a:r>
              <a:rPr lang="cs-CZ" dirty="0"/>
              <a:t>PTK SKM WIFI:</a:t>
            </a:r>
          </a:p>
          <a:p>
            <a:pPr lvl="1"/>
            <a:r>
              <a:rPr lang="cs-CZ" dirty="0">
                <a:hlinkClick r:id="rId6"/>
              </a:rPr>
              <a:t>https://zakazky.muni.cz/publication_display_190.html</a:t>
            </a:r>
            <a:r>
              <a:rPr lang="cs-CZ" dirty="0"/>
              <a:t>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6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 Odpadové hospodářství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47447"/>
            <a:ext cx="10753200" cy="4284554"/>
          </a:xfrm>
        </p:spPr>
        <p:txBody>
          <a:bodyPr/>
          <a:lstStyle/>
          <a:p>
            <a:r>
              <a:rPr lang="cs-CZ" sz="2400" dirty="0" smtClean="0"/>
              <a:t>Přebírání </a:t>
            </a:r>
            <a:r>
              <a:rPr lang="cs-CZ" sz="2400" dirty="0"/>
              <a:t>odpadu k využití nebo k odstranění</a:t>
            </a:r>
          </a:p>
          <a:p>
            <a:r>
              <a:rPr lang="cs-CZ" sz="2400" dirty="0"/>
              <a:t>Celouniverzitní smlouva na 4 roky</a:t>
            </a:r>
          </a:p>
          <a:p>
            <a:r>
              <a:rPr lang="cs-CZ" sz="2400" dirty="0"/>
              <a:t>Konzultace individuální – 3 přihlášení dodavatelé</a:t>
            </a:r>
          </a:p>
          <a:p>
            <a:r>
              <a:rPr lang="cs-CZ" sz="2400" dirty="0"/>
              <a:t>Nakládání s odpadem</a:t>
            </a:r>
          </a:p>
          <a:p>
            <a:r>
              <a:rPr lang="cs-CZ" sz="2400" dirty="0"/>
              <a:t>Technologická úroveň vozidel</a:t>
            </a:r>
          </a:p>
          <a:p>
            <a:r>
              <a:rPr lang="cs-CZ" sz="2400" dirty="0"/>
              <a:t>Data o odpadech</a:t>
            </a:r>
          </a:p>
          <a:p>
            <a:r>
              <a:rPr lang="cs-CZ" sz="2400" dirty="0"/>
              <a:t>Osvětová činnost</a:t>
            </a:r>
          </a:p>
          <a:p>
            <a:r>
              <a:rPr lang="cs-CZ" sz="2400" dirty="0"/>
              <a:t>Možnosti vážení </a:t>
            </a:r>
            <a:r>
              <a:rPr lang="cs-CZ" sz="2400" dirty="0" smtClean="0"/>
              <a:t>odpadu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819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25 hospodářských středisek</a:t>
            </a:r>
          </a:p>
          <a:p>
            <a:r>
              <a:rPr lang="cs-CZ" dirty="0" smtClean="0"/>
              <a:t>30 500 studentů</a:t>
            </a:r>
          </a:p>
          <a:p>
            <a:r>
              <a:rPr lang="cs-CZ" dirty="0" smtClean="0"/>
              <a:t>5 877 zaměstnanců</a:t>
            </a:r>
          </a:p>
          <a:p>
            <a:r>
              <a:rPr lang="cs-CZ" dirty="0" smtClean="0"/>
              <a:t>16,7 mld. Kč hodnota obhospodařovaného majetku</a:t>
            </a:r>
          </a:p>
          <a:p>
            <a:r>
              <a:rPr lang="cs-CZ" dirty="0" smtClean="0"/>
              <a:t>Univerzitní kino </a:t>
            </a:r>
            <a:r>
              <a:rPr lang="cs-CZ" dirty="0" err="1" smtClean="0"/>
              <a:t>Scala</a:t>
            </a:r>
            <a:endParaRPr lang="cs-CZ" dirty="0" smtClean="0"/>
          </a:p>
          <a:p>
            <a:r>
              <a:rPr lang="cs-CZ" dirty="0" smtClean="0"/>
              <a:t>Výzkumná stanice na Antarktidě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1567576"/>
            <a:ext cx="4032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– podpora účasti dodavatelů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nejméně administrativy</a:t>
            </a:r>
          </a:p>
          <a:p>
            <a:r>
              <a:rPr lang="cs-CZ" dirty="0"/>
              <a:t>Jednoduché ZD – formuláře</a:t>
            </a:r>
          </a:p>
          <a:p>
            <a:r>
              <a:rPr lang="cs-CZ" dirty="0"/>
              <a:t>Standardní férové smluvní podmínky</a:t>
            </a:r>
          </a:p>
          <a:p>
            <a:r>
              <a:rPr lang="cs-CZ" dirty="0"/>
              <a:t>DNS pro opakované nákupy</a:t>
            </a:r>
          </a:p>
          <a:p>
            <a:r>
              <a:rPr lang="cs-CZ" dirty="0"/>
              <a:t>Kurzy, semináře, MTB, PTK </a:t>
            </a:r>
          </a:p>
        </p:txBody>
      </p:sp>
    </p:spTree>
    <p:extLst>
      <p:ext uri="{BB962C8B-B14F-4D97-AF65-F5344CB8AC3E}">
        <p14:creationId xmlns:p14="http://schemas.microsoft.com/office/powerpoint/2010/main" val="4384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u zadavatele - interní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partnerů nenakoupíte</a:t>
            </a:r>
          </a:p>
          <a:p>
            <a:r>
              <a:rPr lang="cs-CZ" dirty="0"/>
              <a:t>Bez komunikace nenakoupíte to, co potřebuje interní zákazník</a:t>
            </a:r>
          </a:p>
          <a:p>
            <a:r>
              <a:rPr lang="cs-CZ" dirty="0"/>
              <a:t>Spolupráce, předvídatelnost, srozumitelnost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28" y="3911398"/>
            <a:ext cx="733394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Mikiny z organické bavlny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66093"/>
            <a:ext cx="10753200" cy="4809392"/>
          </a:xfrm>
        </p:spPr>
        <p:txBody>
          <a:bodyPr/>
          <a:lstStyle/>
          <a:p>
            <a:r>
              <a:rPr lang="cs-CZ" sz="2000" dirty="0" smtClean="0"/>
              <a:t>Environmentální HK: </a:t>
            </a:r>
          </a:p>
          <a:p>
            <a:pPr lvl="1"/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ec.europa.eu/environment/gpp/case_group_en.htm</a:t>
            </a:r>
            <a:r>
              <a:rPr lang="cs-CZ" sz="1600" dirty="0" smtClean="0"/>
              <a:t> </a:t>
            </a:r>
            <a:endParaRPr lang="cs-CZ" sz="1600" dirty="0"/>
          </a:p>
          <a:p>
            <a:pPr lvl="1"/>
            <a:r>
              <a:rPr lang="cs-CZ" sz="1600" dirty="0"/>
              <a:t>Podporujeme odpovědné chování spotřebitelů k životnímu prostředí</a:t>
            </a:r>
          </a:p>
          <a:p>
            <a:pPr lvl="1"/>
            <a:r>
              <a:rPr lang="cs-CZ" sz="1600" dirty="0"/>
              <a:t>Nabídková cena 	45 %</a:t>
            </a:r>
          </a:p>
          <a:p>
            <a:pPr lvl="1"/>
            <a:r>
              <a:rPr lang="cs-CZ" sz="1600" dirty="0"/>
              <a:t>Kvalita a zpracování 	40 %</a:t>
            </a:r>
          </a:p>
          <a:p>
            <a:pPr lvl="1"/>
            <a:r>
              <a:rPr lang="cs-CZ" sz="1600" dirty="0"/>
              <a:t>Výrobní proces	</a:t>
            </a:r>
            <a:r>
              <a:rPr lang="cs-CZ" sz="1600" dirty="0" smtClean="0"/>
              <a:t>15 %</a:t>
            </a:r>
            <a:endParaRPr lang="cs-CZ" sz="1600" dirty="0"/>
          </a:p>
          <a:p>
            <a:endParaRPr lang="cs-CZ" sz="1000" dirty="0" smtClean="0"/>
          </a:p>
          <a:p>
            <a:r>
              <a:rPr lang="cs-CZ" sz="2000" dirty="0" smtClean="0"/>
              <a:t>Ve </a:t>
            </a:r>
            <a:r>
              <a:rPr lang="cs-CZ" sz="2000" dirty="0"/>
              <a:t>výrobním procesu dodržena všechna následující kritéria – 100 bodů: </a:t>
            </a:r>
          </a:p>
          <a:p>
            <a:pPr lvl="1"/>
            <a:r>
              <a:rPr lang="cs-CZ" sz="1600" dirty="0"/>
              <a:t>1. transparentní dodavatelský </a:t>
            </a:r>
            <a:r>
              <a:rPr lang="cs-CZ" sz="1600" dirty="0" smtClean="0"/>
              <a:t>řetězec, 2</a:t>
            </a:r>
            <a:r>
              <a:rPr lang="cs-CZ" sz="1600" dirty="0"/>
              <a:t>. vyplácení spravedlivé </a:t>
            </a:r>
            <a:r>
              <a:rPr lang="cs-CZ" sz="1600" dirty="0" smtClean="0"/>
              <a:t>mzdy, 3</a:t>
            </a:r>
            <a:r>
              <a:rPr lang="cs-CZ" sz="1600" dirty="0"/>
              <a:t>. bezpečné pracovní </a:t>
            </a:r>
            <a:r>
              <a:rPr lang="cs-CZ" sz="1600" dirty="0" smtClean="0"/>
              <a:t>podmínky, 4</a:t>
            </a:r>
            <a:r>
              <a:rPr lang="cs-CZ" sz="1600" dirty="0"/>
              <a:t>. zákaz nucené a dětské </a:t>
            </a:r>
            <a:r>
              <a:rPr lang="cs-CZ" sz="1600" dirty="0" smtClean="0"/>
              <a:t>práce, 5</a:t>
            </a:r>
            <a:r>
              <a:rPr lang="cs-CZ" sz="1600" dirty="0"/>
              <a:t>. dodržování pracovní </a:t>
            </a:r>
            <a:r>
              <a:rPr lang="cs-CZ" sz="1600" dirty="0" smtClean="0"/>
              <a:t>doby, 6</a:t>
            </a:r>
            <a:r>
              <a:rPr lang="cs-CZ" sz="1600" dirty="0"/>
              <a:t>. platné pracovní smlouvy</a:t>
            </a:r>
          </a:p>
          <a:p>
            <a:r>
              <a:rPr lang="cs-CZ" sz="2000" dirty="0"/>
              <a:t>Splnění požadavků účastník prokáže předložením:</a:t>
            </a:r>
          </a:p>
          <a:p>
            <a:pPr lvl="1"/>
            <a:r>
              <a:rPr lang="cs-CZ" sz="1400" dirty="0"/>
              <a:t>1</a:t>
            </a:r>
            <a:r>
              <a:rPr lang="cs-CZ" sz="1600" dirty="0"/>
              <a:t>. potvrzení o členství výrobce ve Fair Wear Foundation,</a:t>
            </a:r>
          </a:p>
          <a:p>
            <a:pPr lvl="1"/>
            <a:r>
              <a:rPr lang="cs-CZ" sz="1600" dirty="0"/>
              <a:t>2. potvrzení, že jsou výrobky dovážené a distribuované členskou organizací </a:t>
            </a:r>
            <a:r>
              <a:rPr lang="cs-CZ" sz="1600" dirty="0" err="1"/>
              <a:t>World</a:t>
            </a:r>
            <a:r>
              <a:rPr lang="cs-CZ" sz="1600" dirty="0"/>
              <a:t> Fair </a:t>
            </a:r>
            <a:r>
              <a:rPr lang="cs-CZ" sz="1600" dirty="0" err="1"/>
              <a:t>Trade</a:t>
            </a:r>
            <a:r>
              <a:rPr lang="cs-CZ" sz="1600" dirty="0"/>
              <a:t> </a:t>
            </a:r>
            <a:r>
              <a:rPr lang="cs-CZ" sz="1600" dirty="0" err="1"/>
              <a:t>Organization</a:t>
            </a:r>
            <a:r>
              <a:rPr lang="cs-CZ" sz="1600" dirty="0"/>
              <a:t>, nebo</a:t>
            </a:r>
          </a:p>
          <a:p>
            <a:pPr lvl="1"/>
            <a:r>
              <a:rPr lang="cs-CZ" sz="1600" dirty="0"/>
              <a:t>3. jiným důvěryhodným způsobem (např. další certifikáty či potvrzení)</a:t>
            </a:r>
          </a:p>
          <a:p>
            <a:r>
              <a:rPr lang="cs-CZ" sz="2000" dirty="0"/>
              <a:t>Neprokáže - 0 bodů</a:t>
            </a:r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289597"/>
            <a:ext cx="2708030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Nabídková cena a náklady dojezdnosti – 85 % </a:t>
            </a:r>
          </a:p>
          <a:p>
            <a:r>
              <a:rPr lang="cs-CZ" sz="1800" dirty="0"/>
              <a:t>Ekologicky šetrné řešení – 15 %</a:t>
            </a:r>
          </a:p>
          <a:p>
            <a:r>
              <a:rPr lang="cs-CZ" sz="1800" dirty="0"/>
              <a:t>Nabídková cena </a:t>
            </a:r>
            <a:r>
              <a:rPr lang="cs-CZ" sz="1800" dirty="0" smtClean="0"/>
              <a:t>stanovena </a:t>
            </a:r>
            <a:r>
              <a:rPr lang="cs-CZ" sz="1800" dirty="0"/>
              <a:t>výpočtem z ceny za jeden výtisk - NC = modelové roční náklady</a:t>
            </a:r>
          </a:p>
          <a:p>
            <a:r>
              <a:rPr lang="cs-CZ" sz="1800" dirty="0"/>
              <a:t>Náklady dojezdnosti = modelové náklady zadavatele na nutné osobní konzultace předtiskových úprav v místě realizace tisku</a:t>
            </a:r>
          </a:p>
          <a:p>
            <a:r>
              <a:rPr lang="cs-CZ" sz="1800" dirty="0"/>
              <a:t>Předpoklad 3 cesty za rok - účastník uvede přesnou adresu provozovny</a:t>
            </a:r>
          </a:p>
          <a:p>
            <a:r>
              <a:rPr lang="cs-CZ" sz="1800" dirty="0"/>
              <a:t>Podle této adresy zadavatel určí počet km a minut dojezdnosti dle nejrychlejší trasy vyhledané v maps.google.com (bude brán v potaz počet min bez provozu). Na základě počtu km a času v minutách bude určena výše cestovních náhrad a náklady na čas zaměstnance strávený na cestě.</a:t>
            </a:r>
          </a:p>
        </p:txBody>
      </p:sp>
    </p:spTree>
    <p:extLst>
      <p:ext uri="{BB962C8B-B14F-4D97-AF65-F5344CB8AC3E}">
        <p14:creationId xmlns:p14="http://schemas.microsoft.com/office/powerpoint/2010/main" val="19731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Ekologicky šetrné řešení </a:t>
            </a:r>
          </a:p>
          <a:p>
            <a:r>
              <a:rPr lang="cs-CZ" sz="2400" dirty="0"/>
              <a:t>Účastník získá 50 bodů, pokud prokáže, že papír použitý pro výrobu měsíčníku pochází z udržitelných a zákonných zdrojů (certifikace používání papírů FSC, PEFC nebo obdobné)</a:t>
            </a:r>
          </a:p>
          <a:p>
            <a:r>
              <a:rPr lang="cs-CZ" sz="2400" dirty="0"/>
              <a:t>Účastník získá 50 bodů, pokud prokáže certifikaci ekologicky šetrné polygrafické výroby (certifikát pro životní prostředí ISO 14001:2005, EU </a:t>
            </a:r>
            <a:r>
              <a:rPr lang="cs-CZ" sz="2400" dirty="0" err="1"/>
              <a:t>Ecolabel</a:t>
            </a:r>
            <a:r>
              <a:rPr lang="cs-CZ" sz="2400" dirty="0"/>
              <a:t>, </a:t>
            </a:r>
            <a:r>
              <a:rPr lang="cs-CZ" sz="2400" dirty="0" err="1"/>
              <a:t>Nordic</a:t>
            </a:r>
            <a:r>
              <a:rPr lang="cs-CZ" sz="2400" dirty="0"/>
              <a:t> </a:t>
            </a:r>
            <a:r>
              <a:rPr lang="cs-CZ" sz="2400" dirty="0" err="1"/>
              <a:t>Swan</a:t>
            </a:r>
            <a:r>
              <a:rPr lang="cs-CZ" sz="2400" dirty="0"/>
              <a:t> nebo obdobné)</a:t>
            </a:r>
          </a:p>
        </p:txBody>
      </p:sp>
    </p:spTree>
    <p:extLst>
      <p:ext uri="{BB962C8B-B14F-4D97-AF65-F5344CB8AC3E}">
        <p14:creationId xmlns:p14="http://schemas.microsoft.com/office/powerpoint/2010/main" val="37616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Odpadové hospodářství MUNI 2020–24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00201"/>
            <a:ext cx="10753200" cy="4431322"/>
          </a:xfrm>
        </p:spPr>
        <p:txBody>
          <a:bodyPr/>
          <a:lstStyle/>
          <a:p>
            <a:r>
              <a:rPr lang="cs-CZ" sz="2400" dirty="0" smtClean="0"/>
              <a:t>Účel: </a:t>
            </a:r>
          </a:p>
          <a:p>
            <a:pPr lvl="1"/>
            <a:r>
              <a:rPr lang="cs-CZ" sz="1800" dirty="0" smtClean="0"/>
              <a:t>Objednatel VZ zadává </a:t>
            </a:r>
            <a:r>
              <a:rPr lang="cs-CZ" sz="1800" dirty="0"/>
              <a:t>mimo jiné s přihlédnutím k odpovědnému zadávání a k cirkulárním principům pro odpadové hospodářství. Smyslem a účelem této smlouvy je tak mimo jiné i prevence a omezení vzniku odpadů u objednatele a preference materiálového využití odpadů před jejich jiným využitím. Smluvní strany si jsou tohoto smyslu a účelu smlouvy vědomy a v jeho duchu budou smlouvu plnit a </a:t>
            </a:r>
            <a:r>
              <a:rPr lang="cs-CZ" sz="1800" dirty="0" smtClean="0"/>
              <a:t>vykládat.</a:t>
            </a:r>
          </a:p>
          <a:p>
            <a:r>
              <a:rPr lang="cs-CZ" sz="2400" dirty="0" smtClean="0"/>
              <a:t>Předmět:</a:t>
            </a:r>
          </a:p>
          <a:p>
            <a:pPr lvl="1"/>
            <a:r>
              <a:rPr lang="cs-CZ" sz="1800" dirty="0" smtClean="0"/>
              <a:t>svoz, </a:t>
            </a:r>
            <a:r>
              <a:rPr lang="cs-CZ" sz="1800" dirty="0"/>
              <a:t>převzetí, využití a </a:t>
            </a:r>
            <a:r>
              <a:rPr lang="cs-CZ" sz="1800" dirty="0" smtClean="0"/>
              <a:t>likvidace komunálního, nebezpečného a jiného odpadu,</a:t>
            </a:r>
          </a:p>
          <a:p>
            <a:pPr lvl="1"/>
            <a:r>
              <a:rPr lang="cs-CZ" sz="1800" dirty="0" smtClean="0"/>
              <a:t>zpětný odběr </a:t>
            </a:r>
            <a:r>
              <a:rPr lang="cs-CZ" sz="1800" dirty="0"/>
              <a:t>a </a:t>
            </a:r>
            <a:r>
              <a:rPr lang="cs-CZ" sz="1800" dirty="0" smtClean="0"/>
              <a:t>skartace,</a:t>
            </a:r>
          </a:p>
          <a:p>
            <a:pPr lvl="1"/>
            <a:r>
              <a:rPr lang="cs-CZ" sz="1800" dirty="0" smtClean="0"/>
              <a:t>pravidelné </a:t>
            </a:r>
            <a:r>
              <a:rPr lang="cs-CZ" sz="1800" dirty="0"/>
              <a:t>poskytování dat </a:t>
            </a:r>
            <a:r>
              <a:rPr lang="cs-CZ" sz="1800" dirty="0" smtClean="0"/>
              <a:t>o </a:t>
            </a:r>
            <a:r>
              <a:rPr lang="cs-CZ" sz="1800" dirty="0"/>
              <a:t>druzích a množství převzatých </a:t>
            </a:r>
            <a:r>
              <a:rPr lang="cs-CZ" sz="1800" dirty="0" smtClean="0"/>
              <a:t>odpadů, </a:t>
            </a:r>
            <a:r>
              <a:rPr lang="cs-CZ" sz="1800" dirty="0"/>
              <a:t>včetně informace o podílu a způsobu využití </a:t>
            </a:r>
            <a:r>
              <a:rPr lang="cs-CZ" sz="1800" dirty="0" smtClean="0"/>
              <a:t>odpadů,</a:t>
            </a:r>
            <a:endParaRPr lang="cs-CZ" sz="1800" dirty="0"/>
          </a:p>
          <a:p>
            <a:pPr lvl="1"/>
            <a:r>
              <a:rPr lang="cs-CZ" sz="1800" dirty="0" smtClean="0"/>
              <a:t>poskytování poradenství při </a:t>
            </a:r>
            <a:r>
              <a:rPr lang="cs-CZ" sz="1800" dirty="0"/>
              <a:t>plnění předpisů týkajících se odpadového </a:t>
            </a:r>
            <a:r>
              <a:rPr lang="cs-CZ" sz="1800" dirty="0" smtClean="0"/>
              <a:t>hospodářství,</a:t>
            </a:r>
            <a:endParaRPr lang="cs-CZ" sz="1800" dirty="0"/>
          </a:p>
          <a:p>
            <a:pPr lvl="1"/>
            <a:r>
              <a:rPr lang="cs-CZ" sz="1800" dirty="0" smtClean="0"/>
              <a:t>poskytování </a:t>
            </a:r>
            <a:r>
              <a:rPr lang="cs-CZ" sz="1800" dirty="0"/>
              <a:t>osvěty týkající se odpadového hospodářství, nakládání s odpady a využívání </a:t>
            </a:r>
            <a:r>
              <a:rPr lang="cs-CZ" sz="1800" dirty="0" smtClean="0"/>
              <a:t>odpadů…</a:t>
            </a:r>
            <a:endParaRPr lang="cs-CZ" sz="1800" dirty="0"/>
          </a:p>
          <a:p>
            <a:pPr lvl="1"/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8624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Minimální požadavky:</a:t>
            </a:r>
          </a:p>
          <a:p>
            <a:pPr lvl="1"/>
            <a:r>
              <a:rPr lang="cs-CZ" sz="2400" dirty="0" smtClean="0"/>
              <a:t>Poradenství – minimálně 4x </a:t>
            </a:r>
            <a:r>
              <a:rPr lang="cs-CZ" sz="2400" dirty="0"/>
              <a:t>za rok </a:t>
            </a:r>
            <a:r>
              <a:rPr lang="cs-CZ" sz="2400" dirty="0" smtClean="0"/>
              <a:t>účast na interním </a:t>
            </a:r>
            <a:r>
              <a:rPr lang="cs-CZ" sz="2400" dirty="0"/>
              <a:t>hodnocení třídění a nakládání s odpadem </a:t>
            </a:r>
            <a:r>
              <a:rPr lang="cs-CZ" sz="2400" dirty="0" smtClean="0"/>
              <a:t>za </a:t>
            </a:r>
            <a:r>
              <a:rPr lang="cs-CZ" sz="2400" dirty="0"/>
              <a:t>účelem optimalizace nakládání </a:t>
            </a:r>
            <a:endParaRPr lang="cs-CZ" sz="2400" dirty="0" smtClean="0"/>
          </a:p>
          <a:p>
            <a:pPr lvl="1"/>
            <a:r>
              <a:rPr lang="cs-CZ" sz="2400" dirty="0"/>
              <a:t>Vozový park </a:t>
            </a:r>
            <a:r>
              <a:rPr lang="cs-CZ" sz="2400" dirty="0" smtClean="0"/>
              <a:t>– minimální emisní </a:t>
            </a:r>
            <a:r>
              <a:rPr lang="cs-CZ" sz="2400" dirty="0"/>
              <a:t>úroveň </a:t>
            </a:r>
            <a:r>
              <a:rPr lang="cs-CZ" sz="2400" dirty="0" smtClean="0"/>
              <a:t>Euro </a:t>
            </a:r>
            <a:r>
              <a:rPr lang="cs-CZ" sz="2400" dirty="0"/>
              <a:t>V </a:t>
            </a:r>
            <a:endParaRPr lang="cs-CZ" sz="2400" dirty="0" smtClean="0"/>
          </a:p>
          <a:p>
            <a:pPr lvl="1"/>
            <a:r>
              <a:rPr lang="cs-CZ" sz="2400" dirty="0"/>
              <a:t>Minimální podíl využití </a:t>
            </a:r>
            <a:r>
              <a:rPr lang="cs-CZ" sz="2400" dirty="0" smtClean="0"/>
              <a:t>odpadů</a:t>
            </a:r>
          </a:p>
          <a:p>
            <a:pPr lvl="1"/>
            <a:r>
              <a:rPr lang="cs-CZ" sz="2400" dirty="0" smtClean="0"/>
              <a:t>Přesné vážení množství odpadů</a:t>
            </a:r>
          </a:p>
          <a:p>
            <a:pPr lvl="1"/>
            <a:r>
              <a:rPr lang="cs-CZ" sz="2400" dirty="0" smtClean="0"/>
              <a:t>Legální zaměstnávání, férové a důstojné pracovní podmínky </a:t>
            </a:r>
          </a:p>
          <a:p>
            <a:pPr lvl="1"/>
            <a:r>
              <a:rPr lang="cs-CZ" sz="2400" dirty="0" smtClean="0"/>
              <a:t>Včasné platby poddodavatelům</a:t>
            </a:r>
          </a:p>
          <a:p>
            <a:pPr lvl="1"/>
            <a:r>
              <a:rPr lang="cs-CZ" sz="2400" dirty="0" smtClean="0"/>
              <a:t>Osvěta</a:t>
            </a:r>
            <a:endParaRPr lang="cs-CZ" sz="24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726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8654"/>
            <a:ext cx="10753200" cy="4293346"/>
          </a:xfrm>
        </p:spPr>
        <p:txBody>
          <a:bodyPr/>
          <a:lstStyle/>
          <a:p>
            <a:r>
              <a:rPr lang="cs-CZ" sz="2000" dirty="0" smtClean="0"/>
              <a:t>Hodnocení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349145"/>
              </p:ext>
            </p:extLst>
          </p:nvPr>
        </p:nvGraphicFramePr>
        <p:xfrm>
          <a:off x="815468" y="2259625"/>
          <a:ext cx="8328531" cy="3410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8562">
                  <a:extLst>
                    <a:ext uri="{9D8B030D-6E8A-4147-A177-3AD203B41FA5}">
                      <a16:colId xmlns:a16="http://schemas.microsoft.com/office/drawing/2014/main" val="1727637421"/>
                    </a:ext>
                  </a:extLst>
                </a:gridCol>
                <a:gridCol w="4149969">
                  <a:extLst>
                    <a:ext uri="{9D8B030D-6E8A-4147-A177-3AD203B41FA5}">
                      <a16:colId xmlns:a16="http://schemas.microsoft.com/office/drawing/2014/main" val="1788811520"/>
                    </a:ext>
                  </a:extLst>
                </a:gridCol>
              </a:tblGrid>
              <a:tr h="4871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Kritérium</a:t>
                      </a:r>
                      <a:endParaRPr lang="cs-CZ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Váha kritéria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0862026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Nabídková cena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50 %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094477"/>
                  </a:ext>
                </a:extLst>
              </a:tr>
              <a:tr h="9743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Způsob nakládání s odpadem – materiálové využití </a:t>
                      </a:r>
                      <a:endParaRPr lang="cs-CZ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25 %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967834"/>
                  </a:ext>
                </a:extLst>
              </a:tr>
              <a:tr h="9743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Způsob nakládání s odpadem – jiné než materiálové využití </a:t>
                      </a:r>
                      <a:endParaRPr lang="cs-CZ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15 %</a:t>
                      </a:r>
                      <a:endParaRPr lang="cs-CZ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614271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Technologická úroveň vozidel</a:t>
                      </a:r>
                      <a:endParaRPr lang="cs-CZ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10 %</a:t>
                      </a:r>
                      <a:endParaRPr lang="cs-CZ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083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5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Důstojné pracovní podmínky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Stavební práce - Rekonstrukce bloku A2 </a:t>
            </a:r>
            <a:endParaRPr lang="cs-CZ" sz="2000" dirty="0" smtClean="0"/>
          </a:p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zakazky.muni.cz/contract_display_5536.html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Ustanovení ZD:</a:t>
            </a:r>
          </a:p>
          <a:p>
            <a:pPr lvl="1"/>
            <a:r>
              <a:rPr lang="cs-CZ" sz="1800" dirty="0"/>
              <a:t>Zadavatel má zájem zadat veřejnou zakázku v souladu se zásadami sociálně odpovědného veřejného zadávání. Sociálně odpovědné veřejné zadávání kromě důrazu na čistě ekonomické parametry zohledňuje také související dopady zakázky zejména v oblasti zaměstnanosti, sociálních a pracovních práv a životního prostředí. </a:t>
            </a:r>
          </a:p>
          <a:p>
            <a:pPr lvl="1"/>
            <a:r>
              <a:rPr lang="cs-CZ" sz="1800" dirty="0" smtClean="0"/>
              <a:t>Zadavatel </a:t>
            </a:r>
            <a:r>
              <a:rPr lang="cs-CZ" sz="1800" dirty="0"/>
              <a:t>od dodavatele vyžaduje, aby při plnění předmětu veřejné zakázky zajistil legální zaměstnávání, férové a důstojné pracovní podmínky a odpovídající úroveň bezpečnosti práce pro všechny osoby, které se budou na plnění předmětu veřejné zakázky podílet. Vybraný dodavatel je povinen zajistit splnění tohoto požadavku zadavatele i u svých poddodavatelů. Aspekty společensky odpovědného zadávání veřejných zakázek jsou zohledněny v obchodních a jiných smluvních podmínkách.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9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Důstojné pracovní podmínky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Ustanovení Smlouvy:</a:t>
            </a:r>
          </a:p>
          <a:p>
            <a:pPr lvl="1"/>
            <a:r>
              <a:rPr lang="cs-CZ" sz="1800" dirty="0"/>
              <a:t>Zhotovitel je povinen zajistit v rámci plnění Smlouvy </a:t>
            </a:r>
            <a:r>
              <a:rPr lang="cs-CZ" sz="1800" b="1" dirty="0"/>
              <a:t>legální zaměstnávání osob</a:t>
            </a:r>
            <a:r>
              <a:rPr lang="cs-CZ" sz="1800" dirty="0"/>
              <a:t>. Zhotovitel je dále povinen pracovníkům provádějícím práce na Díle zajistit </a:t>
            </a:r>
            <a:r>
              <a:rPr lang="cs-CZ" sz="1800" b="1" dirty="0"/>
              <a:t>férové a důstojné pracovní podmínky</a:t>
            </a:r>
            <a:r>
              <a:rPr lang="cs-CZ" sz="1800" dirty="0"/>
              <a:t>. Férovými a důstojnými pracovními podmínkami se rozumí takové pracovní podmínky, které splňují minimální standardy stanovené pracovněprávními a mzdovými předpisy. Zhotovitel je povinen zajistit splnění požadavků tohoto ustanovení Smlouvy </a:t>
            </a:r>
            <a:r>
              <a:rPr lang="cs-CZ" sz="1800" b="1" dirty="0"/>
              <a:t>i u svých subdodavatelů</a:t>
            </a:r>
            <a:r>
              <a:rPr lang="cs-CZ" sz="1800" dirty="0"/>
              <a:t>. Nesplnění povinností Zhotovitele dle tohoto ustanovení Smlouvy se považuje za podstatné porušení Smlouvy</a:t>
            </a:r>
            <a:r>
              <a:rPr lang="cs-CZ" sz="1800" dirty="0" smtClean="0"/>
              <a:t>.</a:t>
            </a:r>
          </a:p>
          <a:p>
            <a:pPr lvl="1"/>
            <a:r>
              <a:rPr lang="cs-CZ" sz="1800" dirty="0" smtClean="0"/>
              <a:t>Zhotovitel </a:t>
            </a:r>
            <a:r>
              <a:rPr lang="cs-CZ" sz="1800" dirty="0"/>
              <a:t>je povinen zajistit </a:t>
            </a:r>
            <a:r>
              <a:rPr lang="cs-CZ" sz="1800" b="1" dirty="0"/>
              <a:t>řádné a včasné plnění finančních závazků svým subdodavatelům</a:t>
            </a:r>
            <a:r>
              <a:rPr lang="cs-CZ" sz="1800" dirty="0"/>
              <a:t>, kdy za řádné a včasné plnění se považuje plné uhrazení subdodavatelem vystavených faktur za plnění poskytnutá Zhotoviteli k provedení Díla, a to vždy </a:t>
            </a:r>
            <a:r>
              <a:rPr lang="cs-CZ" sz="1800" b="1" dirty="0"/>
              <a:t>nejpozději do 10 dnů od obdržení platby ze strany Objednatele</a:t>
            </a:r>
            <a:r>
              <a:rPr lang="cs-CZ" sz="1800" dirty="0"/>
              <a:t> za konkrétní </a:t>
            </a:r>
            <a:r>
              <a:rPr lang="cs-CZ" sz="1800" dirty="0" smtClean="0"/>
              <a:t>plnění... </a:t>
            </a:r>
            <a:r>
              <a:rPr lang="cs-CZ" sz="1800" dirty="0"/>
              <a:t>Zhotovitel se zavazuje přenést </a:t>
            </a:r>
            <a:r>
              <a:rPr lang="cs-CZ" sz="1800" b="1" dirty="0"/>
              <a:t>totožnou povinnost do dalších úrovní dodavatelského řetězce a zavázat své subdodavatele k plnění a šíření této povinnosti též do nižších úrovní dodavatelského řetězce</a:t>
            </a:r>
            <a:r>
              <a:rPr lang="cs-CZ" sz="1800" dirty="0"/>
              <a:t>. Objednatel je oprávněn požadovat předložení smlouvy uzavřené mezi Zhotovitelem a subdodavatelem k nahlédnutí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756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MUNI je veřejný zadavatel </a:t>
            </a:r>
          </a:p>
          <a:p>
            <a:r>
              <a:rPr lang="cs-CZ" sz="3200" dirty="0"/>
              <a:t>Z</a:t>
            </a:r>
            <a:r>
              <a:rPr lang="cs-CZ" sz="3200" dirty="0" smtClean="0"/>
              <a:t>adáváme elektronicky od roku 2009</a:t>
            </a:r>
          </a:p>
          <a:p>
            <a:r>
              <a:rPr lang="cs-CZ" sz="3200" dirty="0" smtClean="0"/>
              <a:t>E-ZAK: </a:t>
            </a:r>
            <a:r>
              <a:rPr lang="cs-CZ" sz="3200" dirty="0">
                <a:hlinkClick r:id="rId2"/>
              </a:rPr>
              <a:t>https://zakazky.muni.cz</a:t>
            </a:r>
            <a:r>
              <a:rPr lang="cs-CZ" sz="3200" dirty="0" smtClean="0">
                <a:hlinkClick r:id="rId2"/>
              </a:rPr>
              <a:t>/</a:t>
            </a:r>
            <a:r>
              <a:rPr lang="cs-CZ" sz="3200" dirty="0" smtClean="0"/>
              <a:t> </a:t>
            </a:r>
          </a:p>
          <a:p>
            <a:pPr lvl="1"/>
            <a:r>
              <a:rPr lang="cs-CZ" sz="2800" dirty="0" smtClean="0"/>
              <a:t>Více než </a:t>
            </a:r>
            <a:r>
              <a:rPr lang="cs-CZ" sz="2800" dirty="0" smtClean="0"/>
              <a:t>4800 </a:t>
            </a:r>
            <a:r>
              <a:rPr lang="cs-CZ" sz="2800" dirty="0" smtClean="0"/>
              <a:t>VZ</a:t>
            </a:r>
          </a:p>
          <a:p>
            <a:pPr marL="7200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328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už </a:t>
            </a:r>
            <a:r>
              <a:rPr lang="cs-CZ" dirty="0" smtClean="0"/>
              <a:t>děláme standardně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85900"/>
            <a:ext cx="10753200" cy="4580792"/>
          </a:xfrm>
        </p:spPr>
        <p:txBody>
          <a:bodyPr/>
          <a:lstStyle/>
          <a:p>
            <a:r>
              <a:rPr lang="cs-CZ" sz="1800" dirty="0"/>
              <a:t>Jednoduché formulářové ZD a standardní smlouvy</a:t>
            </a:r>
          </a:p>
          <a:p>
            <a:r>
              <a:rPr lang="cs-CZ" sz="1800" dirty="0"/>
              <a:t>Každý účastník se zavazuje zajistit: </a:t>
            </a:r>
          </a:p>
          <a:p>
            <a:pPr lvl="1"/>
            <a:r>
              <a:rPr lang="cs-CZ" sz="1600" dirty="0"/>
              <a:t>legální zaměstnávání, </a:t>
            </a:r>
          </a:p>
          <a:p>
            <a:pPr lvl="1"/>
            <a:r>
              <a:rPr lang="cs-CZ" sz="1600" dirty="0"/>
              <a:t>férové a důstojné pracovní podmínky, </a:t>
            </a:r>
          </a:p>
          <a:p>
            <a:pPr lvl="1"/>
            <a:r>
              <a:rPr lang="cs-CZ" sz="1600" dirty="0"/>
              <a:t>odpovídající úroveň bezpečnosti práce pro osoby, které se budou podílet na plnění VZ</a:t>
            </a:r>
          </a:p>
          <a:p>
            <a:pPr lvl="1"/>
            <a:r>
              <a:rPr lang="cs-CZ" sz="1600" dirty="0"/>
              <a:t>další </a:t>
            </a:r>
            <a:r>
              <a:rPr lang="cs-CZ" sz="1600" dirty="0" smtClean="0"/>
              <a:t>sociální, environmentální či inovativní aspekty </a:t>
            </a:r>
            <a:r>
              <a:rPr lang="cs-CZ" sz="1600" dirty="0"/>
              <a:t>uvedené v obchodních podmínkách, </a:t>
            </a:r>
          </a:p>
          <a:p>
            <a:pPr lvl="1"/>
            <a:r>
              <a:rPr lang="cs-CZ" sz="1600" dirty="0"/>
              <a:t>splnění uvedených požadavků i u poddodavatelů.</a:t>
            </a:r>
          </a:p>
          <a:p>
            <a:r>
              <a:rPr lang="cs-CZ" sz="1800" dirty="0"/>
              <a:t>Představení investičních záměrů dodavatelům – Meet the Buyer</a:t>
            </a:r>
          </a:p>
          <a:p>
            <a:r>
              <a:rPr lang="cs-CZ" sz="1800" dirty="0"/>
              <a:t>Pravidelné PTK </a:t>
            </a:r>
          </a:p>
          <a:p>
            <a:r>
              <a:rPr lang="cs-CZ" sz="1800" dirty="0"/>
              <a:t>Kvalitativní hodnotící kritéria</a:t>
            </a:r>
          </a:p>
          <a:p>
            <a:r>
              <a:rPr lang="cs-CZ" sz="1800" dirty="0"/>
              <a:t>DNS na udržitelné reklamní předměty a běžně dostupné komodity </a:t>
            </a:r>
          </a:p>
          <a:p>
            <a:r>
              <a:rPr lang="cs-CZ" sz="1800" dirty="0"/>
              <a:t>Využívání JŘSU u složitých nákupů</a:t>
            </a:r>
          </a:p>
          <a:p>
            <a:r>
              <a:rPr lang="cs-CZ" sz="1800" dirty="0"/>
              <a:t>Nákup certifikované „zelené energie“ na komoditní burze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6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směřujeme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08992"/>
            <a:ext cx="10753200" cy="4448908"/>
          </a:xfrm>
        </p:spPr>
        <p:txBody>
          <a:bodyPr/>
          <a:lstStyle/>
          <a:p>
            <a:r>
              <a:rPr lang="cs-CZ" dirty="0"/>
              <a:t>Strategický záměr 2021 </a:t>
            </a:r>
            <a:r>
              <a:rPr lang="cs-CZ" dirty="0" smtClean="0"/>
              <a:t>– 28:</a:t>
            </a:r>
          </a:p>
          <a:p>
            <a:pPr lvl="1"/>
            <a:r>
              <a:rPr lang="cs-CZ" dirty="0"/>
              <a:t>V roce 2028 bude MUNI univerzitou, jež je inspirující komunitou, která svými zásadami a každodenním počínáním plně </a:t>
            </a:r>
            <a:r>
              <a:rPr lang="cs-CZ" b="1" dirty="0"/>
              <a:t>respektuje a naplňuje principy společenské odpovědnosti a přispívá k řešení Cílů udržitelného rozvoje</a:t>
            </a:r>
            <a:r>
              <a:rPr lang="cs-CZ" dirty="0"/>
              <a:t>, v souladu s čímž vede své studenty i </a:t>
            </a:r>
            <a:r>
              <a:rPr lang="cs-CZ" dirty="0" smtClean="0"/>
              <a:t>zaměstnance</a:t>
            </a:r>
          </a:p>
          <a:p>
            <a:r>
              <a:rPr lang="cs-CZ" sz="2400" dirty="0"/>
              <a:t>Kapitola 6 Správa univerzity a infrastruktura – strategické cíle:</a:t>
            </a:r>
          </a:p>
          <a:p>
            <a:pPr lvl="1"/>
            <a:r>
              <a:rPr lang="cs-CZ" b="1" dirty="0"/>
              <a:t>Udržitelně a odpovědně řídit rozvoj, obnovu a budování univerzitní infrastruktury </a:t>
            </a:r>
            <a:r>
              <a:rPr lang="cs-CZ" dirty="0"/>
              <a:t>i pořizování souvisejících technologií a vybavení s cílem zajistit odpovídající funkční zázemí pro excelentní výzkum a kvalitní výuku i příjemné prostředí pro studenty a zaměstnance</a:t>
            </a:r>
          </a:p>
          <a:p>
            <a:pPr lvl="1"/>
            <a:r>
              <a:rPr lang="cs-CZ" b="1" dirty="0"/>
              <a:t>V souladu s principy udržitelného rozvoje nakládat šetrně se zdroji energie, vodou a odpady</a:t>
            </a:r>
            <a:r>
              <a:rPr lang="cs-CZ" dirty="0"/>
              <a:t> a posílit informované řízení provozu univerzity umožňující efektivní užívání vybudovaných prostor i nakládání s </a:t>
            </a:r>
            <a:r>
              <a:rPr lang="cs-CZ" dirty="0" smtClean="0"/>
              <a:t>majetkem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čem pokračujeme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04352"/>
          </a:xfrm>
        </p:spPr>
        <p:txBody>
          <a:bodyPr/>
          <a:lstStyle/>
          <a:p>
            <a:r>
              <a:rPr lang="cs-CZ" sz="3200" dirty="0" smtClean="0"/>
              <a:t>Komunikace </a:t>
            </a:r>
            <a:r>
              <a:rPr lang="cs-CZ" sz="3200" dirty="0"/>
              <a:t>– vyjasňování, sdílení zkušeností</a:t>
            </a:r>
          </a:p>
          <a:p>
            <a:r>
              <a:rPr lang="cs-CZ" sz="3200" dirty="0"/>
              <a:t>Spolupráce s partnery:</a:t>
            </a:r>
          </a:p>
          <a:p>
            <a:pPr lvl="1"/>
            <a:r>
              <a:rPr lang="cs-CZ" sz="2400" dirty="0"/>
              <a:t>Platforma odpovědného veřejného zadávání</a:t>
            </a:r>
          </a:p>
          <a:p>
            <a:pPr lvl="1"/>
            <a:r>
              <a:rPr lang="cs-CZ" sz="2400" dirty="0"/>
              <a:t>Institut odpovědného veřejného zadávání</a:t>
            </a:r>
          </a:p>
          <a:p>
            <a:pPr lvl="1"/>
            <a:r>
              <a:rPr lang="cs-CZ" sz="2400" dirty="0"/>
              <a:t>Nákupní klub – časopis Veřejné zakázky</a:t>
            </a:r>
          </a:p>
          <a:p>
            <a:pPr lvl="1"/>
            <a:r>
              <a:rPr lang="cs-CZ" sz="2400" dirty="0"/>
              <a:t>Asociace pro veřejné zakázky</a:t>
            </a:r>
          </a:p>
          <a:p>
            <a:pPr lvl="1"/>
            <a:r>
              <a:rPr lang="cs-CZ" sz="2400" dirty="0"/>
              <a:t>Asociace společenské odpovědnosti</a:t>
            </a:r>
          </a:p>
          <a:p>
            <a:pPr lvl="1"/>
            <a:r>
              <a:rPr lang="cs-CZ" sz="2400" dirty="0"/>
              <a:t>APUA</a:t>
            </a:r>
          </a:p>
          <a:p>
            <a:pPr lvl="1"/>
            <a:r>
              <a:rPr lang="cs-CZ" sz="2400" dirty="0"/>
              <a:t>Zadavatelé, dodavatelé, kontrolní </a:t>
            </a:r>
            <a:r>
              <a:rPr lang="cs-CZ" sz="2400" dirty="0" smtClean="0"/>
              <a:t>orgány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69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3200" b="1" dirty="0" smtClean="0">
                <a:solidFill>
                  <a:schemeClr val="accent1"/>
                </a:solidFill>
              </a:rPr>
              <a:t>Děkuji za pozornost</a:t>
            </a: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Kontakt:</a:t>
            </a: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Martin Hadaš – odbor veřejných zakázek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m</a:t>
            </a:r>
            <a:r>
              <a:rPr lang="cs-CZ" dirty="0" smtClean="0">
                <a:solidFill>
                  <a:schemeClr val="accent1"/>
                </a:solidFill>
              </a:rPr>
              <a:t>: 725 829 347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accent1"/>
                </a:solidFill>
                <a:hlinkClick r:id="rId2"/>
              </a:rPr>
              <a:t>www.muni.cz/o-univerzite/fakulty-a-pracoviste/rektorat/999700-odbor-verejnych-zakazek</a:t>
            </a:r>
            <a:r>
              <a:rPr lang="cs-CZ" dirty="0" smtClean="0">
                <a:solidFill>
                  <a:schemeClr val="accent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93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 nákupy</a:t>
            </a:r>
            <a:endParaRPr lang="cs-CZ" dirty="0"/>
          </a:p>
        </p:txBody>
      </p:sp>
      <p:pic>
        <p:nvPicPr>
          <p:cNvPr id="6" name="Zástupný symbol pro obsah 4" descr="O:\000000-My Documents\Shared\OPVVV2\ERDF\Stavba SIMU\vizualizace\16002_Simulacni medicina_viz_S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11216"/>
            <a:ext cx="3614608" cy="232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78" y="4381282"/>
            <a:ext cx="2324700" cy="16681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02" y="4381283"/>
            <a:ext cx="2213375" cy="16681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38" y="1811215"/>
            <a:ext cx="3188642" cy="2321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10" y="1881553"/>
            <a:ext cx="3071354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 veřejných zakázek RMU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19311"/>
            <a:ext cx="10753200" cy="4445391"/>
          </a:xfrm>
        </p:spPr>
        <p:txBody>
          <a:bodyPr/>
          <a:lstStyle/>
          <a:p>
            <a:r>
              <a:rPr lang="cs-CZ" sz="3200" dirty="0"/>
              <a:t>Výběr dodavatelů pro investiční akce </a:t>
            </a:r>
          </a:p>
          <a:p>
            <a:r>
              <a:rPr lang="cs-CZ" sz="3200" dirty="0"/>
              <a:t>Centrální nákupy – DNS  </a:t>
            </a:r>
          </a:p>
          <a:p>
            <a:r>
              <a:rPr lang="cs-CZ" sz="3200" dirty="0"/>
              <a:t>Centralizované služby/dodávky – odpady, mobilní operátor, pojištění, energie, plyn, servisní služby </a:t>
            </a:r>
          </a:p>
          <a:p>
            <a:r>
              <a:rPr lang="cs-CZ" sz="3200" dirty="0"/>
              <a:t>Metodická podpora </a:t>
            </a:r>
          </a:p>
          <a:p>
            <a:r>
              <a:rPr lang="cs-CZ" sz="3200" dirty="0"/>
              <a:t>Vzdělávání, organizování porad administrátorů </a:t>
            </a:r>
            <a:r>
              <a:rPr lang="cs-CZ" sz="3200" dirty="0" smtClean="0"/>
              <a:t>VZ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148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MUNI k SOVZ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Prostředí zadávání v ČR</a:t>
            </a:r>
          </a:p>
          <a:p>
            <a:r>
              <a:rPr lang="cs-CZ" sz="3200" dirty="0" smtClean="0"/>
              <a:t>Dotace</a:t>
            </a:r>
          </a:p>
          <a:p>
            <a:r>
              <a:rPr lang="cs-CZ" sz="3200" dirty="0" smtClean="0"/>
              <a:t>Setkání ze zahraničními zadavateli – kulturní šok</a:t>
            </a:r>
          </a:p>
          <a:p>
            <a:r>
              <a:rPr lang="cs-CZ" sz="3200" dirty="0" smtClean="0"/>
              <a:t>Setkání s kolegy z MPSV – příležitost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476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Priority SOVZ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19311"/>
            <a:ext cx="10753200" cy="4312689"/>
          </a:xfrm>
        </p:spPr>
        <p:txBody>
          <a:bodyPr/>
          <a:lstStyle/>
          <a:p>
            <a:r>
              <a:rPr lang="cs-CZ" dirty="0" smtClean="0"/>
              <a:t>Projekt „Podpora </a:t>
            </a:r>
            <a:r>
              <a:rPr lang="cs-CZ" dirty="0"/>
              <a:t>implementace a rozvoje sociálně odpovědného veřejného </a:t>
            </a:r>
            <a:r>
              <a:rPr lang="cs-CZ" dirty="0" smtClean="0"/>
              <a:t>zadávání“ -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://sovz.cz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    </a:t>
            </a:r>
          </a:p>
          <a:p>
            <a:r>
              <a:rPr lang="cs-CZ" dirty="0" smtClean="0"/>
              <a:t>MUNI se Projektu účastnila od roku 2016</a:t>
            </a:r>
          </a:p>
          <a:p>
            <a:r>
              <a:rPr lang="cs-CZ" dirty="0" smtClean="0"/>
              <a:t>Priority MUNI:</a:t>
            </a:r>
          </a:p>
          <a:p>
            <a:pPr lvl="1"/>
            <a:r>
              <a:rPr lang="cs-CZ" dirty="0" smtClean="0"/>
              <a:t>Komunikace, nejen s dodavateli </a:t>
            </a:r>
          </a:p>
          <a:p>
            <a:pPr lvl="1"/>
            <a:r>
              <a:rPr lang="cs-CZ" dirty="0" smtClean="0"/>
              <a:t>Podpora účasti MSP, snižování administrativní zátěže</a:t>
            </a:r>
          </a:p>
          <a:p>
            <a:pPr lvl="1"/>
            <a:r>
              <a:rPr lang="cs-CZ" dirty="0"/>
              <a:t>Kvalitativní hodnotící kritéria</a:t>
            </a:r>
            <a:endParaRPr lang="cs-CZ" dirty="0" smtClean="0"/>
          </a:p>
          <a:p>
            <a:pPr lvl="1"/>
            <a:r>
              <a:rPr lang="cs-CZ" dirty="0" smtClean="0"/>
              <a:t>Ekologicky šetrná řešení</a:t>
            </a:r>
          </a:p>
          <a:p>
            <a:pPr lvl="1"/>
            <a:r>
              <a:rPr lang="cs-CZ" dirty="0" smtClean="0"/>
              <a:t>Důstojné pracovní podmínky</a:t>
            </a:r>
          </a:p>
        </p:txBody>
      </p:sp>
    </p:spTree>
    <p:extLst>
      <p:ext uri="{BB962C8B-B14F-4D97-AF65-F5344CB8AC3E}">
        <p14:creationId xmlns:p14="http://schemas.microsoft.com/office/powerpoint/2010/main" val="30168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47446"/>
            <a:ext cx="10753200" cy="4375052"/>
          </a:xfrm>
        </p:spPr>
        <p:txBody>
          <a:bodyPr/>
          <a:lstStyle/>
          <a:p>
            <a:r>
              <a:rPr lang="cs-CZ" sz="2000" dirty="0"/>
              <a:t>Svoboda, zodpovědnost, úcta k pravidlům  </a:t>
            </a:r>
          </a:p>
          <a:p>
            <a:r>
              <a:rPr lang="cs-CZ" sz="2000" dirty="0"/>
              <a:t>Nákupy mají širší celospolečenské dopady </a:t>
            </a:r>
          </a:p>
          <a:p>
            <a:r>
              <a:rPr lang="cs-CZ" sz="2000" dirty="0"/>
              <a:t>Usilujeme o získání maximální hodnoty za </a:t>
            </a:r>
            <a:r>
              <a:rPr lang="cs-CZ" sz="2000" dirty="0" smtClean="0"/>
              <a:t>peníze</a:t>
            </a:r>
            <a:endParaRPr lang="cs-CZ" sz="2000" dirty="0"/>
          </a:p>
          <a:p>
            <a:r>
              <a:rPr lang="cs-CZ" sz="2000" dirty="0"/>
              <a:t>Máme možnost ovlivnit, z jakého materiálu budou </a:t>
            </a:r>
            <a:r>
              <a:rPr lang="cs-CZ" sz="2000" dirty="0" smtClean="0"/>
              <a:t>dodávky vyrobeny</a:t>
            </a:r>
            <a:endParaRPr lang="cs-CZ" sz="2000" dirty="0"/>
          </a:p>
          <a:p>
            <a:r>
              <a:rPr lang="cs-CZ" sz="2000" dirty="0"/>
              <a:t>Jak se dodavatelé chovají ke svým zaměstnancům, subdodavatelům </a:t>
            </a:r>
          </a:p>
          <a:p>
            <a:r>
              <a:rPr lang="cs-CZ" sz="2000" dirty="0"/>
              <a:t>Zadáváme elektronicky – podporujeme účast </a:t>
            </a:r>
            <a:r>
              <a:rPr lang="cs-CZ" sz="2000" dirty="0" smtClean="0"/>
              <a:t>MSP </a:t>
            </a:r>
            <a:endParaRPr lang="cs-CZ" sz="2000" dirty="0"/>
          </a:p>
          <a:p>
            <a:r>
              <a:rPr lang="cs-CZ" sz="2000" dirty="0"/>
              <a:t>Zaměřujeme se na celý cyklus nákupu – důraz na přípravu, </a:t>
            </a:r>
            <a:r>
              <a:rPr lang="cs-CZ" sz="2000" dirty="0" smtClean="0"/>
              <a:t>PTK, MTB</a:t>
            </a:r>
            <a:endParaRPr lang="cs-CZ" sz="2000" dirty="0"/>
          </a:p>
          <a:p>
            <a:r>
              <a:rPr lang="cs-CZ" sz="2000" dirty="0"/>
              <a:t>Klademe důraz na </a:t>
            </a:r>
            <a:r>
              <a:rPr lang="cs-CZ" sz="2000" dirty="0" smtClean="0"/>
              <a:t>spolupráci</a:t>
            </a:r>
          </a:p>
          <a:p>
            <a:r>
              <a:rPr lang="cs-CZ" sz="2000" dirty="0" smtClean="0"/>
              <a:t>Učíme se od zkušenějších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Hodnotová orientace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3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- rizika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Napadení VŘ – diskriminační podmínky </a:t>
            </a:r>
          </a:p>
          <a:p>
            <a:r>
              <a:rPr lang="cs-CZ" dirty="0"/>
              <a:t>Reputace – riziko korupčního jednání</a:t>
            </a:r>
          </a:p>
          <a:p>
            <a:r>
              <a:rPr lang="cs-CZ" dirty="0"/>
              <a:t>Odradím potenciální dodavatele</a:t>
            </a:r>
          </a:p>
          <a:p>
            <a:r>
              <a:rPr lang="cs-CZ" dirty="0"/>
              <a:t>Nenakoupím, co potřebuji </a:t>
            </a:r>
          </a:p>
        </p:txBody>
      </p:sp>
    </p:spTree>
    <p:extLst>
      <p:ext uri="{BB962C8B-B14F-4D97-AF65-F5344CB8AC3E}">
        <p14:creationId xmlns:p14="http://schemas.microsoft.com/office/powerpoint/2010/main" val="24203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1260</TotalTime>
  <Words>1813</Words>
  <Application>Microsoft Office PowerPoint</Application>
  <PresentationFormat>Širokoúhlá obrazovka</PresentationFormat>
  <Paragraphs>294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MS Mincho</vt:lpstr>
      <vt:lpstr>Tahoma</vt:lpstr>
      <vt:lpstr>Times New Roman</vt:lpstr>
      <vt:lpstr>Wingdings</vt:lpstr>
      <vt:lpstr>Prezentace_MU_CZ</vt:lpstr>
      <vt:lpstr>Acrobat Document</vt:lpstr>
      <vt:lpstr>Odpovědné zadávání/nakupování na MUNI</vt:lpstr>
      <vt:lpstr>MUNI</vt:lpstr>
      <vt:lpstr>MUNI</vt:lpstr>
      <vt:lpstr>MUNI nákupy</vt:lpstr>
      <vt:lpstr>Odbor veřejných zakázek RMU</vt:lpstr>
      <vt:lpstr>Cesta MUNI k SOVZ</vt:lpstr>
      <vt:lpstr>Priority SOVZ MUNI</vt:lpstr>
      <vt:lpstr>Hodnotová orientace</vt:lpstr>
      <vt:lpstr>Komunikace - rizika</vt:lpstr>
      <vt:lpstr>Komunikace - příležitosti</vt:lpstr>
      <vt:lpstr>Komunikace - Meet the Buyer</vt:lpstr>
      <vt:lpstr>První MTB v ČR</vt:lpstr>
      <vt:lpstr>Kdo další MTB vyzkoušel</vt:lpstr>
      <vt:lpstr>MTB na MUNI</vt:lpstr>
      <vt:lpstr>MTB na MUNI</vt:lpstr>
      <vt:lpstr>Komunikace – Předběžné tržní konzultace</vt:lpstr>
      <vt:lpstr>PTK</vt:lpstr>
      <vt:lpstr>PTK na MUNI</vt:lpstr>
      <vt:lpstr>PTK Odpadové hospodářství MUNI</vt:lpstr>
      <vt:lpstr>Komunikace – podpora účasti dodavatelů</vt:lpstr>
      <vt:lpstr>Komunikace u zadavatele - interní</vt:lpstr>
      <vt:lpstr>Mikiny z organické bavlny</vt:lpstr>
      <vt:lpstr>Tisk časopisu</vt:lpstr>
      <vt:lpstr>Tisk časopisu</vt:lpstr>
      <vt:lpstr>Odpadové hospodářství MUNI 2020–24 </vt:lpstr>
      <vt:lpstr>Odpadové hospodářství MUNI 2020–24 </vt:lpstr>
      <vt:lpstr>Odpadové hospodářství MUNI 2020–24 </vt:lpstr>
      <vt:lpstr>Důstojné pracovní podmínky</vt:lpstr>
      <vt:lpstr>Důstojné pracovní podmínky</vt:lpstr>
      <vt:lpstr>Co už děláme standardně</vt:lpstr>
      <vt:lpstr>Kam směřujeme</vt:lpstr>
      <vt:lpstr>V čem pokračujeme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ÚKLIDOVÉ SLUŽBY - BVA</dc:title>
  <dc:creator>Martin Hadaš</dc:creator>
  <cp:lastModifiedBy>Martin Hadaš</cp:lastModifiedBy>
  <cp:revision>129</cp:revision>
  <cp:lastPrinted>1601-01-01T00:00:00Z</cp:lastPrinted>
  <dcterms:created xsi:type="dcterms:W3CDTF">2018-11-16T12:27:03Z</dcterms:created>
  <dcterms:modified xsi:type="dcterms:W3CDTF">2022-03-22T13:15:56Z</dcterms:modified>
</cp:coreProperties>
</file>