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70"/>
  </p:notesMasterIdLst>
  <p:handoutMasterIdLst>
    <p:handoutMasterId r:id="rId71"/>
  </p:handoutMasterIdLst>
  <p:sldIdLst>
    <p:sldId id="256" r:id="rId2"/>
    <p:sldId id="449" r:id="rId3"/>
    <p:sldId id="499" r:id="rId4"/>
    <p:sldId id="450" r:id="rId5"/>
    <p:sldId id="531" r:id="rId6"/>
    <p:sldId id="532" r:id="rId7"/>
    <p:sldId id="511" r:id="rId8"/>
    <p:sldId id="512" r:id="rId9"/>
    <p:sldId id="540" r:id="rId10"/>
    <p:sldId id="541" r:id="rId11"/>
    <p:sldId id="542" r:id="rId12"/>
    <p:sldId id="543" r:id="rId13"/>
    <p:sldId id="544" r:id="rId14"/>
    <p:sldId id="545" r:id="rId15"/>
    <p:sldId id="513" r:id="rId16"/>
    <p:sldId id="514" r:id="rId17"/>
    <p:sldId id="515" r:id="rId18"/>
    <p:sldId id="516" r:id="rId19"/>
    <p:sldId id="455" r:id="rId20"/>
    <p:sldId id="456" r:id="rId21"/>
    <p:sldId id="470" r:id="rId22"/>
    <p:sldId id="471" r:id="rId23"/>
    <p:sldId id="472" r:id="rId24"/>
    <p:sldId id="474" r:id="rId25"/>
    <p:sldId id="451" r:id="rId26"/>
    <p:sldId id="475" r:id="rId27"/>
    <p:sldId id="537" r:id="rId28"/>
    <p:sldId id="538" r:id="rId29"/>
    <p:sldId id="477" r:id="rId30"/>
    <p:sldId id="478" r:id="rId31"/>
    <p:sldId id="479" r:id="rId32"/>
    <p:sldId id="480" r:id="rId33"/>
    <p:sldId id="481" r:id="rId34"/>
    <p:sldId id="482" r:id="rId35"/>
    <p:sldId id="546" r:id="rId36"/>
    <p:sldId id="485" r:id="rId37"/>
    <p:sldId id="486" r:id="rId38"/>
    <p:sldId id="487" r:id="rId39"/>
    <p:sldId id="488" r:id="rId40"/>
    <p:sldId id="490" r:id="rId41"/>
    <p:sldId id="491" r:id="rId42"/>
    <p:sldId id="492" r:id="rId43"/>
    <p:sldId id="493" r:id="rId44"/>
    <p:sldId id="494" r:id="rId45"/>
    <p:sldId id="495" r:id="rId46"/>
    <p:sldId id="496" r:id="rId47"/>
    <p:sldId id="497" r:id="rId48"/>
    <p:sldId id="534" r:id="rId49"/>
    <p:sldId id="547" r:id="rId50"/>
    <p:sldId id="500" r:id="rId51"/>
    <p:sldId id="502" r:id="rId52"/>
    <p:sldId id="503" r:id="rId53"/>
    <p:sldId id="517" r:id="rId54"/>
    <p:sldId id="518" r:id="rId55"/>
    <p:sldId id="519" r:id="rId56"/>
    <p:sldId id="520" r:id="rId57"/>
    <p:sldId id="521" r:id="rId58"/>
    <p:sldId id="522" r:id="rId59"/>
    <p:sldId id="523" r:id="rId60"/>
    <p:sldId id="524" r:id="rId61"/>
    <p:sldId id="525" r:id="rId62"/>
    <p:sldId id="533" r:id="rId63"/>
    <p:sldId id="526" r:id="rId64"/>
    <p:sldId id="527" r:id="rId65"/>
    <p:sldId id="528" r:id="rId66"/>
    <p:sldId id="529" r:id="rId67"/>
    <p:sldId id="530" r:id="rId68"/>
    <p:sldId id="260" r:id="rId69"/>
  </p:sldIdLst>
  <p:sldSz cx="12192000" cy="6858000"/>
  <p:notesSz cx="6858000" cy="9947275"/>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29" autoAdjust="0"/>
    <p:restoredTop sz="96754" autoAdjust="0"/>
  </p:normalViewPr>
  <p:slideViewPr>
    <p:cSldViewPr snapToGrid="0">
      <p:cViewPr varScale="1">
        <p:scale>
          <a:sx n="163" d="100"/>
          <a:sy n="163" d="100"/>
        </p:scale>
        <p:origin x="252" y="138"/>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97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97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9449911"/>
            <a:ext cx="2971800" cy="497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9449911"/>
            <a:ext cx="2971800" cy="497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97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97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114300" y="746125"/>
            <a:ext cx="6629400" cy="37306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724956"/>
            <a:ext cx="5486400" cy="4476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9448185"/>
            <a:ext cx="2971800" cy="497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9448185"/>
            <a:ext cx="2971800" cy="497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49</a:t>
            </a:fld>
            <a:endParaRPr lang="cs-CZ" altLang="cs-CZ"/>
          </a:p>
        </p:txBody>
      </p:sp>
    </p:spTree>
    <p:extLst>
      <p:ext uri="{BB962C8B-B14F-4D97-AF65-F5344CB8AC3E}">
        <p14:creationId xmlns:p14="http://schemas.microsoft.com/office/powerpoint/2010/main" val="27702150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dirty="0"/>
              <a:t>Klinika (ústav) Fakultní nemocnice u sv. Anny v Brně a Lékařské fakulty Masarykovy univerzity</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5" name="Obrázek 4">
            <a:extLst>
              <a:ext uri="{FF2B5EF4-FFF2-40B4-BE49-F238E27FC236}">
                <a16:creationId xmlns:a16="http://schemas.microsoft.com/office/drawing/2014/main" id="{0345497F-647D-476C-BEEB-3E41563F858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600" y="414000"/>
            <a:ext cx="3079104" cy="1069200"/>
          </a:xfrm>
          <a:prstGeom prst="rect">
            <a:avLst/>
          </a:prstGeom>
        </p:spPr>
      </p:pic>
    </p:spTree>
    <p:extLst>
      <p:ext uri="{BB962C8B-B14F-4D97-AF65-F5344CB8AC3E}">
        <p14:creationId xmlns:p14="http://schemas.microsoft.com/office/powerpoint/2010/main" val="935384140"/>
      </p:ext>
    </p:extLst>
  </p:cSld>
  <p:clrMapOvr>
    <a:masterClrMapping/>
  </p:clrMapOvr>
  <p:extLst mod="1">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dirty="0"/>
              <a:t>Klinika (ústav) Fakultní nemocnice u sv. Anny v Brně a Lékařské fakulty Masarykovy univerzity</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Upravte styly předlohy textu.</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a:t>Upravte styly předlohy textu.</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cs-CZ"/>
              <a:t>Upravte styly předlohy textu.</a:t>
            </a:r>
          </a:p>
        </p:txBody>
      </p:sp>
      <p:pic>
        <p:nvPicPr>
          <p:cNvPr id="14" name="Obrázek 13">
            <a:extLst>
              <a:ext uri="{FF2B5EF4-FFF2-40B4-BE49-F238E27FC236}">
                <a16:creationId xmlns:a16="http://schemas.microsoft.com/office/drawing/2014/main" id="{095AB825-C890-4457-8474-521B6934D6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9695" y="6048000"/>
            <a:ext cx="1720981" cy="59760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dirty="0"/>
              <a:t>Klinika (ústav) Fakultní nemocnice u sv. Anny v Brně a Lékařské fakulty Masarykovy univerzity</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5">
            <a:extLst>
              <a:ext uri="{FF2B5EF4-FFF2-40B4-BE49-F238E27FC236}">
                <a16:creationId xmlns:a16="http://schemas.microsoft.com/office/drawing/2014/main" id="{330C80A7-82D5-439D-BF26-1161E5E6E5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9695" y="6048000"/>
            <a:ext cx="1720981" cy="59760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F01928"/>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cs-CZ" dirty="0"/>
              <a:t>Klinika (ústav) Fakultní nemocnice u sv. Anny v Brně a Lékařské fakulty Masarykovy univerzity</a:t>
            </a:r>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p:nvPr>
        </p:nvSpPr>
        <p:spPr>
          <a:xfrm>
            <a:off x="0" y="1"/>
            <a:ext cx="12192000" cy="5842000"/>
          </a:xfrm>
        </p:spPr>
        <p:txBody>
          <a:bodyPr anchor="ctr"/>
          <a:lstStyle>
            <a:lvl1pPr algn="ctr">
              <a:defRPr>
                <a:solidFill>
                  <a:schemeClr val="bg1"/>
                </a:solidFill>
              </a:defRPr>
            </a:lvl1pPr>
          </a:lstStyle>
          <a:p>
            <a:r>
              <a:rPr lang="cs-CZ"/>
              <a:t>Kliknutím na ikonu přidáte obrázek.</a:t>
            </a:r>
            <a:endParaRPr lang="cs-CZ" dirty="0"/>
          </a:p>
        </p:txBody>
      </p:sp>
      <p:pic>
        <p:nvPicPr>
          <p:cNvPr id="7" name="Obrázek 6">
            <a:extLst>
              <a:ext uri="{FF2B5EF4-FFF2-40B4-BE49-F238E27FC236}">
                <a16:creationId xmlns:a16="http://schemas.microsoft.com/office/drawing/2014/main" id="{B98944DF-309C-4C7E-9845-03E39C6259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9224" y="6048000"/>
            <a:ext cx="1720981" cy="597600"/>
          </a:xfrm>
          <a:prstGeom prst="rect">
            <a:avLst/>
          </a:prstGeom>
        </p:spPr>
      </p:pic>
    </p:spTree>
    <p:extLst>
      <p:ext uri="{BB962C8B-B14F-4D97-AF65-F5344CB8AC3E}">
        <p14:creationId xmlns:p14="http://schemas.microsoft.com/office/powerpoint/2010/main" val="3163854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nímek MUNI MED">
    <p:bg>
      <p:bgPr>
        <a:solidFill>
          <a:srgbClr val="F01928"/>
        </a:solidFill>
        <a:effectLst/>
      </p:bgPr>
    </p:bg>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C5B0CCBB-D2E4-4DE7-870F-D73ACF1DD0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20800" y="2013912"/>
            <a:ext cx="8150400" cy="2830176"/>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nímek MUNI">
    <p:bg>
      <p:bgRef idx="1001">
        <a:schemeClr val="bg2"/>
      </p:bgRef>
    </p:bg>
    <p:spTree>
      <p:nvGrpSpPr>
        <p:cNvPr id="1" name=""/>
        <p:cNvGrpSpPr/>
        <p:nvPr/>
      </p:nvGrpSpPr>
      <p:grpSpPr>
        <a:xfrm>
          <a:off x="0" y="0"/>
          <a:ext cx="0" cy="0"/>
          <a:chOff x="0" y="0"/>
          <a:chExt cx="0" cy="0"/>
        </a:xfrm>
      </p:grpSpPr>
      <p:pic>
        <p:nvPicPr>
          <p:cNvPr id="3" name="Grafický objekt 2">
            <a:extLst>
              <a:ext uri="{FF2B5EF4-FFF2-40B4-BE49-F238E27FC236}">
                <a16:creationId xmlns:a16="http://schemas.microsoft.com/office/drawing/2014/main" id="{92B68BC3-67A3-A244-8F7B-2ACD0926D3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53304" y="1950397"/>
            <a:ext cx="8685390" cy="2957206"/>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dirty="0"/>
              <a:t>Klinika (ústav) Fakultní nemocnice u sv. Anny v Brně a Lékařské fakulty Masarykovy univerzity</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5" name="Obrázek 4">
            <a:extLst>
              <a:ext uri="{FF2B5EF4-FFF2-40B4-BE49-F238E27FC236}">
                <a16:creationId xmlns:a16="http://schemas.microsoft.com/office/drawing/2014/main" id="{C65B8ECF-FF9C-47F9-BB08-B3A2602D9D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600" y="414000"/>
            <a:ext cx="3079104" cy="1069200"/>
          </a:xfrm>
          <a:prstGeom prst="rect">
            <a:avLst/>
          </a:prstGeom>
        </p:spPr>
      </p:pic>
    </p:spTree>
    <p:extLst>
      <p:ext uri="{BB962C8B-B14F-4D97-AF65-F5344CB8AC3E}">
        <p14:creationId xmlns:p14="http://schemas.microsoft.com/office/powerpoint/2010/main" val="39481167"/>
      </p:ext>
    </p:extLst>
  </p:cSld>
  <p:clrMapOvr>
    <a:masterClrMapping/>
  </p:clrMapOvr>
  <p:extLst mod="1">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dirty="0"/>
              <a:t>Klinika (ústav) Fakultní nemocnice u sv. Anny v Brně a Lékařské fakulty Masarykovy univerzity</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sp>
        <p:nvSpPr>
          <p:cNvPr id="7"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8" name="Obrázek 7">
            <a:extLst>
              <a:ext uri="{FF2B5EF4-FFF2-40B4-BE49-F238E27FC236}">
                <a16:creationId xmlns:a16="http://schemas.microsoft.com/office/drawing/2014/main" id="{8A9BC651-8E14-468B-AB99-D4BEBD09442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9695" y="6048000"/>
            <a:ext cx="1720981" cy="597600"/>
          </a:xfrm>
          <a:prstGeom prst="rect">
            <a:avLst/>
          </a:prstGeom>
        </p:spPr>
      </p:pic>
    </p:spTree>
    <p:extLst>
      <p:ext uri="{BB962C8B-B14F-4D97-AF65-F5344CB8AC3E}">
        <p14:creationId xmlns:p14="http://schemas.microsoft.com/office/powerpoint/2010/main" val="1691229579"/>
      </p:ext>
    </p:extLst>
  </p:cSld>
  <p:clrMapOvr>
    <a:masterClrMapping/>
  </p:clrMapOvr>
  <p:extLst mod="1">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sz="1200"/>
            </a:lvl1pPr>
          </a:lstStyle>
          <a:p>
            <a:r>
              <a:rPr lang="cs-CZ" dirty="0"/>
              <a:t>Klinika (ústav) Fakultní nemocnice u sv. Anny v Brně a Lékařské fakulty Masarykovy univerzity</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pic>
        <p:nvPicPr>
          <p:cNvPr id="9" name="Obrázek 8">
            <a:extLst>
              <a:ext uri="{FF2B5EF4-FFF2-40B4-BE49-F238E27FC236}">
                <a16:creationId xmlns:a16="http://schemas.microsoft.com/office/drawing/2014/main" id="{35CCDB5F-2DD7-4118-AA1A-D1BB137824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9695" y="6048000"/>
            <a:ext cx="1720981" cy="59760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dirty="0"/>
              <a:t>Klinika (ústav) Fakultní nemocnice u sv. Anny v Brně a Lékařské fakulty Masarykovy univerzity</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2" name="Zástupný symbol pro obsah 2"/>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23" name="Zástupný symbol pro obsah 2"/>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1" name="Obrázek 10">
            <a:extLst>
              <a:ext uri="{FF2B5EF4-FFF2-40B4-BE49-F238E27FC236}">
                <a16:creationId xmlns:a16="http://schemas.microsoft.com/office/drawing/2014/main" id="{3EAA922C-B845-4226-A4A7-D5E213E447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9695" y="6048000"/>
            <a:ext cx="1720981" cy="597600"/>
          </a:xfrm>
          <a:prstGeom prst="rect">
            <a:avLst/>
          </a:prstGeom>
        </p:spPr>
      </p:pic>
    </p:spTree>
    <p:extLst>
      <p:ext uri="{BB962C8B-B14F-4D97-AF65-F5344CB8AC3E}">
        <p14:creationId xmlns:p14="http://schemas.microsoft.com/office/powerpoint/2010/main" val="3317168426"/>
      </p:ext>
    </p:extLst>
  </p:cSld>
  <p:clrMapOvr>
    <a:masterClrMapping/>
  </p:clrMapOvr>
  <p:extLst mod="1">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695074"/>
            <a:ext cx="5218413" cy="3896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dirty="0"/>
              <a:t>Klinika (ústav) Fakultní nemocnice u sv. Anny v Brně a Lékařské fakulty Masarykovy univerzity</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sp>
        <p:nvSpPr>
          <p:cNvPr id="12" name="Zástupný symbol pro obsah 2"/>
          <p:cNvSpPr>
            <a:spLocks noGrp="1"/>
          </p:cNvSpPr>
          <p:nvPr>
            <p:ph idx="28"/>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3" name="Obrázek 12">
            <a:extLst>
              <a:ext uri="{FF2B5EF4-FFF2-40B4-BE49-F238E27FC236}">
                <a16:creationId xmlns:a16="http://schemas.microsoft.com/office/drawing/2014/main" id="{AAA944FD-F73D-4DCA-84FF-ED90721BA8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9695" y="6048000"/>
            <a:ext cx="1720981" cy="597600"/>
          </a:xfrm>
          <a:prstGeom prst="rect">
            <a:avLst/>
          </a:prstGeom>
        </p:spPr>
      </p:pic>
    </p:spTree>
    <p:extLst>
      <p:ext uri="{BB962C8B-B14F-4D97-AF65-F5344CB8AC3E}">
        <p14:creationId xmlns:p14="http://schemas.microsoft.com/office/powerpoint/2010/main" val="2966739591"/>
      </p:ext>
    </p:extLst>
  </p:cSld>
  <p:clrMapOvr>
    <a:masterClrMapping/>
  </p:clrMapOvr>
  <p:extLst mod="1">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0" y="1692002"/>
            <a:ext cx="3311525" cy="2230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dirty="0"/>
              <a:t>Klinika (ústav) Fakultní nemocnice u sv. Anny v Brně a Lékařské fakulty Masarykovy univerzity</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a:t>Upravte styly předlohy textu.</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a:t>Upravte styly předlohy textu.</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a:t>Upravte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692002"/>
            <a:ext cx="3311525" cy="2230711"/>
          </a:xfrm>
        </p:spPr>
        <p:txBody>
          <a:bodyPr/>
          <a:lstStyle/>
          <a:p>
            <a:pPr lvl="0"/>
            <a:r>
              <a:rPr lang="cs-CZ"/>
              <a:t>Upravte styly předlohy textu.</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1" y="1692002"/>
            <a:ext cx="3311525" cy="2230711"/>
          </a:xfrm>
        </p:spPr>
        <p:txBody>
          <a:bodyPr/>
          <a:lstStyle/>
          <a:p>
            <a:pPr lvl="0"/>
            <a:r>
              <a:rPr lang="cs-CZ"/>
              <a:t>Upravte styly předlohy textu.</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pic>
        <p:nvPicPr>
          <p:cNvPr id="17" name="Obrázek 16">
            <a:extLst>
              <a:ext uri="{FF2B5EF4-FFF2-40B4-BE49-F238E27FC236}">
                <a16:creationId xmlns:a16="http://schemas.microsoft.com/office/drawing/2014/main" id="{7384AB57-E615-42F9-989C-27AD8E2DEB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9695" y="6048000"/>
            <a:ext cx="1720981" cy="597600"/>
          </a:xfrm>
          <a:prstGeom prst="rect">
            <a:avLst/>
          </a:prstGeom>
        </p:spPr>
      </p:pic>
    </p:spTree>
    <p:extLst>
      <p:ext uri="{BB962C8B-B14F-4D97-AF65-F5344CB8AC3E}">
        <p14:creationId xmlns:p14="http://schemas.microsoft.com/office/powerpoint/2010/main" val="2713741071"/>
      </p:ext>
    </p:extLst>
  </p:cSld>
  <p:clrMapOvr>
    <a:masterClrMapping/>
  </p:clrMapOvr>
  <p:extLst mod="1">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dirty="0"/>
              <a:t>Klinika (ústav) Fakultní nemocnice u sv. Anny v Brně a Lékařské fakulty Masarykovy univerzity</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692150"/>
            <a:ext cx="5218413" cy="4899635"/>
          </a:xfrm>
        </p:spPr>
        <p:txBody>
          <a:bodyPr/>
          <a:lstStyle/>
          <a:p>
            <a:pPr lvl="0"/>
            <a:r>
              <a:rPr lang="cs-CZ"/>
              <a:t>Upravte styly předlohy textu.</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pic>
        <p:nvPicPr>
          <p:cNvPr id="11" name="Obrázek 10">
            <a:extLst>
              <a:ext uri="{FF2B5EF4-FFF2-40B4-BE49-F238E27FC236}">
                <a16:creationId xmlns:a16="http://schemas.microsoft.com/office/drawing/2014/main" id="{2816A28C-3AEC-4E96-96DD-C003E52099A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9695" y="6048000"/>
            <a:ext cx="1720981" cy="597600"/>
          </a:xfrm>
          <a:prstGeom prst="rect">
            <a:avLst/>
          </a:prstGeom>
        </p:spPr>
      </p:pic>
    </p:spTree>
    <p:extLst>
      <p:ext uri="{BB962C8B-B14F-4D97-AF65-F5344CB8AC3E}">
        <p14:creationId xmlns:p14="http://schemas.microsoft.com/office/powerpoint/2010/main" val="2117383761"/>
      </p:ext>
    </p:extLst>
  </p:cSld>
  <p:clrMapOvr>
    <a:masterClrMapping/>
  </p:clrMapOvr>
  <p:extLst mod="1">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dirty="0"/>
              <a:t>Klinika (ústav) Fakultní nemocnice u sv. Anny v Brně a Lékařské fakulty Masarykovy univerzity</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7" name="Obrázek 6">
            <a:extLst>
              <a:ext uri="{FF2B5EF4-FFF2-40B4-BE49-F238E27FC236}">
                <a16:creationId xmlns:a16="http://schemas.microsoft.com/office/drawing/2014/main" id="{BDE133DD-2E97-437B-8D99-B7F2049B8A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9695" y="6048000"/>
            <a:ext cx="1720981" cy="597600"/>
          </a:xfrm>
          <a:prstGeom prst="rect">
            <a:avLst/>
          </a:prstGeom>
        </p:spPr>
      </p:pic>
    </p:spTree>
    <p:extLst>
      <p:ext uri="{BB962C8B-B14F-4D97-AF65-F5344CB8AC3E}">
        <p14:creationId xmlns:p14="http://schemas.microsoft.com/office/powerpoint/2010/main" val="234975528"/>
      </p:ext>
    </p:extLst>
  </p:cSld>
  <p:clrMapOvr>
    <a:masterClrMapping/>
  </p:clrMapOvr>
  <p:extLst mod="1">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sz="1200" smtClean="0">
                <a:solidFill>
                  <a:srgbClr val="0000DC"/>
                </a:solidFill>
                <a:effectLst/>
                <a:latin typeface="+mj-lt"/>
              </a:defRPr>
            </a:lvl1pPr>
          </a:lstStyle>
          <a:p>
            <a:r>
              <a:rPr lang="cs-CZ"/>
              <a:t>Klinika (ústav) Fakultní nemocnice u sv. Anny v Brně a Lékařské fakulty Masarykovy univerzity</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Tree>
  </p:cSld>
  <p:clrMap bg1="lt1" tx1="dk1" bg2="lt2" tx2="dk2" accent1="accent1" accent2="accent2" accent3="accent3" accent4="accent4" accent5="accent5" accent6="accent6" hlink="hlink" folHlink="folHlink"/>
  <p:sldLayoutIdLst>
    <p:sldLayoutId id="2147483678" r:id="rId1"/>
    <p:sldLayoutId id="2147483690" r:id="rId2"/>
    <p:sldLayoutId id="2147483684"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1" r:id="rId12"/>
    <p:sldLayoutId id="2147483692" r:id="rId13"/>
    <p:sldLayoutId id="2147483693" r:id="rId14"/>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48105FFA-C143-4FBD-830F-95352491BC4C}"/>
              </a:ext>
            </a:extLst>
          </p:cNvPr>
          <p:cNvSpPr>
            <a:spLocks noGrp="1"/>
          </p:cNvSpPr>
          <p:nvPr>
            <p:ph type="ftr" sz="quarter" idx="10"/>
          </p:nvPr>
        </p:nvSpPr>
        <p:spPr/>
        <p:txBody>
          <a:bodyPr/>
          <a:lstStyle/>
          <a:p>
            <a:r>
              <a:rPr lang="cs-CZ" dirty="0"/>
              <a:t>Ústav soudního lékařství Fakultní nemocnice u sv. Anny v Brně a Lékařské fakulty Masarykovy univerzity</a:t>
            </a:r>
          </a:p>
        </p:txBody>
      </p:sp>
      <p:sp>
        <p:nvSpPr>
          <p:cNvPr id="3" name="Zástupný symbol pro číslo snímku 2">
            <a:extLst>
              <a:ext uri="{FF2B5EF4-FFF2-40B4-BE49-F238E27FC236}">
                <a16:creationId xmlns:a16="http://schemas.microsoft.com/office/drawing/2014/main" id="{47B5FDC1-CC90-4608-9188-6DFDF554DCAD}"/>
              </a:ext>
            </a:extLst>
          </p:cNvPr>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a:extLst>
              <a:ext uri="{FF2B5EF4-FFF2-40B4-BE49-F238E27FC236}">
                <a16:creationId xmlns:a16="http://schemas.microsoft.com/office/drawing/2014/main" id="{9EF73C08-3914-4F3A-9B34-E6B9CE69C270}"/>
              </a:ext>
            </a:extLst>
          </p:cNvPr>
          <p:cNvSpPr>
            <a:spLocks noGrp="1"/>
          </p:cNvSpPr>
          <p:nvPr>
            <p:ph type="title"/>
          </p:nvPr>
        </p:nvSpPr>
        <p:spPr>
          <a:xfrm>
            <a:off x="328833" y="2944822"/>
            <a:ext cx="11361600" cy="1171580"/>
          </a:xfrm>
        </p:spPr>
        <p:txBody>
          <a:bodyPr/>
          <a:lstStyle/>
          <a:p>
            <a:r>
              <a:rPr lang="cs-CZ" dirty="0"/>
              <a:t>Znalci v medicíně</a:t>
            </a:r>
            <a:br>
              <a:rPr lang="cs-CZ" dirty="0"/>
            </a:br>
            <a:endParaRPr lang="cs-CZ" dirty="0"/>
          </a:p>
        </p:txBody>
      </p:sp>
      <p:sp>
        <p:nvSpPr>
          <p:cNvPr id="5" name="Podnadpis 4">
            <a:extLst>
              <a:ext uri="{FF2B5EF4-FFF2-40B4-BE49-F238E27FC236}">
                <a16:creationId xmlns:a16="http://schemas.microsoft.com/office/drawing/2014/main" id="{2B55404D-66CD-4795-90BA-45A6F606C360}"/>
              </a:ext>
            </a:extLst>
          </p:cNvPr>
          <p:cNvSpPr>
            <a:spLocks noGrp="1"/>
          </p:cNvSpPr>
          <p:nvPr>
            <p:ph type="subTitle" idx="1"/>
          </p:nvPr>
        </p:nvSpPr>
        <p:spPr/>
        <p:txBody>
          <a:bodyPr/>
          <a:lstStyle/>
          <a:p>
            <a:r>
              <a:rPr lang="cs-CZ" dirty="0"/>
              <a:t>MUDr. Mgr. Tomáš Vojtíšek, Ph.D.</a:t>
            </a:r>
          </a:p>
        </p:txBody>
      </p:sp>
    </p:spTree>
    <p:extLst>
      <p:ext uri="{BB962C8B-B14F-4D97-AF65-F5344CB8AC3E}">
        <p14:creationId xmlns:p14="http://schemas.microsoft.com/office/powerpoint/2010/main" val="2506224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
        <p:nvSpPr>
          <p:cNvPr id="4" name="Nadpis 3"/>
          <p:cNvSpPr>
            <a:spLocks noGrp="1"/>
          </p:cNvSpPr>
          <p:nvPr>
            <p:ph type="title"/>
          </p:nvPr>
        </p:nvSpPr>
        <p:spPr>
          <a:xfrm>
            <a:off x="666000" y="591206"/>
            <a:ext cx="9348273" cy="338682"/>
          </a:xfrm>
        </p:spPr>
        <p:txBody>
          <a:bodyPr/>
          <a:lstStyle/>
          <a:p>
            <a:r>
              <a:rPr lang="cs-CZ" dirty="0"/>
              <a:t>Podmínky pro získání oprávnění a výkon znalecké činnosti ZNALCE</a:t>
            </a:r>
            <a:br>
              <a:rPr lang="cs-CZ" b="1" dirty="0"/>
            </a:br>
            <a:endParaRPr lang="cs-CZ" b="1" dirty="0"/>
          </a:p>
        </p:txBody>
      </p:sp>
      <p:sp>
        <p:nvSpPr>
          <p:cNvPr id="6" name="Zástupný symbol pro obsah 2">
            <a:extLst>
              <a:ext uri="{FF2B5EF4-FFF2-40B4-BE49-F238E27FC236}">
                <a16:creationId xmlns:a16="http://schemas.microsoft.com/office/drawing/2014/main" id="{5C1A0274-907F-420C-8057-0F47DFEF30FD}"/>
              </a:ext>
            </a:extLst>
          </p:cNvPr>
          <p:cNvSpPr txBox="1">
            <a:spLocks/>
          </p:cNvSpPr>
          <p:nvPr/>
        </p:nvSpPr>
        <p:spPr>
          <a:xfrm>
            <a:off x="540000" y="1937455"/>
            <a:ext cx="10807269" cy="4139998"/>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spcAft>
                <a:spcPts val="1200"/>
              </a:spcAft>
            </a:pPr>
            <a:r>
              <a:rPr lang="cs-CZ" dirty="0"/>
              <a:t>Odborná způsobilost </a:t>
            </a:r>
          </a:p>
          <a:p>
            <a:pPr>
              <a:lnSpc>
                <a:spcPct val="100000"/>
              </a:lnSpc>
              <a:spcAft>
                <a:spcPts val="1200"/>
              </a:spcAft>
            </a:pPr>
            <a:r>
              <a:rPr lang="cs-CZ" dirty="0"/>
              <a:t>Bezúhonnost obecná</a:t>
            </a:r>
          </a:p>
          <a:p>
            <a:pPr>
              <a:lnSpc>
                <a:spcPct val="100000"/>
              </a:lnSpc>
              <a:spcAft>
                <a:spcPts val="1200"/>
              </a:spcAft>
            </a:pPr>
            <a:r>
              <a:rPr lang="cs-CZ" dirty="0"/>
              <a:t>Materiálně technické zázemí a přístrojové vybavení (smlouvy?)</a:t>
            </a:r>
          </a:p>
          <a:p>
            <a:pPr>
              <a:lnSpc>
                <a:spcPct val="100000"/>
              </a:lnSpc>
              <a:spcAft>
                <a:spcPts val="1200"/>
              </a:spcAft>
            </a:pPr>
            <a:r>
              <a:rPr lang="cs-CZ" dirty="0"/>
              <a:t>Plná svéprávnost</a:t>
            </a:r>
          </a:p>
          <a:p>
            <a:pPr>
              <a:lnSpc>
                <a:spcPct val="100000"/>
              </a:lnSpc>
              <a:spcAft>
                <a:spcPts val="1200"/>
              </a:spcAft>
            </a:pPr>
            <a:r>
              <a:rPr lang="cs-CZ" dirty="0"/>
              <a:t>Bezúhonnost přestupková – znalecká</a:t>
            </a:r>
          </a:p>
          <a:p>
            <a:pPr>
              <a:lnSpc>
                <a:spcPct val="100000"/>
              </a:lnSpc>
              <a:spcAft>
                <a:spcPts val="1200"/>
              </a:spcAft>
            </a:pPr>
            <a:r>
              <a:rPr lang="cs-CZ" dirty="0"/>
              <a:t>Absence úpadku</a:t>
            </a:r>
          </a:p>
          <a:p>
            <a:pPr>
              <a:lnSpc>
                <a:spcPct val="100000"/>
              </a:lnSpc>
              <a:spcAft>
                <a:spcPts val="1200"/>
              </a:spcAft>
            </a:pPr>
            <a:r>
              <a:rPr lang="cs-CZ" b="1" dirty="0"/>
              <a:t>Složení slibu</a:t>
            </a:r>
          </a:p>
          <a:p>
            <a:pPr>
              <a:lnSpc>
                <a:spcPct val="100000"/>
              </a:lnSpc>
              <a:spcAft>
                <a:spcPts val="1200"/>
              </a:spcAft>
            </a:pPr>
            <a:endParaRPr lang="cs-CZ" dirty="0"/>
          </a:p>
          <a:p>
            <a:pPr>
              <a:lnSpc>
                <a:spcPct val="100000"/>
              </a:lnSpc>
              <a:spcAft>
                <a:spcPts val="1200"/>
              </a:spcAft>
            </a:pPr>
            <a:endParaRPr lang="cs-CZ" dirty="0"/>
          </a:p>
        </p:txBody>
      </p:sp>
    </p:spTree>
    <p:extLst>
      <p:ext uri="{BB962C8B-B14F-4D97-AF65-F5344CB8AC3E}">
        <p14:creationId xmlns:p14="http://schemas.microsoft.com/office/powerpoint/2010/main" val="616434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
        <p:nvSpPr>
          <p:cNvPr id="4" name="Nadpis 3"/>
          <p:cNvSpPr>
            <a:spLocks noGrp="1"/>
          </p:cNvSpPr>
          <p:nvPr>
            <p:ph type="title"/>
          </p:nvPr>
        </p:nvSpPr>
        <p:spPr>
          <a:xfrm>
            <a:off x="666000" y="617331"/>
            <a:ext cx="9348273" cy="338682"/>
          </a:xfrm>
        </p:spPr>
        <p:txBody>
          <a:bodyPr/>
          <a:lstStyle/>
          <a:p>
            <a:r>
              <a:rPr lang="cs-CZ" dirty="0"/>
              <a:t>Slib znalce</a:t>
            </a:r>
            <a:br>
              <a:rPr lang="cs-CZ" b="1" dirty="0"/>
            </a:br>
            <a:endParaRPr lang="cs-CZ" b="1" dirty="0"/>
          </a:p>
        </p:txBody>
      </p:sp>
      <p:sp>
        <p:nvSpPr>
          <p:cNvPr id="6" name="Zástupný symbol pro obsah 2">
            <a:extLst>
              <a:ext uri="{FF2B5EF4-FFF2-40B4-BE49-F238E27FC236}">
                <a16:creationId xmlns:a16="http://schemas.microsoft.com/office/drawing/2014/main" id="{5C1A0274-907F-420C-8057-0F47DFEF30FD}"/>
              </a:ext>
            </a:extLst>
          </p:cNvPr>
          <p:cNvSpPr txBox="1">
            <a:spLocks/>
          </p:cNvSpPr>
          <p:nvPr/>
        </p:nvSpPr>
        <p:spPr>
          <a:xfrm>
            <a:off x="414000" y="1580403"/>
            <a:ext cx="10807269" cy="4139998"/>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spcAft>
                <a:spcPts val="1200"/>
              </a:spcAft>
            </a:pPr>
            <a:r>
              <a:rPr lang="cs-CZ" dirty="0"/>
              <a:t>Slibuji, že při své znalecké činnosti budu dodržovat právní předpisy, že znaleckou činnost budu vykonávat podle svého nejlepšího vědomí a svědomí, nezávisle a nestranně, že budu plně využívat všech svých znalostí a dbát o jejich rozvoj a že zachovám mlčenlivost o skutečnostech, o nichž jsem se při výkonu znalecké činnosti dozvěděl.</a:t>
            </a:r>
          </a:p>
          <a:p>
            <a:pPr>
              <a:lnSpc>
                <a:spcPct val="100000"/>
              </a:lnSpc>
              <a:spcAft>
                <a:spcPts val="1200"/>
              </a:spcAft>
            </a:pPr>
            <a:endParaRPr lang="cs-CZ" dirty="0"/>
          </a:p>
        </p:txBody>
      </p:sp>
    </p:spTree>
    <p:extLst>
      <p:ext uri="{BB962C8B-B14F-4D97-AF65-F5344CB8AC3E}">
        <p14:creationId xmlns:p14="http://schemas.microsoft.com/office/powerpoint/2010/main" val="2405148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
        <p:nvSpPr>
          <p:cNvPr id="4" name="Nadpis 3"/>
          <p:cNvSpPr>
            <a:spLocks noGrp="1"/>
          </p:cNvSpPr>
          <p:nvPr>
            <p:ph type="title"/>
          </p:nvPr>
        </p:nvSpPr>
        <p:spPr>
          <a:xfrm>
            <a:off x="666000" y="617331"/>
            <a:ext cx="9348273" cy="338682"/>
          </a:xfrm>
        </p:spPr>
        <p:txBody>
          <a:bodyPr/>
          <a:lstStyle/>
          <a:p>
            <a:r>
              <a:rPr lang="cs-CZ" dirty="0"/>
              <a:t>Odborná způsobilost</a:t>
            </a:r>
            <a:br>
              <a:rPr lang="cs-CZ" b="1" dirty="0"/>
            </a:br>
            <a:endParaRPr lang="cs-CZ" b="1" dirty="0"/>
          </a:p>
        </p:txBody>
      </p:sp>
      <p:sp>
        <p:nvSpPr>
          <p:cNvPr id="6" name="Zástupný symbol pro obsah 2">
            <a:extLst>
              <a:ext uri="{FF2B5EF4-FFF2-40B4-BE49-F238E27FC236}">
                <a16:creationId xmlns:a16="http://schemas.microsoft.com/office/drawing/2014/main" id="{5C1A0274-907F-420C-8057-0F47DFEF30FD}"/>
              </a:ext>
            </a:extLst>
          </p:cNvPr>
          <p:cNvSpPr txBox="1">
            <a:spLocks/>
          </p:cNvSpPr>
          <p:nvPr/>
        </p:nvSpPr>
        <p:spPr>
          <a:xfrm>
            <a:off x="414000" y="1580403"/>
            <a:ext cx="10807269" cy="4139998"/>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spcAft>
                <a:spcPts val="1200"/>
              </a:spcAft>
            </a:pPr>
            <a:r>
              <a:rPr lang="cs-CZ" dirty="0"/>
              <a:t>magisterské VŠ vzdělání, pokud je lze získat</a:t>
            </a:r>
          </a:p>
          <a:p>
            <a:pPr>
              <a:lnSpc>
                <a:spcPct val="100000"/>
              </a:lnSpc>
              <a:spcAft>
                <a:spcPts val="1200"/>
              </a:spcAft>
            </a:pPr>
            <a:r>
              <a:rPr lang="cs-CZ" dirty="0"/>
              <a:t>5 let aktivní odborné praxe</a:t>
            </a:r>
          </a:p>
          <a:p>
            <a:pPr>
              <a:lnSpc>
                <a:spcPct val="100000"/>
              </a:lnSpc>
              <a:spcAft>
                <a:spcPts val="1200"/>
              </a:spcAft>
            </a:pPr>
            <a:r>
              <a:rPr lang="cs-CZ" dirty="0"/>
              <a:t>Jiné osvědčení (atestace)</a:t>
            </a:r>
          </a:p>
          <a:p>
            <a:pPr>
              <a:lnSpc>
                <a:spcPct val="100000"/>
              </a:lnSpc>
              <a:spcAft>
                <a:spcPts val="1200"/>
              </a:spcAft>
            </a:pPr>
            <a:r>
              <a:rPr lang="cs-CZ" dirty="0"/>
              <a:t>Osvědčení profesní komory zřízené ze zákona (dle vyhlášky)</a:t>
            </a:r>
          </a:p>
          <a:p>
            <a:pPr>
              <a:lnSpc>
                <a:spcPct val="100000"/>
              </a:lnSpc>
              <a:spcAft>
                <a:spcPts val="1200"/>
              </a:spcAft>
            </a:pPr>
            <a:r>
              <a:rPr lang="cs-CZ" dirty="0"/>
              <a:t>Úspěšné složení vstupní zkoušky</a:t>
            </a:r>
          </a:p>
          <a:p>
            <a:pPr>
              <a:lnSpc>
                <a:spcPct val="100000"/>
              </a:lnSpc>
              <a:spcAft>
                <a:spcPts val="1200"/>
              </a:spcAft>
            </a:pPr>
            <a:r>
              <a:rPr lang="cs-CZ" dirty="0"/>
              <a:t>moderační právo </a:t>
            </a:r>
            <a:r>
              <a:rPr lang="cs-CZ" dirty="0" err="1"/>
              <a:t>MSp</a:t>
            </a:r>
            <a:endParaRPr lang="cs-CZ" dirty="0"/>
          </a:p>
          <a:p>
            <a:pPr>
              <a:lnSpc>
                <a:spcPct val="100000"/>
              </a:lnSpc>
              <a:spcAft>
                <a:spcPts val="1200"/>
              </a:spcAft>
            </a:pPr>
            <a:endParaRPr lang="cs-CZ" dirty="0"/>
          </a:p>
          <a:p>
            <a:pPr>
              <a:lnSpc>
                <a:spcPct val="100000"/>
              </a:lnSpc>
              <a:spcAft>
                <a:spcPts val="1200"/>
              </a:spcAft>
            </a:pPr>
            <a:endParaRPr lang="cs-CZ" dirty="0"/>
          </a:p>
          <a:p>
            <a:pPr>
              <a:lnSpc>
                <a:spcPct val="100000"/>
              </a:lnSpc>
              <a:spcAft>
                <a:spcPts val="1200"/>
              </a:spcAft>
            </a:pPr>
            <a:endParaRPr lang="cs-CZ" dirty="0"/>
          </a:p>
        </p:txBody>
      </p:sp>
    </p:spTree>
    <p:extLst>
      <p:ext uri="{BB962C8B-B14F-4D97-AF65-F5344CB8AC3E}">
        <p14:creationId xmlns:p14="http://schemas.microsoft.com/office/powerpoint/2010/main" val="1970689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
        <p:nvSpPr>
          <p:cNvPr id="4" name="Nadpis 3"/>
          <p:cNvSpPr>
            <a:spLocks noGrp="1"/>
          </p:cNvSpPr>
          <p:nvPr>
            <p:ph type="title"/>
          </p:nvPr>
        </p:nvSpPr>
        <p:spPr>
          <a:xfrm>
            <a:off x="666000" y="617331"/>
            <a:ext cx="9348273" cy="338682"/>
          </a:xfrm>
        </p:spPr>
        <p:txBody>
          <a:bodyPr/>
          <a:lstStyle/>
          <a:p>
            <a:r>
              <a:rPr lang="cs-CZ" dirty="0"/>
              <a:t>Aktivní odborná praxe</a:t>
            </a:r>
            <a:br>
              <a:rPr lang="cs-CZ" b="1" dirty="0"/>
            </a:br>
            <a:endParaRPr lang="cs-CZ" b="1" dirty="0"/>
          </a:p>
        </p:txBody>
      </p:sp>
      <p:sp>
        <p:nvSpPr>
          <p:cNvPr id="6" name="Zástupný symbol pro obsah 2">
            <a:extLst>
              <a:ext uri="{FF2B5EF4-FFF2-40B4-BE49-F238E27FC236}">
                <a16:creationId xmlns:a16="http://schemas.microsoft.com/office/drawing/2014/main" id="{5C1A0274-907F-420C-8057-0F47DFEF30FD}"/>
              </a:ext>
            </a:extLst>
          </p:cNvPr>
          <p:cNvSpPr txBox="1">
            <a:spLocks/>
          </p:cNvSpPr>
          <p:nvPr/>
        </p:nvSpPr>
        <p:spPr>
          <a:xfrm>
            <a:off x="414000" y="1580403"/>
            <a:ext cx="10807269" cy="4139998"/>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spcAft>
                <a:spcPts val="1200"/>
              </a:spcAft>
            </a:pPr>
            <a:r>
              <a:rPr lang="cs-CZ" dirty="0"/>
              <a:t>Aktivní odbornou praxí zaměřenou na daný obor a dané odvětví se rozumí pro účely tohoto zákona výkon odborných činností náležejících do daného oboru a daného odvětví po ukončení vysokoškolského studia, případně nejvyššího možného dosažitelného vzdělání, bezprostředně předcházející podání žádosti o zápis do seznamu znalců.</a:t>
            </a:r>
          </a:p>
          <a:p>
            <a:pPr>
              <a:lnSpc>
                <a:spcPct val="100000"/>
              </a:lnSpc>
              <a:spcAft>
                <a:spcPts val="1200"/>
              </a:spcAft>
            </a:pPr>
            <a:endParaRPr lang="cs-CZ" dirty="0"/>
          </a:p>
          <a:p>
            <a:pPr>
              <a:lnSpc>
                <a:spcPct val="100000"/>
              </a:lnSpc>
              <a:spcAft>
                <a:spcPts val="1200"/>
              </a:spcAft>
            </a:pPr>
            <a:endParaRPr lang="cs-CZ" dirty="0"/>
          </a:p>
        </p:txBody>
      </p:sp>
    </p:spTree>
    <p:extLst>
      <p:ext uri="{BB962C8B-B14F-4D97-AF65-F5344CB8AC3E}">
        <p14:creationId xmlns:p14="http://schemas.microsoft.com/office/powerpoint/2010/main" val="2706559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
        <p:nvSpPr>
          <p:cNvPr id="4" name="Nadpis 3"/>
          <p:cNvSpPr>
            <a:spLocks noGrp="1"/>
          </p:cNvSpPr>
          <p:nvPr>
            <p:ph type="title"/>
          </p:nvPr>
        </p:nvSpPr>
        <p:spPr/>
        <p:txBody>
          <a:bodyPr/>
          <a:lstStyle/>
          <a:p>
            <a:r>
              <a:rPr lang="cs-CZ" dirty="0"/>
              <a:t>Osvědčení profesní komory</a:t>
            </a:r>
          </a:p>
        </p:txBody>
      </p:sp>
      <p:sp>
        <p:nvSpPr>
          <p:cNvPr id="5" name="Zástupný symbol pro obsah 4"/>
          <p:cNvSpPr>
            <a:spLocks noGrp="1"/>
          </p:cNvSpPr>
          <p:nvPr>
            <p:ph idx="1"/>
          </p:nvPr>
        </p:nvSpPr>
        <p:spPr/>
        <p:txBody>
          <a:bodyPr/>
          <a:lstStyle/>
          <a:p>
            <a:pPr>
              <a:lnSpc>
                <a:spcPct val="100000"/>
              </a:lnSpc>
              <a:spcAft>
                <a:spcPts val="600"/>
              </a:spcAft>
            </a:pPr>
            <a:r>
              <a:rPr lang="cs-CZ" dirty="0"/>
              <a:t>Získání osvědčení o odborné způsobilosti vydané příslušnou komorou zřízenou ze zákona, jde-li o znalecké odvětví </a:t>
            </a:r>
            <a:br>
              <a:rPr lang="cs-CZ" dirty="0"/>
            </a:br>
            <a:r>
              <a:rPr lang="cs-CZ" dirty="0"/>
              <a:t>v odbornostech, ve kterých o odbornost a etiku výkonu povolání dbá profesní komora zřízená zákonem (§ 8/1d zák.)</a:t>
            </a:r>
          </a:p>
          <a:p>
            <a:pPr>
              <a:lnSpc>
                <a:spcPct val="100000"/>
              </a:lnSpc>
              <a:spcAft>
                <a:spcPts val="600"/>
              </a:spcAft>
            </a:pPr>
            <a:r>
              <a:rPr lang="cs-CZ" dirty="0"/>
              <a:t>Ministerstvo stanoví vyhláškou výčet oborů a odvětví…pro které je nutno doložit osvědčení vydané profesní komorou… včetně uvedení toho, o jakou komoru se jedná…</a:t>
            </a:r>
          </a:p>
          <a:p>
            <a:pPr>
              <a:lnSpc>
                <a:spcPct val="100000"/>
              </a:lnSpc>
              <a:spcAft>
                <a:spcPts val="600"/>
              </a:spcAft>
            </a:pPr>
            <a:endParaRPr lang="cs-CZ" dirty="0"/>
          </a:p>
        </p:txBody>
      </p:sp>
    </p:spTree>
    <p:extLst>
      <p:ext uri="{BB962C8B-B14F-4D97-AF65-F5344CB8AC3E}">
        <p14:creationId xmlns:p14="http://schemas.microsoft.com/office/powerpoint/2010/main" val="4049808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sp>
        <p:nvSpPr>
          <p:cNvPr id="4" name="Nadpis 3"/>
          <p:cNvSpPr>
            <a:spLocks noGrp="1"/>
          </p:cNvSpPr>
          <p:nvPr>
            <p:ph type="title"/>
          </p:nvPr>
        </p:nvSpPr>
        <p:spPr/>
        <p:txBody>
          <a:bodyPr/>
          <a:lstStyle/>
          <a:p>
            <a:r>
              <a:rPr lang="cs-CZ" dirty="0"/>
              <a:t>Práva a povinnosti znalců § 18 – 24 ZZ</a:t>
            </a:r>
          </a:p>
        </p:txBody>
      </p:sp>
      <p:sp>
        <p:nvSpPr>
          <p:cNvPr id="5" name="Zástupný symbol pro obsah 4"/>
          <p:cNvSpPr>
            <a:spLocks noGrp="1"/>
          </p:cNvSpPr>
          <p:nvPr>
            <p:ph idx="1"/>
          </p:nvPr>
        </p:nvSpPr>
        <p:spPr/>
        <p:txBody>
          <a:bodyPr/>
          <a:lstStyle/>
          <a:p>
            <a:pPr>
              <a:lnSpc>
                <a:spcPct val="100000"/>
              </a:lnSpc>
              <a:spcAft>
                <a:spcPts val="600"/>
              </a:spcAft>
            </a:pPr>
            <a:r>
              <a:rPr lang="cs-CZ" dirty="0"/>
              <a:t>Vyloučení znalce pro podjatost (§ 18)</a:t>
            </a:r>
          </a:p>
          <a:p>
            <a:pPr>
              <a:lnSpc>
                <a:spcPct val="100000"/>
              </a:lnSpc>
              <a:spcAft>
                <a:spcPts val="600"/>
              </a:spcAft>
            </a:pPr>
            <a:r>
              <a:rPr lang="cs-CZ" dirty="0"/>
              <a:t>Odmítnutí podání znaleckého úkonu (§ 19)</a:t>
            </a:r>
          </a:p>
          <a:p>
            <a:pPr>
              <a:lnSpc>
                <a:spcPct val="100000"/>
              </a:lnSpc>
              <a:spcAft>
                <a:spcPts val="600"/>
              </a:spcAft>
            </a:pPr>
            <a:r>
              <a:rPr lang="cs-CZ" dirty="0"/>
              <a:t>Mlčenlivost (zproštění, poučovací povinnost, licence vědy) (§ 20)</a:t>
            </a:r>
          </a:p>
          <a:p>
            <a:pPr>
              <a:lnSpc>
                <a:spcPct val="100000"/>
              </a:lnSpc>
              <a:spcAft>
                <a:spcPts val="600"/>
              </a:spcAft>
            </a:pPr>
            <a:r>
              <a:rPr lang="cs-CZ" dirty="0"/>
              <a:t>Odpovědnost (§ 21)</a:t>
            </a:r>
          </a:p>
          <a:p>
            <a:pPr>
              <a:lnSpc>
                <a:spcPct val="100000"/>
              </a:lnSpc>
              <a:spcAft>
                <a:spcPts val="600"/>
              </a:spcAft>
            </a:pPr>
            <a:r>
              <a:rPr lang="cs-CZ" dirty="0"/>
              <a:t>Pojištění (§ 22)</a:t>
            </a:r>
          </a:p>
          <a:p>
            <a:pPr>
              <a:lnSpc>
                <a:spcPct val="100000"/>
              </a:lnSpc>
              <a:spcAft>
                <a:spcPts val="600"/>
              </a:spcAft>
            </a:pPr>
            <a:r>
              <a:rPr lang="cs-CZ" dirty="0"/>
              <a:t>Konzultant (§ 23)</a:t>
            </a:r>
          </a:p>
          <a:p>
            <a:pPr>
              <a:lnSpc>
                <a:spcPct val="100000"/>
              </a:lnSpc>
              <a:spcAft>
                <a:spcPts val="600"/>
              </a:spcAft>
            </a:pPr>
            <a:r>
              <a:rPr lang="cs-CZ" dirty="0"/>
              <a:t>Oznamovací povinnosti znalce (§ 24)</a:t>
            </a:r>
          </a:p>
          <a:p>
            <a:pPr>
              <a:lnSpc>
                <a:spcPct val="100000"/>
              </a:lnSpc>
            </a:pPr>
            <a:endParaRPr lang="cs-CZ" dirty="0"/>
          </a:p>
          <a:p>
            <a:pPr>
              <a:lnSpc>
                <a:spcPct val="100000"/>
              </a:lnSpc>
            </a:pPr>
            <a:endParaRPr lang="cs-CZ" dirty="0"/>
          </a:p>
        </p:txBody>
      </p:sp>
    </p:spTree>
    <p:extLst>
      <p:ext uri="{BB962C8B-B14F-4D97-AF65-F5344CB8AC3E}">
        <p14:creationId xmlns:p14="http://schemas.microsoft.com/office/powerpoint/2010/main" val="3812896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16</a:t>
            </a:fld>
            <a:endParaRPr lang="cs-CZ" altLang="cs-CZ" dirty="0"/>
          </a:p>
        </p:txBody>
      </p:sp>
      <p:sp>
        <p:nvSpPr>
          <p:cNvPr id="4" name="Nadpis 3"/>
          <p:cNvSpPr>
            <a:spLocks noGrp="1"/>
          </p:cNvSpPr>
          <p:nvPr>
            <p:ph type="title"/>
          </p:nvPr>
        </p:nvSpPr>
        <p:spPr/>
        <p:txBody>
          <a:bodyPr/>
          <a:lstStyle/>
          <a:p>
            <a:r>
              <a:rPr lang="cs-CZ" dirty="0"/>
              <a:t>Ustanovení znalce (§ 25)</a:t>
            </a:r>
          </a:p>
        </p:txBody>
      </p:sp>
      <p:sp>
        <p:nvSpPr>
          <p:cNvPr id="5" name="Zástupný symbol pro obsah 4"/>
          <p:cNvSpPr>
            <a:spLocks noGrp="1"/>
          </p:cNvSpPr>
          <p:nvPr>
            <p:ph idx="1"/>
          </p:nvPr>
        </p:nvSpPr>
        <p:spPr/>
        <p:txBody>
          <a:bodyPr/>
          <a:lstStyle/>
          <a:p>
            <a:pPr>
              <a:lnSpc>
                <a:spcPct val="100000"/>
              </a:lnSpc>
              <a:spcAft>
                <a:spcPts val="600"/>
              </a:spcAft>
            </a:pPr>
            <a:r>
              <a:rPr lang="cs-CZ" dirty="0"/>
              <a:t>Teritorialita</a:t>
            </a:r>
          </a:p>
          <a:p>
            <a:pPr>
              <a:lnSpc>
                <a:spcPct val="100000"/>
              </a:lnSpc>
              <a:spcAft>
                <a:spcPts val="600"/>
              </a:spcAft>
            </a:pPr>
            <a:r>
              <a:rPr lang="cs-CZ" dirty="0"/>
              <a:t>Projednání zadání a lhůty</a:t>
            </a:r>
          </a:p>
          <a:p>
            <a:pPr>
              <a:lnSpc>
                <a:spcPct val="100000"/>
              </a:lnSpc>
              <a:spcAft>
                <a:spcPts val="600"/>
              </a:spcAft>
            </a:pPr>
            <a:r>
              <a:rPr lang="cs-CZ" dirty="0"/>
              <a:t>Výjimečné prodlužování lhůty</a:t>
            </a:r>
          </a:p>
          <a:p>
            <a:pPr>
              <a:lnSpc>
                <a:spcPct val="100000"/>
              </a:lnSpc>
              <a:spcAft>
                <a:spcPts val="600"/>
              </a:spcAft>
            </a:pPr>
            <a:r>
              <a:rPr lang="cs-CZ" dirty="0"/>
              <a:t>Předběžný odhad znalečného</a:t>
            </a:r>
          </a:p>
          <a:p>
            <a:pPr>
              <a:lnSpc>
                <a:spcPct val="100000"/>
              </a:lnSpc>
              <a:spcAft>
                <a:spcPts val="600"/>
              </a:spcAft>
            </a:pPr>
            <a:r>
              <a:rPr lang="cs-CZ" dirty="0"/>
              <a:t>Priorita znaleckých ústavů a znaleckých kanceláří ve zvlášť obtížných případech</a:t>
            </a:r>
          </a:p>
          <a:p>
            <a:pPr>
              <a:lnSpc>
                <a:spcPct val="100000"/>
              </a:lnSpc>
            </a:pPr>
            <a:endParaRPr lang="cs-CZ" dirty="0"/>
          </a:p>
          <a:p>
            <a:pPr>
              <a:lnSpc>
                <a:spcPct val="100000"/>
              </a:lnSpc>
            </a:pPr>
            <a:endParaRPr lang="cs-CZ" dirty="0"/>
          </a:p>
        </p:txBody>
      </p:sp>
    </p:spTree>
    <p:extLst>
      <p:ext uri="{BB962C8B-B14F-4D97-AF65-F5344CB8AC3E}">
        <p14:creationId xmlns:p14="http://schemas.microsoft.com/office/powerpoint/2010/main" val="3527974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p:sp>
        <p:nvSpPr>
          <p:cNvPr id="4" name="Nadpis 3"/>
          <p:cNvSpPr>
            <a:spLocks noGrp="1"/>
          </p:cNvSpPr>
          <p:nvPr>
            <p:ph type="title"/>
          </p:nvPr>
        </p:nvSpPr>
        <p:spPr/>
        <p:txBody>
          <a:bodyPr/>
          <a:lstStyle/>
          <a:p>
            <a:r>
              <a:rPr lang="cs-CZ" dirty="0"/>
              <a:t>Znalec ad hoc (§ 26)</a:t>
            </a:r>
          </a:p>
        </p:txBody>
      </p:sp>
      <p:sp>
        <p:nvSpPr>
          <p:cNvPr id="5" name="Zástupný symbol pro obsah 4"/>
          <p:cNvSpPr>
            <a:spLocks noGrp="1"/>
          </p:cNvSpPr>
          <p:nvPr>
            <p:ph idx="1"/>
          </p:nvPr>
        </p:nvSpPr>
        <p:spPr/>
        <p:txBody>
          <a:bodyPr/>
          <a:lstStyle/>
          <a:p>
            <a:pPr marL="72000" indent="0">
              <a:lnSpc>
                <a:spcPct val="100000"/>
              </a:lnSpc>
              <a:spcAft>
                <a:spcPts val="600"/>
              </a:spcAft>
              <a:buNone/>
            </a:pPr>
            <a:r>
              <a:rPr lang="cs-CZ" dirty="0"/>
              <a:t>Osoba má potřebné předpoklady pro to, aby podala znalecký posudek, a vyslovila se svým ustanovením souhlas, přitom se jedná o jednu z následujících podmínek:</a:t>
            </a:r>
          </a:p>
          <a:p>
            <a:pPr>
              <a:lnSpc>
                <a:spcPct val="100000"/>
              </a:lnSpc>
              <a:spcAft>
                <a:spcPts val="600"/>
              </a:spcAft>
            </a:pPr>
            <a:r>
              <a:rPr lang="cs-CZ" dirty="0"/>
              <a:t>není nikdo zapsán v seznamu</a:t>
            </a:r>
          </a:p>
          <a:p>
            <a:pPr>
              <a:lnSpc>
                <a:spcPct val="100000"/>
              </a:lnSpc>
              <a:spcAft>
                <a:spcPts val="600"/>
              </a:spcAft>
            </a:pPr>
            <a:r>
              <a:rPr lang="cs-CZ" dirty="0"/>
              <a:t>žádný zapsaný znalec nemůže znalecký posudek podat</a:t>
            </a:r>
          </a:p>
          <a:p>
            <a:pPr>
              <a:lnSpc>
                <a:spcPct val="100000"/>
              </a:lnSpc>
              <a:spcAft>
                <a:spcPts val="600"/>
              </a:spcAft>
            </a:pPr>
            <a:r>
              <a:rPr lang="cs-CZ" b="1" dirty="0"/>
              <a:t>by podání znaleckého posudku znalcem bylo spojeno </a:t>
            </a:r>
            <a:br>
              <a:rPr lang="cs-CZ" b="1" dirty="0"/>
            </a:br>
            <a:r>
              <a:rPr lang="cs-CZ" b="1" dirty="0"/>
              <a:t>s nepřiměřenými náklady nebo obtížemi</a:t>
            </a:r>
          </a:p>
          <a:p>
            <a:pPr marL="72000" indent="0">
              <a:lnSpc>
                <a:spcPct val="100000"/>
              </a:lnSpc>
              <a:spcAft>
                <a:spcPts val="600"/>
              </a:spcAft>
              <a:buNone/>
            </a:pPr>
            <a:r>
              <a:rPr lang="cs-CZ" dirty="0"/>
              <a:t>Práva a povinnosti znalce, vyjma pojištění. </a:t>
            </a:r>
          </a:p>
          <a:p>
            <a:pPr>
              <a:lnSpc>
                <a:spcPct val="100000"/>
              </a:lnSpc>
            </a:pPr>
            <a:endParaRPr lang="cs-CZ" dirty="0"/>
          </a:p>
          <a:p>
            <a:pPr>
              <a:lnSpc>
                <a:spcPct val="100000"/>
              </a:lnSpc>
            </a:pPr>
            <a:endParaRPr lang="cs-CZ" dirty="0"/>
          </a:p>
        </p:txBody>
      </p:sp>
    </p:spTree>
    <p:extLst>
      <p:ext uri="{BB962C8B-B14F-4D97-AF65-F5344CB8AC3E}">
        <p14:creationId xmlns:p14="http://schemas.microsoft.com/office/powerpoint/2010/main" val="2643316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sp>
        <p:nvSpPr>
          <p:cNvPr id="4" name="Nadpis 3"/>
          <p:cNvSpPr>
            <a:spLocks noGrp="1"/>
          </p:cNvSpPr>
          <p:nvPr>
            <p:ph type="title"/>
          </p:nvPr>
        </p:nvSpPr>
        <p:spPr/>
        <p:txBody>
          <a:bodyPr/>
          <a:lstStyle/>
          <a:p>
            <a:r>
              <a:rPr lang="cs-CZ" dirty="0"/>
              <a:t>Způsob podání znaleckého posudku</a:t>
            </a:r>
          </a:p>
        </p:txBody>
      </p:sp>
      <p:sp>
        <p:nvSpPr>
          <p:cNvPr id="5" name="Zástupný symbol pro obsah 4"/>
          <p:cNvSpPr>
            <a:spLocks noGrp="1"/>
          </p:cNvSpPr>
          <p:nvPr>
            <p:ph idx="1"/>
          </p:nvPr>
        </p:nvSpPr>
        <p:spPr/>
        <p:txBody>
          <a:bodyPr/>
          <a:lstStyle/>
          <a:p>
            <a:pPr marL="72000" indent="0">
              <a:lnSpc>
                <a:spcPct val="100000"/>
              </a:lnSpc>
              <a:spcAft>
                <a:spcPts val="600"/>
              </a:spcAft>
              <a:buNone/>
            </a:pPr>
            <a:r>
              <a:rPr lang="cs-CZ" dirty="0"/>
              <a:t>Znalecký posudek se podává v listinné podobě nebo, souhlasí-li s tím zadavatel, v elektronické podobě; lze jej podat též ústně do protokolu. </a:t>
            </a:r>
          </a:p>
          <a:p>
            <a:pPr>
              <a:lnSpc>
                <a:spcPct val="100000"/>
              </a:lnSpc>
              <a:spcAft>
                <a:spcPts val="600"/>
              </a:spcAft>
            </a:pPr>
            <a:r>
              <a:rPr lang="cs-CZ" dirty="0"/>
              <a:t>Podpis + pečeť</a:t>
            </a:r>
          </a:p>
          <a:p>
            <a:pPr>
              <a:lnSpc>
                <a:spcPct val="100000"/>
              </a:lnSpc>
              <a:spcAft>
                <a:spcPts val="600"/>
              </a:spcAft>
            </a:pPr>
            <a:r>
              <a:rPr lang="cs-CZ" dirty="0"/>
              <a:t>Elektronický podpis + časové razítko</a:t>
            </a:r>
          </a:p>
          <a:p>
            <a:pPr>
              <a:lnSpc>
                <a:spcPct val="100000"/>
              </a:lnSpc>
              <a:spcAft>
                <a:spcPts val="600"/>
              </a:spcAft>
            </a:pPr>
            <a:r>
              <a:rPr lang="cs-CZ" dirty="0"/>
              <a:t>Archivační povinnost 10 let!</a:t>
            </a:r>
          </a:p>
          <a:p>
            <a:pPr>
              <a:lnSpc>
                <a:spcPct val="100000"/>
              </a:lnSpc>
            </a:pPr>
            <a:endParaRPr lang="cs-CZ" dirty="0"/>
          </a:p>
        </p:txBody>
      </p:sp>
    </p:spTree>
    <p:extLst>
      <p:ext uri="{BB962C8B-B14F-4D97-AF65-F5344CB8AC3E}">
        <p14:creationId xmlns:p14="http://schemas.microsoft.com/office/powerpoint/2010/main" val="296186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sp>
        <p:nvSpPr>
          <p:cNvPr id="4" name="Nadpis 3"/>
          <p:cNvSpPr>
            <a:spLocks noGrp="1"/>
          </p:cNvSpPr>
          <p:nvPr>
            <p:ph type="title"/>
          </p:nvPr>
        </p:nvSpPr>
        <p:spPr>
          <a:xfrm>
            <a:off x="666000" y="577369"/>
            <a:ext cx="9348273" cy="338682"/>
          </a:xfrm>
        </p:spPr>
        <p:txBody>
          <a:bodyPr/>
          <a:lstStyle/>
          <a:p>
            <a:r>
              <a:rPr lang="cs-CZ" b="1" dirty="0"/>
              <a:t>Nové náležitosti znaleckých posudků </a:t>
            </a:r>
            <a:br>
              <a:rPr lang="cs-CZ" b="1" dirty="0"/>
            </a:br>
            <a:endParaRPr lang="cs-CZ" b="1" dirty="0"/>
          </a:p>
        </p:txBody>
      </p:sp>
      <p:sp>
        <p:nvSpPr>
          <p:cNvPr id="5" name="Zástupný symbol pro obsah 4"/>
          <p:cNvSpPr>
            <a:spLocks noGrp="1"/>
          </p:cNvSpPr>
          <p:nvPr>
            <p:ph idx="1"/>
          </p:nvPr>
        </p:nvSpPr>
        <p:spPr>
          <a:xfrm>
            <a:off x="973123" y="1620780"/>
            <a:ext cx="8925886" cy="2328749"/>
          </a:xfrm>
        </p:spPr>
        <p:txBody>
          <a:bodyPr/>
          <a:lstStyle/>
          <a:p>
            <a:pPr marL="72000" indent="0">
              <a:lnSpc>
                <a:spcPct val="100000"/>
              </a:lnSpc>
              <a:spcAft>
                <a:spcPts val="450"/>
              </a:spcAft>
              <a:buNone/>
            </a:pPr>
            <a:r>
              <a:rPr lang="cs-CZ" sz="2400" b="1" dirty="0"/>
              <a:t>Posudek musí být úplný, pravdivý a přezkoumatelný</a:t>
            </a:r>
          </a:p>
          <a:p>
            <a:pPr>
              <a:lnSpc>
                <a:spcPct val="100000"/>
              </a:lnSpc>
              <a:spcAft>
                <a:spcPts val="450"/>
              </a:spcAft>
            </a:pPr>
            <a:r>
              <a:rPr lang="cs-CZ" sz="2400" dirty="0"/>
              <a:t>Titulní strana</a:t>
            </a:r>
          </a:p>
          <a:p>
            <a:pPr>
              <a:lnSpc>
                <a:spcPct val="100000"/>
              </a:lnSpc>
              <a:spcAft>
                <a:spcPts val="450"/>
              </a:spcAft>
            </a:pPr>
            <a:r>
              <a:rPr lang="cs-CZ" sz="2400" dirty="0"/>
              <a:t>Zadání</a:t>
            </a:r>
          </a:p>
          <a:p>
            <a:pPr>
              <a:lnSpc>
                <a:spcPct val="100000"/>
              </a:lnSpc>
              <a:spcAft>
                <a:spcPts val="450"/>
              </a:spcAft>
            </a:pPr>
            <a:r>
              <a:rPr lang="cs-CZ" sz="2400" dirty="0"/>
              <a:t>Výčet podkladů</a:t>
            </a:r>
          </a:p>
          <a:p>
            <a:pPr>
              <a:lnSpc>
                <a:spcPct val="100000"/>
              </a:lnSpc>
              <a:spcAft>
                <a:spcPts val="450"/>
              </a:spcAft>
            </a:pPr>
            <a:r>
              <a:rPr lang="cs-CZ" sz="2400" dirty="0"/>
              <a:t>Nález</a:t>
            </a:r>
          </a:p>
          <a:p>
            <a:pPr>
              <a:lnSpc>
                <a:spcPct val="100000"/>
              </a:lnSpc>
              <a:spcAft>
                <a:spcPts val="450"/>
              </a:spcAft>
            </a:pPr>
            <a:r>
              <a:rPr lang="cs-CZ" sz="2400" dirty="0"/>
              <a:t>Posudek</a:t>
            </a:r>
          </a:p>
          <a:p>
            <a:pPr>
              <a:lnSpc>
                <a:spcPct val="100000"/>
              </a:lnSpc>
              <a:spcAft>
                <a:spcPts val="450"/>
              </a:spcAft>
            </a:pPr>
            <a:r>
              <a:rPr lang="cs-CZ" sz="2400" dirty="0"/>
              <a:t>Odůvodnění znaleckého posudku</a:t>
            </a:r>
          </a:p>
          <a:p>
            <a:pPr>
              <a:lnSpc>
                <a:spcPct val="100000"/>
              </a:lnSpc>
              <a:spcAft>
                <a:spcPts val="450"/>
              </a:spcAft>
            </a:pPr>
            <a:r>
              <a:rPr lang="cs-CZ" sz="2400" dirty="0"/>
              <a:t>Závěr znaleckého posudku</a:t>
            </a:r>
          </a:p>
          <a:p>
            <a:pPr>
              <a:lnSpc>
                <a:spcPct val="100000"/>
              </a:lnSpc>
              <a:spcAft>
                <a:spcPts val="450"/>
              </a:spcAft>
            </a:pPr>
            <a:r>
              <a:rPr lang="cs-CZ" sz="2400" dirty="0"/>
              <a:t>Příloha znaleckého posudku, je-li to možné</a:t>
            </a:r>
          </a:p>
          <a:p>
            <a:pPr>
              <a:lnSpc>
                <a:spcPct val="100000"/>
              </a:lnSpc>
              <a:spcAft>
                <a:spcPts val="450"/>
              </a:spcAft>
            </a:pPr>
            <a:r>
              <a:rPr lang="cs-CZ" sz="2400" dirty="0"/>
              <a:t>Znalecká doložka, otisk znalecké pečeti</a:t>
            </a:r>
          </a:p>
        </p:txBody>
      </p:sp>
    </p:spTree>
    <p:extLst>
      <p:ext uri="{BB962C8B-B14F-4D97-AF65-F5344CB8AC3E}">
        <p14:creationId xmlns:p14="http://schemas.microsoft.com/office/powerpoint/2010/main" val="3177129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4" name="Nadpis 3"/>
          <p:cNvSpPr>
            <a:spLocks noGrp="1"/>
          </p:cNvSpPr>
          <p:nvPr>
            <p:ph type="title"/>
          </p:nvPr>
        </p:nvSpPr>
        <p:spPr/>
        <p:txBody>
          <a:bodyPr/>
          <a:lstStyle/>
          <a:p>
            <a:r>
              <a:rPr lang="cs-CZ" dirty="0"/>
              <a:t>Úvod</a:t>
            </a:r>
          </a:p>
        </p:txBody>
      </p:sp>
      <p:sp>
        <p:nvSpPr>
          <p:cNvPr id="5" name="Zástupný symbol pro obsah 4"/>
          <p:cNvSpPr>
            <a:spLocks noGrp="1"/>
          </p:cNvSpPr>
          <p:nvPr>
            <p:ph idx="1"/>
          </p:nvPr>
        </p:nvSpPr>
        <p:spPr/>
        <p:txBody>
          <a:bodyPr/>
          <a:lstStyle/>
          <a:p>
            <a:pPr>
              <a:lnSpc>
                <a:spcPct val="100000"/>
              </a:lnSpc>
            </a:pPr>
            <a:r>
              <a:rPr lang="cs-CZ" dirty="0"/>
              <a:t>Zákon </a:t>
            </a:r>
            <a:r>
              <a:rPr lang="cs-CZ" b="1" dirty="0"/>
              <a:t>č. 254/2019 Sb</a:t>
            </a:r>
            <a:r>
              <a:rPr lang="cs-CZ" dirty="0"/>
              <a:t>., o znalcích, znaleckých kancelářích a znaleckých ústavech</a:t>
            </a:r>
          </a:p>
          <a:p>
            <a:r>
              <a:rPr lang="cs-CZ" dirty="0"/>
              <a:t>Účinnost 1. ledna 2021</a:t>
            </a:r>
          </a:p>
          <a:p>
            <a:r>
              <a:rPr lang="cs-CZ" dirty="0"/>
              <a:t>Nahrazuje zák. č. 36/1967 Sb., </a:t>
            </a:r>
            <a:r>
              <a:rPr lang="cs-CZ" dirty="0" err="1"/>
              <a:t>vyhl</a:t>
            </a:r>
            <a:r>
              <a:rPr lang="cs-CZ" dirty="0"/>
              <a:t>. č. 37/1967 Sb.</a:t>
            </a:r>
          </a:p>
          <a:p>
            <a:r>
              <a:rPr lang="cs-CZ" dirty="0"/>
              <a:t>Vyhláška </a:t>
            </a:r>
            <a:r>
              <a:rPr lang="cs-CZ" b="1" dirty="0"/>
              <a:t>č. 503/2020 Sb</a:t>
            </a:r>
            <a:r>
              <a:rPr lang="cs-CZ" dirty="0"/>
              <a:t>., o výkonu znalecké činnosti</a:t>
            </a:r>
          </a:p>
          <a:p>
            <a:r>
              <a:rPr lang="cs-CZ" dirty="0"/>
              <a:t>Vyhláška </a:t>
            </a:r>
            <a:r>
              <a:rPr lang="cs-CZ" b="1" dirty="0"/>
              <a:t>č. 504/2020 Sb</a:t>
            </a:r>
            <a:r>
              <a:rPr lang="cs-CZ" dirty="0"/>
              <a:t>., o znalečném, </a:t>
            </a:r>
            <a:r>
              <a:rPr lang="cs-CZ" dirty="0" err="1"/>
              <a:t>vyhl</a:t>
            </a:r>
            <a:r>
              <a:rPr lang="cs-CZ" dirty="0"/>
              <a:t>. č. 370/2022 Sb. </a:t>
            </a:r>
          </a:p>
          <a:p>
            <a:r>
              <a:rPr lang="cs-CZ" dirty="0"/>
              <a:t>Vyhláška </a:t>
            </a:r>
            <a:r>
              <a:rPr lang="cs-CZ" b="1" dirty="0"/>
              <a:t>č. 505/2004 Sb</a:t>
            </a:r>
            <a:r>
              <a:rPr lang="cs-CZ" dirty="0"/>
              <a:t>., </a:t>
            </a:r>
            <a:r>
              <a:rPr lang="cs-CZ" i="1" dirty="0"/>
              <a:t>„o oborech a odvětvích“</a:t>
            </a:r>
          </a:p>
          <a:p>
            <a:endParaRPr lang="cs-CZ" dirty="0"/>
          </a:p>
        </p:txBody>
      </p:sp>
    </p:spTree>
    <p:extLst>
      <p:ext uri="{BB962C8B-B14F-4D97-AF65-F5344CB8AC3E}">
        <p14:creationId xmlns:p14="http://schemas.microsoft.com/office/powerpoint/2010/main" val="4098209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sp>
        <p:nvSpPr>
          <p:cNvPr id="4" name="Nadpis 3"/>
          <p:cNvSpPr>
            <a:spLocks noGrp="1"/>
          </p:cNvSpPr>
          <p:nvPr>
            <p:ph type="title"/>
          </p:nvPr>
        </p:nvSpPr>
        <p:spPr>
          <a:xfrm>
            <a:off x="768265" y="592891"/>
            <a:ext cx="10290022" cy="857250"/>
          </a:xfrm>
        </p:spPr>
        <p:txBody>
          <a:bodyPr/>
          <a:lstStyle/>
          <a:p>
            <a:r>
              <a:rPr lang="cs-CZ" b="1" dirty="0"/>
              <a:t>Jednoznačnost znaleckého posudku </a:t>
            </a:r>
            <a:br>
              <a:rPr lang="cs-CZ" b="1" dirty="0"/>
            </a:br>
            <a:r>
              <a:rPr lang="cs-CZ" b="1" dirty="0"/>
              <a:t>ve zdravotnictví</a:t>
            </a:r>
            <a:br>
              <a:rPr lang="cs-CZ" dirty="0"/>
            </a:br>
            <a:endParaRPr lang="cs-CZ" dirty="0"/>
          </a:p>
        </p:txBody>
      </p:sp>
      <p:sp>
        <p:nvSpPr>
          <p:cNvPr id="5" name="Zástupný symbol pro obsah 4"/>
          <p:cNvSpPr>
            <a:spLocks noGrp="1"/>
          </p:cNvSpPr>
          <p:nvPr>
            <p:ph idx="1"/>
          </p:nvPr>
        </p:nvSpPr>
        <p:spPr>
          <a:xfrm>
            <a:off x="1115736" y="1821291"/>
            <a:ext cx="9177556" cy="2328749"/>
          </a:xfrm>
        </p:spPr>
        <p:txBody>
          <a:bodyPr/>
          <a:lstStyle/>
          <a:p>
            <a:pPr>
              <a:lnSpc>
                <a:spcPct val="100000"/>
              </a:lnSpc>
            </a:pPr>
            <a:r>
              <a:rPr lang="cs-CZ" dirty="0"/>
              <a:t>Závěr posudku obsahuje jednoznačné odpovědi na položené otázky</a:t>
            </a:r>
          </a:p>
          <a:p>
            <a:r>
              <a:rPr lang="cs-CZ" dirty="0"/>
              <a:t>Povinnost uvést skutečnosti snižující přesnost závěru</a:t>
            </a:r>
          </a:p>
          <a:p>
            <a:pPr>
              <a:lnSpc>
                <a:spcPct val="100000"/>
              </a:lnSpc>
            </a:pPr>
            <a:r>
              <a:rPr lang="cs-CZ" sz="2400" i="1" dirty="0"/>
              <a:t>„Znalecký posudek v odvětví soudního lékařství byl vypracován na základě standardních vyšetřovacích postupů zahrnující pitvu a doprovodné laboratorní vyšetření. Biologický charakter zkoumaného objektu vylučuje z povahy věci vyslovení absolutně jednoznačných závěrů o etiopatogenezi zjištěných nálezů.“ </a:t>
            </a:r>
            <a:endParaRPr lang="cs-CZ" sz="2400" dirty="0"/>
          </a:p>
        </p:txBody>
      </p:sp>
    </p:spTree>
    <p:extLst>
      <p:ext uri="{BB962C8B-B14F-4D97-AF65-F5344CB8AC3E}">
        <p14:creationId xmlns:p14="http://schemas.microsoft.com/office/powerpoint/2010/main" val="1082167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21</a:t>
            </a:fld>
            <a:endParaRPr lang="cs-CZ" altLang="cs-CZ" dirty="0"/>
          </a:p>
        </p:txBody>
      </p:sp>
      <p:sp>
        <p:nvSpPr>
          <p:cNvPr id="4" name="Nadpis 3"/>
          <p:cNvSpPr>
            <a:spLocks noGrp="1"/>
          </p:cNvSpPr>
          <p:nvPr>
            <p:ph type="title"/>
          </p:nvPr>
        </p:nvSpPr>
        <p:spPr>
          <a:xfrm>
            <a:off x="666000" y="577369"/>
            <a:ext cx="9348273" cy="338682"/>
          </a:xfrm>
        </p:spPr>
        <p:txBody>
          <a:bodyPr/>
          <a:lstStyle/>
          <a:p>
            <a:r>
              <a:rPr lang="cs-CZ" b="1" dirty="0"/>
              <a:t>Pečeť + doložka</a:t>
            </a:r>
            <a:br>
              <a:rPr lang="cs-CZ" b="1" dirty="0"/>
            </a:br>
            <a:endParaRPr lang="cs-CZ" b="1" dirty="0"/>
          </a:p>
        </p:txBody>
      </p:sp>
      <p:sp>
        <p:nvSpPr>
          <p:cNvPr id="5" name="Zástupný symbol pro obsah 4"/>
          <p:cNvSpPr>
            <a:spLocks noGrp="1"/>
          </p:cNvSpPr>
          <p:nvPr>
            <p:ph idx="1"/>
          </p:nvPr>
        </p:nvSpPr>
        <p:spPr>
          <a:xfrm>
            <a:off x="964415" y="1324689"/>
            <a:ext cx="8925886" cy="2328749"/>
          </a:xfrm>
        </p:spPr>
        <p:txBody>
          <a:bodyPr/>
          <a:lstStyle/>
          <a:p>
            <a:pPr marL="72000" indent="0">
              <a:lnSpc>
                <a:spcPct val="100000"/>
              </a:lnSpc>
              <a:spcAft>
                <a:spcPts val="450"/>
              </a:spcAft>
              <a:buNone/>
            </a:pPr>
            <a:r>
              <a:rPr lang="cs-CZ" b="1" dirty="0"/>
              <a:t>Znaleckou pečetí lze opatřit pouze znalecký posudek</a:t>
            </a:r>
          </a:p>
          <a:p>
            <a:pPr marL="72000" indent="0">
              <a:lnSpc>
                <a:spcPct val="100000"/>
              </a:lnSpc>
              <a:spcAft>
                <a:spcPts val="450"/>
              </a:spcAft>
              <a:buNone/>
            </a:pPr>
            <a:endParaRPr lang="cs-CZ" b="1" dirty="0"/>
          </a:p>
          <a:p>
            <a:pPr marL="72000" indent="0">
              <a:lnSpc>
                <a:spcPct val="100000"/>
              </a:lnSpc>
              <a:spcAft>
                <a:spcPts val="450"/>
              </a:spcAft>
              <a:buNone/>
            </a:pPr>
            <a:r>
              <a:rPr lang="cs-CZ" b="1" dirty="0"/>
              <a:t>Pouze dvě místa, kde lze dát „znalecké razítko“</a:t>
            </a:r>
          </a:p>
          <a:p>
            <a:pPr marL="72000" indent="0">
              <a:lnSpc>
                <a:spcPct val="100000"/>
              </a:lnSpc>
              <a:spcAft>
                <a:spcPts val="450"/>
              </a:spcAft>
              <a:buNone/>
            </a:pPr>
            <a:endParaRPr lang="cs-CZ" sz="2400" b="1" dirty="0"/>
          </a:p>
          <a:p>
            <a:pPr marL="72000" indent="0">
              <a:lnSpc>
                <a:spcPct val="100000"/>
              </a:lnSpc>
              <a:spcAft>
                <a:spcPts val="450"/>
              </a:spcAft>
              <a:buNone/>
            </a:pPr>
            <a:r>
              <a:rPr lang="cs-CZ" dirty="0"/>
              <a:t>Na poslední stranu znaleckého posudku připojí znalec znaleckou doložku, která obsahuje označení seznamu, v němž je zapsán, označení oboru a odvětví, popřípadě specializaci, ve kterých je oprávněn podávat znalecké posudky, a číslo položky, pod kterou je znalecký posudek zapsán v evidenci znaleckých posudků</a:t>
            </a:r>
            <a:endParaRPr lang="cs-CZ" sz="2400" b="1" dirty="0"/>
          </a:p>
        </p:txBody>
      </p:sp>
    </p:spTree>
    <p:extLst>
      <p:ext uri="{BB962C8B-B14F-4D97-AF65-F5344CB8AC3E}">
        <p14:creationId xmlns:p14="http://schemas.microsoft.com/office/powerpoint/2010/main" val="3800581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sp>
        <p:nvSpPr>
          <p:cNvPr id="4" name="Nadpis 3"/>
          <p:cNvSpPr>
            <a:spLocks noGrp="1"/>
          </p:cNvSpPr>
          <p:nvPr>
            <p:ph type="title"/>
          </p:nvPr>
        </p:nvSpPr>
        <p:spPr>
          <a:xfrm>
            <a:off x="666000" y="768957"/>
            <a:ext cx="9348273" cy="338682"/>
          </a:xfrm>
        </p:spPr>
        <p:txBody>
          <a:bodyPr/>
          <a:lstStyle/>
          <a:p>
            <a:r>
              <a:rPr lang="cs-CZ" b="1" dirty="0"/>
              <a:t>Evidence posudků</a:t>
            </a:r>
            <a:br>
              <a:rPr lang="cs-CZ" b="1" dirty="0"/>
            </a:br>
            <a:endParaRPr lang="cs-CZ" b="1" dirty="0"/>
          </a:p>
        </p:txBody>
      </p:sp>
      <p:sp>
        <p:nvSpPr>
          <p:cNvPr id="6" name="Zástupný symbol pro obsah 2">
            <a:extLst>
              <a:ext uri="{FF2B5EF4-FFF2-40B4-BE49-F238E27FC236}">
                <a16:creationId xmlns:a16="http://schemas.microsoft.com/office/drawing/2014/main" id="{5C1A0274-907F-420C-8057-0F47DFEF30FD}"/>
              </a:ext>
            </a:extLst>
          </p:cNvPr>
          <p:cNvSpPr txBox="1">
            <a:spLocks/>
          </p:cNvSpPr>
          <p:nvPr/>
        </p:nvSpPr>
        <p:spPr>
          <a:xfrm>
            <a:off x="607277" y="1745360"/>
            <a:ext cx="10753200" cy="4139998"/>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spcBef>
                <a:spcPts val="600"/>
              </a:spcBef>
              <a:spcAft>
                <a:spcPts val="600"/>
              </a:spcAft>
            </a:pPr>
            <a:r>
              <a:rPr lang="cs-CZ" dirty="0"/>
              <a:t>Evidence posudků je informačním systémem veřejné správy a je vedena způsobem umožňujícím dálkový přístup</a:t>
            </a:r>
          </a:p>
          <a:p>
            <a:pPr>
              <a:lnSpc>
                <a:spcPct val="100000"/>
              </a:lnSpc>
              <a:spcBef>
                <a:spcPts val="600"/>
              </a:spcBef>
              <a:spcAft>
                <a:spcPts val="600"/>
              </a:spcAft>
            </a:pPr>
            <a:r>
              <a:rPr lang="cs-CZ" kern="0" dirty="0"/>
              <a:t>Zápis do 5 pracovních dnů</a:t>
            </a:r>
          </a:p>
          <a:p>
            <a:pPr>
              <a:lnSpc>
                <a:spcPct val="100000"/>
              </a:lnSpc>
              <a:spcAft>
                <a:spcPts val="600"/>
              </a:spcAft>
            </a:pPr>
            <a:r>
              <a:rPr lang="cs-CZ" b="1" dirty="0"/>
              <a:t>den zadání</a:t>
            </a:r>
            <a:r>
              <a:rPr lang="cs-CZ" dirty="0"/>
              <a:t> znaleckého posudku, </a:t>
            </a:r>
            <a:r>
              <a:rPr lang="cs-CZ" b="1" dirty="0"/>
              <a:t>den podání</a:t>
            </a:r>
            <a:r>
              <a:rPr lang="cs-CZ" dirty="0"/>
              <a:t>, případně den vysvětlení nebo doplnění znaleckého posudku </a:t>
            </a:r>
            <a:r>
              <a:rPr lang="cs-CZ" b="1" dirty="0"/>
              <a:t>a další</a:t>
            </a:r>
          </a:p>
          <a:p>
            <a:pPr>
              <a:lnSpc>
                <a:spcPct val="100000"/>
              </a:lnSpc>
              <a:spcAft>
                <a:spcPts val="600"/>
              </a:spcAft>
            </a:pPr>
            <a:r>
              <a:rPr lang="cs-CZ" kern="0" dirty="0"/>
              <a:t>Kontrola 1x ročně u všech znalců!</a:t>
            </a:r>
          </a:p>
        </p:txBody>
      </p:sp>
    </p:spTree>
    <p:extLst>
      <p:ext uri="{BB962C8B-B14F-4D97-AF65-F5344CB8AC3E}">
        <p14:creationId xmlns:p14="http://schemas.microsoft.com/office/powerpoint/2010/main" val="3584069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23</a:t>
            </a:fld>
            <a:endParaRPr lang="cs-CZ" altLang="cs-CZ" dirty="0"/>
          </a:p>
        </p:txBody>
      </p:sp>
      <p:sp>
        <p:nvSpPr>
          <p:cNvPr id="4" name="Nadpis 3"/>
          <p:cNvSpPr>
            <a:spLocks noGrp="1"/>
          </p:cNvSpPr>
          <p:nvPr>
            <p:ph type="title"/>
          </p:nvPr>
        </p:nvSpPr>
        <p:spPr>
          <a:xfrm>
            <a:off x="666000" y="577369"/>
            <a:ext cx="9348273" cy="338682"/>
          </a:xfrm>
        </p:spPr>
        <p:txBody>
          <a:bodyPr/>
          <a:lstStyle/>
          <a:p>
            <a:r>
              <a:rPr lang="cs-CZ" b="1" dirty="0"/>
              <a:t>Znalečné</a:t>
            </a:r>
            <a:br>
              <a:rPr lang="cs-CZ" b="1" dirty="0"/>
            </a:br>
            <a:endParaRPr lang="cs-CZ" b="1" dirty="0"/>
          </a:p>
        </p:txBody>
      </p:sp>
      <p:sp>
        <p:nvSpPr>
          <p:cNvPr id="6" name="Zástupný symbol pro obsah 2">
            <a:extLst>
              <a:ext uri="{FF2B5EF4-FFF2-40B4-BE49-F238E27FC236}">
                <a16:creationId xmlns:a16="http://schemas.microsoft.com/office/drawing/2014/main" id="{5C1A0274-907F-420C-8057-0F47DFEF30FD}"/>
              </a:ext>
            </a:extLst>
          </p:cNvPr>
          <p:cNvSpPr txBox="1">
            <a:spLocks/>
          </p:cNvSpPr>
          <p:nvPr/>
        </p:nvSpPr>
        <p:spPr>
          <a:xfrm>
            <a:off x="540000" y="1359001"/>
            <a:ext cx="10753200" cy="4139998"/>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spcBef>
                <a:spcPts val="600"/>
              </a:spcBef>
              <a:spcAft>
                <a:spcPts val="600"/>
              </a:spcAft>
            </a:pPr>
            <a:r>
              <a:rPr lang="cs-CZ" dirty="0"/>
              <a:t>Znalci náleží za výkon znalecké činnosti odměna</a:t>
            </a:r>
          </a:p>
          <a:p>
            <a:pPr>
              <a:lnSpc>
                <a:spcPct val="100000"/>
              </a:lnSpc>
              <a:spcBef>
                <a:spcPts val="600"/>
              </a:spcBef>
              <a:spcAft>
                <a:spcPts val="600"/>
              </a:spcAft>
            </a:pPr>
            <a:r>
              <a:rPr lang="cs-CZ" dirty="0"/>
              <a:t>Smluvní odměna musí být písemně sjednána před započetím výkonu znalecké činnosti, a to tak, aby žádným způsobem nezávisela na výsledku této činnosti. Znalec ve znaleckém posudku povinně uvede, zda byla smluvní odměna sjednána. </a:t>
            </a:r>
          </a:p>
          <a:p>
            <a:pPr>
              <a:lnSpc>
                <a:spcPct val="100000"/>
              </a:lnSpc>
              <a:spcBef>
                <a:spcPts val="600"/>
              </a:spcBef>
              <a:spcAft>
                <a:spcPts val="600"/>
              </a:spcAft>
            </a:pPr>
            <a:r>
              <a:rPr lang="cs-CZ" dirty="0"/>
              <a:t>Znalečným se rozumí souhrnná částka </a:t>
            </a:r>
            <a:r>
              <a:rPr lang="cs-CZ" b="1" dirty="0"/>
              <a:t>odměny</a:t>
            </a:r>
            <a:r>
              <a:rPr lang="cs-CZ" dirty="0"/>
              <a:t>, </a:t>
            </a:r>
            <a:r>
              <a:rPr lang="cs-CZ" b="1" dirty="0"/>
              <a:t>náhrady hotových výdajů</a:t>
            </a:r>
            <a:r>
              <a:rPr lang="cs-CZ" dirty="0"/>
              <a:t> a </a:t>
            </a:r>
            <a:r>
              <a:rPr lang="cs-CZ" b="1" dirty="0"/>
              <a:t>náhrady za ztrátu času</a:t>
            </a:r>
            <a:r>
              <a:rPr lang="cs-CZ" dirty="0"/>
              <a:t> včetně času stráveného na cestě</a:t>
            </a:r>
          </a:p>
          <a:p>
            <a:pPr>
              <a:lnSpc>
                <a:spcPct val="100000"/>
              </a:lnSpc>
              <a:spcBef>
                <a:spcPts val="600"/>
              </a:spcBef>
              <a:spcAft>
                <a:spcPts val="600"/>
              </a:spcAft>
            </a:pPr>
            <a:r>
              <a:rPr lang="cs-CZ" kern="0" dirty="0"/>
              <a:t>Nikoliv „</a:t>
            </a:r>
            <a:r>
              <a:rPr lang="cs-CZ" b="1" kern="0" dirty="0"/>
              <a:t>Jiné náklady znalce</a:t>
            </a:r>
            <a:r>
              <a:rPr lang="cs-CZ" kern="0" dirty="0"/>
              <a:t>“ (běžné administrativní práce)</a:t>
            </a:r>
          </a:p>
          <a:p>
            <a:pPr>
              <a:lnSpc>
                <a:spcPct val="100000"/>
              </a:lnSpc>
              <a:spcBef>
                <a:spcPts val="600"/>
              </a:spcBef>
              <a:spcAft>
                <a:spcPts val="600"/>
              </a:spcAft>
            </a:pPr>
            <a:r>
              <a:rPr lang="cs-CZ" kern="0" dirty="0"/>
              <a:t>DPH ano</a:t>
            </a:r>
          </a:p>
        </p:txBody>
      </p:sp>
    </p:spTree>
    <p:extLst>
      <p:ext uri="{BB962C8B-B14F-4D97-AF65-F5344CB8AC3E}">
        <p14:creationId xmlns:p14="http://schemas.microsoft.com/office/powerpoint/2010/main" val="219915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24</a:t>
            </a:fld>
            <a:endParaRPr lang="cs-CZ" altLang="cs-CZ" dirty="0"/>
          </a:p>
        </p:txBody>
      </p:sp>
      <p:sp>
        <p:nvSpPr>
          <p:cNvPr id="4" name="Nadpis 3"/>
          <p:cNvSpPr>
            <a:spLocks noGrp="1"/>
          </p:cNvSpPr>
          <p:nvPr>
            <p:ph type="title"/>
          </p:nvPr>
        </p:nvSpPr>
        <p:spPr>
          <a:xfrm>
            <a:off x="791835" y="2966565"/>
            <a:ext cx="9348273" cy="338682"/>
          </a:xfrm>
        </p:spPr>
        <p:txBody>
          <a:bodyPr/>
          <a:lstStyle/>
          <a:p>
            <a:r>
              <a:rPr lang="cs-CZ" b="1" dirty="0"/>
              <a:t>Vyhláška o výkonu znalecké činnosti</a:t>
            </a:r>
            <a:br>
              <a:rPr lang="cs-CZ" b="1" dirty="0"/>
            </a:br>
            <a:endParaRPr lang="cs-CZ" b="1" dirty="0"/>
          </a:p>
        </p:txBody>
      </p:sp>
    </p:spTree>
    <p:extLst>
      <p:ext uri="{BB962C8B-B14F-4D97-AF65-F5344CB8AC3E}">
        <p14:creationId xmlns:p14="http://schemas.microsoft.com/office/powerpoint/2010/main" val="4021365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Průkaz, pečeť, pojištění</a:t>
            </a:r>
          </a:p>
        </p:txBody>
      </p:sp>
      <p:sp>
        <p:nvSpPr>
          <p:cNvPr id="3" name="Zástupný symbol pro obsah 2"/>
          <p:cNvSpPr>
            <a:spLocks noGrp="1"/>
          </p:cNvSpPr>
          <p:nvPr>
            <p:ph idx="1"/>
          </p:nvPr>
        </p:nvSpPr>
        <p:spPr/>
        <p:txBody>
          <a:bodyPr/>
          <a:lstStyle/>
          <a:p>
            <a:r>
              <a:rPr lang="cs-CZ" dirty="0"/>
              <a:t>Ministerstvo si vyžádá fotografii, bude nový průkaz</a:t>
            </a:r>
          </a:p>
          <a:p>
            <a:pPr>
              <a:lnSpc>
                <a:spcPct val="100000"/>
              </a:lnSpc>
              <a:spcBef>
                <a:spcPts val="600"/>
              </a:spcBef>
            </a:pPr>
            <a:r>
              <a:rPr lang="cs-CZ" dirty="0"/>
              <a:t>Pečeť zůstává stejná, může se otisknout modrou nebo fialovou barvou.</a:t>
            </a:r>
          </a:p>
          <a:p>
            <a:pPr marL="72000" indent="0">
              <a:lnSpc>
                <a:spcPct val="100000"/>
              </a:lnSpc>
              <a:buNone/>
            </a:pPr>
            <a:endParaRPr lang="cs-CZ" dirty="0"/>
          </a:p>
        </p:txBody>
      </p:sp>
      <p:pic>
        <p:nvPicPr>
          <p:cNvPr id="5" name="Obrázek 4">
            <a:extLst>
              <a:ext uri="{FF2B5EF4-FFF2-40B4-BE49-F238E27FC236}">
                <a16:creationId xmlns:a16="http://schemas.microsoft.com/office/drawing/2014/main" id="{96712F42-D434-461B-A0BE-71139714B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0269" y="3080475"/>
            <a:ext cx="4810125" cy="3057525"/>
          </a:xfrm>
          <a:prstGeom prst="rect">
            <a:avLst/>
          </a:prstGeom>
        </p:spPr>
      </p:pic>
    </p:spTree>
    <p:extLst>
      <p:ext uri="{BB962C8B-B14F-4D97-AF65-F5344CB8AC3E}">
        <p14:creationId xmlns:p14="http://schemas.microsoft.com/office/powerpoint/2010/main" val="2759961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26</a:t>
            </a:fld>
            <a:endParaRPr lang="cs-CZ" altLang="cs-CZ" dirty="0"/>
          </a:p>
        </p:txBody>
      </p:sp>
      <p:sp>
        <p:nvSpPr>
          <p:cNvPr id="4" name="Nadpis 3"/>
          <p:cNvSpPr>
            <a:spLocks noGrp="1"/>
          </p:cNvSpPr>
          <p:nvPr>
            <p:ph type="title"/>
          </p:nvPr>
        </p:nvSpPr>
        <p:spPr>
          <a:xfrm>
            <a:off x="666000" y="746709"/>
            <a:ext cx="9348273" cy="338682"/>
          </a:xfrm>
        </p:spPr>
        <p:txBody>
          <a:bodyPr/>
          <a:lstStyle/>
          <a:p>
            <a:r>
              <a:rPr lang="cs-CZ" b="1" dirty="0"/>
              <a:t>Znalecký posudek - zásady</a:t>
            </a:r>
            <a:br>
              <a:rPr lang="cs-CZ" b="1" dirty="0"/>
            </a:br>
            <a:endParaRPr lang="cs-CZ" b="1" dirty="0"/>
          </a:p>
        </p:txBody>
      </p:sp>
      <p:sp>
        <p:nvSpPr>
          <p:cNvPr id="6" name="Zástupný symbol pro obsah 2">
            <a:extLst>
              <a:ext uri="{FF2B5EF4-FFF2-40B4-BE49-F238E27FC236}">
                <a16:creationId xmlns:a16="http://schemas.microsoft.com/office/drawing/2014/main" id="{5C1A0274-907F-420C-8057-0F47DFEF30FD}"/>
              </a:ext>
            </a:extLst>
          </p:cNvPr>
          <p:cNvSpPr txBox="1">
            <a:spLocks/>
          </p:cNvSpPr>
          <p:nvPr/>
        </p:nvSpPr>
        <p:spPr>
          <a:xfrm>
            <a:off x="540000" y="1502026"/>
            <a:ext cx="10753200" cy="4139998"/>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spcBef>
                <a:spcPts val="600"/>
              </a:spcBef>
              <a:spcAft>
                <a:spcPts val="600"/>
              </a:spcAft>
            </a:pPr>
            <a:r>
              <a:rPr lang="cs-CZ" dirty="0"/>
              <a:t>Znalecký posudek musí úplně a srozumitelně zachytit postup, kterým znalec zpracoval znalecký posudek, včetně použitých metod a odůvodnění jejich použití. Použitou metodou se rozumí též použitý postup. </a:t>
            </a:r>
          </a:p>
          <a:p>
            <a:pPr>
              <a:lnSpc>
                <a:spcPct val="100000"/>
              </a:lnSpc>
              <a:spcBef>
                <a:spcPts val="600"/>
              </a:spcBef>
              <a:spcAft>
                <a:spcPts val="600"/>
              </a:spcAft>
            </a:pPr>
            <a:r>
              <a:rPr lang="cs-CZ" dirty="0"/>
              <a:t>Znalecký posudek musí být zpracován přehledně. Pokud je to třeba k zajištění přehlednosti, znalecký posudek obsahuje zejména seznam kapitol, tabulek, grafů a zkratek. </a:t>
            </a:r>
          </a:p>
        </p:txBody>
      </p:sp>
    </p:spTree>
    <p:extLst>
      <p:ext uri="{BB962C8B-B14F-4D97-AF65-F5344CB8AC3E}">
        <p14:creationId xmlns:p14="http://schemas.microsoft.com/office/powerpoint/2010/main" val="24046210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27</a:t>
            </a:fld>
            <a:endParaRPr lang="cs-CZ" altLang="cs-CZ" dirty="0"/>
          </a:p>
        </p:txBody>
      </p:sp>
      <p:sp>
        <p:nvSpPr>
          <p:cNvPr id="4" name="Nadpis 3"/>
          <p:cNvSpPr>
            <a:spLocks noGrp="1"/>
          </p:cNvSpPr>
          <p:nvPr>
            <p:ph type="title"/>
          </p:nvPr>
        </p:nvSpPr>
        <p:spPr>
          <a:xfrm>
            <a:off x="666000" y="577369"/>
            <a:ext cx="9348273" cy="338682"/>
          </a:xfrm>
        </p:spPr>
        <p:txBody>
          <a:bodyPr/>
          <a:lstStyle/>
          <a:p>
            <a:r>
              <a:rPr lang="cs-CZ" b="1" dirty="0"/>
              <a:t>Nové náležitosti znaleckých posudků </a:t>
            </a:r>
            <a:br>
              <a:rPr lang="cs-CZ" b="1" dirty="0"/>
            </a:br>
            <a:endParaRPr lang="cs-CZ" b="1" dirty="0"/>
          </a:p>
        </p:txBody>
      </p:sp>
      <p:sp>
        <p:nvSpPr>
          <p:cNvPr id="5" name="Zástupný symbol pro obsah 4"/>
          <p:cNvSpPr>
            <a:spLocks noGrp="1"/>
          </p:cNvSpPr>
          <p:nvPr>
            <p:ph idx="1"/>
          </p:nvPr>
        </p:nvSpPr>
        <p:spPr>
          <a:xfrm>
            <a:off x="973123" y="1620780"/>
            <a:ext cx="8925886" cy="2328749"/>
          </a:xfrm>
        </p:spPr>
        <p:txBody>
          <a:bodyPr/>
          <a:lstStyle/>
          <a:p>
            <a:pPr marL="72000" indent="0">
              <a:lnSpc>
                <a:spcPct val="100000"/>
              </a:lnSpc>
              <a:spcAft>
                <a:spcPts val="450"/>
              </a:spcAft>
              <a:buNone/>
            </a:pPr>
            <a:r>
              <a:rPr lang="cs-CZ" sz="2400" b="1" dirty="0"/>
              <a:t>Posudek musí být úplný, pravdivý a přezkoumatelný § 28/1 zák.</a:t>
            </a: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3389" y="2299063"/>
            <a:ext cx="6378408" cy="3663631"/>
          </a:xfrm>
          <a:prstGeom prst="rect">
            <a:avLst/>
          </a:prstGeom>
        </p:spPr>
      </p:pic>
    </p:spTree>
    <p:extLst>
      <p:ext uri="{BB962C8B-B14F-4D97-AF65-F5344CB8AC3E}">
        <p14:creationId xmlns:p14="http://schemas.microsoft.com/office/powerpoint/2010/main" val="6247989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28</a:t>
            </a:fld>
            <a:endParaRPr lang="cs-CZ" altLang="cs-CZ" dirty="0"/>
          </a:p>
        </p:txBody>
      </p:sp>
      <p:sp>
        <p:nvSpPr>
          <p:cNvPr id="4" name="Nadpis 3"/>
          <p:cNvSpPr>
            <a:spLocks noGrp="1"/>
          </p:cNvSpPr>
          <p:nvPr>
            <p:ph type="title"/>
          </p:nvPr>
        </p:nvSpPr>
        <p:spPr>
          <a:xfrm>
            <a:off x="768266" y="540639"/>
            <a:ext cx="10290022" cy="857250"/>
          </a:xfrm>
        </p:spPr>
        <p:txBody>
          <a:bodyPr/>
          <a:lstStyle/>
          <a:p>
            <a:r>
              <a:rPr lang="cs-CZ" b="1" dirty="0"/>
              <a:t>Formalizace znaleckého posudku</a:t>
            </a:r>
            <a:br>
              <a:rPr lang="cs-CZ" dirty="0"/>
            </a:br>
            <a:endParaRPr lang="cs-CZ" dirty="0"/>
          </a:p>
        </p:txBody>
      </p:sp>
      <p:sp>
        <p:nvSpPr>
          <p:cNvPr id="5" name="Zástupný symbol pro obsah 4"/>
          <p:cNvSpPr>
            <a:spLocks noGrp="1"/>
          </p:cNvSpPr>
          <p:nvPr>
            <p:ph idx="1"/>
          </p:nvPr>
        </p:nvSpPr>
        <p:spPr>
          <a:xfrm>
            <a:off x="1098319" y="1568742"/>
            <a:ext cx="9177556" cy="2328749"/>
          </a:xfrm>
        </p:spPr>
        <p:txBody>
          <a:bodyPr/>
          <a:lstStyle/>
          <a:p>
            <a:pPr>
              <a:lnSpc>
                <a:spcPct val="100000"/>
              </a:lnSpc>
            </a:pPr>
            <a:r>
              <a:rPr lang="cs-CZ" dirty="0"/>
              <a:t>V předmětné publikaci je vysoce teoreticky zdůvodněno, proč členění posudků dle dřívějšího zákona neumožňuje zajistit přezkoumatelnost posudku</a:t>
            </a:r>
          </a:p>
          <a:p>
            <a:pPr>
              <a:lnSpc>
                <a:spcPct val="100000"/>
              </a:lnSpc>
            </a:pPr>
            <a:r>
              <a:rPr lang="cs-CZ" dirty="0"/>
              <a:t>Bylo navrženo nové členění, které bylo prakticky identicky převzato do obecně závazných právních předpisů</a:t>
            </a:r>
            <a:br>
              <a:rPr lang="cs-CZ" dirty="0"/>
            </a:br>
            <a:endParaRPr lang="cs-CZ" dirty="0"/>
          </a:p>
          <a:p>
            <a:pPr>
              <a:lnSpc>
                <a:spcPct val="100000"/>
              </a:lnSpc>
            </a:pPr>
            <a:r>
              <a:rPr lang="cs-CZ" dirty="0"/>
              <a:t>Jsou posudky dle nové právní úpravy lépe přezkoumatelné? </a:t>
            </a:r>
          </a:p>
        </p:txBody>
      </p:sp>
    </p:spTree>
    <p:extLst>
      <p:ext uri="{BB962C8B-B14F-4D97-AF65-F5344CB8AC3E}">
        <p14:creationId xmlns:p14="http://schemas.microsoft.com/office/powerpoint/2010/main" val="38536971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29</a:t>
            </a:fld>
            <a:endParaRPr lang="cs-CZ" altLang="cs-CZ" dirty="0"/>
          </a:p>
        </p:txBody>
      </p:sp>
      <p:sp>
        <p:nvSpPr>
          <p:cNvPr id="4" name="Nadpis 3"/>
          <p:cNvSpPr>
            <a:spLocks noGrp="1"/>
          </p:cNvSpPr>
          <p:nvPr>
            <p:ph type="title"/>
          </p:nvPr>
        </p:nvSpPr>
        <p:spPr>
          <a:xfrm>
            <a:off x="666000" y="746709"/>
            <a:ext cx="9348273" cy="338682"/>
          </a:xfrm>
        </p:spPr>
        <p:txBody>
          <a:bodyPr/>
          <a:lstStyle/>
          <a:p>
            <a:r>
              <a:rPr lang="cs-CZ" b="1" dirty="0"/>
              <a:t>Znalecký posudek - postup</a:t>
            </a:r>
            <a:br>
              <a:rPr lang="cs-CZ" b="1" dirty="0"/>
            </a:br>
            <a:endParaRPr lang="cs-CZ" b="1" dirty="0"/>
          </a:p>
        </p:txBody>
      </p:sp>
      <p:sp>
        <p:nvSpPr>
          <p:cNvPr id="6" name="Zástupný symbol pro obsah 2">
            <a:extLst>
              <a:ext uri="{FF2B5EF4-FFF2-40B4-BE49-F238E27FC236}">
                <a16:creationId xmlns:a16="http://schemas.microsoft.com/office/drawing/2014/main" id="{5C1A0274-907F-420C-8057-0F47DFEF30FD}"/>
              </a:ext>
            </a:extLst>
          </p:cNvPr>
          <p:cNvSpPr txBox="1">
            <a:spLocks/>
          </p:cNvSpPr>
          <p:nvPr/>
        </p:nvSpPr>
        <p:spPr>
          <a:xfrm>
            <a:off x="910388" y="1946164"/>
            <a:ext cx="10753200" cy="4139998"/>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lnSpc>
                <a:spcPct val="100000"/>
              </a:lnSpc>
              <a:buNone/>
            </a:pPr>
            <a:r>
              <a:rPr lang="cs-CZ" dirty="0"/>
              <a:t>Znalec při zpracování znaleckého posudku </a:t>
            </a:r>
          </a:p>
          <a:p>
            <a:pPr marL="72000" indent="0">
              <a:lnSpc>
                <a:spcPct val="100000"/>
              </a:lnSpc>
              <a:buNone/>
            </a:pPr>
            <a:r>
              <a:rPr lang="cs-CZ" dirty="0"/>
              <a:t>a) vybere zdroj dat,  </a:t>
            </a:r>
          </a:p>
          <a:p>
            <a:pPr marL="72000" indent="0">
              <a:lnSpc>
                <a:spcPct val="100000"/>
              </a:lnSpc>
              <a:buNone/>
            </a:pPr>
            <a:r>
              <a:rPr lang="cs-CZ" dirty="0"/>
              <a:t>b) sebere nebo vytvoří data, </a:t>
            </a:r>
          </a:p>
          <a:p>
            <a:pPr marL="72000" indent="0">
              <a:lnSpc>
                <a:spcPct val="100000"/>
              </a:lnSpc>
              <a:buNone/>
            </a:pPr>
            <a:r>
              <a:rPr lang="cs-CZ" dirty="0"/>
              <a:t>c) zpracuje data, </a:t>
            </a:r>
          </a:p>
          <a:p>
            <a:pPr marL="72000" indent="0">
              <a:lnSpc>
                <a:spcPct val="100000"/>
              </a:lnSpc>
              <a:buNone/>
            </a:pPr>
            <a:r>
              <a:rPr lang="cs-CZ" dirty="0"/>
              <a:t>d) provede analýzu dat a zformuluje její výsledky, </a:t>
            </a:r>
          </a:p>
          <a:p>
            <a:pPr marL="72000" indent="0">
              <a:lnSpc>
                <a:spcPct val="100000"/>
              </a:lnSpc>
              <a:buNone/>
            </a:pPr>
            <a:r>
              <a:rPr lang="cs-CZ" dirty="0"/>
              <a:t>e) interpretuje výsledky analýzy dat, </a:t>
            </a:r>
          </a:p>
          <a:p>
            <a:pPr marL="72000" indent="0">
              <a:lnSpc>
                <a:spcPct val="100000"/>
              </a:lnSpc>
              <a:buNone/>
            </a:pPr>
            <a:r>
              <a:rPr lang="cs-CZ" dirty="0"/>
              <a:t>f) zkontroluje svůj postup podle písmen a) až e) a </a:t>
            </a:r>
          </a:p>
          <a:p>
            <a:pPr marL="72000" indent="0">
              <a:lnSpc>
                <a:spcPct val="100000"/>
              </a:lnSpc>
              <a:buNone/>
            </a:pPr>
            <a:r>
              <a:rPr lang="cs-CZ" dirty="0"/>
              <a:t>g) zformuluje závěr. </a:t>
            </a:r>
          </a:p>
        </p:txBody>
      </p:sp>
    </p:spTree>
    <p:extLst>
      <p:ext uri="{BB962C8B-B14F-4D97-AF65-F5344CB8AC3E}">
        <p14:creationId xmlns:p14="http://schemas.microsoft.com/office/powerpoint/2010/main" val="30241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4" name="Nadpis 3"/>
          <p:cNvSpPr>
            <a:spLocks noGrp="1"/>
          </p:cNvSpPr>
          <p:nvPr>
            <p:ph type="title"/>
          </p:nvPr>
        </p:nvSpPr>
        <p:spPr/>
        <p:txBody>
          <a:bodyPr/>
          <a:lstStyle/>
          <a:p>
            <a:r>
              <a:rPr lang="cs-CZ" dirty="0"/>
              <a:t>Znalecká činnost</a:t>
            </a:r>
          </a:p>
        </p:txBody>
      </p:sp>
      <p:sp>
        <p:nvSpPr>
          <p:cNvPr id="5" name="Zástupný symbol pro obsah 4"/>
          <p:cNvSpPr>
            <a:spLocks noGrp="1"/>
          </p:cNvSpPr>
          <p:nvPr>
            <p:ph idx="1"/>
          </p:nvPr>
        </p:nvSpPr>
        <p:spPr/>
        <p:txBody>
          <a:bodyPr/>
          <a:lstStyle/>
          <a:p>
            <a:pPr>
              <a:lnSpc>
                <a:spcPct val="100000"/>
              </a:lnSpc>
            </a:pPr>
            <a:r>
              <a:rPr lang="cs-CZ" dirty="0"/>
              <a:t>Provádění znaleckých úkonů, zejména zpracování a podání znaleckého posudku, jeho doplnění nebo vysvětlení, a činnost, která bezprostředně směřuje k podání znaleckého posudku, jeho doplnění nebo vysvětlení</a:t>
            </a:r>
          </a:p>
          <a:p>
            <a:pPr>
              <a:lnSpc>
                <a:spcPct val="100000"/>
              </a:lnSpc>
            </a:pPr>
            <a:r>
              <a:rPr lang="cs-CZ" dirty="0"/>
              <a:t>Povinnost vykonávat znaleckou činnost pouze v oboru a odvětví a </a:t>
            </a:r>
            <a:r>
              <a:rPr lang="cs-CZ" dirty="0">
                <a:solidFill>
                  <a:srgbClr val="FF0000"/>
                </a:solidFill>
              </a:rPr>
              <a:t>případně specializaci (zužující a sebeomezující)</a:t>
            </a:r>
          </a:p>
          <a:p>
            <a:pPr>
              <a:lnSpc>
                <a:spcPct val="100000"/>
              </a:lnSpc>
            </a:pPr>
            <a:r>
              <a:rPr lang="cs-CZ" dirty="0"/>
              <a:t>s odbornou péčí, nezávisle, nestranně a ve sjednané nebo stanovené době</a:t>
            </a:r>
          </a:p>
          <a:p>
            <a:pPr>
              <a:lnSpc>
                <a:spcPct val="100000"/>
              </a:lnSpc>
            </a:pPr>
            <a:r>
              <a:rPr lang="cs-CZ" dirty="0"/>
              <a:t>osobně</a:t>
            </a:r>
          </a:p>
          <a:p>
            <a:pPr>
              <a:lnSpc>
                <a:spcPct val="100000"/>
              </a:lnSpc>
            </a:pPr>
            <a:endParaRPr lang="cs-CZ" dirty="0"/>
          </a:p>
        </p:txBody>
      </p:sp>
    </p:spTree>
    <p:extLst>
      <p:ext uri="{BB962C8B-B14F-4D97-AF65-F5344CB8AC3E}">
        <p14:creationId xmlns:p14="http://schemas.microsoft.com/office/powerpoint/2010/main" val="36836825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30</a:t>
            </a:fld>
            <a:endParaRPr lang="cs-CZ" altLang="cs-CZ" dirty="0"/>
          </a:p>
        </p:txBody>
      </p:sp>
      <p:sp>
        <p:nvSpPr>
          <p:cNvPr id="4" name="Nadpis 3"/>
          <p:cNvSpPr>
            <a:spLocks noGrp="1"/>
          </p:cNvSpPr>
          <p:nvPr>
            <p:ph type="title"/>
          </p:nvPr>
        </p:nvSpPr>
        <p:spPr>
          <a:xfrm>
            <a:off x="666000" y="746709"/>
            <a:ext cx="9348273" cy="338682"/>
          </a:xfrm>
        </p:spPr>
        <p:txBody>
          <a:bodyPr/>
          <a:lstStyle/>
          <a:p>
            <a:r>
              <a:rPr lang="cs-CZ" b="1" dirty="0"/>
              <a:t>Zdroj dat</a:t>
            </a:r>
            <a:br>
              <a:rPr lang="cs-CZ" b="1" dirty="0"/>
            </a:br>
            <a:endParaRPr lang="cs-CZ" b="1" dirty="0"/>
          </a:p>
        </p:txBody>
      </p:sp>
      <p:sp>
        <p:nvSpPr>
          <p:cNvPr id="6" name="Zástupný symbol pro obsah 2">
            <a:extLst>
              <a:ext uri="{FF2B5EF4-FFF2-40B4-BE49-F238E27FC236}">
                <a16:creationId xmlns:a16="http://schemas.microsoft.com/office/drawing/2014/main" id="{5C1A0274-907F-420C-8057-0F47DFEF30FD}"/>
              </a:ext>
            </a:extLst>
          </p:cNvPr>
          <p:cNvSpPr txBox="1">
            <a:spLocks/>
          </p:cNvSpPr>
          <p:nvPr/>
        </p:nvSpPr>
        <p:spPr>
          <a:xfrm>
            <a:off x="540000" y="1502026"/>
            <a:ext cx="10753200" cy="4139998"/>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pPr>
            <a:r>
              <a:rPr lang="cs-CZ" dirty="0"/>
              <a:t>Zdrojem dat je informační databáze, předmět ohledání, fyzická osoba, písemnost obsažená ve spisu, který vede orgán veřejné moci, nebo kterou předložila fyzická nebo právnická osoba, nebo jiný zdroj informací, které jsou potřebné k odpovědi na zadanou odbornou otázku. </a:t>
            </a:r>
          </a:p>
          <a:p>
            <a:pPr>
              <a:lnSpc>
                <a:spcPct val="100000"/>
              </a:lnSpc>
            </a:pPr>
            <a:r>
              <a:rPr lang="cs-CZ" dirty="0"/>
              <a:t>Znalec vybere zdroj dat ve vztahu k zadané odborné otázce a s ohledem na způsob sběru nebo tvorby dat. Znalec si zdroj dat </a:t>
            </a:r>
            <a:r>
              <a:rPr lang="cs-CZ" dirty="0">
                <a:solidFill>
                  <a:srgbClr val="FF0000"/>
                </a:solidFill>
              </a:rPr>
              <a:t>opatří sám</a:t>
            </a:r>
            <a:r>
              <a:rPr lang="cs-CZ" dirty="0"/>
              <a:t> nebo prostřednictvím jiné osoby nebo orgánu veřejné moci. </a:t>
            </a:r>
          </a:p>
        </p:txBody>
      </p:sp>
    </p:spTree>
    <p:extLst>
      <p:ext uri="{BB962C8B-B14F-4D97-AF65-F5344CB8AC3E}">
        <p14:creationId xmlns:p14="http://schemas.microsoft.com/office/powerpoint/2010/main" val="32813234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31</a:t>
            </a:fld>
            <a:endParaRPr lang="cs-CZ" altLang="cs-CZ" dirty="0"/>
          </a:p>
        </p:txBody>
      </p:sp>
      <p:sp>
        <p:nvSpPr>
          <p:cNvPr id="4" name="Nadpis 3"/>
          <p:cNvSpPr>
            <a:spLocks noGrp="1"/>
          </p:cNvSpPr>
          <p:nvPr>
            <p:ph type="title"/>
          </p:nvPr>
        </p:nvSpPr>
        <p:spPr>
          <a:xfrm>
            <a:off x="666000" y="746709"/>
            <a:ext cx="9348273" cy="338682"/>
          </a:xfrm>
        </p:spPr>
        <p:txBody>
          <a:bodyPr/>
          <a:lstStyle/>
          <a:p>
            <a:r>
              <a:rPr lang="cs-CZ" b="1" dirty="0"/>
              <a:t>Zdroj dat</a:t>
            </a:r>
            <a:br>
              <a:rPr lang="cs-CZ" b="1" dirty="0"/>
            </a:br>
            <a:endParaRPr lang="cs-CZ" b="1" dirty="0"/>
          </a:p>
        </p:txBody>
      </p:sp>
      <p:sp>
        <p:nvSpPr>
          <p:cNvPr id="6" name="Zástupný symbol pro obsah 2">
            <a:extLst>
              <a:ext uri="{FF2B5EF4-FFF2-40B4-BE49-F238E27FC236}">
                <a16:creationId xmlns:a16="http://schemas.microsoft.com/office/drawing/2014/main" id="{5C1A0274-907F-420C-8057-0F47DFEF30FD}"/>
              </a:ext>
            </a:extLst>
          </p:cNvPr>
          <p:cNvSpPr txBox="1">
            <a:spLocks/>
          </p:cNvSpPr>
          <p:nvPr/>
        </p:nvSpPr>
        <p:spPr>
          <a:xfrm>
            <a:off x="540000" y="1502026"/>
            <a:ext cx="10753200" cy="4139998"/>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spcBef>
                <a:spcPts val="600"/>
              </a:spcBef>
            </a:pPr>
            <a:r>
              <a:rPr lang="cs-CZ" dirty="0"/>
              <a:t>Vybraný zdroj dat musí být věrohodný. Pokud znalec nemohl ověřit věrohodnost zdroje dat, zformuluje skutečnosti, pro které nemohl ověření provést. </a:t>
            </a:r>
          </a:p>
          <a:p>
            <a:pPr>
              <a:lnSpc>
                <a:spcPct val="100000"/>
              </a:lnSpc>
              <a:spcBef>
                <a:spcPts val="600"/>
              </a:spcBef>
            </a:pPr>
            <a:r>
              <a:rPr lang="cs-CZ" dirty="0"/>
              <a:t>Pokud je to možné a účelné, znalec vybere více zdrojů dat. </a:t>
            </a:r>
          </a:p>
          <a:p>
            <a:pPr>
              <a:lnSpc>
                <a:spcPct val="100000"/>
              </a:lnSpc>
              <a:spcBef>
                <a:spcPts val="600"/>
              </a:spcBef>
            </a:pPr>
            <a:r>
              <a:rPr lang="cs-CZ" dirty="0"/>
              <a:t>Znalec sebere nebo vytvoří data způsobem, který je adekvátní jejich zdroji a analýze dat.</a:t>
            </a:r>
          </a:p>
          <a:p>
            <a:pPr>
              <a:lnSpc>
                <a:spcPct val="100000"/>
              </a:lnSpc>
              <a:spcBef>
                <a:spcPts val="600"/>
              </a:spcBef>
            </a:pPr>
            <a:r>
              <a:rPr lang="cs-CZ" dirty="0"/>
              <a:t>Znalec sebere nebo vytvoří pouze data, která bude analyzovat a která jsou reprezentativní a ve vztahu k zadané odborné otázce srovnatelná nebo z jiných důvodů vhodná.</a:t>
            </a:r>
          </a:p>
        </p:txBody>
      </p:sp>
    </p:spTree>
    <p:extLst>
      <p:ext uri="{BB962C8B-B14F-4D97-AF65-F5344CB8AC3E}">
        <p14:creationId xmlns:p14="http://schemas.microsoft.com/office/powerpoint/2010/main" val="16934075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32</a:t>
            </a:fld>
            <a:endParaRPr lang="cs-CZ" altLang="cs-CZ" dirty="0"/>
          </a:p>
        </p:txBody>
      </p:sp>
      <p:sp>
        <p:nvSpPr>
          <p:cNvPr id="4" name="Nadpis 3"/>
          <p:cNvSpPr>
            <a:spLocks noGrp="1"/>
          </p:cNvSpPr>
          <p:nvPr>
            <p:ph type="title"/>
          </p:nvPr>
        </p:nvSpPr>
        <p:spPr>
          <a:xfrm>
            <a:off x="666000" y="746709"/>
            <a:ext cx="9348273" cy="338682"/>
          </a:xfrm>
        </p:spPr>
        <p:txBody>
          <a:bodyPr/>
          <a:lstStyle/>
          <a:p>
            <a:r>
              <a:rPr lang="cs-CZ" b="1" dirty="0"/>
              <a:t>Zdroj dat</a:t>
            </a:r>
            <a:br>
              <a:rPr lang="cs-CZ" b="1" dirty="0"/>
            </a:br>
            <a:endParaRPr lang="cs-CZ" b="1" dirty="0"/>
          </a:p>
        </p:txBody>
      </p:sp>
      <p:sp>
        <p:nvSpPr>
          <p:cNvPr id="6" name="Zástupný symbol pro obsah 2">
            <a:extLst>
              <a:ext uri="{FF2B5EF4-FFF2-40B4-BE49-F238E27FC236}">
                <a16:creationId xmlns:a16="http://schemas.microsoft.com/office/drawing/2014/main" id="{5C1A0274-907F-420C-8057-0F47DFEF30FD}"/>
              </a:ext>
            </a:extLst>
          </p:cNvPr>
          <p:cNvSpPr txBox="1">
            <a:spLocks/>
          </p:cNvSpPr>
          <p:nvPr/>
        </p:nvSpPr>
        <p:spPr>
          <a:xfrm>
            <a:off x="540000" y="1502026"/>
            <a:ext cx="10753200" cy="4139998"/>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spcBef>
                <a:spcPts val="600"/>
              </a:spcBef>
            </a:pPr>
            <a:r>
              <a:rPr lang="cs-CZ" dirty="0"/>
              <a:t>Znalec zpracuje data způsobem, který odpovídá analýze dat a který předchází jejich zbytečnému znehodnocení nebo spotřebování nebo zbytečné změně. </a:t>
            </a:r>
          </a:p>
          <a:p>
            <a:pPr>
              <a:lnSpc>
                <a:spcPct val="100000"/>
              </a:lnSpc>
              <a:spcBef>
                <a:spcPts val="600"/>
              </a:spcBef>
            </a:pPr>
            <a:r>
              <a:rPr lang="cs-CZ" dirty="0"/>
              <a:t>Znalec zpracuje data jejich zafixováním, přizpůsobením analýze nebo validací. Validací se rozumí ověření vhodnosti dat k analýze.</a:t>
            </a:r>
          </a:p>
          <a:p>
            <a:pPr>
              <a:lnSpc>
                <a:spcPct val="100000"/>
              </a:lnSpc>
              <a:spcBef>
                <a:spcPts val="600"/>
              </a:spcBef>
            </a:pPr>
            <a:r>
              <a:rPr lang="cs-CZ" dirty="0"/>
              <a:t>Znalec provede analýzu dat takovým způsobem, aby z výsledků analýzy bylo možné zformulovat odpověď na zadanou odbornou otázku.  </a:t>
            </a:r>
          </a:p>
        </p:txBody>
      </p:sp>
    </p:spTree>
    <p:extLst>
      <p:ext uri="{BB962C8B-B14F-4D97-AF65-F5344CB8AC3E}">
        <p14:creationId xmlns:p14="http://schemas.microsoft.com/office/powerpoint/2010/main" val="23458782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33</a:t>
            </a:fld>
            <a:endParaRPr lang="cs-CZ" altLang="cs-CZ" dirty="0"/>
          </a:p>
        </p:txBody>
      </p:sp>
      <p:sp>
        <p:nvSpPr>
          <p:cNvPr id="4" name="Nadpis 3"/>
          <p:cNvSpPr>
            <a:spLocks noGrp="1"/>
          </p:cNvSpPr>
          <p:nvPr>
            <p:ph type="title"/>
          </p:nvPr>
        </p:nvSpPr>
        <p:spPr>
          <a:xfrm>
            <a:off x="666000" y="746709"/>
            <a:ext cx="9348273" cy="338682"/>
          </a:xfrm>
        </p:spPr>
        <p:txBody>
          <a:bodyPr/>
          <a:lstStyle/>
          <a:p>
            <a:r>
              <a:rPr lang="cs-CZ" b="1" dirty="0"/>
              <a:t>Závěry</a:t>
            </a:r>
            <a:br>
              <a:rPr lang="cs-CZ" b="1" dirty="0"/>
            </a:br>
            <a:endParaRPr lang="cs-CZ" b="1" dirty="0"/>
          </a:p>
        </p:txBody>
      </p:sp>
      <p:sp>
        <p:nvSpPr>
          <p:cNvPr id="6" name="Zástupný symbol pro obsah 2">
            <a:extLst>
              <a:ext uri="{FF2B5EF4-FFF2-40B4-BE49-F238E27FC236}">
                <a16:creationId xmlns:a16="http://schemas.microsoft.com/office/drawing/2014/main" id="{5C1A0274-907F-420C-8057-0F47DFEF30FD}"/>
              </a:ext>
            </a:extLst>
          </p:cNvPr>
          <p:cNvSpPr txBox="1">
            <a:spLocks/>
          </p:cNvSpPr>
          <p:nvPr/>
        </p:nvSpPr>
        <p:spPr>
          <a:xfrm>
            <a:off x="540000" y="1502026"/>
            <a:ext cx="10753200" cy="4139998"/>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spcBef>
                <a:spcPts val="600"/>
              </a:spcBef>
            </a:pPr>
            <a:r>
              <a:rPr lang="cs-CZ" dirty="0"/>
              <a:t>Znalec zohlední při kontrole svého postupu podle § 52 písm. a) až e) též veškeré skutečnosti, které vzhledem k použitým podkladům a metodám mohou snižovat přesnost závěru znaleckého posudku.</a:t>
            </a:r>
          </a:p>
          <a:p>
            <a:pPr>
              <a:lnSpc>
                <a:spcPct val="100000"/>
              </a:lnSpc>
              <a:spcBef>
                <a:spcPts val="600"/>
              </a:spcBef>
            </a:pPr>
            <a:r>
              <a:rPr lang="cs-CZ" dirty="0"/>
              <a:t>Znalec zformuluje na základě výsledků analýzy dat závěr znaleckého posudku tak, aby byl jednoznačnou odpovědí výhradně na zadanou odbornou otázku.</a:t>
            </a:r>
          </a:p>
          <a:p>
            <a:pPr>
              <a:lnSpc>
                <a:spcPct val="100000"/>
              </a:lnSpc>
              <a:spcBef>
                <a:spcPts val="600"/>
              </a:spcBef>
            </a:pPr>
            <a:r>
              <a:rPr lang="cs-CZ" dirty="0"/>
              <a:t>Pokud podklady nebo metoda neumožňují vyslovit jednoznačný závěr, znalec zformuluje odpověď na zadanou odbornou otázku </a:t>
            </a:r>
            <a:br>
              <a:rPr lang="cs-CZ" dirty="0"/>
            </a:br>
            <a:r>
              <a:rPr lang="cs-CZ" dirty="0"/>
              <a:t>s nejvyšší možnou přesností a zformuluje též podmínky správnosti závěru nebo jiné skutečnosti snižující jeho přesnost.  </a:t>
            </a:r>
          </a:p>
        </p:txBody>
      </p:sp>
    </p:spTree>
    <p:extLst>
      <p:ext uri="{BB962C8B-B14F-4D97-AF65-F5344CB8AC3E}">
        <p14:creationId xmlns:p14="http://schemas.microsoft.com/office/powerpoint/2010/main" val="9925018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34</a:t>
            </a:fld>
            <a:endParaRPr lang="cs-CZ" altLang="cs-CZ" dirty="0"/>
          </a:p>
        </p:txBody>
      </p:sp>
      <p:sp>
        <p:nvSpPr>
          <p:cNvPr id="4" name="Nadpis 3"/>
          <p:cNvSpPr>
            <a:spLocks noGrp="1"/>
          </p:cNvSpPr>
          <p:nvPr>
            <p:ph type="title"/>
          </p:nvPr>
        </p:nvSpPr>
        <p:spPr>
          <a:xfrm>
            <a:off x="666000" y="746709"/>
            <a:ext cx="9348273" cy="338682"/>
          </a:xfrm>
        </p:spPr>
        <p:txBody>
          <a:bodyPr/>
          <a:lstStyle/>
          <a:p>
            <a:r>
              <a:rPr lang="cs-CZ" b="1" dirty="0"/>
              <a:t>Závěry</a:t>
            </a:r>
            <a:br>
              <a:rPr lang="cs-CZ" b="1" dirty="0"/>
            </a:br>
            <a:endParaRPr lang="cs-CZ" b="1" dirty="0"/>
          </a:p>
        </p:txBody>
      </p:sp>
      <p:sp>
        <p:nvSpPr>
          <p:cNvPr id="6" name="Zástupný symbol pro obsah 2">
            <a:extLst>
              <a:ext uri="{FF2B5EF4-FFF2-40B4-BE49-F238E27FC236}">
                <a16:creationId xmlns:a16="http://schemas.microsoft.com/office/drawing/2014/main" id="{5C1A0274-907F-420C-8057-0F47DFEF30FD}"/>
              </a:ext>
            </a:extLst>
          </p:cNvPr>
          <p:cNvSpPr txBox="1">
            <a:spLocks/>
          </p:cNvSpPr>
          <p:nvPr/>
        </p:nvSpPr>
        <p:spPr>
          <a:xfrm>
            <a:off x="540000" y="1502026"/>
            <a:ext cx="10753200" cy="4139998"/>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spcBef>
                <a:spcPts val="600"/>
              </a:spcBef>
            </a:pPr>
            <a:r>
              <a:rPr lang="cs-CZ" dirty="0"/>
              <a:t>Pokud nelze odpovědět na zadanou otázku vůbec, znalec uvede tuto skutečnost jako odpověď na zadanou odbornou otázku. </a:t>
            </a:r>
          </a:p>
          <a:p>
            <a:pPr>
              <a:lnSpc>
                <a:spcPct val="100000"/>
              </a:lnSpc>
              <a:spcBef>
                <a:spcPts val="600"/>
              </a:spcBef>
            </a:pPr>
            <a:r>
              <a:rPr lang="cs-CZ" dirty="0"/>
              <a:t>Znalec postupuje při zpracování dodatku jako při zpracování znaleckého posudku v rozsahu, který odpovídá předmětu dodatku. </a:t>
            </a:r>
          </a:p>
        </p:txBody>
      </p:sp>
    </p:spTree>
    <p:extLst>
      <p:ext uri="{BB962C8B-B14F-4D97-AF65-F5344CB8AC3E}">
        <p14:creationId xmlns:p14="http://schemas.microsoft.com/office/powerpoint/2010/main" val="5552486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Ústav soudního lékařství Fakultní nemocnice u sv. Anny v Brně a Lékařské fakulty Masarykovy univerzity</a:t>
            </a:r>
          </a:p>
        </p:txBody>
      </p:sp>
      <p:sp>
        <p:nvSpPr>
          <p:cNvPr id="3" name="Zástupný symbol pro číslo snímku 2"/>
          <p:cNvSpPr>
            <a:spLocks noGrp="1"/>
          </p:cNvSpPr>
          <p:nvPr>
            <p:ph type="sldNum" sz="quarter" idx="11"/>
          </p:nvPr>
        </p:nvSpPr>
        <p:spPr/>
        <p:txBody>
          <a:bodyPr/>
          <a:lstStyle/>
          <a:p>
            <a:fld id="{D6D6C118-631F-4A80-9886-907009361577}" type="slidenum">
              <a:rPr lang="cs-CZ" altLang="cs-CZ" smtClean="0"/>
              <a:pPr/>
              <a:t>35</a:t>
            </a:fld>
            <a:endParaRPr lang="cs-CZ" altLang="cs-CZ"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2846" y="487130"/>
            <a:ext cx="7249864" cy="5504366"/>
          </a:xfrm>
          <a:prstGeom prst="rect">
            <a:avLst/>
          </a:prstGeom>
        </p:spPr>
      </p:pic>
    </p:spTree>
    <p:extLst>
      <p:ext uri="{BB962C8B-B14F-4D97-AF65-F5344CB8AC3E}">
        <p14:creationId xmlns:p14="http://schemas.microsoft.com/office/powerpoint/2010/main" val="26627332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36</a:t>
            </a:fld>
            <a:endParaRPr lang="cs-CZ" altLang="cs-CZ" dirty="0"/>
          </a:p>
        </p:txBody>
      </p:sp>
      <p:sp>
        <p:nvSpPr>
          <p:cNvPr id="4" name="Nadpis 3"/>
          <p:cNvSpPr>
            <a:spLocks noGrp="1"/>
          </p:cNvSpPr>
          <p:nvPr>
            <p:ph type="title"/>
          </p:nvPr>
        </p:nvSpPr>
        <p:spPr>
          <a:xfrm>
            <a:off x="791835" y="2966565"/>
            <a:ext cx="9348273" cy="338682"/>
          </a:xfrm>
        </p:spPr>
        <p:txBody>
          <a:bodyPr/>
          <a:lstStyle/>
          <a:p>
            <a:r>
              <a:rPr lang="cs-CZ" b="1" dirty="0"/>
              <a:t>Vyhláška o znalečném</a:t>
            </a:r>
            <a:br>
              <a:rPr lang="cs-CZ" b="1" dirty="0"/>
            </a:br>
            <a:endParaRPr lang="cs-CZ" b="1" dirty="0"/>
          </a:p>
        </p:txBody>
      </p:sp>
    </p:spTree>
    <p:extLst>
      <p:ext uri="{BB962C8B-B14F-4D97-AF65-F5344CB8AC3E}">
        <p14:creationId xmlns:p14="http://schemas.microsoft.com/office/powerpoint/2010/main" val="12536575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37</a:t>
            </a:fld>
            <a:endParaRPr lang="cs-CZ" altLang="cs-CZ" dirty="0"/>
          </a:p>
        </p:txBody>
      </p:sp>
      <p:sp>
        <p:nvSpPr>
          <p:cNvPr id="4" name="Nadpis 3"/>
          <p:cNvSpPr>
            <a:spLocks noGrp="1"/>
          </p:cNvSpPr>
          <p:nvPr>
            <p:ph type="title"/>
          </p:nvPr>
        </p:nvSpPr>
        <p:spPr>
          <a:xfrm>
            <a:off x="666000" y="912172"/>
            <a:ext cx="9348273" cy="338682"/>
          </a:xfrm>
        </p:spPr>
        <p:txBody>
          <a:bodyPr/>
          <a:lstStyle/>
          <a:p>
            <a:r>
              <a:rPr lang="cs-CZ" b="1" dirty="0"/>
              <a:t>Časová odměna</a:t>
            </a:r>
            <a:br>
              <a:rPr lang="cs-CZ" b="1" dirty="0"/>
            </a:br>
            <a:endParaRPr lang="cs-CZ" b="1" dirty="0"/>
          </a:p>
        </p:txBody>
      </p:sp>
      <p:sp>
        <p:nvSpPr>
          <p:cNvPr id="6" name="Zástupný symbol pro obsah 2">
            <a:extLst>
              <a:ext uri="{FF2B5EF4-FFF2-40B4-BE49-F238E27FC236}">
                <a16:creationId xmlns:a16="http://schemas.microsoft.com/office/drawing/2014/main" id="{5C1A0274-907F-420C-8057-0F47DFEF30FD}"/>
              </a:ext>
            </a:extLst>
          </p:cNvPr>
          <p:cNvSpPr txBox="1">
            <a:spLocks/>
          </p:cNvSpPr>
          <p:nvPr/>
        </p:nvSpPr>
        <p:spPr>
          <a:xfrm>
            <a:off x="540000" y="1893911"/>
            <a:ext cx="10753200" cy="4139998"/>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spcAft>
                <a:spcPts val="1200"/>
              </a:spcAft>
            </a:pPr>
            <a:r>
              <a:rPr lang="cs-CZ" dirty="0"/>
              <a:t>Znalci náleží za každou hodinu práce účelně vynaložené na výkon znalecké činnosti odměna ve výši </a:t>
            </a:r>
            <a:r>
              <a:rPr lang="cs-CZ" b="1" dirty="0"/>
              <a:t>800 až 1 000</a:t>
            </a:r>
            <a:r>
              <a:rPr lang="cs-CZ" dirty="0"/>
              <a:t> Kč. </a:t>
            </a:r>
          </a:p>
          <a:p>
            <a:pPr>
              <a:lnSpc>
                <a:spcPct val="100000"/>
              </a:lnSpc>
              <a:spcAft>
                <a:spcPts val="1200"/>
              </a:spcAft>
            </a:pPr>
            <a:r>
              <a:rPr lang="cs-CZ" dirty="0"/>
              <a:t>Pokud je potřeba k výkonu znalecké činnosti týkající se určitého znaleckého posudku </a:t>
            </a:r>
            <a:r>
              <a:rPr lang="cs-CZ" b="1" dirty="0"/>
              <a:t>méně než jedné hodiny, znalci náleží odměna za celou hodinu</a:t>
            </a:r>
            <a:r>
              <a:rPr lang="cs-CZ" dirty="0"/>
              <a:t>. Poslední započatá hodina se započte celá, s výjimkou případu, kdy znalec v této době pokračuje ve výkonu znalecké činnosti týkající se jiného znaleckého posudku.  </a:t>
            </a:r>
          </a:p>
        </p:txBody>
      </p:sp>
    </p:spTree>
    <p:extLst>
      <p:ext uri="{BB962C8B-B14F-4D97-AF65-F5344CB8AC3E}">
        <p14:creationId xmlns:p14="http://schemas.microsoft.com/office/powerpoint/2010/main" val="2731050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38</a:t>
            </a:fld>
            <a:endParaRPr lang="cs-CZ" altLang="cs-CZ" dirty="0"/>
          </a:p>
        </p:txBody>
      </p:sp>
      <p:sp>
        <p:nvSpPr>
          <p:cNvPr id="4" name="Nadpis 3"/>
          <p:cNvSpPr>
            <a:spLocks noGrp="1"/>
          </p:cNvSpPr>
          <p:nvPr>
            <p:ph type="title"/>
          </p:nvPr>
        </p:nvSpPr>
        <p:spPr>
          <a:xfrm>
            <a:off x="666000" y="912172"/>
            <a:ext cx="9348273" cy="338682"/>
          </a:xfrm>
        </p:spPr>
        <p:txBody>
          <a:bodyPr/>
          <a:lstStyle/>
          <a:p>
            <a:r>
              <a:rPr lang="cs-CZ" b="1" dirty="0"/>
              <a:t>Zvýšení a snížení</a:t>
            </a:r>
            <a:br>
              <a:rPr lang="cs-CZ" b="1" dirty="0"/>
            </a:br>
            <a:endParaRPr lang="cs-CZ" b="1" dirty="0"/>
          </a:p>
        </p:txBody>
      </p:sp>
      <p:sp>
        <p:nvSpPr>
          <p:cNvPr id="6" name="Zástupný symbol pro obsah 2">
            <a:extLst>
              <a:ext uri="{FF2B5EF4-FFF2-40B4-BE49-F238E27FC236}">
                <a16:creationId xmlns:a16="http://schemas.microsoft.com/office/drawing/2014/main" id="{5C1A0274-907F-420C-8057-0F47DFEF30FD}"/>
              </a:ext>
            </a:extLst>
          </p:cNvPr>
          <p:cNvSpPr txBox="1">
            <a:spLocks/>
          </p:cNvSpPr>
          <p:nvPr/>
        </p:nvSpPr>
        <p:spPr>
          <a:xfrm>
            <a:off x="540000" y="1789408"/>
            <a:ext cx="10753200" cy="4139998"/>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spcAft>
                <a:spcPts val="1200"/>
              </a:spcAft>
            </a:pPr>
            <a:r>
              <a:rPr lang="cs-CZ" dirty="0"/>
              <a:t>+ až 50 % víkendy, svátky, noční doba</a:t>
            </a:r>
          </a:p>
          <a:p>
            <a:pPr>
              <a:lnSpc>
                <a:spcPct val="100000"/>
              </a:lnSpc>
              <a:spcAft>
                <a:spcPts val="1200"/>
              </a:spcAft>
            </a:pPr>
            <a:r>
              <a:rPr lang="cs-CZ" dirty="0"/>
              <a:t>- 20 % často se opakující (laboratorní metody), pozn. lze i dnes</a:t>
            </a:r>
          </a:p>
          <a:p>
            <a:pPr>
              <a:lnSpc>
                <a:spcPct val="100000"/>
              </a:lnSpc>
              <a:spcAft>
                <a:spcPts val="1200"/>
              </a:spcAft>
            </a:pPr>
            <a:r>
              <a:rPr lang="cs-CZ" dirty="0"/>
              <a:t>+ 20 % hniloba, identifikace, infekce atd. u pitvy</a:t>
            </a:r>
          </a:p>
          <a:p>
            <a:pPr>
              <a:lnSpc>
                <a:spcPct val="100000"/>
              </a:lnSpc>
              <a:spcAft>
                <a:spcPts val="1200"/>
              </a:spcAft>
            </a:pPr>
            <a:r>
              <a:rPr lang="cs-CZ" dirty="0"/>
              <a:t>až + 20 % mimořádná obtížnost</a:t>
            </a:r>
          </a:p>
          <a:p>
            <a:pPr>
              <a:lnSpc>
                <a:spcPct val="100000"/>
              </a:lnSpc>
              <a:spcAft>
                <a:spcPts val="1200"/>
              </a:spcAft>
            </a:pPr>
            <a:r>
              <a:rPr lang="cs-CZ" dirty="0"/>
              <a:t>až + 50 % spěšnost</a:t>
            </a:r>
          </a:p>
          <a:p>
            <a:pPr>
              <a:lnSpc>
                <a:spcPct val="100000"/>
              </a:lnSpc>
              <a:spcAft>
                <a:spcPts val="1200"/>
              </a:spcAft>
            </a:pPr>
            <a:r>
              <a:rPr lang="cs-CZ" dirty="0"/>
              <a:t>Až – 50 % nekvalitně či pozdě, případně lze zcela odměnu odepřít</a:t>
            </a:r>
          </a:p>
          <a:p>
            <a:pPr>
              <a:lnSpc>
                <a:spcPct val="100000"/>
              </a:lnSpc>
              <a:spcAft>
                <a:spcPts val="1200"/>
              </a:spcAft>
            </a:pPr>
            <a:r>
              <a:rPr lang="cs-CZ" dirty="0"/>
              <a:t>nejprve se vypočte celková procentní míra zvýšení nebo snížení a podle ní se hranice sazby odměny nebo odměna upraví</a:t>
            </a:r>
          </a:p>
          <a:p>
            <a:pPr>
              <a:lnSpc>
                <a:spcPct val="100000"/>
              </a:lnSpc>
              <a:spcAft>
                <a:spcPts val="1200"/>
              </a:spcAft>
            </a:pPr>
            <a:endParaRPr lang="cs-CZ" dirty="0"/>
          </a:p>
          <a:p>
            <a:pPr marL="72000" indent="0">
              <a:lnSpc>
                <a:spcPct val="100000"/>
              </a:lnSpc>
              <a:spcAft>
                <a:spcPts val="1200"/>
              </a:spcAft>
              <a:buNone/>
            </a:pPr>
            <a:endParaRPr lang="cs-CZ" dirty="0"/>
          </a:p>
        </p:txBody>
      </p:sp>
    </p:spTree>
    <p:extLst>
      <p:ext uri="{BB962C8B-B14F-4D97-AF65-F5344CB8AC3E}">
        <p14:creationId xmlns:p14="http://schemas.microsoft.com/office/powerpoint/2010/main" val="19996483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39</a:t>
            </a:fld>
            <a:endParaRPr lang="cs-CZ" altLang="cs-CZ" dirty="0"/>
          </a:p>
        </p:txBody>
      </p:sp>
      <p:sp>
        <p:nvSpPr>
          <p:cNvPr id="4" name="Nadpis 3"/>
          <p:cNvSpPr>
            <a:spLocks noGrp="1"/>
          </p:cNvSpPr>
          <p:nvPr>
            <p:ph type="title"/>
          </p:nvPr>
        </p:nvSpPr>
        <p:spPr>
          <a:xfrm>
            <a:off x="666000" y="912172"/>
            <a:ext cx="9348273" cy="338682"/>
          </a:xfrm>
        </p:spPr>
        <p:txBody>
          <a:bodyPr/>
          <a:lstStyle/>
          <a:p>
            <a:r>
              <a:rPr lang="cs-CZ" b="1" dirty="0"/>
              <a:t>Hotové výdaje</a:t>
            </a:r>
            <a:br>
              <a:rPr lang="cs-CZ" b="1" dirty="0"/>
            </a:br>
            <a:endParaRPr lang="cs-CZ" b="1" dirty="0"/>
          </a:p>
        </p:txBody>
      </p:sp>
      <p:sp>
        <p:nvSpPr>
          <p:cNvPr id="6" name="Zástupný symbol pro obsah 2">
            <a:extLst>
              <a:ext uri="{FF2B5EF4-FFF2-40B4-BE49-F238E27FC236}">
                <a16:creationId xmlns:a16="http://schemas.microsoft.com/office/drawing/2014/main" id="{5C1A0274-907F-420C-8057-0F47DFEF30FD}"/>
              </a:ext>
            </a:extLst>
          </p:cNvPr>
          <p:cNvSpPr txBox="1">
            <a:spLocks/>
          </p:cNvSpPr>
          <p:nvPr/>
        </p:nvSpPr>
        <p:spPr>
          <a:xfrm>
            <a:off x="540000" y="1893911"/>
            <a:ext cx="10753200" cy="4139998"/>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spcAft>
                <a:spcPts val="1200"/>
              </a:spcAft>
            </a:pPr>
            <a:r>
              <a:rPr lang="cs-CZ" dirty="0"/>
              <a:t>Znalci náleží náhrada hotových výdajů, </a:t>
            </a:r>
            <a:r>
              <a:rPr lang="cs-CZ" u="sng" dirty="0"/>
              <a:t>zejména</a:t>
            </a:r>
            <a:r>
              <a:rPr lang="cs-CZ" dirty="0"/>
              <a:t> náhrada věcných nákladů, cestovních výdajů, odměny konzultanta, pokud zadavatel schválil přibrání konzultanta, nákladů spojených </a:t>
            </a:r>
            <a:r>
              <a:rPr lang="cs-CZ" u="sng" dirty="0"/>
              <a:t>s přibráním pracovníků pro pomocné práce, které nejsou administrativními pracemi</a:t>
            </a:r>
            <a:r>
              <a:rPr lang="cs-CZ" dirty="0"/>
              <a:t>, soudních a jiných poplatků, poštovného, úhrady telekomunikačních služeb a nákladů na překlady, opisy a fotokopie. </a:t>
            </a:r>
          </a:p>
        </p:txBody>
      </p:sp>
    </p:spTree>
    <p:extLst>
      <p:ext uri="{BB962C8B-B14F-4D97-AF65-F5344CB8AC3E}">
        <p14:creationId xmlns:p14="http://schemas.microsoft.com/office/powerpoint/2010/main" val="2379449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0F3F5163-B0AE-9D4B-922C-0A9FA8AE6F85}"/>
              </a:ext>
            </a:extLst>
          </p:cNvPr>
          <p:cNvSpPr>
            <a:spLocks noGrp="1"/>
          </p:cNvSpPr>
          <p:nvPr>
            <p:ph type="title"/>
          </p:nvPr>
        </p:nvSpPr>
        <p:spPr/>
        <p:txBody>
          <a:bodyPr/>
          <a:lstStyle/>
          <a:p>
            <a:r>
              <a:rPr lang="cs-CZ" dirty="0"/>
              <a:t>Znalectví v České republice</a:t>
            </a:r>
          </a:p>
        </p:txBody>
      </p:sp>
      <p:sp>
        <p:nvSpPr>
          <p:cNvPr id="5" name="Zástupný symbol pro obsah 4">
            <a:extLst>
              <a:ext uri="{FF2B5EF4-FFF2-40B4-BE49-F238E27FC236}">
                <a16:creationId xmlns:a16="http://schemas.microsoft.com/office/drawing/2014/main" id="{5358627B-7BC3-F043-8554-EC77DFB07CC7}"/>
              </a:ext>
            </a:extLst>
          </p:cNvPr>
          <p:cNvSpPr>
            <a:spLocks noGrp="1"/>
          </p:cNvSpPr>
          <p:nvPr>
            <p:ph idx="1"/>
          </p:nvPr>
        </p:nvSpPr>
        <p:spPr>
          <a:xfrm>
            <a:off x="1001486" y="1654629"/>
            <a:ext cx="9005708" cy="4058193"/>
          </a:xfrm>
        </p:spPr>
        <p:txBody>
          <a:bodyPr/>
          <a:lstStyle/>
          <a:p>
            <a:pPr>
              <a:lnSpc>
                <a:spcPct val="100000"/>
              </a:lnSpc>
              <a:spcBef>
                <a:spcPts val="600"/>
              </a:spcBef>
              <a:spcAft>
                <a:spcPts val="0"/>
              </a:spcAft>
            </a:pPr>
            <a:r>
              <a:rPr lang="cs-CZ" b="1" dirty="0"/>
              <a:t>Znalec</a:t>
            </a:r>
            <a:r>
              <a:rPr lang="cs-CZ" dirty="0"/>
              <a:t> – fyzická osoba</a:t>
            </a:r>
          </a:p>
          <a:p>
            <a:pPr>
              <a:lnSpc>
                <a:spcPct val="100000"/>
              </a:lnSpc>
              <a:spcBef>
                <a:spcPts val="600"/>
              </a:spcBef>
              <a:spcAft>
                <a:spcPts val="0"/>
              </a:spcAft>
            </a:pPr>
            <a:r>
              <a:rPr lang="cs-CZ" b="1" dirty="0"/>
              <a:t>Znalecká kancelář (ZK)</a:t>
            </a:r>
            <a:r>
              <a:rPr lang="cs-CZ" dirty="0"/>
              <a:t> - sdružení několika znalců – fyzických osob, dříve tzv. znalecké ústavy I. oddílu</a:t>
            </a:r>
          </a:p>
          <a:p>
            <a:pPr>
              <a:lnSpc>
                <a:spcPct val="100000"/>
              </a:lnSpc>
              <a:spcBef>
                <a:spcPts val="600"/>
              </a:spcBef>
              <a:spcAft>
                <a:spcPts val="0"/>
              </a:spcAft>
            </a:pPr>
            <a:r>
              <a:rPr lang="cs-CZ" b="1" dirty="0"/>
              <a:t>Znalecký ústav (ZÚ) - </a:t>
            </a:r>
            <a:r>
              <a:rPr lang="en-US" dirty="0"/>
              <a:t>je </a:t>
            </a:r>
            <a:r>
              <a:rPr lang="en-US" dirty="0" err="1"/>
              <a:t>vysokou</a:t>
            </a:r>
            <a:r>
              <a:rPr lang="en-US" dirty="0"/>
              <a:t> </a:t>
            </a:r>
            <a:r>
              <a:rPr lang="en-US" dirty="0" err="1"/>
              <a:t>školou</a:t>
            </a:r>
            <a:r>
              <a:rPr lang="en-US" dirty="0"/>
              <a:t> </a:t>
            </a:r>
            <a:r>
              <a:rPr lang="en-US" dirty="0" err="1"/>
              <a:t>nebo</a:t>
            </a:r>
            <a:r>
              <a:rPr lang="en-US" dirty="0"/>
              <a:t> </a:t>
            </a:r>
            <a:r>
              <a:rPr lang="en-US" dirty="0" err="1"/>
              <a:t>její</a:t>
            </a:r>
            <a:r>
              <a:rPr lang="en-US" dirty="0"/>
              <a:t> </a:t>
            </a:r>
            <a:r>
              <a:rPr lang="en-US" dirty="0" err="1"/>
              <a:t>součástí</a:t>
            </a:r>
            <a:r>
              <a:rPr lang="en-US" dirty="0"/>
              <a:t>, </a:t>
            </a:r>
            <a:r>
              <a:rPr lang="en-US" dirty="0" err="1"/>
              <a:t>veřejnou</a:t>
            </a:r>
            <a:r>
              <a:rPr lang="en-US" dirty="0"/>
              <a:t> </a:t>
            </a:r>
            <a:r>
              <a:rPr lang="en-US" dirty="0" err="1"/>
              <a:t>výzkumnou</a:t>
            </a:r>
            <a:r>
              <a:rPr lang="en-US" dirty="0"/>
              <a:t> </a:t>
            </a:r>
            <a:r>
              <a:rPr lang="en-US" dirty="0" err="1"/>
              <a:t>institucí</a:t>
            </a:r>
            <a:r>
              <a:rPr lang="en-US" dirty="0"/>
              <a:t>, </a:t>
            </a:r>
            <a:r>
              <a:rPr lang="en-US" dirty="0" err="1"/>
              <a:t>státním</a:t>
            </a:r>
            <a:r>
              <a:rPr lang="en-US" dirty="0"/>
              <a:t> </a:t>
            </a:r>
            <a:r>
              <a:rPr lang="en-US" dirty="0" err="1"/>
              <a:t>podnikem</a:t>
            </a:r>
            <a:r>
              <a:rPr lang="en-US" dirty="0"/>
              <a:t>, </a:t>
            </a:r>
            <a:r>
              <a:rPr lang="en-US" dirty="0" err="1"/>
              <a:t>ústavem</a:t>
            </a:r>
            <a:r>
              <a:rPr lang="en-US" dirty="0"/>
              <a:t>, </a:t>
            </a:r>
            <a:r>
              <a:rPr lang="en-US" dirty="0" err="1"/>
              <a:t>organizační</a:t>
            </a:r>
            <a:r>
              <a:rPr lang="en-US" dirty="0"/>
              <a:t> </a:t>
            </a:r>
            <a:r>
              <a:rPr lang="en-US" dirty="0" err="1"/>
              <a:t>složkou</a:t>
            </a:r>
            <a:r>
              <a:rPr lang="en-US" dirty="0"/>
              <a:t> </a:t>
            </a:r>
            <a:r>
              <a:rPr lang="en-US" dirty="0" err="1"/>
              <a:t>státu</a:t>
            </a:r>
            <a:r>
              <a:rPr lang="en-US" dirty="0"/>
              <a:t>, </a:t>
            </a:r>
            <a:r>
              <a:rPr lang="en-US" dirty="0" err="1"/>
              <a:t>vnitřní</a:t>
            </a:r>
            <a:r>
              <a:rPr lang="en-US" dirty="0"/>
              <a:t> </a:t>
            </a:r>
            <a:r>
              <a:rPr lang="en-US" dirty="0" err="1"/>
              <a:t>organizační</a:t>
            </a:r>
            <a:r>
              <a:rPr lang="en-US" dirty="0"/>
              <a:t> </a:t>
            </a:r>
            <a:r>
              <a:rPr lang="en-US" dirty="0" err="1"/>
              <a:t>jednotkou</a:t>
            </a:r>
            <a:r>
              <a:rPr lang="en-US" dirty="0"/>
              <a:t> </a:t>
            </a:r>
            <a:r>
              <a:rPr lang="en-US" dirty="0" err="1"/>
              <a:t>této</a:t>
            </a:r>
            <a:r>
              <a:rPr lang="en-US" dirty="0"/>
              <a:t> </a:t>
            </a:r>
            <a:r>
              <a:rPr lang="en-US" dirty="0" err="1"/>
              <a:t>složky</a:t>
            </a:r>
            <a:r>
              <a:rPr lang="en-US" dirty="0"/>
              <a:t> </a:t>
            </a:r>
            <a:r>
              <a:rPr lang="en-US" dirty="0" err="1"/>
              <a:t>nebo</a:t>
            </a:r>
            <a:r>
              <a:rPr lang="en-US" dirty="0"/>
              <a:t> </a:t>
            </a:r>
            <a:r>
              <a:rPr lang="en-US" dirty="0" err="1"/>
              <a:t>osobou</a:t>
            </a:r>
            <a:r>
              <a:rPr lang="en-US" dirty="0"/>
              <a:t> </a:t>
            </a:r>
            <a:r>
              <a:rPr lang="en-US" dirty="0" err="1"/>
              <a:t>veřejného</a:t>
            </a:r>
            <a:r>
              <a:rPr lang="en-US" dirty="0"/>
              <a:t> </a:t>
            </a:r>
            <a:r>
              <a:rPr lang="en-US" dirty="0" err="1"/>
              <a:t>práva</a:t>
            </a:r>
            <a:endParaRPr lang="cs-CZ" dirty="0"/>
          </a:p>
          <a:p>
            <a:pPr marL="54000" indent="0">
              <a:spcAft>
                <a:spcPts val="450"/>
              </a:spcAft>
              <a:buNone/>
            </a:pPr>
            <a:endParaRPr lang="cs-CZ" dirty="0"/>
          </a:p>
          <a:p>
            <a:endParaRPr lang="cs-CZ" dirty="0"/>
          </a:p>
        </p:txBody>
      </p:sp>
    </p:spTree>
    <p:extLst>
      <p:ext uri="{BB962C8B-B14F-4D97-AF65-F5344CB8AC3E}">
        <p14:creationId xmlns:p14="http://schemas.microsoft.com/office/powerpoint/2010/main" val="31550131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40</a:t>
            </a:fld>
            <a:endParaRPr lang="cs-CZ" altLang="cs-CZ" dirty="0"/>
          </a:p>
        </p:txBody>
      </p:sp>
      <p:sp>
        <p:nvSpPr>
          <p:cNvPr id="4" name="Nadpis 3"/>
          <p:cNvSpPr>
            <a:spLocks noGrp="1"/>
          </p:cNvSpPr>
          <p:nvPr>
            <p:ph type="title"/>
          </p:nvPr>
        </p:nvSpPr>
        <p:spPr>
          <a:xfrm>
            <a:off x="666000" y="912172"/>
            <a:ext cx="9348273" cy="338682"/>
          </a:xfrm>
        </p:spPr>
        <p:txBody>
          <a:bodyPr/>
          <a:lstStyle/>
          <a:p>
            <a:r>
              <a:rPr lang="cs-CZ" b="1" dirty="0"/>
              <a:t>Cestovní výdaje</a:t>
            </a:r>
            <a:br>
              <a:rPr lang="cs-CZ" b="1" dirty="0"/>
            </a:br>
            <a:endParaRPr lang="cs-CZ" b="1" dirty="0"/>
          </a:p>
        </p:txBody>
      </p:sp>
      <p:sp>
        <p:nvSpPr>
          <p:cNvPr id="6" name="Zástupný symbol pro obsah 2">
            <a:extLst>
              <a:ext uri="{FF2B5EF4-FFF2-40B4-BE49-F238E27FC236}">
                <a16:creationId xmlns:a16="http://schemas.microsoft.com/office/drawing/2014/main" id="{5C1A0274-907F-420C-8057-0F47DFEF30FD}"/>
              </a:ext>
            </a:extLst>
          </p:cNvPr>
          <p:cNvSpPr txBox="1">
            <a:spLocks/>
          </p:cNvSpPr>
          <p:nvPr/>
        </p:nvSpPr>
        <p:spPr>
          <a:xfrm>
            <a:off x="540000" y="1893911"/>
            <a:ext cx="10753200" cy="4139998"/>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spcAft>
                <a:spcPts val="1200"/>
              </a:spcAft>
            </a:pPr>
            <a:r>
              <a:rPr lang="cs-CZ" dirty="0"/>
              <a:t>Znalci náleží náhrada cestovních výdajů ve výši určené podle právních předpisů upravujících cestovní náhrady.</a:t>
            </a:r>
          </a:p>
          <a:p>
            <a:pPr>
              <a:lnSpc>
                <a:spcPct val="100000"/>
              </a:lnSpc>
              <a:spcAft>
                <a:spcPts val="1200"/>
              </a:spcAft>
            </a:pPr>
            <a:r>
              <a:rPr lang="cs-CZ" dirty="0"/>
              <a:t>Pokud znalec použije silniční motorové vozidlo bez souhlasu zadavatele znaleckého posudku, náleží mu náhrada jízdních výdajů ve výši určené pro hromadnou dopravu. </a:t>
            </a:r>
          </a:p>
        </p:txBody>
      </p:sp>
    </p:spTree>
    <p:extLst>
      <p:ext uri="{BB962C8B-B14F-4D97-AF65-F5344CB8AC3E}">
        <p14:creationId xmlns:p14="http://schemas.microsoft.com/office/powerpoint/2010/main" val="20108571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41</a:t>
            </a:fld>
            <a:endParaRPr lang="cs-CZ" altLang="cs-CZ" dirty="0"/>
          </a:p>
        </p:txBody>
      </p:sp>
      <p:sp>
        <p:nvSpPr>
          <p:cNvPr id="4" name="Nadpis 3"/>
          <p:cNvSpPr>
            <a:spLocks noGrp="1"/>
          </p:cNvSpPr>
          <p:nvPr>
            <p:ph type="title"/>
          </p:nvPr>
        </p:nvSpPr>
        <p:spPr>
          <a:xfrm>
            <a:off x="666000" y="912172"/>
            <a:ext cx="9348273" cy="338682"/>
          </a:xfrm>
        </p:spPr>
        <p:txBody>
          <a:bodyPr/>
          <a:lstStyle/>
          <a:p>
            <a:r>
              <a:rPr lang="cs-CZ" b="1" dirty="0"/>
              <a:t>Náhrada za ztrátu času</a:t>
            </a:r>
            <a:br>
              <a:rPr lang="cs-CZ" b="1" dirty="0"/>
            </a:br>
            <a:endParaRPr lang="cs-CZ" b="1" dirty="0"/>
          </a:p>
        </p:txBody>
      </p:sp>
      <p:sp>
        <p:nvSpPr>
          <p:cNvPr id="6" name="Zástupný symbol pro obsah 2">
            <a:extLst>
              <a:ext uri="{FF2B5EF4-FFF2-40B4-BE49-F238E27FC236}">
                <a16:creationId xmlns:a16="http://schemas.microsoft.com/office/drawing/2014/main" id="{5C1A0274-907F-420C-8057-0F47DFEF30FD}"/>
              </a:ext>
            </a:extLst>
          </p:cNvPr>
          <p:cNvSpPr txBox="1">
            <a:spLocks/>
          </p:cNvSpPr>
          <p:nvPr/>
        </p:nvSpPr>
        <p:spPr>
          <a:xfrm>
            <a:off x="540000" y="1893911"/>
            <a:ext cx="10753200" cy="4139998"/>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r>
              <a:rPr lang="cs-CZ" dirty="0"/>
              <a:t>Znalci náleží mu náhrada za ztrátu času stráveného </a:t>
            </a:r>
          </a:p>
          <a:p>
            <a:pPr marL="72000" indent="0">
              <a:buNone/>
            </a:pPr>
            <a:r>
              <a:rPr lang="cs-CZ" dirty="0"/>
              <a:t>	a) na cestě do tohoto místa (mimo sídlo) a zpět a </a:t>
            </a:r>
          </a:p>
          <a:p>
            <a:pPr marL="72000" indent="0">
              <a:buNone/>
            </a:pPr>
            <a:r>
              <a:rPr lang="cs-CZ" dirty="0"/>
              <a:t>	b) čekáním na provedení úkonu, pokud bylo jeho provedení </a:t>
            </a:r>
            <a:br>
              <a:rPr lang="cs-CZ" dirty="0"/>
            </a:br>
            <a:r>
              <a:rPr lang="cs-CZ" dirty="0"/>
              <a:t>	v tomto místě zpožděno z důvodu, který nespočívá na straně 	znalce, pokud takové zpoždění činí </a:t>
            </a:r>
            <a:r>
              <a:rPr lang="cs-CZ" b="1" dirty="0"/>
              <a:t>více než 30 minut</a:t>
            </a:r>
            <a:r>
              <a:rPr lang="cs-CZ" dirty="0"/>
              <a:t>. </a:t>
            </a:r>
          </a:p>
          <a:p>
            <a:pPr marL="72000" indent="0">
              <a:buNone/>
            </a:pPr>
            <a:r>
              <a:rPr lang="cs-CZ" dirty="0"/>
              <a:t>- Výše náhrady?</a:t>
            </a:r>
          </a:p>
          <a:p>
            <a:pPr marL="72000" indent="0">
              <a:lnSpc>
                <a:spcPct val="100000"/>
              </a:lnSpc>
              <a:spcAft>
                <a:spcPts val="1200"/>
              </a:spcAft>
              <a:buNone/>
            </a:pPr>
            <a:endParaRPr lang="cs-CZ" dirty="0"/>
          </a:p>
        </p:txBody>
      </p:sp>
    </p:spTree>
    <p:extLst>
      <p:ext uri="{BB962C8B-B14F-4D97-AF65-F5344CB8AC3E}">
        <p14:creationId xmlns:p14="http://schemas.microsoft.com/office/powerpoint/2010/main" val="28461004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42</a:t>
            </a:fld>
            <a:endParaRPr lang="cs-CZ" altLang="cs-CZ" dirty="0"/>
          </a:p>
        </p:txBody>
      </p:sp>
      <p:sp>
        <p:nvSpPr>
          <p:cNvPr id="4" name="Nadpis 3"/>
          <p:cNvSpPr>
            <a:spLocks noGrp="1"/>
          </p:cNvSpPr>
          <p:nvPr>
            <p:ph type="title"/>
          </p:nvPr>
        </p:nvSpPr>
        <p:spPr>
          <a:xfrm>
            <a:off x="666000" y="912172"/>
            <a:ext cx="9348273" cy="338682"/>
          </a:xfrm>
        </p:spPr>
        <p:txBody>
          <a:bodyPr/>
          <a:lstStyle/>
          <a:p>
            <a:r>
              <a:rPr lang="cs-CZ" dirty="0"/>
              <a:t>Výše n</a:t>
            </a:r>
            <a:r>
              <a:rPr lang="cs-CZ" b="1" dirty="0"/>
              <a:t>áhrady za ztrátu času</a:t>
            </a:r>
            <a:br>
              <a:rPr lang="cs-CZ" b="1" dirty="0"/>
            </a:br>
            <a:endParaRPr lang="cs-CZ" b="1" dirty="0"/>
          </a:p>
        </p:txBody>
      </p:sp>
      <p:sp>
        <p:nvSpPr>
          <p:cNvPr id="6" name="Zástupný symbol pro obsah 2">
            <a:extLst>
              <a:ext uri="{FF2B5EF4-FFF2-40B4-BE49-F238E27FC236}">
                <a16:creationId xmlns:a16="http://schemas.microsoft.com/office/drawing/2014/main" id="{5C1A0274-907F-420C-8057-0F47DFEF30FD}"/>
              </a:ext>
            </a:extLst>
          </p:cNvPr>
          <p:cNvSpPr txBox="1">
            <a:spLocks/>
          </p:cNvSpPr>
          <p:nvPr/>
        </p:nvSpPr>
        <p:spPr>
          <a:xfrm>
            <a:off x="540000" y="1893911"/>
            <a:ext cx="10753200" cy="4139998"/>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spcAft>
                <a:spcPts val="1200"/>
              </a:spcAft>
            </a:pPr>
            <a:r>
              <a:rPr lang="cs-CZ" dirty="0"/>
              <a:t>Znalci náleží náhrada za ztrátu času ve výši ušlého výdělku</a:t>
            </a:r>
          </a:p>
          <a:p>
            <a:pPr>
              <a:lnSpc>
                <a:spcPct val="100000"/>
              </a:lnSpc>
              <a:spcAft>
                <a:spcPts val="1200"/>
              </a:spcAft>
            </a:pPr>
            <a:r>
              <a:rPr lang="cs-CZ" dirty="0"/>
              <a:t>Pokud znalec nedoložil výši ušlého výdělku nebo pokud ušlým výdělkem je </a:t>
            </a:r>
            <a:r>
              <a:rPr lang="cs-CZ" i="1" dirty="0"/>
              <a:t>výdělek za výkon znalecké činnosti</a:t>
            </a:r>
            <a:r>
              <a:rPr lang="cs-CZ" dirty="0"/>
              <a:t>, znalci náleží náhrada za ztrátu času ve výši </a:t>
            </a:r>
            <a:r>
              <a:rPr lang="cs-CZ" b="1" dirty="0"/>
              <a:t>50 Kč za každou započatou čtvrthodinu</a:t>
            </a:r>
            <a:r>
              <a:rPr lang="cs-CZ" dirty="0"/>
              <a:t>. </a:t>
            </a:r>
          </a:p>
          <a:p>
            <a:pPr>
              <a:lnSpc>
                <a:spcPct val="100000"/>
              </a:lnSpc>
              <a:spcAft>
                <a:spcPts val="1200"/>
              </a:spcAft>
            </a:pPr>
            <a:r>
              <a:rPr lang="cs-CZ" dirty="0"/>
              <a:t>Při určení výše ušlého výdělku se postupuje jako při určení výše ušlého výdělku svědka </a:t>
            </a:r>
            <a:r>
              <a:rPr lang="cs-CZ" i="1" dirty="0"/>
              <a:t>(vyhláška o jednacím řádu soudů…)</a:t>
            </a:r>
          </a:p>
        </p:txBody>
      </p:sp>
    </p:spTree>
    <p:extLst>
      <p:ext uri="{BB962C8B-B14F-4D97-AF65-F5344CB8AC3E}">
        <p14:creationId xmlns:p14="http://schemas.microsoft.com/office/powerpoint/2010/main" val="4034908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43</a:t>
            </a:fld>
            <a:endParaRPr lang="cs-CZ" altLang="cs-CZ" dirty="0"/>
          </a:p>
        </p:txBody>
      </p:sp>
      <p:sp>
        <p:nvSpPr>
          <p:cNvPr id="4" name="Nadpis 3"/>
          <p:cNvSpPr>
            <a:spLocks noGrp="1"/>
          </p:cNvSpPr>
          <p:nvPr>
            <p:ph type="title"/>
          </p:nvPr>
        </p:nvSpPr>
        <p:spPr>
          <a:xfrm>
            <a:off x="666000" y="912172"/>
            <a:ext cx="9348273" cy="338682"/>
          </a:xfrm>
        </p:spPr>
        <p:txBody>
          <a:bodyPr/>
          <a:lstStyle/>
          <a:p>
            <a:r>
              <a:rPr lang="cs-CZ" dirty="0"/>
              <a:t>Vyúčtování</a:t>
            </a:r>
            <a:br>
              <a:rPr lang="cs-CZ" b="1" dirty="0"/>
            </a:br>
            <a:endParaRPr lang="cs-CZ" b="1" dirty="0"/>
          </a:p>
        </p:txBody>
      </p:sp>
      <p:sp>
        <p:nvSpPr>
          <p:cNvPr id="6" name="Zástupný symbol pro obsah 2">
            <a:extLst>
              <a:ext uri="{FF2B5EF4-FFF2-40B4-BE49-F238E27FC236}">
                <a16:creationId xmlns:a16="http://schemas.microsoft.com/office/drawing/2014/main" id="{5C1A0274-907F-420C-8057-0F47DFEF30FD}"/>
              </a:ext>
            </a:extLst>
          </p:cNvPr>
          <p:cNvSpPr txBox="1">
            <a:spLocks/>
          </p:cNvSpPr>
          <p:nvPr/>
        </p:nvSpPr>
        <p:spPr>
          <a:xfrm>
            <a:off x="540000" y="1893911"/>
            <a:ext cx="10753200" cy="4139998"/>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spcAft>
                <a:spcPts val="1200"/>
              </a:spcAft>
            </a:pPr>
            <a:r>
              <a:rPr lang="cs-CZ" dirty="0"/>
              <a:t>Vyúčtování znalečného musí být přehledné a přezkoumatelné</a:t>
            </a:r>
          </a:p>
          <a:p>
            <a:pPr>
              <a:lnSpc>
                <a:spcPct val="100000"/>
              </a:lnSpc>
              <a:spcAft>
                <a:spcPts val="1200"/>
              </a:spcAft>
            </a:pPr>
            <a:r>
              <a:rPr lang="cs-CZ" dirty="0"/>
              <a:t>Jednotlivě je třeba uvést:</a:t>
            </a:r>
            <a:br>
              <a:rPr lang="cs-CZ" dirty="0"/>
            </a:br>
            <a:r>
              <a:rPr lang="cs-CZ" dirty="0"/>
              <a:t>	1. úkony, které znalec provedl při výkonu znalecké činnosti 	týkající se určitého znaleckého posudku, </a:t>
            </a:r>
          </a:p>
          <a:p>
            <a:pPr marL="72000" indent="0">
              <a:lnSpc>
                <a:spcPct val="100000"/>
              </a:lnSpc>
              <a:spcAft>
                <a:spcPts val="1200"/>
              </a:spcAft>
              <a:buNone/>
            </a:pPr>
            <a:r>
              <a:rPr lang="cs-CZ" dirty="0"/>
              <a:t>	2. hotové výdaje, </a:t>
            </a:r>
          </a:p>
          <a:p>
            <a:pPr lvl="2">
              <a:spcAft>
                <a:spcPts val="1200"/>
              </a:spcAft>
            </a:pPr>
            <a:r>
              <a:rPr lang="cs-CZ" sz="2800" dirty="0"/>
              <a:t>3. cesty a </a:t>
            </a:r>
          </a:p>
          <a:p>
            <a:pPr lvl="2">
              <a:spcAft>
                <a:spcPts val="1200"/>
              </a:spcAft>
            </a:pPr>
            <a:r>
              <a:rPr lang="cs-CZ" sz="2800" dirty="0"/>
              <a:t>4. zpoždění, </a:t>
            </a:r>
          </a:p>
          <a:p>
            <a:pPr>
              <a:lnSpc>
                <a:spcPct val="100000"/>
              </a:lnSpc>
              <a:spcAft>
                <a:spcPts val="1200"/>
              </a:spcAft>
            </a:pPr>
            <a:endParaRPr lang="cs-CZ" dirty="0"/>
          </a:p>
        </p:txBody>
      </p:sp>
    </p:spTree>
    <p:extLst>
      <p:ext uri="{BB962C8B-B14F-4D97-AF65-F5344CB8AC3E}">
        <p14:creationId xmlns:p14="http://schemas.microsoft.com/office/powerpoint/2010/main" val="3918307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44</a:t>
            </a:fld>
            <a:endParaRPr lang="cs-CZ" altLang="cs-CZ" dirty="0"/>
          </a:p>
        </p:txBody>
      </p:sp>
      <p:sp>
        <p:nvSpPr>
          <p:cNvPr id="4" name="Nadpis 3"/>
          <p:cNvSpPr>
            <a:spLocks noGrp="1"/>
          </p:cNvSpPr>
          <p:nvPr>
            <p:ph type="title"/>
          </p:nvPr>
        </p:nvSpPr>
        <p:spPr>
          <a:xfrm>
            <a:off x="666000" y="912172"/>
            <a:ext cx="9348273" cy="338682"/>
          </a:xfrm>
        </p:spPr>
        <p:txBody>
          <a:bodyPr/>
          <a:lstStyle/>
          <a:p>
            <a:r>
              <a:rPr lang="cs-CZ" dirty="0"/>
              <a:t>Vyúčtování II</a:t>
            </a:r>
            <a:br>
              <a:rPr lang="cs-CZ" b="1" dirty="0"/>
            </a:br>
            <a:endParaRPr lang="cs-CZ" b="1" dirty="0"/>
          </a:p>
        </p:txBody>
      </p:sp>
      <p:sp>
        <p:nvSpPr>
          <p:cNvPr id="6" name="Zástupný symbol pro obsah 2">
            <a:extLst>
              <a:ext uri="{FF2B5EF4-FFF2-40B4-BE49-F238E27FC236}">
                <a16:creationId xmlns:a16="http://schemas.microsoft.com/office/drawing/2014/main" id="{5C1A0274-907F-420C-8057-0F47DFEF30FD}"/>
              </a:ext>
            </a:extLst>
          </p:cNvPr>
          <p:cNvSpPr txBox="1">
            <a:spLocks/>
          </p:cNvSpPr>
          <p:nvPr/>
        </p:nvSpPr>
        <p:spPr>
          <a:xfrm>
            <a:off x="540000" y="1893911"/>
            <a:ext cx="10753200" cy="4139998"/>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r>
              <a:rPr lang="cs-CZ" dirty="0"/>
              <a:t>způsob výpočtu a výši </a:t>
            </a:r>
          </a:p>
          <a:p>
            <a:pPr marL="72000" indent="0">
              <a:buNone/>
            </a:pPr>
            <a:r>
              <a:rPr lang="cs-CZ" dirty="0"/>
              <a:t>1. odměny za výkon znalecké činnosti, </a:t>
            </a:r>
          </a:p>
          <a:p>
            <a:pPr marL="72000" indent="0">
              <a:buNone/>
            </a:pPr>
            <a:r>
              <a:rPr lang="cs-CZ" dirty="0"/>
              <a:t>2. náhrady jednotlivých hotových výdajů, nebo </a:t>
            </a:r>
          </a:p>
          <a:p>
            <a:pPr marL="72000" indent="0">
              <a:lnSpc>
                <a:spcPct val="100000"/>
              </a:lnSpc>
              <a:buNone/>
            </a:pPr>
            <a:r>
              <a:rPr lang="cs-CZ" dirty="0"/>
              <a:t>3. náhrady za ztrátu času včetně času stráveného na cestě za jednotlivé cesty a za jednotlivá zpoždění, </a:t>
            </a:r>
          </a:p>
          <a:p>
            <a:pPr>
              <a:lnSpc>
                <a:spcPct val="100000"/>
              </a:lnSpc>
              <a:spcAft>
                <a:spcPts val="1200"/>
              </a:spcAft>
            </a:pPr>
            <a:endParaRPr lang="cs-CZ" dirty="0"/>
          </a:p>
        </p:txBody>
      </p:sp>
    </p:spTree>
    <p:extLst>
      <p:ext uri="{BB962C8B-B14F-4D97-AF65-F5344CB8AC3E}">
        <p14:creationId xmlns:p14="http://schemas.microsoft.com/office/powerpoint/2010/main" val="13106242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45</a:t>
            </a:fld>
            <a:endParaRPr lang="cs-CZ" altLang="cs-CZ" dirty="0"/>
          </a:p>
        </p:txBody>
      </p:sp>
      <p:sp>
        <p:nvSpPr>
          <p:cNvPr id="4" name="Nadpis 3"/>
          <p:cNvSpPr>
            <a:spLocks noGrp="1"/>
          </p:cNvSpPr>
          <p:nvPr>
            <p:ph type="title"/>
          </p:nvPr>
        </p:nvSpPr>
        <p:spPr>
          <a:xfrm>
            <a:off x="666000" y="912172"/>
            <a:ext cx="9348273" cy="338682"/>
          </a:xfrm>
        </p:spPr>
        <p:txBody>
          <a:bodyPr/>
          <a:lstStyle/>
          <a:p>
            <a:r>
              <a:rPr lang="cs-CZ" dirty="0"/>
              <a:t>Vyúčtování III</a:t>
            </a:r>
            <a:br>
              <a:rPr lang="cs-CZ" b="1" dirty="0"/>
            </a:br>
            <a:endParaRPr lang="cs-CZ" b="1" dirty="0"/>
          </a:p>
        </p:txBody>
      </p:sp>
      <p:sp>
        <p:nvSpPr>
          <p:cNvPr id="6" name="Zástupný symbol pro obsah 2">
            <a:extLst>
              <a:ext uri="{FF2B5EF4-FFF2-40B4-BE49-F238E27FC236}">
                <a16:creationId xmlns:a16="http://schemas.microsoft.com/office/drawing/2014/main" id="{5C1A0274-907F-420C-8057-0F47DFEF30FD}"/>
              </a:ext>
            </a:extLst>
          </p:cNvPr>
          <p:cNvSpPr txBox="1">
            <a:spLocks/>
          </p:cNvSpPr>
          <p:nvPr/>
        </p:nvSpPr>
        <p:spPr>
          <a:xfrm>
            <a:off x="540000" y="1893911"/>
            <a:ext cx="10753200" cy="4139998"/>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spcAft>
                <a:spcPts val="600"/>
              </a:spcAft>
            </a:pPr>
            <a:r>
              <a:rPr lang="cs-CZ" dirty="0"/>
              <a:t>den vykonání znalecké činnosti nebo den, ve kterém došlo ke ztrátě času, </a:t>
            </a:r>
          </a:p>
          <a:p>
            <a:pPr>
              <a:lnSpc>
                <a:spcPct val="100000"/>
              </a:lnSpc>
              <a:spcAft>
                <a:spcPts val="600"/>
              </a:spcAft>
            </a:pPr>
            <a:r>
              <a:rPr lang="cs-CZ" dirty="0"/>
              <a:t>d) případně čísla stran s obrazovým obsahem, </a:t>
            </a:r>
          </a:p>
          <a:p>
            <a:pPr>
              <a:lnSpc>
                <a:spcPct val="100000"/>
              </a:lnSpc>
              <a:spcAft>
                <a:spcPts val="600"/>
              </a:spcAft>
            </a:pPr>
            <a:r>
              <a:rPr lang="cs-CZ" dirty="0"/>
              <a:t>e) částku odpovídající dani z přidané hodnoty, o kterou se zvyšuje odměna za výkon znalecké činnosti nebo náhrada za jednotlivé hotové výdaje a cesty a za jednotlivá zpoždění, </a:t>
            </a:r>
          </a:p>
          <a:p>
            <a:pPr>
              <a:lnSpc>
                <a:spcPct val="100000"/>
              </a:lnSpc>
              <a:spcAft>
                <a:spcPts val="600"/>
              </a:spcAft>
            </a:pPr>
            <a:r>
              <a:rPr lang="cs-CZ" dirty="0"/>
              <a:t>f) výši poskytnuté zálohy nebo uvede, že záloha nebyla poskytnuta, </a:t>
            </a:r>
          </a:p>
        </p:txBody>
      </p:sp>
    </p:spTree>
    <p:extLst>
      <p:ext uri="{BB962C8B-B14F-4D97-AF65-F5344CB8AC3E}">
        <p14:creationId xmlns:p14="http://schemas.microsoft.com/office/powerpoint/2010/main" val="11962931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46</a:t>
            </a:fld>
            <a:endParaRPr lang="cs-CZ" altLang="cs-CZ" dirty="0"/>
          </a:p>
        </p:txBody>
      </p:sp>
      <p:sp>
        <p:nvSpPr>
          <p:cNvPr id="4" name="Nadpis 3"/>
          <p:cNvSpPr>
            <a:spLocks noGrp="1"/>
          </p:cNvSpPr>
          <p:nvPr>
            <p:ph type="title"/>
          </p:nvPr>
        </p:nvSpPr>
        <p:spPr>
          <a:xfrm>
            <a:off x="666000" y="321239"/>
            <a:ext cx="9348273" cy="338682"/>
          </a:xfrm>
        </p:spPr>
        <p:txBody>
          <a:bodyPr/>
          <a:lstStyle/>
          <a:p>
            <a:r>
              <a:rPr lang="cs-CZ" dirty="0"/>
              <a:t>Vyúčtování IV</a:t>
            </a:r>
            <a:br>
              <a:rPr lang="cs-CZ" b="1" dirty="0"/>
            </a:br>
            <a:endParaRPr lang="cs-CZ" b="1" dirty="0"/>
          </a:p>
        </p:txBody>
      </p:sp>
      <p:sp>
        <p:nvSpPr>
          <p:cNvPr id="6" name="Zástupný symbol pro obsah 2">
            <a:extLst>
              <a:ext uri="{FF2B5EF4-FFF2-40B4-BE49-F238E27FC236}">
                <a16:creationId xmlns:a16="http://schemas.microsoft.com/office/drawing/2014/main" id="{5C1A0274-907F-420C-8057-0F47DFEF30FD}"/>
              </a:ext>
            </a:extLst>
          </p:cNvPr>
          <p:cNvSpPr txBox="1">
            <a:spLocks/>
          </p:cNvSpPr>
          <p:nvPr/>
        </p:nvSpPr>
        <p:spPr>
          <a:xfrm>
            <a:off x="330993" y="909843"/>
            <a:ext cx="10807269" cy="4139998"/>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spcAft>
                <a:spcPts val="600"/>
              </a:spcAft>
            </a:pPr>
            <a:r>
              <a:rPr lang="cs-CZ" dirty="0"/>
              <a:t>zvlášť, bez částky odpovídající dani z přidané hodnoty, celkovou výši </a:t>
            </a:r>
          </a:p>
          <a:p>
            <a:pPr>
              <a:lnSpc>
                <a:spcPct val="100000"/>
              </a:lnSpc>
              <a:spcAft>
                <a:spcPts val="600"/>
              </a:spcAft>
            </a:pPr>
            <a:r>
              <a:rPr lang="cs-CZ" dirty="0"/>
              <a:t>1. odměny, </a:t>
            </a:r>
          </a:p>
          <a:p>
            <a:pPr>
              <a:lnSpc>
                <a:spcPct val="100000"/>
              </a:lnSpc>
              <a:spcAft>
                <a:spcPts val="600"/>
              </a:spcAft>
            </a:pPr>
            <a:r>
              <a:rPr lang="cs-CZ" dirty="0"/>
              <a:t>2. náhrady hotových výdajů a </a:t>
            </a:r>
          </a:p>
          <a:p>
            <a:pPr>
              <a:lnSpc>
                <a:spcPct val="100000"/>
              </a:lnSpc>
              <a:spcAft>
                <a:spcPts val="600"/>
              </a:spcAft>
            </a:pPr>
            <a:r>
              <a:rPr lang="cs-CZ" dirty="0"/>
              <a:t>3. náhrady za ztrátu času včetně času stráveného na cestě, </a:t>
            </a:r>
          </a:p>
          <a:p>
            <a:pPr>
              <a:lnSpc>
                <a:spcPct val="100000"/>
              </a:lnSpc>
              <a:spcAft>
                <a:spcPts val="600"/>
              </a:spcAft>
            </a:pPr>
            <a:r>
              <a:rPr lang="cs-CZ" dirty="0"/>
              <a:t>h) celkovou výši částky odpovídající dani z přidané hodnoty zvlášť za všechny úkony a zvlášť za všechny náhrady, </a:t>
            </a:r>
          </a:p>
          <a:p>
            <a:pPr>
              <a:lnSpc>
                <a:spcPct val="100000"/>
              </a:lnSpc>
              <a:spcAft>
                <a:spcPts val="600"/>
              </a:spcAft>
            </a:pPr>
            <a:r>
              <a:rPr lang="cs-CZ" dirty="0"/>
              <a:t>i) celkovou výši částky odpovídající dani z přidané hodnoty, </a:t>
            </a:r>
          </a:p>
          <a:p>
            <a:pPr>
              <a:lnSpc>
                <a:spcPct val="100000"/>
              </a:lnSpc>
              <a:spcAft>
                <a:spcPts val="600"/>
              </a:spcAft>
            </a:pPr>
            <a:r>
              <a:rPr lang="cs-CZ" dirty="0"/>
              <a:t>j) celkovou výši znalečného, </a:t>
            </a:r>
          </a:p>
          <a:p>
            <a:pPr>
              <a:lnSpc>
                <a:spcPct val="100000"/>
              </a:lnSpc>
              <a:spcAft>
                <a:spcPts val="600"/>
              </a:spcAft>
            </a:pPr>
            <a:r>
              <a:rPr lang="cs-CZ" dirty="0"/>
              <a:t>k) v jaké výši započítává zálohu, pokud byla poskytnuta, a 	</a:t>
            </a:r>
          </a:p>
          <a:p>
            <a:pPr>
              <a:lnSpc>
                <a:spcPct val="100000"/>
              </a:lnSpc>
              <a:spcAft>
                <a:spcPts val="600"/>
              </a:spcAft>
            </a:pPr>
            <a:r>
              <a:rPr lang="cs-CZ" dirty="0"/>
              <a:t>l) celkovou výši částky k úhradě, popřípadě celkovou výši přeplatku na znalečném. </a:t>
            </a:r>
          </a:p>
        </p:txBody>
      </p:sp>
    </p:spTree>
    <p:extLst>
      <p:ext uri="{BB962C8B-B14F-4D97-AF65-F5344CB8AC3E}">
        <p14:creationId xmlns:p14="http://schemas.microsoft.com/office/powerpoint/2010/main" val="20381993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47</a:t>
            </a:fld>
            <a:endParaRPr lang="cs-CZ" altLang="cs-CZ" dirty="0"/>
          </a:p>
        </p:txBody>
      </p:sp>
      <p:sp>
        <p:nvSpPr>
          <p:cNvPr id="4" name="Nadpis 3"/>
          <p:cNvSpPr>
            <a:spLocks noGrp="1"/>
          </p:cNvSpPr>
          <p:nvPr>
            <p:ph type="title"/>
          </p:nvPr>
        </p:nvSpPr>
        <p:spPr>
          <a:xfrm>
            <a:off x="666000" y="321239"/>
            <a:ext cx="9348273" cy="338682"/>
          </a:xfrm>
        </p:spPr>
        <p:txBody>
          <a:bodyPr/>
          <a:lstStyle/>
          <a:p>
            <a:r>
              <a:rPr lang="cs-CZ" dirty="0"/>
              <a:t>Vyúčtování V</a:t>
            </a:r>
            <a:br>
              <a:rPr lang="cs-CZ" b="1" dirty="0"/>
            </a:br>
            <a:endParaRPr lang="cs-CZ" b="1" dirty="0"/>
          </a:p>
        </p:txBody>
      </p:sp>
      <p:sp>
        <p:nvSpPr>
          <p:cNvPr id="6" name="Zástupný symbol pro obsah 2">
            <a:extLst>
              <a:ext uri="{FF2B5EF4-FFF2-40B4-BE49-F238E27FC236}">
                <a16:creationId xmlns:a16="http://schemas.microsoft.com/office/drawing/2014/main" id="{5C1A0274-907F-420C-8057-0F47DFEF30FD}"/>
              </a:ext>
            </a:extLst>
          </p:cNvPr>
          <p:cNvSpPr txBox="1">
            <a:spLocks/>
          </p:cNvSpPr>
          <p:nvPr/>
        </p:nvSpPr>
        <p:spPr>
          <a:xfrm>
            <a:off x="330993" y="909843"/>
            <a:ext cx="10807269" cy="4139998"/>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spcAft>
                <a:spcPts val="1200"/>
              </a:spcAft>
            </a:pPr>
            <a:r>
              <a:rPr lang="cs-CZ" dirty="0"/>
              <a:t>V rámci způsobu výpočtu výše časové odměny a náhrady za ztrátu času se uvede vždy též celková doba vynaložená na výkon znalecké činnosti a celková doba, za kterou znalec účtuje jednotlivé náhrady za ztrátu času. </a:t>
            </a:r>
          </a:p>
          <a:p>
            <a:pPr>
              <a:lnSpc>
                <a:spcPct val="100000"/>
              </a:lnSpc>
              <a:spcAft>
                <a:spcPts val="1200"/>
              </a:spcAft>
            </a:pPr>
            <a:r>
              <a:rPr lang="cs-CZ" dirty="0"/>
              <a:t>Pokud znalec přibral konzultanta k posouzení zvláštních dílčích otázek, uvede ve vyúčtování též údaj, která položka vyúčtování je odměnou konzultanta, hotovým výdajem konzultanta, cestou vykonanou konzultantem nebo zpožděním, které vedlo ke ztrátě času konzultanta. Konzultant je povinen poskytnout znalci součinnost nezbytnou pro vyúčtování části znalečného týkající se konzultanta. </a:t>
            </a:r>
          </a:p>
          <a:p>
            <a:pPr>
              <a:lnSpc>
                <a:spcPct val="100000"/>
              </a:lnSpc>
              <a:spcAft>
                <a:spcPts val="1200"/>
              </a:spcAft>
            </a:pPr>
            <a:r>
              <a:rPr lang="cs-CZ" dirty="0"/>
              <a:t>Znalec připojí k vyúčtování znalečného doklady, kterých se dovolává ve vyúčtování. </a:t>
            </a:r>
          </a:p>
        </p:txBody>
      </p:sp>
    </p:spTree>
    <p:extLst>
      <p:ext uri="{BB962C8B-B14F-4D97-AF65-F5344CB8AC3E}">
        <p14:creationId xmlns:p14="http://schemas.microsoft.com/office/powerpoint/2010/main" val="35089565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92630" y="789668"/>
            <a:ext cx="10753200" cy="451576"/>
          </a:xfrm>
        </p:spPr>
        <p:txBody>
          <a:bodyPr/>
          <a:lstStyle/>
          <a:p>
            <a:r>
              <a:rPr lang="cs-CZ" b="1" dirty="0"/>
              <a:t>Vyhláška o znalečném</a:t>
            </a:r>
          </a:p>
        </p:txBody>
      </p:sp>
      <p:sp>
        <p:nvSpPr>
          <p:cNvPr id="3" name="Zástupný symbol pro obsah 2"/>
          <p:cNvSpPr>
            <a:spLocks noGrp="1"/>
          </p:cNvSpPr>
          <p:nvPr>
            <p:ph idx="1"/>
          </p:nvPr>
        </p:nvSpPr>
        <p:spPr>
          <a:xfrm>
            <a:off x="892630" y="1677023"/>
            <a:ext cx="8229600" cy="4525963"/>
          </a:xfrm>
        </p:spPr>
        <p:txBody>
          <a:bodyPr/>
          <a:lstStyle/>
          <a:p>
            <a:pPr>
              <a:lnSpc>
                <a:spcPct val="90000"/>
              </a:lnSpc>
              <a:spcAft>
                <a:spcPts val="1200"/>
              </a:spcAft>
            </a:pPr>
            <a:r>
              <a:rPr lang="cs-CZ" dirty="0"/>
              <a:t>§ 17 </a:t>
            </a:r>
            <a:r>
              <a:rPr lang="cs-CZ" dirty="0" err="1"/>
              <a:t>vyhl</a:t>
            </a:r>
            <a:r>
              <a:rPr lang="cs-CZ" dirty="0"/>
              <a:t>. </a:t>
            </a:r>
            <a:br>
              <a:rPr lang="cs-CZ" dirty="0"/>
            </a:br>
            <a:r>
              <a:rPr lang="cs-CZ" dirty="0"/>
              <a:t>č. 504/2020 Sb.</a:t>
            </a:r>
            <a:endParaRPr lang="cs-CZ" altLang="cs-CZ" dirty="0"/>
          </a:p>
          <a:p>
            <a:pPr marL="72000" indent="0">
              <a:lnSpc>
                <a:spcPct val="90000"/>
              </a:lnSpc>
              <a:buNone/>
            </a:pPr>
            <a:endParaRPr lang="cs-CZ" altLang="cs-CZ" b="1" dirty="0"/>
          </a:p>
          <a:p>
            <a:pPr>
              <a:lnSpc>
                <a:spcPct val="90000"/>
              </a:lnSpc>
            </a:pPr>
            <a:endParaRPr lang="cs-CZ" altLang="cs-CZ" b="1" dirty="0"/>
          </a:p>
          <a:p>
            <a:pPr marL="0" indent="0">
              <a:lnSpc>
                <a:spcPct val="90000"/>
              </a:lnSpc>
              <a:buNone/>
            </a:pPr>
            <a:endParaRPr lang="cs-CZ" altLang="cs-CZ" dirty="0"/>
          </a:p>
        </p:txBody>
      </p:sp>
      <p:pic>
        <p:nvPicPr>
          <p:cNvPr id="4" name="Obrázek 3"/>
          <p:cNvPicPr>
            <a:picLocks noChangeAspect="1"/>
          </p:cNvPicPr>
          <p:nvPr/>
        </p:nvPicPr>
        <p:blipFill>
          <a:blip r:embed="rId2"/>
          <a:stretch>
            <a:fillRect/>
          </a:stretch>
        </p:blipFill>
        <p:spPr>
          <a:xfrm>
            <a:off x="4093029" y="1399179"/>
            <a:ext cx="7201987" cy="5081650"/>
          </a:xfrm>
          <a:prstGeom prst="rect">
            <a:avLst/>
          </a:prstGeom>
        </p:spPr>
      </p:pic>
    </p:spTree>
    <p:extLst>
      <p:ext uri="{BB962C8B-B14F-4D97-AF65-F5344CB8AC3E}">
        <p14:creationId xmlns:p14="http://schemas.microsoft.com/office/powerpoint/2010/main" val="16183700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49</a:t>
            </a:fld>
            <a:endParaRPr lang="cs-CZ" altLang="cs-CZ" dirty="0"/>
          </a:p>
        </p:txBody>
      </p:sp>
      <p:sp>
        <p:nvSpPr>
          <p:cNvPr id="2" name="Zástupný symbol pro zápatí 1">
            <a:extLst>
              <a:ext uri="{FF2B5EF4-FFF2-40B4-BE49-F238E27FC236}">
                <a16:creationId xmlns:a16="http://schemas.microsoft.com/office/drawing/2014/main" id="{F1E9C3B5-3CAE-3045-E087-95738908421E}"/>
              </a:ext>
            </a:extLst>
          </p:cNvPr>
          <p:cNvSpPr>
            <a:spLocks noGrp="1"/>
          </p:cNvSpPr>
          <p:nvPr>
            <p:ph type="ftr" sz="quarter" idx="10"/>
          </p:nvPr>
        </p:nvSpPr>
        <p:spPr>
          <a:xfrm>
            <a:off x="720000" y="6228000"/>
            <a:ext cx="7920000" cy="252000"/>
          </a:xfrm>
        </p:spPr>
        <p:txBody>
          <a:bodyPr/>
          <a:lstStyle/>
          <a:p>
            <a:r>
              <a:rPr lang="it-IT" dirty="0"/>
              <a:t>MUNI 3.2.1 NPO_MUNI_MSMT_16606/2022</a:t>
            </a:r>
            <a:endParaRPr lang="cs-CZ" dirty="0"/>
          </a:p>
        </p:txBody>
      </p:sp>
      <p:pic>
        <p:nvPicPr>
          <p:cNvPr id="4" name="Obrázek 3"/>
          <p:cNvPicPr>
            <a:picLocks noChangeAspect="1"/>
          </p:cNvPicPr>
          <p:nvPr/>
        </p:nvPicPr>
        <p:blipFill>
          <a:blip r:embed="rId3"/>
          <a:stretch>
            <a:fillRect/>
          </a:stretch>
        </p:blipFill>
        <p:spPr>
          <a:xfrm>
            <a:off x="540000" y="728314"/>
            <a:ext cx="6075036" cy="3415003"/>
          </a:xfrm>
          <a:prstGeom prst="rect">
            <a:avLst/>
          </a:prstGeom>
        </p:spPr>
      </p:pic>
      <p:pic>
        <p:nvPicPr>
          <p:cNvPr id="5" name="Obrázek 4"/>
          <p:cNvPicPr>
            <a:picLocks noChangeAspect="1"/>
          </p:cNvPicPr>
          <p:nvPr/>
        </p:nvPicPr>
        <p:blipFill>
          <a:blip r:embed="rId4"/>
          <a:stretch>
            <a:fillRect/>
          </a:stretch>
        </p:blipFill>
        <p:spPr>
          <a:xfrm>
            <a:off x="6483350" y="1033208"/>
            <a:ext cx="5830570" cy="4414774"/>
          </a:xfrm>
          <a:prstGeom prst="rect">
            <a:avLst/>
          </a:prstGeom>
        </p:spPr>
      </p:pic>
    </p:spTree>
    <p:extLst>
      <p:ext uri="{BB962C8B-B14F-4D97-AF65-F5344CB8AC3E}">
        <p14:creationId xmlns:p14="http://schemas.microsoft.com/office/powerpoint/2010/main" val="380145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0F3F5163-B0AE-9D4B-922C-0A9FA8AE6F85}"/>
              </a:ext>
            </a:extLst>
          </p:cNvPr>
          <p:cNvSpPr>
            <a:spLocks noGrp="1"/>
          </p:cNvSpPr>
          <p:nvPr>
            <p:ph type="title"/>
          </p:nvPr>
        </p:nvSpPr>
        <p:spPr>
          <a:xfrm>
            <a:off x="737417" y="955131"/>
            <a:ext cx="10753200" cy="451576"/>
          </a:xfrm>
        </p:spPr>
        <p:txBody>
          <a:bodyPr/>
          <a:lstStyle/>
          <a:p>
            <a:r>
              <a:rPr lang="cs-CZ" dirty="0"/>
              <a:t>Subjekty vykonávající znaleckou činnost</a:t>
            </a:r>
          </a:p>
        </p:txBody>
      </p:sp>
      <p:sp>
        <p:nvSpPr>
          <p:cNvPr id="5" name="Zástupný symbol pro obsah 4">
            <a:extLst>
              <a:ext uri="{FF2B5EF4-FFF2-40B4-BE49-F238E27FC236}">
                <a16:creationId xmlns:a16="http://schemas.microsoft.com/office/drawing/2014/main" id="{5358627B-7BC3-F043-8554-EC77DFB07CC7}"/>
              </a:ext>
            </a:extLst>
          </p:cNvPr>
          <p:cNvSpPr>
            <a:spLocks noGrp="1"/>
          </p:cNvSpPr>
          <p:nvPr>
            <p:ph idx="1"/>
          </p:nvPr>
        </p:nvSpPr>
        <p:spPr>
          <a:xfrm>
            <a:off x="1515574" y="1827832"/>
            <a:ext cx="8064900" cy="3104999"/>
          </a:xfrm>
        </p:spPr>
        <p:txBody>
          <a:bodyPr/>
          <a:lstStyle/>
          <a:p>
            <a:pPr>
              <a:lnSpc>
                <a:spcPct val="100000"/>
              </a:lnSpc>
              <a:spcBef>
                <a:spcPts val="600"/>
              </a:spcBef>
              <a:spcAft>
                <a:spcPts val="0"/>
              </a:spcAft>
            </a:pPr>
            <a:r>
              <a:rPr lang="cs-CZ" b="1" dirty="0"/>
              <a:t>Znalec</a:t>
            </a:r>
            <a:r>
              <a:rPr lang="cs-CZ" dirty="0"/>
              <a:t>, </a:t>
            </a:r>
            <a:r>
              <a:rPr lang="cs-CZ" b="1" dirty="0"/>
              <a:t>Znalecká kancelář, Znalecký ústav</a:t>
            </a:r>
          </a:p>
          <a:p>
            <a:pPr>
              <a:lnSpc>
                <a:spcPct val="100000"/>
              </a:lnSpc>
              <a:spcBef>
                <a:spcPts val="600"/>
              </a:spcBef>
              <a:spcAft>
                <a:spcPts val="0"/>
              </a:spcAft>
            </a:pPr>
            <a:r>
              <a:rPr lang="cs-CZ" dirty="0"/>
              <a:t>Právní nárok na jmenování </a:t>
            </a:r>
          </a:p>
          <a:p>
            <a:pPr>
              <a:lnSpc>
                <a:spcPct val="100000"/>
              </a:lnSpc>
              <a:spcBef>
                <a:spcPts val="600"/>
              </a:spcBef>
              <a:spcAft>
                <a:spcPts val="0"/>
              </a:spcAft>
            </a:pPr>
            <a:r>
              <a:rPr lang="cs-CZ" dirty="0"/>
              <a:t>Personální substrát znalectví</a:t>
            </a:r>
          </a:p>
          <a:p>
            <a:pPr marL="54000" indent="0">
              <a:spcAft>
                <a:spcPts val="450"/>
              </a:spcAft>
              <a:buNone/>
            </a:pPr>
            <a:endParaRPr lang="cs-CZ" dirty="0"/>
          </a:p>
          <a:p>
            <a:endParaRPr lang="cs-CZ" dirty="0"/>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6147" y="3556357"/>
            <a:ext cx="2422028" cy="1797599"/>
          </a:xfrm>
          <a:prstGeom prst="rect">
            <a:avLst/>
          </a:prstGeom>
        </p:spPr>
      </p:pic>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7189" y="3556357"/>
            <a:ext cx="1820090" cy="1700647"/>
          </a:xfrm>
          <a:prstGeom prst="rect">
            <a:avLst/>
          </a:prstGeom>
        </p:spPr>
      </p:pic>
      <p:sp>
        <p:nvSpPr>
          <p:cNvPr id="6" name="TextovéPole 5"/>
          <p:cNvSpPr txBox="1"/>
          <p:nvPr/>
        </p:nvSpPr>
        <p:spPr>
          <a:xfrm>
            <a:off x="1994263" y="5541853"/>
            <a:ext cx="2717595" cy="523220"/>
          </a:xfrm>
          <a:prstGeom prst="rect">
            <a:avLst/>
          </a:prstGeom>
          <a:noFill/>
        </p:spPr>
        <p:txBody>
          <a:bodyPr wrap="square" rtlCol="0">
            <a:spAutoFit/>
          </a:bodyPr>
          <a:lstStyle/>
          <a:p>
            <a:pPr algn="l"/>
            <a:r>
              <a:rPr lang="cs-CZ" sz="2800" dirty="0">
                <a:latin typeface="+mn-lt"/>
              </a:rPr>
              <a:t>Odborník/vědec</a:t>
            </a:r>
          </a:p>
        </p:txBody>
      </p:sp>
      <p:sp>
        <p:nvSpPr>
          <p:cNvPr id="7" name="TextovéPole 6"/>
          <p:cNvSpPr txBox="1"/>
          <p:nvPr/>
        </p:nvSpPr>
        <p:spPr>
          <a:xfrm>
            <a:off x="7323909" y="5553315"/>
            <a:ext cx="1828800" cy="523220"/>
          </a:xfrm>
          <a:prstGeom prst="rect">
            <a:avLst/>
          </a:prstGeom>
          <a:noFill/>
        </p:spPr>
        <p:txBody>
          <a:bodyPr wrap="square" rtlCol="0">
            <a:spAutoFit/>
          </a:bodyPr>
          <a:lstStyle/>
          <a:p>
            <a:pPr algn="l"/>
            <a:r>
              <a:rPr lang="cs-CZ" sz="2800" dirty="0">
                <a:latin typeface="+mn-lt"/>
              </a:rPr>
              <a:t>Znalec</a:t>
            </a:r>
          </a:p>
        </p:txBody>
      </p:sp>
      <p:cxnSp>
        <p:nvCxnSpPr>
          <p:cNvPr id="9" name="Přímá spojnice se šipkou 8"/>
          <p:cNvCxnSpPr/>
          <p:nvPr/>
        </p:nvCxnSpPr>
        <p:spPr bwMode="auto">
          <a:xfrm>
            <a:off x="4945626" y="4532671"/>
            <a:ext cx="1651819" cy="19664"/>
          </a:xfrm>
          <a:prstGeom prst="straightConnector1">
            <a:avLst/>
          </a:prstGeom>
          <a:solidFill>
            <a:schemeClr val="accent1"/>
          </a:solidFill>
          <a:ln w="50800"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4410856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Ústav soudního lékařství Fakultní nemocnice u sv. Anny v Brně a Lékařské fakulty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50</a:t>
            </a:fld>
            <a:endParaRPr lang="cs-CZ" altLang="cs-CZ" dirty="0"/>
          </a:p>
        </p:txBody>
      </p:sp>
      <p:sp>
        <p:nvSpPr>
          <p:cNvPr id="4" name="Nadpis 3"/>
          <p:cNvSpPr>
            <a:spLocks noGrp="1"/>
          </p:cNvSpPr>
          <p:nvPr>
            <p:ph type="title"/>
          </p:nvPr>
        </p:nvSpPr>
        <p:spPr>
          <a:xfrm>
            <a:off x="1050926" y="2966812"/>
            <a:ext cx="10753200" cy="451576"/>
          </a:xfrm>
        </p:spPr>
        <p:txBody>
          <a:bodyPr/>
          <a:lstStyle/>
          <a:p>
            <a:r>
              <a:rPr lang="cs-CZ" dirty="0"/>
              <a:t>JAK SE STÁT ZNALCEM?</a:t>
            </a:r>
          </a:p>
        </p:txBody>
      </p:sp>
    </p:spTree>
    <p:extLst>
      <p:ext uri="{BB962C8B-B14F-4D97-AF65-F5344CB8AC3E}">
        <p14:creationId xmlns:p14="http://schemas.microsoft.com/office/powerpoint/2010/main" val="41238361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51</a:t>
            </a:fld>
            <a:endParaRPr lang="cs-CZ" altLang="cs-CZ" dirty="0"/>
          </a:p>
        </p:txBody>
      </p:sp>
      <p:sp>
        <p:nvSpPr>
          <p:cNvPr id="4" name="Nadpis 3"/>
          <p:cNvSpPr>
            <a:spLocks noGrp="1"/>
          </p:cNvSpPr>
          <p:nvPr>
            <p:ph type="title"/>
          </p:nvPr>
        </p:nvSpPr>
        <p:spPr>
          <a:xfrm>
            <a:off x="666000" y="617331"/>
            <a:ext cx="9348273" cy="338682"/>
          </a:xfrm>
        </p:spPr>
        <p:txBody>
          <a:bodyPr/>
          <a:lstStyle/>
          <a:p>
            <a:r>
              <a:rPr lang="cs-CZ" dirty="0"/>
              <a:t>Vstupní zkouška</a:t>
            </a:r>
            <a:br>
              <a:rPr lang="cs-CZ" b="1" dirty="0"/>
            </a:br>
            <a:endParaRPr lang="cs-CZ" b="1" dirty="0"/>
          </a:p>
        </p:txBody>
      </p:sp>
      <p:sp>
        <p:nvSpPr>
          <p:cNvPr id="6" name="Zástupný symbol pro obsah 2">
            <a:extLst>
              <a:ext uri="{FF2B5EF4-FFF2-40B4-BE49-F238E27FC236}">
                <a16:creationId xmlns:a16="http://schemas.microsoft.com/office/drawing/2014/main" id="{5C1A0274-907F-420C-8057-0F47DFEF30FD}"/>
              </a:ext>
            </a:extLst>
          </p:cNvPr>
          <p:cNvSpPr txBox="1">
            <a:spLocks/>
          </p:cNvSpPr>
          <p:nvPr/>
        </p:nvSpPr>
        <p:spPr>
          <a:xfrm>
            <a:off x="414000" y="1580403"/>
            <a:ext cx="10807269" cy="4139998"/>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spcAft>
                <a:spcPts val="1200"/>
              </a:spcAft>
            </a:pPr>
            <a:r>
              <a:rPr lang="cs-CZ" dirty="0"/>
              <a:t>Obecná</a:t>
            </a:r>
          </a:p>
          <a:p>
            <a:pPr>
              <a:lnSpc>
                <a:spcPct val="100000"/>
              </a:lnSpc>
              <a:spcAft>
                <a:spcPts val="1200"/>
              </a:spcAft>
            </a:pPr>
            <a:r>
              <a:rPr lang="cs-CZ" dirty="0"/>
              <a:t>Zvláštní</a:t>
            </a:r>
            <a:endParaRPr lang="cs-CZ" b="1" dirty="0"/>
          </a:p>
          <a:p>
            <a:pPr>
              <a:lnSpc>
                <a:spcPct val="100000"/>
              </a:lnSpc>
              <a:spcAft>
                <a:spcPts val="1200"/>
              </a:spcAft>
            </a:pPr>
            <a:endParaRPr lang="cs-CZ" dirty="0"/>
          </a:p>
          <a:p>
            <a:pPr>
              <a:lnSpc>
                <a:spcPct val="100000"/>
              </a:lnSpc>
              <a:spcAft>
                <a:spcPts val="1200"/>
              </a:spcAft>
            </a:pPr>
            <a:endParaRPr lang="cs-CZ" dirty="0"/>
          </a:p>
        </p:txBody>
      </p:sp>
    </p:spTree>
    <p:extLst>
      <p:ext uri="{BB962C8B-B14F-4D97-AF65-F5344CB8AC3E}">
        <p14:creationId xmlns:p14="http://schemas.microsoft.com/office/powerpoint/2010/main" val="2401062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52</a:t>
            </a:fld>
            <a:endParaRPr lang="cs-CZ" altLang="cs-CZ" dirty="0"/>
          </a:p>
        </p:txBody>
      </p:sp>
      <p:sp>
        <p:nvSpPr>
          <p:cNvPr id="4" name="Nadpis 3"/>
          <p:cNvSpPr>
            <a:spLocks noGrp="1"/>
          </p:cNvSpPr>
          <p:nvPr>
            <p:ph type="title"/>
          </p:nvPr>
        </p:nvSpPr>
        <p:spPr>
          <a:xfrm>
            <a:off x="666000" y="617331"/>
            <a:ext cx="9348273" cy="338682"/>
          </a:xfrm>
        </p:spPr>
        <p:txBody>
          <a:bodyPr/>
          <a:lstStyle/>
          <a:p>
            <a:r>
              <a:rPr lang="cs-CZ" dirty="0"/>
              <a:t>Zkouška</a:t>
            </a:r>
            <a:br>
              <a:rPr lang="cs-CZ" b="1" dirty="0"/>
            </a:br>
            <a:endParaRPr lang="cs-CZ" b="1" dirty="0"/>
          </a:p>
        </p:txBody>
      </p:sp>
      <p:sp>
        <p:nvSpPr>
          <p:cNvPr id="6" name="Zástupný symbol pro obsah 2">
            <a:extLst>
              <a:ext uri="{FF2B5EF4-FFF2-40B4-BE49-F238E27FC236}">
                <a16:creationId xmlns:a16="http://schemas.microsoft.com/office/drawing/2014/main" id="{5C1A0274-907F-420C-8057-0F47DFEF30FD}"/>
              </a:ext>
            </a:extLst>
          </p:cNvPr>
          <p:cNvSpPr txBox="1">
            <a:spLocks/>
          </p:cNvSpPr>
          <p:nvPr/>
        </p:nvSpPr>
        <p:spPr>
          <a:xfrm>
            <a:off x="414000" y="1580403"/>
            <a:ext cx="10807269" cy="4139998"/>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spcAft>
                <a:spcPts val="1200"/>
              </a:spcAft>
            </a:pPr>
            <a:r>
              <a:rPr lang="cs-CZ" dirty="0"/>
              <a:t>Obecnou část vstupní zkoušky zajišťuje a organizuje Justiční akademie. Obecná část vstupní zkoušky se považuje za splněnou v případě, že žadatel při vykonání vstupní zkoušky uspěl v jiném oboru či odvětví, než pro které nově žádá o zápis do seznamu znalců, v uplynulých 3 letech přede dnem podání žádosti</a:t>
            </a:r>
          </a:p>
        </p:txBody>
      </p:sp>
    </p:spTree>
    <p:extLst>
      <p:ext uri="{BB962C8B-B14F-4D97-AF65-F5344CB8AC3E}">
        <p14:creationId xmlns:p14="http://schemas.microsoft.com/office/powerpoint/2010/main" val="38203932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53</a:t>
            </a:fld>
            <a:endParaRPr lang="cs-CZ" altLang="cs-CZ" dirty="0"/>
          </a:p>
        </p:txBody>
      </p:sp>
      <p:sp>
        <p:nvSpPr>
          <p:cNvPr id="4" name="Nadpis 3"/>
          <p:cNvSpPr>
            <a:spLocks noGrp="1"/>
          </p:cNvSpPr>
          <p:nvPr>
            <p:ph type="title"/>
          </p:nvPr>
        </p:nvSpPr>
        <p:spPr>
          <a:xfrm>
            <a:off x="666000" y="617331"/>
            <a:ext cx="9348273" cy="338682"/>
          </a:xfrm>
        </p:spPr>
        <p:txBody>
          <a:bodyPr/>
          <a:lstStyle/>
          <a:p>
            <a:r>
              <a:rPr lang="cs-CZ" dirty="0"/>
              <a:t>Zkouška</a:t>
            </a:r>
            <a:br>
              <a:rPr lang="cs-CZ" b="1" dirty="0"/>
            </a:br>
            <a:endParaRPr lang="cs-CZ" b="1" dirty="0"/>
          </a:p>
        </p:txBody>
      </p:sp>
      <p:sp>
        <p:nvSpPr>
          <p:cNvPr id="6" name="Zástupný symbol pro obsah 2">
            <a:extLst>
              <a:ext uri="{FF2B5EF4-FFF2-40B4-BE49-F238E27FC236}">
                <a16:creationId xmlns:a16="http://schemas.microsoft.com/office/drawing/2014/main" id="{5C1A0274-907F-420C-8057-0F47DFEF30FD}"/>
              </a:ext>
            </a:extLst>
          </p:cNvPr>
          <p:cNvSpPr txBox="1">
            <a:spLocks/>
          </p:cNvSpPr>
          <p:nvPr/>
        </p:nvSpPr>
        <p:spPr>
          <a:xfrm>
            <a:off x="414000" y="1580403"/>
            <a:ext cx="10807269" cy="4139998"/>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spcAft>
                <a:spcPts val="1200"/>
              </a:spcAft>
            </a:pPr>
            <a:r>
              <a:rPr lang="cs-CZ" dirty="0"/>
              <a:t>Vstupní zkouška se skládá z obecné části, kterou se ověřují zejména znalosti právních předpisů upravujících výkon znalecké činnosti a řízení, v nichž se znalecká činnost vykonává, a náležitostí znaleckého posudku, a zvláštní části, kterou se ověřuje zejména schopnost vypracovat znalecký posudek a znalosti z oboru a odvětví, s přihlédnutím ke specializaci, pokud byla zvolena. Vstupní zkouška se koná v českém jazyce</a:t>
            </a:r>
          </a:p>
          <a:p>
            <a:pPr>
              <a:lnSpc>
                <a:spcPct val="100000"/>
              </a:lnSpc>
              <a:spcAft>
                <a:spcPts val="1200"/>
              </a:spcAft>
            </a:pPr>
            <a:endParaRPr lang="cs-CZ" dirty="0"/>
          </a:p>
        </p:txBody>
      </p:sp>
    </p:spTree>
    <p:extLst>
      <p:ext uri="{BB962C8B-B14F-4D97-AF65-F5344CB8AC3E}">
        <p14:creationId xmlns:p14="http://schemas.microsoft.com/office/powerpoint/2010/main" val="2065775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54</a:t>
            </a:fld>
            <a:endParaRPr lang="cs-CZ" altLang="cs-CZ" dirty="0"/>
          </a:p>
        </p:txBody>
      </p:sp>
      <p:sp>
        <p:nvSpPr>
          <p:cNvPr id="4" name="Nadpis 3"/>
          <p:cNvSpPr>
            <a:spLocks noGrp="1"/>
          </p:cNvSpPr>
          <p:nvPr>
            <p:ph type="title"/>
          </p:nvPr>
        </p:nvSpPr>
        <p:spPr>
          <a:xfrm>
            <a:off x="666000" y="617331"/>
            <a:ext cx="9348273" cy="338682"/>
          </a:xfrm>
        </p:spPr>
        <p:txBody>
          <a:bodyPr/>
          <a:lstStyle/>
          <a:p>
            <a:r>
              <a:rPr lang="cs-CZ" dirty="0"/>
              <a:t>Zkouška</a:t>
            </a:r>
            <a:br>
              <a:rPr lang="cs-CZ" b="1" dirty="0"/>
            </a:br>
            <a:endParaRPr lang="cs-CZ" b="1" dirty="0"/>
          </a:p>
        </p:txBody>
      </p:sp>
      <p:sp>
        <p:nvSpPr>
          <p:cNvPr id="6" name="Zástupný symbol pro obsah 2">
            <a:extLst>
              <a:ext uri="{FF2B5EF4-FFF2-40B4-BE49-F238E27FC236}">
                <a16:creationId xmlns:a16="http://schemas.microsoft.com/office/drawing/2014/main" id="{5C1A0274-907F-420C-8057-0F47DFEF30FD}"/>
              </a:ext>
            </a:extLst>
          </p:cNvPr>
          <p:cNvSpPr txBox="1">
            <a:spLocks/>
          </p:cNvSpPr>
          <p:nvPr/>
        </p:nvSpPr>
        <p:spPr>
          <a:xfrm>
            <a:off x="414000" y="1580403"/>
            <a:ext cx="10807269" cy="4139998"/>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spcAft>
                <a:spcPts val="1200"/>
              </a:spcAft>
            </a:pPr>
            <a:r>
              <a:rPr lang="cs-CZ" dirty="0"/>
              <a:t>Poplatek 3 000 + 5 000 Kč</a:t>
            </a:r>
          </a:p>
          <a:p>
            <a:pPr>
              <a:lnSpc>
                <a:spcPct val="100000"/>
              </a:lnSpc>
              <a:spcAft>
                <a:spcPts val="1200"/>
              </a:spcAft>
            </a:pPr>
            <a:r>
              <a:rPr lang="cs-CZ" dirty="0"/>
              <a:t>Do 6 měsíců od podání žádosti (a splnění základních podmínek)</a:t>
            </a:r>
          </a:p>
          <a:p>
            <a:pPr>
              <a:lnSpc>
                <a:spcPct val="100000"/>
              </a:lnSpc>
              <a:spcAft>
                <a:spcPts val="1200"/>
              </a:spcAft>
            </a:pPr>
            <a:r>
              <a:rPr lang="cs-CZ" dirty="0"/>
              <a:t>1x opakování (pozor lhůta 1 měsíc na podání žádosti)</a:t>
            </a:r>
          </a:p>
          <a:p>
            <a:pPr>
              <a:lnSpc>
                <a:spcPct val="100000"/>
              </a:lnSpc>
              <a:spcAft>
                <a:spcPts val="1200"/>
              </a:spcAft>
            </a:pPr>
            <a:r>
              <a:rPr lang="cs-CZ" dirty="0"/>
              <a:t>5 let </a:t>
            </a:r>
            <a:r>
              <a:rPr lang="cs-CZ" dirty="0" err="1"/>
              <a:t>znovupodání</a:t>
            </a:r>
            <a:r>
              <a:rPr lang="cs-CZ" dirty="0"/>
              <a:t> žádosti</a:t>
            </a:r>
          </a:p>
          <a:p>
            <a:pPr>
              <a:lnSpc>
                <a:spcPct val="100000"/>
              </a:lnSpc>
              <a:spcAft>
                <a:spcPts val="1200"/>
              </a:spcAft>
            </a:pPr>
            <a:r>
              <a:rPr lang="cs-CZ" dirty="0"/>
              <a:t>Poplatky za omluvené absence 5 000 + 10 000 Kč</a:t>
            </a:r>
          </a:p>
          <a:p>
            <a:pPr>
              <a:lnSpc>
                <a:spcPct val="100000"/>
              </a:lnSpc>
              <a:spcAft>
                <a:spcPts val="1200"/>
              </a:spcAft>
            </a:pPr>
            <a:r>
              <a:rPr lang="cs-CZ" dirty="0"/>
              <a:t>Zmocňovací ustanovení pro podrobnosti</a:t>
            </a:r>
          </a:p>
          <a:p>
            <a:pPr>
              <a:lnSpc>
                <a:spcPct val="100000"/>
              </a:lnSpc>
              <a:spcAft>
                <a:spcPts val="1200"/>
              </a:spcAft>
            </a:pPr>
            <a:endParaRPr lang="cs-CZ" dirty="0"/>
          </a:p>
          <a:p>
            <a:pPr>
              <a:lnSpc>
                <a:spcPct val="100000"/>
              </a:lnSpc>
              <a:spcAft>
                <a:spcPts val="1200"/>
              </a:spcAft>
            </a:pPr>
            <a:endParaRPr lang="cs-CZ" dirty="0"/>
          </a:p>
        </p:txBody>
      </p:sp>
    </p:spTree>
    <p:extLst>
      <p:ext uri="{BB962C8B-B14F-4D97-AF65-F5344CB8AC3E}">
        <p14:creationId xmlns:p14="http://schemas.microsoft.com/office/powerpoint/2010/main" val="9502635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55</a:t>
            </a:fld>
            <a:endParaRPr lang="cs-CZ" altLang="cs-CZ" dirty="0"/>
          </a:p>
        </p:txBody>
      </p:sp>
      <p:sp>
        <p:nvSpPr>
          <p:cNvPr id="4" name="Nadpis 3"/>
          <p:cNvSpPr>
            <a:spLocks noGrp="1"/>
          </p:cNvSpPr>
          <p:nvPr>
            <p:ph type="title"/>
          </p:nvPr>
        </p:nvSpPr>
        <p:spPr>
          <a:xfrm>
            <a:off x="666000" y="617331"/>
            <a:ext cx="9348273" cy="338682"/>
          </a:xfrm>
        </p:spPr>
        <p:txBody>
          <a:bodyPr/>
          <a:lstStyle/>
          <a:p>
            <a:r>
              <a:rPr lang="cs-CZ" dirty="0"/>
              <a:t>Vznik oprávnění</a:t>
            </a:r>
            <a:br>
              <a:rPr lang="cs-CZ" b="1" dirty="0"/>
            </a:br>
            <a:endParaRPr lang="cs-CZ" b="1" dirty="0"/>
          </a:p>
        </p:txBody>
      </p:sp>
      <p:sp>
        <p:nvSpPr>
          <p:cNvPr id="6" name="Zástupný symbol pro obsah 2">
            <a:extLst>
              <a:ext uri="{FF2B5EF4-FFF2-40B4-BE49-F238E27FC236}">
                <a16:creationId xmlns:a16="http://schemas.microsoft.com/office/drawing/2014/main" id="{5C1A0274-907F-420C-8057-0F47DFEF30FD}"/>
              </a:ext>
            </a:extLst>
          </p:cNvPr>
          <p:cNvSpPr txBox="1">
            <a:spLocks/>
          </p:cNvSpPr>
          <p:nvPr/>
        </p:nvSpPr>
        <p:spPr>
          <a:xfrm>
            <a:off x="414000" y="1580403"/>
            <a:ext cx="10807269" cy="4139998"/>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spcAft>
                <a:spcPts val="1200"/>
              </a:spcAft>
            </a:pPr>
            <a:r>
              <a:rPr lang="cs-CZ" dirty="0"/>
              <a:t>Zápisem do seznamu</a:t>
            </a:r>
          </a:p>
          <a:p>
            <a:pPr>
              <a:lnSpc>
                <a:spcPct val="100000"/>
              </a:lnSpc>
              <a:spcAft>
                <a:spcPts val="1200"/>
              </a:spcAft>
            </a:pPr>
            <a:r>
              <a:rPr lang="cs-CZ" dirty="0"/>
              <a:t>Žádost o zápis (viz vyhláška)</a:t>
            </a:r>
          </a:p>
          <a:p>
            <a:pPr>
              <a:lnSpc>
                <a:spcPct val="100000"/>
              </a:lnSpc>
              <a:spcAft>
                <a:spcPts val="1200"/>
              </a:spcAft>
            </a:pPr>
            <a:r>
              <a:rPr lang="cs-CZ" dirty="0"/>
              <a:t>10 dní po složení slibu</a:t>
            </a:r>
          </a:p>
          <a:p>
            <a:pPr>
              <a:lnSpc>
                <a:spcPct val="100000"/>
              </a:lnSpc>
              <a:spcAft>
                <a:spcPts val="1200"/>
              </a:spcAft>
            </a:pPr>
            <a:endParaRPr lang="cs-CZ" dirty="0"/>
          </a:p>
          <a:p>
            <a:pPr>
              <a:lnSpc>
                <a:spcPct val="100000"/>
              </a:lnSpc>
              <a:spcAft>
                <a:spcPts val="1200"/>
              </a:spcAft>
            </a:pPr>
            <a:endParaRPr lang="cs-CZ" dirty="0"/>
          </a:p>
        </p:txBody>
      </p:sp>
    </p:spTree>
    <p:extLst>
      <p:ext uri="{BB962C8B-B14F-4D97-AF65-F5344CB8AC3E}">
        <p14:creationId xmlns:p14="http://schemas.microsoft.com/office/powerpoint/2010/main" val="16935127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56</a:t>
            </a:fld>
            <a:endParaRPr lang="cs-CZ" altLang="cs-CZ" dirty="0"/>
          </a:p>
        </p:txBody>
      </p:sp>
      <p:sp>
        <p:nvSpPr>
          <p:cNvPr id="4" name="Nadpis 3"/>
          <p:cNvSpPr>
            <a:spLocks noGrp="1"/>
          </p:cNvSpPr>
          <p:nvPr>
            <p:ph type="title"/>
          </p:nvPr>
        </p:nvSpPr>
        <p:spPr>
          <a:xfrm>
            <a:off x="666000" y="617331"/>
            <a:ext cx="9348273" cy="338682"/>
          </a:xfrm>
        </p:spPr>
        <p:txBody>
          <a:bodyPr/>
          <a:lstStyle/>
          <a:p>
            <a:r>
              <a:rPr lang="cs-CZ" dirty="0"/>
              <a:t>Obecná část vstupní zkoušky</a:t>
            </a:r>
            <a:br>
              <a:rPr lang="cs-CZ" b="1" dirty="0"/>
            </a:br>
            <a:endParaRPr lang="cs-CZ" b="1" dirty="0"/>
          </a:p>
        </p:txBody>
      </p:sp>
      <p:sp>
        <p:nvSpPr>
          <p:cNvPr id="6" name="Zástupný symbol pro obsah 2">
            <a:extLst>
              <a:ext uri="{FF2B5EF4-FFF2-40B4-BE49-F238E27FC236}">
                <a16:creationId xmlns:a16="http://schemas.microsoft.com/office/drawing/2014/main" id="{5C1A0274-907F-420C-8057-0F47DFEF30FD}"/>
              </a:ext>
            </a:extLst>
          </p:cNvPr>
          <p:cNvSpPr txBox="1">
            <a:spLocks/>
          </p:cNvSpPr>
          <p:nvPr/>
        </p:nvSpPr>
        <p:spPr>
          <a:xfrm>
            <a:off x="414000" y="1580403"/>
            <a:ext cx="10807269" cy="4139998"/>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spcAft>
                <a:spcPts val="1200"/>
              </a:spcAft>
            </a:pPr>
            <a:r>
              <a:rPr lang="cs-CZ" dirty="0"/>
              <a:t>Písemný test</a:t>
            </a:r>
          </a:p>
          <a:p>
            <a:pPr>
              <a:lnSpc>
                <a:spcPct val="100000"/>
              </a:lnSpc>
              <a:spcAft>
                <a:spcPts val="1200"/>
              </a:spcAft>
            </a:pPr>
            <a:r>
              <a:rPr lang="cs-CZ" dirty="0"/>
              <a:t>znalost právních předpisů upravujících výkon znalecké činnosti a řízení, ve kterých se znalecká činnost vykonává10 dní po složení slibu</a:t>
            </a:r>
          </a:p>
          <a:p>
            <a:pPr>
              <a:lnSpc>
                <a:spcPct val="100000"/>
              </a:lnSpc>
              <a:spcAft>
                <a:spcPts val="1200"/>
              </a:spcAft>
            </a:pPr>
            <a:r>
              <a:rPr lang="cs-CZ" dirty="0"/>
              <a:t>schopnost předpisy podle písmene a) aplikovat </a:t>
            </a:r>
          </a:p>
          <a:p>
            <a:pPr>
              <a:lnSpc>
                <a:spcPct val="100000"/>
              </a:lnSpc>
              <a:spcAft>
                <a:spcPts val="1200"/>
              </a:spcAft>
            </a:pPr>
            <a:r>
              <a:rPr lang="cs-CZ" dirty="0"/>
              <a:t>znalost náležitostí znaleckého posudku</a:t>
            </a:r>
          </a:p>
          <a:p>
            <a:pPr>
              <a:lnSpc>
                <a:spcPct val="100000"/>
              </a:lnSpc>
              <a:spcAft>
                <a:spcPts val="1200"/>
              </a:spcAft>
            </a:pPr>
            <a:endParaRPr lang="cs-CZ" dirty="0"/>
          </a:p>
          <a:p>
            <a:pPr>
              <a:lnSpc>
                <a:spcPct val="100000"/>
              </a:lnSpc>
              <a:spcAft>
                <a:spcPts val="1200"/>
              </a:spcAft>
            </a:pPr>
            <a:endParaRPr lang="cs-CZ" dirty="0"/>
          </a:p>
          <a:p>
            <a:pPr>
              <a:lnSpc>
                <a:spcPct val="100000"/>
              </a:lnSpc>
              <a:spcAft>
                <a:spcPts val="1200"/>
              </a:spcAft>
            </a:pPr>
            <a:endParaRPr lang="cs-CZ" dirty="0"/>
          </a:p>
        </p:txBody>
      </p:sp>
    </p:spTree>
    <p:extLst>
      <p:ext uri="{BB962C8B-B14F-4D97-AF65-F5344CB8AC3E}">
        <p14:creationId xmlns:p14="http://schemas.microsoft.com/office/powerpoint/2010/main" val="12652920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57</a:t>
            </a:fld>
            <a:endParaRPr lang="cs-CZ" altLang="cs-CZ" dirty="0"/>
          </a:p>
        </p:txBody>
      </p:sp>
      <p:sp>
        <p:nvSpPr>
          <p:cNvPr id="4" name="Nadpis 3"/>
          <p:cNvSpPr>
            <a:spLocks noGrp="1"/>
          </p:cNvSpPr>
          <p:nvPr>
            <p:ph type="title"/>
          </p:nvPr>
        </p:nvSpPr>
        <p:spPr>
          <a:xfrm>
            <a:off x="666000" y="617331"/>
            <a:ext cx="9348273" cy="338682"/>
          </a:xfrm>
        </p:spPr>
        <p:txBody>
          <a:bodyPr/>
          <a:lstStyle/>
          <a:p>
            <a:r>
              <a:rPr lang="cs-CZ" dirty="0"/>
              <a:t>Obecná část vstupní zkoušky</a:t>
            </a:r>
            <a:br>
              <a:rPr lang="cs-CZ" b="1" dirty="0"/>
            </a:br>
            <a:endParaRPr lang="cs-CZ" b="1" dirty="0"/>
          </a:p>
        </p:txBody>
      </p:sp>
      <p:sp>
        <p:nvSpPr>
          <p:cNvPr id="6" name="Zástupný symbol pro obsah 2">
            <a:extLst>
              <a:ext uri="{FF2B5EF4-FFF2-40B4-BE49-F238E27FC236}">
                <a16:creationId xmlns:a16="http://schemas.microsoft.com/office/drawing/2014/main" id="{5C1A0274-907F-420C-8057-0F47DFEF30FD}"/>
              </a:ext>
            </a:extLst>
          </p:cNvPr>
          <p:cNvSpPr txBox="1">
            <a:spLocks/>
          </p:cNvSpPr>
          <p:nvPr/>
        </p:nvSpPr>
        <p:spPr>
          <a:xfrm>
            <a:off x="414000" y="1580403"/>
            <a:ext cx="10807269" cy="4139998"/>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spcAft>
                <a:spcPts val="1200"/>
              </a:spcAft>
            </a:pPr>
            <a:r>
              <a:rPr lang="cs-CZ" dirty="0"/>
              <a:t>Řízeními, ve kterých se vykonává znalecká činnost, se rozumí občanské soudní řízení, trestní řízení, soudní řízení správní a řízení před správním orgánem</a:t>
            </a:r>
          </a:p>
          <a:p>
            <a:pPr>
              <a:lnSpc>
                <a:spcPct val="100000"/>
              </a:lnSpc>
              <a:spcAft>
                <a:spcPts val="1200"/>
              </a:spcAft>
            </a:pPr>
            <a:r>
              <a:rPr lang="cs-CZ" dirty="0"/>
              <a:t>Žadatel může použít během písemného testu jako pomůcky pouze právní informační systém a další programové vybavení zpřístupněné ministerstvem a psací potřeby</a:t>
            </a:r>
          </a:p>
          <a:p>
            <a:pPr>
              <a:lnSpc>
                <a:spcPct val="100000"/>
              </a:lnSpc>
              <a:spcAft>
                <a:spcPts val="1200"/>
              </a:spcAft>
            </a:pPr>
            <a:r>
              <a:rPr lang="cs-CZ" dirty="0"/>
              <a:t>Písemný test trvá nejdéle 150 minut</a:t>
            </a:r>
          </a:p>
          <a:p>
            <a:pPr>
              <a:lnSpc>
                <a:spcPct val="100000"/>
              </a:lnSpc>
              <a:spcAft>
                <a:spcPts val="1200"/>
              </a:spcAft>
            </a:pPr>
            <a:endParaRPr lang="cs-CZ" dirty="0"/>
          </a:p>
          <a:p>
            <a:pPr>
              <a:lnSpc>
                <a:spcPct val="100000"/>
              </a:lnSpc>
              <a:spcAft>
                <a:spcPts val="1200"/>
              </a:spcAft>
            </a:pPr>
            <a:endParaRPr lang="cs-CZ" dirty="0"/>
          </a:p>
          <a:p>
            <a:pPr>
              <a:lnSpc>
                <a:spcPct val="100000"/>
              </a:lnSpc>
              <a:spcAft>
                <a:spcPts val="1200"/>
              </a:spcAft>
            </a:pPr>
            <a:endParaRPr lang="cs-CZ" dirty="0"/>
          </a:p>
        </p:txBody>
      </p:sp>
    </p:spTree>
    <p:extLst>
      <p:ext uri="{BB962C8B-B14F-4D97-AF65-F5344CB8AC3E}">
        <p14:creationId xmlns:p14="http://schemas.microsoft.com/office/powerpoint/2010/main" val="37611161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58</a:t>
            </a:fld>
            <a:endParaRPr lang="cs-CZ" altLang="cs-CZ" dirty="0"/>
          </a:p>
        </p:txBody>
      </p:sp>
      <p:sp>
        <p:nvSpPr>
          <p:cNvPr id="4" name="Nadpis 3"/>
          <p:cNvSpPr>
            <a:spLocks noGrp="1"/>
          </p:cNvSpPr>
          <p:nvPr>
            <p:ph type="title"/>
          </p:nvPr>
        </p:nvSpPr>
        <p:spPr>
          <a:xfrm>
            <a:off x="666000" y="617331"/>
            <a:ext cx="9348273" cy="338682"/>
          </a:xfrm>
        </p:spPr>
        <p:txBody>
          <a:bodyPr/>
          <a:lstStyle/>
          <a:p>
            <a:r>
              <a:rPr lang="cs-CZ" dirty="0"/>
              <a:t>Obecná část vstupní zkoušky</a:t>
            </a:r>
            <a:br>
              <a:rPr lang="cs-CZ" b="1" dirty="0"/>
            </a:br>
            <a:endParaRPr lang="cs-CZ" b="1" dirty="0"/>
          </a:p>
        </p:txBody>
      </p:sp>
      <p:sp>
        <p:nvSpPr>
          <p:cNvPr id="6" name="Zástupný symbol pro obsah 2">
            <a:extLst>
              <a:ext uri="{FF2B5EF4-FFF2-40B4-BE49-F238E27FC236}">
                <a16:creationId xmlns:a16="http://schemas.microsoft.com/office/drawing/2014/main" id="{5C1A0274-907F-420C-8057-0F47DFEF30FD}"/>
              </a:ext>
            </a:extLst>
          </p:cNvPr>
          <p:cNvSpPr txBox="1">
            <a:spLocks/>
          </p:cNvSpPr>
          <p:nvPr/>
        </p:nvSpPr>
        <p:spPr>
          <a:xfrm>
            <a:off x="414000" y="1580403"/>
            <a:ext cx="10807269" cy="4139998"/>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spcAft>
                <a:spcPts val="1200"/>
              </a:spcAft>
            </a:pPr>
            <a:r>
              <a:rPr lang="cs-CZ" dirty="0"/>
              <a:t>Žadatel splnil obecnou část vstupní zkoušky, pokud odpověděl správně na alespoň 75 % testových otázek, neodstoupil od vstupní zkoušky a nebyl z ní vyloučen</a:t>
            </a:r>
          </a:p>
          <a:p>
            <a:pPr>
              <a:lnSpc>
                <a:spcPct val="100000"/>
              </a:lnSpc>
              <a:spcAft>
                <a:spcPts val="1200"/>
              </a:spcAft>
            </a:pPr>
            <a:r>
              <a:rPr lang="cs-CZ" dirty="0"/>
              <a:t>Ministerstvo vyrozumí žadatele o hodnocení písemného testu nejpozději po uplynutí 90 minut od jeho zahájení</a:t>
            </a:r>
          </a:p>
          <a:p>
            <a:pPr>
              <a:lnSpc>
                <a:spcPct val="100000"/>
              </a:lnSpc>
              <a:spcAft>
                <a:spcPts val="1200"/>
              </a:spcAft>
            </a:pPr>
            <a:endParaRPr lang="cs-CZ" dirty="0"/>
          </a:p>
          <a:p>
            <a:pPr>
              <a:lnSpc>
                <a:spcPct val="100000"/>
              </a:lnSpc>
              <a:spcAft>
                <a:spcPts val="1200"/>
              </a:spcAft>
            </a:pPr>
            <a:endParaRPr lang="cs-CZ" dirty="0"/>
          </a:p>
          <a:p>
            <a:pPr>
              <a:lnSpc>
                <a:spcPct val="100000"/>
              </a:lnSpc>
              <a:spcAft>
                <a:spcPts val="1200"/>
              </a:spcAft>
            </a:pPr>
            <a:endParaRPr lang="cs-CZ" dirty="0"/>
          </a:p>
        </p:txBody>
      </p:sp>
    </p:spTree>
    <p:extLst>
      <p:ext uri="{BB962C8B-B14F-4D97-AF65-F5344CB8AC3E}">
        <p14:creationId xmlns:p14="http://schemas.microsoft.com/office/powerpoint/2010/main" val="9508154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59</a:t>
            </a:fld>
            <a:endParaRPr lang="cs-CZ" altLang="cs-CZ" dirty="0"/>
          </a:p>
        </p:txBody>
      </p:sp>
      <p:sp>
        <p:nvSpPr>
          <p:cNvPr id="4" name="Nadpis 3"/>
          <p:cNvSpPr>
            <a:spLocks noGrp="1"/>
          </p:cNvSpPr>
          <p:nvPr>
            <p:ph type="title"/>
          </p:nvPr>
        </p:nvSpPr>
        <p:spPr>
          <a:xfrm>
            <a:off x="666000" y="617331"/>
            <a:ext cx="9348273" cy="338682"/>
          </a:xfrm>
        </p:spPr>
        <p:txBody>
          <a:bodyPr/>
          <a:lstStyle/>
          <a:p>
            <a:r>
              <a:rPr lang="cs-CZ" dirty="0"/>
              <a:t>Obecná část vstupní zkoušky</a:t>
            </a:r>
            <a:br>
              <a:rPr lang="cs-CZ" b="1" dirty="0"/>
            </a:br>
            <a:endParaRPr lang="cs-CZ" b="1" dirty="0"/>
          </a:p>
        </p:txBody>
      </p:sp>
      <p:sp>
        <p:nvSpPr>
          <p:cNvPr id="6" name="Zástupný symbol pro obsah 2">
            <a:extLst>
              <a:ext uri="{FF2B5EF4-FFF2-40B4-BE49-F238E27FC236}">
                <a16:creationId xmlns:a16="http://schemas.microsoft.com/office/drawing/2014/main" id="{5C1A0274-907F-420C-8057-0F47DFEF30FD}"/>
              </a:ext>
            </a:extLst>
          </p:cNvPr>
          <p:cNvSpPr txBox="1">
            <a:spLocks/>
          </p:cNvSpPr>
          <p:nvPr/>
        </p:nvSpPr>
        <p:spPr>
          <a:xfrm>
            <a:off x="414000" y="1580403"/>
            <a:ext cx="10807269" cy="4139998"/>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spcAft>
                <a:spcPts val="1200"/>
              </a:spcAft>
            </a:pPr>
            <a:r>
              <a:rPr lang="cs-CZ" dirty="0"/>
              <a:t>Pokud žadatel podle hodnocení písemného testu splnil obecnou část vstupní zkoušky, hodnocení písemného testu je konečné</a:t>
            </a:r>
          </a:p>
          <a:p>
            <a:pPr>
              <a:lnSpc>
                <a:spcPct val="100000"/>
              </a:lnSpc>
              <a:spcAft>
                <a:spcPts val="1200"/>
              </a:spcAft>
            </a:pPr>
            <a:r>
              <a:rPr lang="cs-CZ" dirty="0"/>
              <a:t>Pokud žadatel podle hodnocení písemného testu nesplnil obecnou část vstupní zkoušky, hodnocení písemného testu je </a:t>
            </a:r>
            <a:r>
              <a:rPr lang="cs-CZ" b="1" dirty="0"/>
              <a:t>prozatímní</a:t>
            </a:r>
            <a:r>
              <a:rPr lang="cs-CZ" dirty="0"/>
              <a:t>. Ministerstvo zpřístupní žadateli současně s vyrozuměním o prozatímním hodnocení písemného testu též testové otázky, na které žadatel podle prozatímního hodnocení odpověděl nesprávně, </a:t>
            </a:r>
            <a:r>
              <a:rPr lang="cs-CZ" b="1" dirty="0"/>
              <a:t>včetně nabídky odpovědí s označením správné odpovědi a odpovědi žadatele</a:t>
            </a:r>
          </a:p>
          <a:p>
            <a:pPr>
              <a:lnSpc>
                <a:spcPct val="100000"/>
              </a:lnSpc>
              <a:spcAft>
                <a:spcPts val="1200"/>
              </a:spcAft>
            </a:pPr>
            <a:endParaRPr lang="cs-CZ" dirty="0"/>
          </a:p>
          <a:p>
            <a:pPr>
              <a:lnSpc>
                <a:spcPct val="100000"/>
              </a:lnSpc>
              <a:spcAft>
                <a:spcPts val="1200"/>
              </a:spcAft>
            </a:pPr>
            <a:endParaRPr lang="cs-CZ" dirty="0"/>
          </a:p>
          <a:p>
            <a:pPr>
              <a:lnSpc>
                <a:spcPct val="100000"/>
              </a:lnSpc>
              <a:spcAft>
                <a:spcPts val="1200"/>
              </a:spcAft>
            </a:pPr>
            <a:endParaRPr lang="cs-CZ" dirty="0"/>
          </a:p>
        </p:txBody>
      </p:sp>
    </p:spTree>
    <p:extLst>
      <p:ext uri="{BB962C8B-B14F-4D97-AF65-F5344CB8AC3E}">
        <p14:creationId xmlns:p14="http://schemas.microsoft.com/office/powerpoint/2010/main" val="3656507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0F3F5163-B0AE-9D4B-922C-0A9FA8AE6F85}"/>
              </a:ext>
            </a:extLst>
          </p:cNvPr>
          <p:cNvSpPr>
            <a:spLocks noGrp="1"/>
          </p:cNvSpPr>
          <p:nvPr>
            <p:ph type="title"/>
          </p:nvPr>
        </p:nvSpPr>
        <p:spPr>
          <a:xfrm>
            <a:off x="707920" y="731259"/>
            <a:ext cx="10753200" cy="451576"/>
          </a:xfrm>
        </p:spPr>
        <p:txBody>
          <a:bodyPr/>
          <a:lstStyle/>
          <a:p>
            <a:r>
              <a:rPr lang="cs-CZ" dirty="0"/>
              <a:t>Personální substrát znaleckých subjektů</a:t>
            </a:r>
          </a:p>
        </p:txBody>
      </p:sp>
      <p:sp>
        <p:nvSpPr>
          <p:cNvPr id="5" name="Zástupný symbol pro obsah 4">
            <a:extLst>
              <a:ext uri="{FF2B5EF4-FFF2-40B4-BE49-F238E27FC236}">
                <a16:creationId xmlns:a16="http://schemas.microsoft.com/office/drawing/2014/main" id="{5358627B-7BC3-F043-8554-EC77DFB07CC7}"/>
              </a:ext>
            </a:extLst>
          </p:cNvPr>
          <p:cNvSpPr>
            <a:spLocks noGrp="1"/>
          </p:cNvSpPr>
          <p:nvPr>
            <p:ph idx="1"/>
          </p:nvPr>
        </p:nvSpPr>
        <p:spPr>
          <a:xfrm>
            <a:off x="1515574" y="1827832"/>
            <a:ext cx="8064900" cy="3104999"/>
          </a:xfrm>
        </p:spPr>
        <p:txBody>
          <a:bodyPr/>
          <a:lstStyle/>
          <a:p>
            <a:pPr marL="54000" indent="0">
              <a:spcAft>
                <a:spcPts val="450"/>
              </a:spcAft>
              <a:buNone/>
            </a:pPr>
            <a:endParaRPr lang="cs-CZ" dirty="0"/>
          </a:p>
          <a:p>
            <a:endParaRPr lang="cs-CZ" dirty="0"/>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3552" y="1594805"/>
            <a:ext cx="1404892" cy="1312696"/>
          </a:xfrm>
          <a:prstGeom prst="rect">
            <a:avLst/>
          </a:prstGeom>
        </p:spPr>
      </p:pic>
      <p:grpSp>
        <p:nvGrpSpPr>
          <p:cNvPr id="3" name="Skupina 2"/>
          <p:cNvGrpSpPr/>
          <p:nvPr/>
        </p:nvGrpSpPr>
        <p:grpSpPr>
          <a:xfrm>
            <a:off x="1149444" y="3700807"/>
            <a:ext cx="4764383" cy="2681678"/>
            <a:chOff x="2672250" y="2401600"/>
            <a:chExt cx="4764383" cy="2681678"/>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49550" y="2809114"/>
              <a:ext cx="1404892" cy="1312696"/>
            </a:xfrm>
            <a:prstGeom prst="rect">
              <a:avLst/>
            </a:prstGeom>
          </p:spPr>
        </p:pic>
        <p:pic>
          <p:nvPicPr>
            <p:cNvPr id="9" name="Obráze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0120" y="2765022"/>
              <a:ext cx="1404892" cy="1312696"/>
            </a:xfrm>
            <a:prstGeom prst="rect">
              <a:avLst/>
            </a:prstGeom>
          </p:spPr>
        </p:pic>
        <p:sp>
          <p:nvSpPr>
            <p:cNvPr id="10" name="TextovéPole 9"/>
            <p:cNvSpPr txBox="1"/>
            <p:nvPr/>
          </p:nvSpPr>
          <p:spPr>
            <a:xfrm>
              <a:off x="3635603" y="4121810"/>
              <a:ext cx="3121139" cy="523220"/>
            </a:xfrm>
            <a:prstGeom prst="rect">
              <a:avLst/>
            </a:prstGeom>
            <a:noFill/>
          </p:spPr>
          <p:txBody>
            <a:bodyPr wrap="square" rtlCol="0">
              <a:spAutoFit/>
            </a:bodyPr>
            <a:lstStyle/>
            <a:p>
              <a:pPr algn="l"/>
              <a:r>
                <a:rPr lang="cs-CZ" sz="2800" dirty="0">
                  <a:latin typeface="+mn-lt"/>
                </a:rPr>
                <a:t>Znalecká kancelář</a:t>
              </a:r>
            </a:p>
          </p:txBody>
        </p:sp>
        <p:sp>
          <p:nvSpPr>
            <p:cNvPr id="2" name="Ovál 1"/>
            <p:cNvSpPr/>
            <p:nvPr/>
          </p:nvSpPr>
          <p:spPr bwMode="auto">
            <a:xfrm>
              <a:off x="2672250" y="2401600"/>
              <a:ext cx="4764383" cy="2681678"/>
            </a:xfrm>
            <a:prstGeom prst="ellipse">
              <a:avLst/>
            </a:prstGeom>
            <a:noFill/>
            <a:ln w="28575" cap="flat" cmpd="sng" algn="ctr">
              <a:solidFill>
                <a:schemeClr val="tx1"/>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grpSp>
      <p:pic>
        <p:nvPicPr>
          <p:cNvPr id="11" name="Obrázek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7503" y="1794269"/>
            <a:ext cx="1961020" cy="1455445"/>
          </a:xfrm>
          <a:prstGeom prst="rect">
            <a:avLst/>
          </a:prstGeom>
        </p:spPr>
      </p:pic>
      <p:pic>
        <p:nvPicPr>
          <p:cNvPr id="13" name="Obrázek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5567" y="4631541"/>
            <a:ext cx="1404892" cy="1312696"/>
          </a:xfrm>
          <a:prstGeom prst="rect">
            <a:avLst/>
          </a:prstGeom>
        </p:spPr>
      </p:pic>
      <p:sp>
        <p:nvSpPr>
          <p:cNvPr id="14" name="TextovéPole 13"/>
          <p:cNvSpPr txBox="1"/>
          <p:nvPr/>
        </p:nvSpPr>
        <p:spPr>
          <a:xfrm>
            <a:off x="7536243" y="3684549"/>
            <a:ext cx="3121139" cy="523220"/>
          </a:xfrm>
          <a:prstGeom prst="rect">
            <a:avLst/>
          </a:prstGeom>
          <a:noFill/>
        </p:spPr>
        <p:txBody>
          <a:bodyPr wrap="square" rtlCol="0">
            <a:spAutoFit/>
          </a:bodyPr>
          <a:lstStyle/>
          <a:p>
            <a:pPr algn="l"/>
            <a:r>
              <a:rPr lang="cs-CZ" sz="2800" dirty="0">
                <a:latin typeface="+mn-lt"/>
              </a:rPr>
              <a:t>Znalecké ústavy</a:t>
            </a:r>
          </a:p>
        </p:txBody>
      </p:sp>
      <p:sp>
        <p:nvSpPr>
          <p:cNvPr id="15" name="Ovál 14"/>
          <p:cNvSpPr/>
          <p:nvPr/>
        </p:nvSpPr>
        <p:spPr bwMode="auto">
          <a:xfrm>
            <a:off x="6990735" y="1553498"/>
            <a:ext cx="3765755" cy="3008670"/>
          </a:xfrm>
          <a:prstGeom prst="ellipse">
            <a:avLst/>
          </a:prstGeom>
          <a:noFill/>
          <a:ln w="9525" cap="flat" cmpd="sng" algn="ctr">
            <a:solidFill>
              <a:schemeClr val="tx1"/>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sp>
        <p:nvSpPr>
          <p:cNvPr id="16" name="Ovál 15"/>
          <p:cNvSpPr/>
          <p:nvPr/>
        </p:nvSpPr>
        <p:spPr bwMode="auto">
          <a:xfrm>
            <a:off x="7128386" y="3283277"/>
            <a:ext cx="3528995" cy="2920878"/>
          </a:xfrm>
          <a:prstGeom prst="ellipse">
            <a:avLst/>
          </a:prstGeom>
          <a:noFill/>
          <a:ln w="9525" cap="flat" cmpd="sng" algn="ctr">
            <a:solidFill>
              <a:schemeClr val="tx1"/>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800" b="0" i="0" u="none" strike="noStrike" cap="none" normalizeH="0" baseline="0" dirty="0" err="1">
              <a:ln>
                <a:noFill/>
              </a:ln>
              <a:solidFill>
                <a:schemeClr val="bg1"/>
              </a:solidFill>
              <a:effectLst/>
              <a:latin typeface="+mn-lt"/>
            </a:endParaRPr>
          </a:p>
        </p:txBody>
      </p:sp>
      <p:cxnSp>
        <p:nvCxnSpPr>
          <p:cNvPr id="20" name="Přímá spojnice se šipkou 19"/>
          <p:cNvCxnSpPr/>
          <p:nvPr/>
        </p:nvCxnSpPr>
        <p:spPr bwMode="auto">
          <a:xfrm>
            <a:off x="4218039" y="2320413"/>
            <a:ext cx="3219096" cy="1380394"/>
          </a:xfrm>
          <a:prstGeom prst="straightConnector1">
            <a:avLst/>
          </a:prstGeom>
          <a:solidFill>
            <a:schemeClr val="accent1"/>
          </a:solidFill>
          <a:ln w="6667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Přímá spojnice se šipkou 20"/>
          <p:cNvCxnSpPr/>
          <p:nvPr/>
        </p:nvCxnSpPr>
        <p:spPr bwMode="auto">
          <a:xfrm flipV="1">
            <a:off x="5247884" y="4283168"/>
            <a:ext cx="2288359" cy="481502"/>
          </a:xfrm>
          <a:prstGeom prst="straightConnector1">
            <a:avLst/>
          </a:prstGeom>
          <a:solidFill>
            <a:schemeClr val="accent1"/>
          </a:solidFill>
          <a:ln w="6667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Přímá spojnice se šipkou 25"/>
          <p:cNvCxnSpPr>
            <a:stCxn id="6" idx="2"/>
          </p:cNvCxnSpPr>
          <p:nvPr/>
        </p:nvCxnSpPr>
        <p:spPr bwMode="auto">
          <a:xfrm>
            <a:off x="3275998" y="2907501"/>
            <a:ext cx="0" cy="1156728"/>
          </a:xfrm>
          <a:prstGeom prst="straightConnector1">
            <a:avLst/>
          </a:prstGeom>
          <a:solidFill>
            <a:schemeClr val="accent1"/>
          </a:solidFill>
          <a:ln w="50800" cap="flat" cmpd="sng" algn="ctr">
            <a:solidFill>
              <a:schemeClr val="accent2"/>
            </a:solidFill>
            <a:prstDash val="solid"/>
            <a:miter lim="800000"/>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TextovéPole 26"/>
          <p:cNvSpPr txBox="1"/>
          <p:nvPr/>
        </p:nvSpPr>
        <p:spPr>
          <a:xfrm>
            <a:off x="2428543" y="3055810"/>
            <a:ext cx="936421" cy="523220"/>
          </a:xfrm>
          <a:prstGeom prst="rect">
            <a:avLst/>
          </a:prstGeom>
          <a:noFill/>
        </p:spPr>
        <p:txBody>
          <a:bodyPr wrap="square" rtlCol="0">
            <a:spAutoFit/>
          </a:bodyPr>
          <a:lstStyle/>
          <a:p>
            <a:pPr algn="l"/>
            <a:r>
              <a:rPr lang="cs-CZ" sz="2800" b="1" dirty="0">
                <a:solidFill>
                  <a:srgbClr val="FF0000"/>
                </a:solidFill>
                <a:latin typeface="+mn-lt"/>
              </a:rPr>
              <a:t>NE!</a:t>
            </a:r>
          </a:p>
        </p:txBody>
      </p:sp>
      <p:cxnSp>
        <p:nvCxnSpPr>
          <p:cNvPr id="28" name="Přímá spojnice se šipkou 27"/>
          <p:cNvCxnSpPr/>
          <p:nvPr/>
        </p:nvCxnSpPr>
        <p:spPr bwMode="auto">
          <a:xfrm>
            <a:off x="4218039" y="2510850"/>
            <a:ext cx="3219095" cy="1647704"/>
          </a:xfrm>
          <a:prstGeom prst="straightConnector1">
            <a:avLst/>
          </a:prstGeom>
          <a:solidFill>
            <a:schemeClr val="accent1"/>
          </a:solidFill>
          <a:ln w="6667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Přímá spojnice se šipkou 29"/>
          <p:cNvCxnSpPr/>
          <p:nvPr/>
        </p:nvCxnSpPr>
        <p:spPr bwMode="auto">
          <a:xfrm flipV="1">
            <a:off x="5005716" y="2958589"/>
            <a:ext cx="2530526" cy="1223720"/>
          </a:xfrm>
          <a:prstGeom prst="straightConnector1">
            <a:avLst/>
          </a:prstGeom>
          <a:solidFill>
            <a:schemeClr val="accent1"/>
          </a:solidFill>
          <a:ln w="6667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Přímá spojnice se šipkou 34"/>
          <p:cNvCxnSpPr/>
          <p:nvPr/>
        </p:nvCxnSpPr>
        <p:spPr bwMode="auto">
          <a:xfrm>
            <a:off x="10368151" y="2826541"/>
            <a:ext cx="81274" cy="2215105"/>
          </a:xfrm>
          <a:prstGeom prst="straightConnector1">
            <a:avLst/>
          </a:prstGeom>
          <a:solidFill>
            <a:schemeClr val="accent1"/>
          </a:solidFill>
          <a:ln w="57150" cap="flat" cmpd="sng" algn="ctr">
            <a:solidFill>
              <a:schemeClr val="tx1"/>
            </a:solidFill>
            <a:prstDash val="solid"/>
            <a:miter lim="800000"/>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7728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60</a:t>
            </a:fld>
            <a:endParaRPr lang="cs-CZ" altLang="cs-CZ" dirty="0"/>
          </a:p>
        </p:txBody>
      </p:sp>
      <p:sp>
        <p:nvSpPr>
          <p:cNvPr id="4" name="Nadpis 3"/>
          <p:cNvSpPr>
            <a:spLocks noGrp="1"/>
          </p:cNvSpPr>
          <p:nvPr>
            <p:ph type="title"/>
          </p:nvPr>
        </p:nvSpPr>
        <p:spPr>
          <a:xfrm>
            <a:off x="666000" y="617331"/>
            <a:ext cx="9348273" cy="338682"/>
          </a:xfrm>
        </p:spPr>
        <p:txBody>
          <a:bodyPr/>
          <a:lstStyle/>
          <a:p>
            <a:r>
              <a:rPr lang="cs-CZ" dirty="0"/>
              <a:t>Obecná část vstupní zkoušky</a:t>
            </a:r>
            <a:br>
              <a:rPr lang="cs-CZ" b="1" dirty="0"/>
            </a:br>
            <a:endParaRPr lang="cs-CZ" b="1" dirty="0"/>
          </a:p>
        </p:txBody>
      </p:sp>
      <p:sp>
        <p:nvSpPr>
          <p:cNvPr id="6" name="Zástupný symbol pro obsah 2">
            <a:extLst>
              <a:ext uri="{FF2B5EF4-FFF2-40B4-BE49-F238E27FC236}">
                <a16:creationId xmlns:a16="http://schemas.microsoft.com/office/drawing/2014/main" id="{5C1A0274-907F-420C-8057-0F47DFEF30FD}"/>
              </a:ext>
            </a:extLst>
          </p:cNvPr>
          <p:cNvSpPr txBox="1">
            <a:spLocks/>
          </p:cNvSpPr>
          <p:nvPr/>
        </p:nvSpPr>
        <p:spPr>
          <a:xfrm>
            <a:off x="414000" y="1580403"/>
            <a:ext cx="10807269" cy="4139998"/>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spcAft>
                <a:spcPts val="1200"/>
              </a:spcAft>
            </a:pPr>
            <a:r>
              <a:rPr lang="cs-CZ" dirty="0"/>
              <a:t>Žadatel, který podle prozatímního hodnocení písemného testu nesplnil obecnou část vstupní zkoušky, může v písemném testu pokračovat nebo se může práva pokračovat v písemném testu vzdát</a:t>
            </a:r>
          </a:p>
          <a:p>
            <a:pPr>
              <a:lnSpc>
                <a:spcPct val="100000"/>
              </a:lnSpc>
              <a:spcAft>
                <a:spcPts val="1200"/>
              </a:spcAft>
            </a:pPr>
            <a:r>
              <a:rPr lang="cs-CZ" dirty="0"/>
              <a:t>V písemném testu lze pokračovat nejdéle 60 minut</a:t>
            </a:r>
          </a:p>
          <a:p>
            <a:pPr>
              <a:lnSpc>
                <a:spcPct val="100000"/>
              </a:lnSpc>
              <a:spcAft>
                <a:spcPts val="1200"/>
              </a:spcAft>
            </a:pPr>
            <a:r>
              <a:rPr lang="cs-CZ" dirty="0"/>
              <a:t>Pokud žadatel pokračuje v písemném testu, může doplnit svou odpověď na otázku, na kterou podle prozatímního hodnocení písemného testu odpověděl nesprávně, o její odůvodnění</a:t>
            </a:r>
          </a:p>
          <a:p>
            <a:pPr>
              <a:lnSpc>
                <a:spcPct val="100000"/>
              </a:lnSpc>
              <a:spcAft>
                <a:spcPts val="1200"/>
              </a:spcAft>
            </a:pPr>
            <a:endParaRPr lang="cs-CZ" dirty="0"/>
          </a:p>
          <a:p>
            <a:pPr>
              <a:lnSpc>
                <a:spcPct val="100000"/>
              </a:lnSpc>
              <a:spcAft>
                <a:spcPts val="1200"/>
              </a:spcAft>
            </a:pPr>
            <a:endParaRPr lang="cs-CZ" dirty="0"/>
          </a:p>
        </p:txBody>
      </p:sp>
    </p:spTree>
    <p:extLst>
      <p:ext uri="{BB962C8B-B14F-4D97-AF65-F5344CB8AC3E}">
        <p14:creationId xmlns:p14="http://schemas.microsoft.com/office/powerpoint/2010/main" val="2891763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61</a:t>
            </a:fld>
            <a:endParaRPr lang="cs-CZ" altLang="cs-CZ" dirty="0"/>
          </a:p>
        </p:txBody>
      </p:sp>
      <p:sp>
        <p:nvSpPr>
          <p:cNvPr id="4" name="Nadpis 3"/>
          <p:cNvSpPr>
            <a:spLocks noGrp="1"/>
          </p:cNvSpPr>
          <p:nvPr>
            <p:ph type="title"/>
          </p:nvPr>
        </p:nvSpPr>
        <p:spPr>
          <a:xfrm>
            <a:off x="666000" y="617331"/>
            <a:ext cx="9348273" cy="338682"/>
          </a:xfrm>
        </p:spPr>
        <p:txBody>
          <a:bodyPr/>
          <a:lstStyle/>
          <a:p>
            <a:r>
              <a:rPr lang="cs-CZ" dirty="0"/>
              <a:t>Obecná část vstupní zkoušky</a:t>
            </a:r>
            <a:br>
              <a:rPr lang="cs-CZ" b="1" dirty="0"/>
            </a:br>
            <a:endParaRPr lang="cs-CZ" b="1" dirty="0"/>
          </a:p>
        </p:txBody>
      </p:sp>
      <p:sp>
        <p:nvSpPr>
          <p:cNvPr id="6" name="Zástupný symbol pro obsah 2">
            <a:extLst>
              <a:ext uri="{FF2B5EF4-FFF2-40B4-BE49-F238E27FC236}">
                <a16:creationId xmlns:a16="http://schemas.microsoft.com/office/drawing/2014/main" id="{5C1A0274-907F-420C-8057-0F47DFEF30FD}"/>
              </a:ext>
            </a:extLst>
          </p:cNvPr>
          <p:cNvSpPr txBox="1">
            <a:spLocks/>
          </p:cNvSpPr>
          <p:nvPr/>
        </p:nvSpPr>
        <p:spPr>
          <a:xfrm>
            <a:off x="414000" y="1580403"/>
            <a:ext cx="10807269" cy="4139998"/>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spcAft>
                <a:spcPts val="1200"/>
              </a:spcAft>
            </a:pPr>
            <a:r>
              <a:rPr lang="cs-CZ" dirty="0"/>
              <a:t>Ministerstvo posoudí doplnění odpovědi a provede konečné hodnocení písemného testu, o kterém žadatele písemně vyrozumí. Ministerstvo ve vyrozumění též stručně uvede důvody</a:t>
            </a:r>
          </a:p>
          <a:p>
            <a:pPr>
              <a:lnSpc>
                <a:spcPct val="100000"/>
              </a:lnSpc>
              <a:spcAft>
                <a:spcPts val="1200"/>
              </a:spcAft>
            </a:pPr>
            <a:r>
              <a:rPr lang="cs-CZ" dirty="0"/>
              <a:t>Výsledek ihned po konečném hodnocení</a:t>
            </a:r>
          </a:p>
          <a:p>
            <a:pPr>
              <a:lnSpc>
                <a:spcPct val="100000"/>
              </a:lnSpc>
              <a:spcAft>
                <a:spcPts val="1200"/>
              </a:spcAft>
            </a:pPr>
            <a:r>
              <a:rPr lang="cs-CZ" dirty="0"/>
              <a:t>Ministerstvo ve vyrozumění též stručně uvede důvody splnění nebo nesplnění obecné části vstupní zkoušky</a:t>
            </a:r>
          </a:p>
          <a:p>
            <a:pPr>
              <a:lnSpc>
                <a:spcPct val="100000"/>
              </a:lnSpc>
              <a:spcAft>
                <a:spcPts val="1200"/>
              </a:spcAft>
            </a:pPr>
            <a:endParaRPr lang="cs-CZ" dirty="0"/>
          </a:p>
        </p:txBody>
      </p:sp>
    </p:spTree>
    <p:extLst>
      <p:ext uri="{BB962C8B-B14F-4D97-AF65-F5344CB8AC3E}">
        <p14:creationId xmlns:p14="http://schemas.microsoft.com/office/powerpoint/2010/main" val="11043468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62</a:t>
            </a:fld>
            <a:endParaRPr lang="cs-CZ" altLang="cs-CZ" dirty="0"/>
          </a:p>
        </p:txBody>
      </p:sp>
      <p:sp>
        <p:nvSpPr>
          <p:cNvPr id="4" name="Nadpis 3"/>
          <p:cNvSpPr>
            <a:spLocks noGrp="1"/>
          </p:cNvSpPr>
          <p:nvPr>
            <p:ph type="title"/>
          </p:nvPr>
        </p:nvSpPr>
        <p:spPr>
          <a:xfrm>
            <a:off x="725443" y="547865"/>
            <a:ext cx="10753200" cy="451576"/>
          </a:xfrm>
        </p:spPr>
        <p:txBody>
          <a:bodyPr/>
          <a:lstStyle/>
          <a:p>
            <a:r>
              <a:rPr lang="cs-CZ" dirty="0"/>
              <a:t>Vstupní zkouška – zkušenosti</a:t>
            </a:r>
          </a:p>
        </p:txBody>
      </p:sp>
      <p:sp>
        <p:nvSpPr>
          <p:cNvPr id="5" name="Zástupný symbol pro obsah 4"/>
          <p:cNvSpPr>
            <a:spLocks noGrp="1"/>
          </p:cNvSpPr>
          <p:nvPr>
            <p:ph idx="1"/>
          </p:nvPr>
        </p:nvSpPr>
        <p:spPr>
          <a:xfrm>
            <a:off x="666000" y="1239156"/>
            <a:ext cx="10753200" cy="4139998"/>
          </a:xfrm>
        </p:spPr>
        <p:txBody>
          <a:bodyPr/>
          <a:lstStyle/>
          <a:p>
            <a:pPr marL="72000" indent="0">
              <a:lnSpc>
                <a:spcPct val="100000"/>
              </a:lnSpc>
              <a:spcAft>
                <a:spcPts val="600"/>
              </a:spcAft>
              <a:buNone/>
            </a:pPr>
            <a:endParaRPr lang="cs-CZ" dirty="0"/>
          </a:p>
          <a:p>
            <a:pPr>
              <a:lnSpc>
                <a:spcPct val="100000"/>
              </a:lnSpc>
              <a:spcAft>
                <a:spcPts val="600"/>
              </a:spcAft>
            </a:pPr>
            <a:endParaRPr lang="cs-CZ"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431" y="1587960"/>
            <a:ext cx="8610600" cy="4343400"/>
          </a:xfrm>
          <a:prstGeom prst="rect">
            <a:avLst/>
          </a:prstGeom>
        </p:spPr>
      </p:pic>
      <p:pic>
        <p:nvPicPr>
          <p:cNvPr id="6" name="Obrázek 5"/>
          <p:cNvPicPr>
            <a:picLocks noChangeAspect="1"/>
          </p:cNvPicPr>
          <p:nvPr/>
        </p:nvPicPr>
        <p:blipFill>
          <a:blip r:embed="rId3"/>
          <a:stretch>
            <a:fillRect/>
          </a:stretch>
        </p:blipFill>
        <p:spPr>
          <a:xfrm>
            <a:off x="271462" y="1385887"/>
            <a:ext cx="11649075" cy="4086225"/>
          </a:xfrm>
          <a:prstGeom prst="rect">
            <a:avLst/>
          </a:prstGeom>
        </p:spPr>
      </p:pic>
    </p:spTree>
    <p:extLst>
      <p:ext uri="{BB962C8B-B14F-4D97-AF65-F5344CB8AC3E}">
        <p14:creationId xmlns:p14="http://schemas.microsoft.com/office/powerpoint/2010/main" val="25753661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63</a:t>
            </a:fld>
            <a:endParaRPr lang="cs-CZ" altLang="cs-CZ" dirty="0"/>
          </a:p>
        </p:txBody>
      </p:sp>
      <p:sp>
        <p:nvSpPr>
          <p:cNvPr id="4" name="Nadpis 3"/>
          <p:cNvSpPr>
            <a:spLocks noGrp="1"/>
          </p:cNvSpPr>
          <p:nvPr>
            <p:ph type="title"/>
          </p:nvPr>
        </p:nvSpPr>
        <p:spPr>
          <a:xfrm>
            <a:off x="666000" y="617331"/>
            <a:ext cx="9348273" cy="338682"/>
          </a:xfrm>
        </p:spPr>
        <p:txBody>
          <a:bodyPr/>
          <a:lstStyle/>
          <a:p>
            <a:r>
              <a:rPr lang="cs-CZ" dirty="0"/>
              <a:t>Zvláštní část vstupní zkoušky</a:t>
            </a:r>
            <a:br>
              <a:rPr lang="cs-CZ" b="1" dirty="0"/>
            </a:br>
            <a:endParaRPr lang="cs-CZ" b="1" dirty="0"/>
          </a:p>
        </p:txBody>
      </p:sp>
      <p:sp>
        <p:nvSpPr>
          <p:cNvPr id="6" name="Zástupný symbol pro obsah 2">
            <a:extLst>
              <a:ext uri="{FF2B5EF4-FFF2-40B4-BE49-F238E27FC236}">
                <a16:creationId xmlns:a16="http://schemas.microsoft.com/office/drawing/2014/main" id="{5C1A0274-907F-420C-8057-0F47DFEF30FD}"/>
              </a:ext>
            </a:extLst>
          </p:cNvPr>
          <p:cNvSpPr txBox="1">
            <a:spLocks/>
          </p:cNvSpPr>
          <p:nvPr/>
        </p:nvSpPr>
        <p:spPr>
          <a:xfrm>
            <a:off x="414000" y="1580403"/>
            <a:ext cx="10807269" cy="4139998"/>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spcAft>
                <a:spcPts val="1200"/>
              </a:spcAft>
            </a:pPr>
            <a:r>
              <a:rPr lang="cs-CZ" dirty="0"/>
              <a:t>před zkušební komisí formou ústního pohovoru, při kterém žadatel též obhajuje zkušební znalecký posudek zpracovaný v listinné nebo elektronické podobě</a:t>
            </a:r>
          </a:p>
          <a:p>
            <a:pPr>
              <a:lnSpc>
                <a:spcPct val="100000"/>
              </a:lnSpc>
              <a:spcAft>
                <a:spcPts val="1200"/>
              </a:spcAft>
            </a:pPr>
            <a:r>
              <a:rPr lang="cs-CZ" dirty="0"/>
              <a:t>Po splnění obecné části vstupní zkoušky, zkouška je veřejná</a:t>
            </a:r>
          </a:p>
          <a:p>
            <a:pPr>
              <a:lnSpc>
                <a:spcPct val="100000"/>
              </a:lnSpc>
              <a:spcAft>
                <a:spcPts val="1200"/>
              </a:spcAft>
            </a:pPr>
            <a:r>
              <a:rPr lang="cs-CZ" dirty="0"/>
              <a:t>Zadání zkušebního znaleckého posudku předkládá ministerstvu žadatel</a:t>
            </a:r>
          </a:p>
          <a:p>
            <a:pPr>
              <a:lnSpc>
                <a:spcPct val="100000"/>
              </a:lnSpc>
              <a:spcAft>
                <a:spcPts val="1200"/>
              </a:spcAft>
            </a:pPr>
            <a:r>
              <a:rPr lang="cs-CZ" dirty="0"/>
              <a:t>Žadatel předá ministerstvu zadání zkušebního znaleckého posudku před zahájením obecné části vstupní zkoušky</a:t>
            </a:r>
          </a:p>
        </p:txBody>
      </p:sp>
    </p:spTree>
    <p:extLst>
      <p:ext uri="{BB962C8B-B14F-4D97-AF65-F5344CB8AC3E}">
        <p14:creationId xmlns:p14="http://schemas.microsoft.com/office/powerpoint/2010/main" val="22348828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64</a:t>
            </a:fld>
            <a:endParaRPr lang="cs-CZ" altLang="cs-CZ" dirty="0"/>
          </a:p>
        </p:txBody>
      </p:sp>
      <p:sp>
        <p:nvSpPr>
          <p:cNvPr id="4" name="Nadpis 3"/>
          <p:cNvSpPr>
            <a:spLocks noGrp="1"/>
          </p:cNvSpPr>
          <p:nvPr>
            <p:ph type="title"/>
          </p:nvPr>
        </p:nvSpPr>
        <p:spPr>
          <a:xfrm>
            <a:off x="666000" y="617331"/>
            <a:ext cx="9348273" cy="338682"/>
          </a:xfrm>
        </p:spPr>
        <p:txBody>
          <a:bodyPr/>
          <a:lstStyle/>
          <a:p>
            <a:r>
              <a:rPr lang="cs-CZ" dirty="0"/>
              <a:t>Zvláštní část vstupní zkoušky</a:t>
            </a:r>
            <a:br>
              <a:rPr lang="cs-CZ" b="1" dirty="0"/>
            </a:br>
            <a:endParaRPr lang="cs-CZ" b="1" dirty="0"/>
          </a:p>
        </p:txBody>
      </p:sp>
      <p:sp>
        <p:nvSpPr>
          <p:cNvPr id="6" name="Zástupný symbol pro obsah 2">
            <a:extLst>
              <a:ext uri="{FF2B5EF4-FFF2-40B4-BE49-F238E27FC236}">
                <a16:creationId xmlns:a16="http://schemas.microsoft.com/office/drawing/2014/main" id="{5C1A0274-907F-420C-8057-0F47DFEF30FD}"/>
              </a:ext>
            </a:extLst>
          </p:cNvPr>
          <p:cNvSpPr txBox="1">
            <a:spLocks/>
          </p:cNvSpPr>
          <p:nvPr/>
        </p:nvSpPr>
        <p:spPr>
          <a:xfrm>
            <a:off x="414000" y="1580403"/>
            <a:ext cx="10807269" cy="4139998"/>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spcAft>
                <a:spcPts val="1200"/>
              </a:spcAft>
            </a:pPr>
            <a:r>
              <a:rPr lang="cs-CZ" dirty="0"/>
              <a:t>ministerstvo posoudí zadání zkušebního znaleckého posudku z hlediska účelu zvláštní části vstupní zkoušky a toto zadání potvrdí, změní nebo nahradí jiným zadáním</a:t>
            </a:r>
          </a:p>
          <a:p>
            <a:pPr>
              <a:lnSpc>
                <a:spcPct val="100000"/>
              </a:lnSpc>
              <a:spcAft>
                <a:spcPts val="1200"/>
              </a:spcAft>
            </a:pPr>
            <a:r>
              <a:rPr lang="cs-CZ" dirty="0"/>
              <a:t>Ministerstvo písemně oznámí žadateli výsledek posouzení a požadovaný počet vyhotovení zkušebního znaleckého posudku, pokud jej žadatel zpracuje v listinné podobě. Ministerstvo v oznámení též stručně uvede důvody posouzení</a:t>
            </a:r>
          </a:p>
        </p:txBody>
      </p:sp>
    </p:spTree>
    <p:extLst>
      <p:ext uri="{BB962C8B-B14F-4D97-AF65-F5344CB8AC3E}">
        <p14:creationId xmlns:p14="http://schemas.microsoft.com/office/powerpoint/2010/main" val="4969655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65</a:t>
            </a:fld>
            <a:endParaRPr lang="cs-CZ" altLang="cs-CZ" dirty="0"/>
          </a:p>
        </p:txBody>
      </p:sp>
      <p:sp>
        <p:nvSpPr>
          <p:cNvPr id="4" name="Nadpis 3"/>
          <p:cNvSpPr>
            <a:spLocks noGrp="1"/>
          </p:cNvSpPr>
          <p:nvPr>
            <p:ph type="title"/>
          </p:nvPr>
        </p:nvSpPr>
        <p:spPr>
          <a:xfrm>
            <a:off x="666000" y="617331"/>
            <a:ext cx="9348273" cy="338682"/>
          </a:xfrm>
        </p:spPr>
        <p:txBody>
          <a:bodyPr/>
          <a:lstStyle/>
          <a:p>
            <a:r>
              <a:rPr lang="cs-CZ" dirty="0"/>
              <a:t>Zvláštní část vstupní zkoušky</a:t>
            </a:r>
            <a:br>
              <a:rPr lang="cs-CZ" b="1" dirty="0"/>
            </a:br>
            <a:endParaRPr lang="cs-CZ" b="1" dirty="0"/>
          </a:p>
        </p:txBody>
      </p:sp>
      <p:sp>
        <p:nvSpPr>
          <p:cNvPr id="6" name="Zástupný symbol pro obsah 2">
            <a:extLst>
              <a:ext uri="{FF2B5EF4-FFF2-40B4-BE49-F238E27FC236}">
                <a16:creationId xmlns:a16="http://schemas.microsoft.com/office/drawing/2014/main" id="{5C1A0274-907F-420C-8057-0F47DFEF30FD}"/>
              </a:ext>
            </a:extLst>
          </p:cNvPr>
          <p:cNvSpPr txBox="1">
            <a:spLocks/>
          </p:cNvSpPr>
          <p:nvPr/>
        </p:nvSpPr>
        <p:spPr>
          <a:xfrm>
            <a:off x="414000" y="1580403"/>
            <a:ext cx="10807269" cy="4139998"/>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spcAft>
                <a:spcPts val="1200"/>
              </a:spcAft>
            </a:pPr>
            <a:r>
              <a:rPr lang="cs-CZ" dirty="0"/>
              <a:t>Žadatel doručí ministerstvu požadovaný počet vyhotovení zkušebního znaleckého posudku do 30 dnů od doručení oznámení o výsledku posouzení žadatelem předloženého zadání zkušebního znaleckého posudku</a:t>
            </a:r>
          </a:p>
          <a:p>
            <a:pPr>
              <a:lnSpc>
                <a:spcPct val="100000"/>
              </a:lnSpc>
              <a:spcAft>
                <a:spcPts val="1200"/>
              </a:spcAft>
            </a:pPr>
            <a:r>
              <a:rPr lang="cs-CZ" dirty="0"/>
              <a:t>Ministerstvo písemně oznámí žadateli den, čas a místo konání ústního pohovoru. Ministerstvo v oznámení též uvede výčet pomůcek dovolených při ústním pohovoru a které pomůcky žadateli poskytne ministerstvo</a:t>
            </a:r>
          </a:p>
        </p:txBody>
      </p:sp>
    </p:spTree>
    <p:extLst>
      <p:ext uri="{BB962C8B-B14F-4D97-AF65-F5344CB8AC3E}">
        <p14:creationId xmlns:p14="http://schemas.microsoft.com/office/powerpoint/2010/main" val="9886688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66</a:t>
            </a:fld>
            <a:endParaRPr lang="cs-CZ" altLang="cs-CZ" dirty="0"/>
          </a:p>
        </p:txBody>
      </p:sp>
      <p:sp>
        <p:nvSpPr>
          <p:cNvPr id="4" name="Nadpis 3"/>
          <p:cNvSpPr>
            <a:spLocks noGrp="1"/>
          </p:cNvSpPr>
          <p:nvPr>
            <p:ph type="title"/>
          </p:nvPr>
        </p:nvSpPr>
        <p:spPr>
          <a:xfrm>
            <a:off x="666000" y="617331"/>
            <a:ext cx="9348273" cy="338682"/>
          </a:xfrm>
        </p:spPr>
        <p:txBody>
          <a:bodyPr/>
          <a:lstStyle/>
          <a:p>
            <a:r>
              <a:rPr lang="cs-CZ" dirty="0"/>
              <a:t>Zvláštní část vstupní zkoušky</a:t>
            </a:r>
            <a:br>
              <a:rPr lang="cs-CZ" b="1" dirty="0"/>
            </a:br>
            <a:endParaRPr lang="cs-CZ" b="1" dirty="0"/>
          </a:p>
        </p:txBody>
      </p:sp>
      <p:sp>
        <p:nvSpPr>
          <p:cNvPr id="6" name="Zástupný symbol pro obsah 2">
            <a:extLst>
              <a:ext uri="{FF2B5EF4-FFF2-40B4-BE49-F238E27FC236}">
                <a16:creationId xmlns:a16="http://schemas.microsoft.com/office/drawing/2014/main" id="{5C1A0274-907F-420C-8057-0F47DFEF30FD}"/>
              </a:ext>
            </a:extLst>
          </p:cNvPr>
          <p:cNvSpPr txBox="1">
            <a:spLocks/>
          </p:cNvSpPr>
          <p:nvPr/>
        </p:nvSpPr>
        <p:spPr>
          <a:xfrm>
            <a:off x="414000" y="1580403"/>
            <a:ext cx="10807269" cy="4139998"/>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spcAft>
                <a:spcPts val="1200"/>
              </a:spcAft>
            </a:pPr>
            <a:r>
              <a:rPr lang="cs-CZ" dirty="0"/>
              <a:t>Ministerstvo odešle žadateli oznámení nejdříve po doručení zkušebního znaleckého posudku</a:t>
            </a:r>
          </a:p>
          <a:p>
            <a:pPr>
              <a:lnSpc>
                <a:spcPct val="100000"/>
              </a:lnSpc>
              <a:spcAft>
                <a:spcPts val="1200"/>
              </a:spcAft>
            </a:pPr>
            <a:r>
              <a:rPr lang="cs-CZ" dirty="0"/>
              <a:t>Nejdéle 120 minut</a:t>
            </a:r>
          </a:p>
          <a:p>
            <a:pPr>
              <a:lnSpc>
                <a:spcPct val="100000"/>
              </a:lnSpc>
              <a:spcAft>
                <a:spcPts val="1200"/>
              </a:spcAft>
            </a:pPr>
            <a:r>
              <a:rPr lang="cs-CZ" dirty="0"/>
              <a:t>Žadatel splnil zvláštní část vstupní zkoušky, pokud podle hodnocení zkušební komise osvědčil schopnost zpracovat znalecký posudek a požadované znalosti, neodstoupil od vstupní zkoušky a nebyl z ní vyloučen</a:t>
            </a:r>
          </a:p>
        </p:txBody>
      </p:sp>
    </p:spTree>
    <p:extLst>
      <p:ext uri="{BB962C8B-B14F-4D97-AF65-F5344CB8AC3E}">
        <p14:creationId xmlns:p14="http://schemas.microsoft.com/office/powerpoint/2010/main" val="719911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67</a:t>
            </a:fld>
            <a:endParaRPr lang="cs-CZ" altLang="cs-CZ" dirty="0"/>
          </a:p>
        </p:txBody>
      </p:sp>
      <p:sp>
        <p:nvSpPr>
          <p:cNvPr id="4" name="Nadpis 3"/>
          <p:cNvSpPr>
            <a:spLocks noGrp="1"/>
          </p:cNvSpPr>
          <p:nvPr>
            <p:ph type="title"/>
          </p:nvPr>
        </p:nvSpPr>
        <p:spPr>
          <a:xfrm>
            <a:off x="666000" y="617331"/>
            <a:ext cx="9348273" cy="338682"/>
          </a:xfrm>
        </p:spPr>
        <p:txBody>
          <a:bodyPr/>
          <a:lstStyle/>
          <a:p>
            <a:r>
              <a:rPr lang="cs-CZ" dirty="0"/>
              <a:t>Zvláštní část vstupní zkoušky</a:t>
            </a:r>
            <a:br>
              <a:rPr lang="cs-CZ" b="1" dirty="0"/>
            </a:br>
            <a:endParaRPr lang="cs-CZ" b="1" dirty="0"/>
          </a:p>
        </p:txBody>
      </p:sp>
      <p:sp>
        <p:nvSpPr>
          <p:cNvPr id="6" name="Zástupný symbol pro obsah 2">
            <a:extLst>
              <a:ext uri="{FF2B5EF4-FFF2-40B4-BE49-F238E27FC236}">
                <a16:creationId xmlns:a16="http://schemas.microsoft.com/office/drawing/2014/main" id="{5C1A0274-907F-420C-8057-0F47DFEF30FD}"/>
              </a:ext>
            </a:extLst>
          </p:cNvPr>
          <p:cNvSpPr txBox="1">
            <a:spLocks/>
          </p:cNvSpPr>
          <p:nvPr/>
        </p:nvSpPr>
        <p:spPr>
          <a:xfrm>
            <a:off x="414000" y="1580403"/>
            <a:ext cx="10807269" cy="4139998"/>
          </a:xfrm>
          <a:prstGeom prst="rect">
            <a:avLst/>
          </a:prstGeom>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spcAft>
                <a:spcPts val="1200"/>
              </a:spcAft>
            </a:pPr>
            <a:r>
              <a:rPr lang="cs-CZ" dirty="0"/>
              <a:t>Zkušební komise vyrozumí žadatele o výsledku zvláštní části vstupní zkoušky veřejně ústním vyhlášením bezprostředně po poradě a hlasování konaných po zvláštní části vstupní zkoušky</a:t>
            </a:r>
          </a:p>
          <a:p>
            <a:pPr>
              <a:lnSpc>
                <a:spcPct val="100000"/>
              </a:lnSpc>
              <a:spcAft>
                <a:spcPts val="1200"/>
              </a:spcAft>
            </a:pPr>
            <a:r>
              <a:rPr lang="cs-CZ" dirty="0"/>
              <a:t>Zkušební komise je nejméně tříčlenná, jmenuje a odvolává ministr</a:t>
            </a:r>
          </a:p>
          <a:p>
            <a:pPr>
              <a:lnSpc>
                <a:spcPct val="100000"/>
              </a:lnSpc>
              <a:spcAft>
                <a:spcPts val="1200"/>
              </a:spcAft>
            </a:pPr>
            <a:r>
              <a:rPr lang="cs-CZ" dirty="0"/>
              <a:t>Odborné a další předpoklady</a:t>
            </a:r>
          </a:p>
          <a:p>
            <a:pPr>
              <a:lnSpc>
                <a:spcPct val="100000"/>
              </a:lnSpc>
              <a:spcAft>
                <a:spcPts val="1200"/>
              </a:spcAft>
            </a:pPr>
            <a:r>
              <a:rPr lang="cs-CZ" dirty="0"/>
              <a:t>Člen zkušební komise při své činnosti nezohledňuje zájmy hospodářských subjektů, které jsou nebo mohou být konkurenty žadatele</a:t>
            </a:r>
          </a:p>
          <a:p>
            <a:pPr>
              <a:lnSpc>
                <a:spcPct val="100000"/>
              </a:lnSpc>
              <a:spcAft>
                <a:spcPts val="1200"/>
              </a:spcAft>
            </a:pPr>
            <a:endParaRPr lang="cs-CZ" dirty="0"/>
          </a:p>
        </p:txBody>
      </p:sp>
    </p:spTree>
    <p:extLst>
      <p:ext uri="{BB962C8B-B14F-4D97-AF65-F5344CB8AC3E}">
        <p14:creationId xmlns:p14="http://schemas.microsoft.com/office/powerpoint/2010/main" val="41235773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Ústav soudního lékařství Fakultní nemocnice u sv. Anny v Brně a Lékařské fakulty Masarykovy univerzity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68</a:t>
            </a:fld>
            <a:endParaRPr lang="cs-CZ" altLang="cs-CZ" dirty="0"/>
          </a:p>
        </p:txBody>
      </p:sp>
      <p:sp>
        <p:nvSpPr>
          <p:cNvPr id="4" name="Nadpis 3"/>
          <p:cNvSpPr>
            <a:spLocks noGrp="1"/>
          </p:cNvSpPr>
          <p:nvPr>
            <p:ph type="title"/>
          </p:nvPr>
        </p:nvSpPr>
        <p:spPr>
          <a:xfrm>
            <a:off x="464562" y="3521561"/>
            <a:ext cx="10753200" cy="451576"/>
          </a:xfrm>
        </p:spPr>
        <p:txBody>
          <a:bodyPr/>
          <a:lstStyle/>
          <a:p>
            <a:r>
              <a:rPr lang="cs-CZ" dirty="0"/>
              <a:t>Děkuji za pozornost!</a:t>
            </a:r>
          </a:p>
        </p:txBody>
      </p:sp>
      <p:sp>
        <p:nvSpPr>
          <p:cNvPr id="5" name="Zástupný symbol pro obsah 4"/>
          <p:cNvSpPr>
            <a:spLocks noGrp="1"/>
          </p:cNvSpPr>
          <p:nvPr>
            <p:ph idx="1"/>
          </p:nvPr>
        </p:nvSpPr>
        <p:spPr>
          <a:xfrm>
            <a:off x="666000" y="1383088"/>
            <a:ext cx="10753200" cy="4139998"/>
          </a:xfrm>
        </p:spPr>
        <p:txBody>
          <a:bodyPr/>
          <a:lstStyle/>
          <a:p>
            <a:endParaRPr lang="cs-CZ" dirty="0"/>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9361" y="1383088"/>
            <a:ext cx="5961277" cy="4276947"/>
          </a:xfrm>
          <a:prstGeom prst="rect">
            <a:avLst/>
          </a:prstGeom>
        </p:spPr>
      </p:pic>
    </p:spTree>
    <p:extLst>
      <p:ext uri="{BB962C8B-B14F-4D97-AF65-F5344CB8AC3E}">
        <p14:creationId xmlns:p14="http://schemas.microsoft.com/office/powerpoint/2010/main" val="2697727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Nadpis 3"/>
          <p:cNvSpPr>
            <a:spLocks noGrp="1"/>
          </p:cNvSpPr>
          <p:nvPr>
            <p:ph type="title"/>
          </p:nvPr>
        </p:nvSpPr>
        <p:spPr/>
        <p:txBody>
          <a:bodyPr/>
          <a:lstStyle/>
          <a:p>
            <a:r>
              <a:rPr lang="cs-CZ" dirty="0"/>
              <a:t>Znalecké obory, odvětví, specializace</a:t>
            </a:r>
          </a:p>
        </p:txBody>
      </p:sp>
      <p:sp>
        <p:nvSpPr>
          <p:cNvPr id="5" name="Zástupný symbol pro obsah 4"/>
          <p:cNvSpPr>
            <a:spLocks noGrp="1"/>
          </p:cNvSpPr>
          <p:nvPr>
            <p:ph idx="1"/>
          </p:nvPr>
        </p:nvSpPr>
        <p:spPr/>
        <p:txBody>
          <a:bodyPr/>
          <a:lstStyle/>
          <a:p>
            <a:pPr>
              <a:lnSpc>
                <a:spcPct val="100000"/>
              </a:lnSpc>
            </a:pPr>
            <a:r>
              <a:rPr lang="cs-CZ" dirty="0"/>
              <a:t>Obory zákonem</a:t>
            </a:r>
          </a:p>
          <a:p>
            <a:pPr>
              <a:lnSpc>
                <a:spcPct val="100000"/>
              </a:lnSpc>
            </a:pPr>
            <a:endParaRPr lang="cs-CZ" dirty="0"/>
          </a:p>
          <a:p>
            <a:pPr>
              <a:lnSpc>
                <a:spcPct val="100000"/>
              </a:lnSpc>
            </a:pPr>
            <a:r>
              <a:rPr lang="cs-CZ" dirty="0"/>
              <a:t>Odvětví vyhláškou</a:t>
            </a:r>
          </a:p>
          <a:p>
            <a:pPr>
              <a:lnSpc>
                <a:spcPct val="100000"/>
              </a:lnSpc>
            </a:pPr>
            <a:endParaRPr lang="cs-CZ" dirty="0"/>
          </a:p>
          <a:p>
            <a:pPr>
              <a:lnSpc>
                <a:spcPct val="100000"/>
              </a:lnSpc>
            </a:pPr>
            <a:r>
              <a:rPr lang="cs-CZ" dirty="0"/>
              <a:t>Specializace ministerstvem, popř. „jen tak“, CAVE zužující!!!</a:t>
            </a:r>
          </a:p>
          <a:p>
            <a:pPr>
              <a:lnSpc>
                <a:spcPct val="100000"/>
              </a:lnSpc>
            </a:pPr>
            <a:endParaRPr lang="cs-CZ" dirty="0"/>
          </a:p>
          <a:p>
            <a:pPr>
              <a:lnSpc>
                <a:spcPct val="100000"/>
              </a:lnSpc>
            </a:pPr>
            <a:r>
              <a:rPr lang="cs-CZ" dirty="0"/>
              <a:t>Šílený nápad ČLS JEP</a:t>
            </a:r>
          </a:p>
          <a:p>
            <a:pPr>
              <a:lnSpc>
                <a:spcPct val="100000"/>
              </a:lnSpc>
            </a:pPr>
            <a:endParaRPr lang="cs-CZ" dirty="0"/>
          </a:p>
        </p:txBody>
      </p:sp>
    </p:spTree>
    <p:extLst>
      <p:ext uri="{BB962C8B-B14F-4D97-AF65-F5344CB8AC3E}">
        <p14:creationId xmlns:p14="http://schemas.microsoft.com/office/powerpoint/2010/main" val="4294825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
        <p:nvSpPr>
          <p:cNvPr id="4" name="Nadpis 3"/>
          <p:cNvSpPr>
            <a:spLocks noGrp="1"/>
          </p:cNvSpPr>
          <p:nvPr>
            <p:ph type="title"/>
          </p:nvPr>
        </p:nvSpPr>
        <p:spPr/>
        <p:txBody>
          <a:bodyPr/>
          <a:lstStyle/>
          <a:p>
            <a:r>
              <a:rPr lang="cs-CZ" dirty="0"/>
              <a:t>Seznam znalců</a:t>
            </a:r>
          </a:p>
        </p:txBody>
      </p:sp>
      <p:sp>
        <p:nvSpPr>
          <p:cNvPr id="5" name="Zástupný symbol pro obsah 4"/>
          <p:cNvSpPr>
            <a:spLocks noGrp="1"/>
          </p:cNvSpPr>
          <p:nvPr>
            <p:ph idx="1"/>
          </p:nvPr>
        </p:nvSpPr>
        <p:spPr/>
        <p:txBody>
          <a:bodyPr/>
          <a:lstStyle/>
          <a:p>
            <a:pPr>
              <a:lnSpc>
                <a:spcPct val="100000"/>
              </a:lnSpc>
            </a:pPr>
            <a:r>
              <a:rPr lang="cs-CZ" dirty="0"/>
              <a:t>Informační systém veřejné správy</a:t>
            </a:r>
          </a:p>
          <a:p>
            <a:pPr>
              <a:lnSpc>
                <a:spcPct val="100000"/>
              </a:lnSpc>
            </a:pPr>
            <a:endParaRPr lang="cs-CZ" dirty="0"/>
          </a:p>
          <a:p>
            <a:pPr>
              <a:lnSpc>
                <a:spcPct val="100000"/>
              </a:lnSpc>
            </a:pPr>
            <a:r>
              <a:rPr lang="cs-CZ" dirty="0"/>
              <a:t>Veřejné a neveřejné údaje (</a:t>
            </a:r>
            <a:r>
              <a:rPr lang="cs-CZ" dirty="0" err="1"/>
              <a:t>cave</a:t>
            </a:r>
            <a:r>
              <a:rPr lang="cs-CZ" dirty="0"/>
              <a:t> bydliště)</a:t>
            </a:r>
          </a:p>
          <a:p>
            <a:pPr>
              <a:lnSpc>
                <a:spcPct val="100000"/>
              </a:lnSpc>
            </a:pPr>
            <a:endParaRPr lang="cs-CZ" dirty="0"/>
          </a:p>
          <a:p>
            <a:pPr>
              <a:lnSpc>
                <a:spcPct val="100000"/>
              </a:lnSpc>
            </a:pPr>
            <a:endParaRPr lang="cs-CZ" dirty="0"/>
          </a:p>
        </p:txBody>
      </p:sp>
    </p:spTree>
    <p:extLst>
      <p:ext uri="{BB962C8B-B14F-4D97-AF65-F5344CB8AC3E}">
        <p14:creationId xmlns:p14="http://schemas.microsoft.com/office/powerpoint/2010/main" val="1203391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4" name="Nadpis 3"/>
          <p:cNvSpPr>
            <a:spLocks noGrp="1"/>
          </p:cNvSpPr>
          <p:nvPr>
            <p:ph type="title"/>
          </p:nvPr>
        </p:nvSpPr>
        <p:spPr/>
        <p:txBody>
          <a:bodyPr/>
          <a:lstStyle/>
          <a:p>
            <a:r>
              <a:rPr lang="cs-CZ" dirty="0"/>
              <a:t>Znalci ve zdravotnictví – zák. č. 254/2010 Sb.</a:t>
            </a:r>
          </a:p>
        </p:txBody>
      </p:sp>
      <p:sp>
        <p:nvSpPr>
          <p:cNvPr id="5" name="Zástupný symbol pro obsah 4"/>
          <p:cNvSpPr>
            <a:spLocks noGrp="1"/>
          </p:cNvSpPr>
          <p:nvPr>
            <p:ph idx="1"/>
          </p:nvPr>
        </p:nvSpPr>
        <p:spPr/>
        <p:txBody>
          <a:bodyPr/>
          <a:lstStyle/>
          <a:p>
            <a:pPr>
              <a:lnSpc>
                <a:spcPct val="100000"/>
              </a:lnSpc>
            </a:pPr>
            <a:r>
              <a:rPr lang="cs-CZ" dirty="0"/>
              <a:t>Obor zdravotnictví</a:t>
            </a:r>
          </a:p>
          <a:p>
            <a:pPr>
              <a:lnSpc>
                <a:spcPct val="100000"/>
              </a:lnSpc>
            </a:pPr>
            <a:r>
              <a:rPr lang="cs-CZ" dirty="0"/>
              <a:t>Odvětví 125x</a:t>
            </a:r>
          </a:p>
          <a:p>
            <a:pPr marL="72000" indent="0">
              <a:lnSpc>
                <a:spcPct val="100000"/>
              </a:lnSpc>
              <a:buNone/>
            </a:pPr>
            <a:endParaRPr lang="cs-CZ" dirty="0"/>
          </a:p>
          <a:p>
            <a:pPr marL="72000" indent="0">
              <a:lnSpc>
                <a:spcPct val="100000"/>
              </a:lnSpc>
              <a:buNone/>
            </a:pPr>
            <a:endParaRPr lang="cs-CZ" i="1" dirty="0"/>
          </a:p>
          <a:p>
            <a:endParaRPr lang="cs-CZ" dirty="0"/>
          </a:p>
        </p:txBody>
      </p:sp>
      <p:pic>
        <p:nvPicPr>
          <p:cNvPr id="14" name="Obrázek 13">
            <a:extLst>
              <a:ext uri="{FF2B5EF4-FFF2-40B4-BE49-F238E27FC236}">
                <a16:creationId xmlns:a16="http://schemas.microsoft.com/office/drawing/2014/main" id="{CB8EEE9E-FDB3-4B2E-A5C5-C7A50AF97A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6185" y="1560546"/>
            <a:ext cx="5711702" cy="4402910"/>
          </a:xfrm>
          <a:prstGeom prst="rect">
            <a:avLst/>
          </a:prstGeom>
        </p:spPr>
      </p:pic>
      <p:sp>
        <p:nvSpPr>
          <p:cNvPr id="15" name="TextovéPole 14">
            <a:extLst>
              <a:ext uri="{FF2B5EF4-FFF2-40B4-BE49-F238E27FC236}">
                <a16:creationId xmlns:a16="http://schemas.microsoft.com/office/drawing/2014/main" id="{A684E480-AAD1-4975-9E02-C6597FD2238F}"/>
              </a:ext>
            </a:extLst>
          </p:cNvPr>
          <p:cNvSpPr txBox="1"/>
          <p:nvPr/>
        </p:nvSpPr>
        <p:spPr>
          <a:xfrm>
            <a:off x="9923016" y="2790596"/>
            <a:ext cx="1752599" cy="338554"/>
          </a:xfrm>
          <a:prstGeom prst="rect">
            <a:avLst/>
          </a:prstGeom>
          <a:noFill/>
        </p:spPr>
        <p:txBody>
          <a:bodyPr wrap="square" rtlCol="0">
            <a:spAutoFit/>
          </a:bodyPr>
          <a:lstStyle/>
          <a:p>
            <a:pPr algn="l"/>
            <a:r>
              <a:rPr lang="cs-CZ" sz="1600" dirty="0">
                <a:solidFill>
                  <a:srgbClr val="FF0000"/>
                </a:solidFill>
                <a:latin typeface="+mn-lt"/>
              </a:rPr>
              <a:t>Farmaceut, </a:t>
            </a:r>
            <a:r>
              <a:rPr lang="cs-CZ" sz="1600" dirty="0" err="1">
                <a:solidFill>
                  <a:srgbClr val="FF0000"/>
                </a:solidFill>
                <a:latin typeface="+mn-lt"/>
              </a:rPr>
              <a:t>nást</a:t>
            </a:r>
            <a:endParaRPr lang="cs-CZ" sz="1600" dirty="0">
              <a:solidFill>
                <a:srgbClr val="FF0000"/>
              </a:solidFill>
              <a:latin typeface="+mn-lt"/>
            </a:endParaRPr>
          </a:p>
        </p:txBody>
      </p:sp>
      <p:sp>
        <p:nvSpPr>
          <p:cNvPr id="16" name="TextovéPole 15">
            <a:extLst>
              <a:ext uri="{FF2B5EF4-FFF2-40B4-BE49-F238E27FC236}">
                <a16:creationId xmlns:a16="http://schemas.microsoft.com/office/drawing/2014/main" id="{D3356648-6080-4839-8183-DA2A39681FE5}"/>
              </a:ext>
            </a:extLst>
          </p:cNvPr>
          <p:cNvSpPr txBox="1"/>
          <p:nvPr/>
        </p:nvSpPr>
        <p:spPr>
          <a:xfrm>
            <a:off x="9923016" y="4470735"/>
            <a:ext cx="1752599" cy="338554"/>
          </a:xfrm>
          <a:prstGeom prst="rect">
            <a:avLst/>
          </a:prstGeom>
          <a:noFill/>
        </p:spPr>
        <p:txBody>
          <a:bodyPr wrap="square" rtlCol="0">
            <a:spAutoFit/>
          </a:bodyPr>
          <a:lstStyle/>
          <a:p>
            <a:pPr algn="l"/>
            <a:r>
              <a:rPr lang="cs-CZ" sz="1600" dirty="0">
                <a:solidFill>
                  <a:srgbClr val="FF0000"/>
                </a:solidFill>
                <a:latin typeface="+mn-lt"/>
              </a:rPr>
              <a:t>Lékař, </a:t>
            </a:r>
            <a:r>
              <a:rPr lang="cs-CZ" sz="1600" dirty="0" err="1">
                <a:solidFill>
                  <a:srgbClr val="FF0000"/>
                </a:solidFill>
                <a:latin typeface="+mn-lt"/>
              </a:rPr>
              <a:t>nást</a:t>
            </a:r>
            <a:endParaRPr lang="cs-CZ" sz="1600" dirty="0">
              <a:solidFill>
                <a:srgbClr val="FF0000"/>
              </a:solidFill>
              <a:latin typeface="+mn-lt"/>
            </a:endParaRPr>
          </a:p>
        </p:txBody>
      </p:sp>
      <p:sp>
        <p:nvSpPr>
          <p:cNvPr id="17" name="TextovéPole 16">
            <a:extLst>
              <a:ext uri="{FF2B5EF4-FFF2-40B4-BE49-F238E27FC236}">
                <a16:creationId xmlns:a16="http://schemas.microsoft.com/office/drawing/2014/main" id="{C01BAF79-DE82-4AAB-B595-FC4F37F4D2AE}"/>
              </a:ext>
            </a:extLst>
          </p:cNvPr>
          <p:cNvSpPr txBox="1"/>
          <p:nvPr/>
        </p:nvSpPr>
        <p:spPr>
          <a:xfrm>
            <a:off x="9923017" y="3311022"/>
            <a:ext cx="1752599" cy="338554"/>
          </a:xfrm>
          <a:prstGeom prst="rect">
            <a:avLst/>
          </a:prstGeom>
          <a:noFill/>
        </p:spPr>
        <p:txBody>
          <a:bodyPr wrap="square" rtlCol="0">
            <a:spAutoFit/>
          </a:bodyPr>
          <a:lstStyle/>
          <a:p>
            <a:pPr algn="l"/>
            <a:r>
              <a:rPr lang="cs-CZ" sz="1600" dirty="0" err="1">
                <a:solidFill>
                  <a:srgbClr val="FF0000"/>
                </a:solidFill>
                <a:latin typeface="+mn-lt"/>
              </a:rPr>
              <a:t>Nelékař</a:t>
            </a:r>
            <a:endParaRPr lang="cs-CZ" sz="1600" dirty="0">
              <a:solidFill>
                <a:srgbClr val="FF0000"/>
              </a:solidFill>
              <a:latin typeface="+mn-lt"/>
            </a:endParaRPr>
          </a:p>
        </p:txBody>
      </p:sp>
      <p:sp>
        <p:nvSpPr>
          <p:cNvPr id="18" name="TextovéPole 17">
            <a:extLst>
              <a:ext uri="{FF2B5EF4-FFF2-40B4-BE49-F238E27FC236}">
                <a16:creationId xmlns:a16="http://schemas.microsoft.com/office/drawing/2014/main" id="{E2479F4C-1272-4311-958D-7B065A33FB25}"/>
              </a:ext>
            </a:extLst>
          </p:cNvPr>
          <p:cNvSpPr txBox="1"/>
          <p:nvPr/>
        </p:nvSpPr>
        <p:spPr>
          <a:xfrm>
            <a:off x="9923016" y="4000725"/>
            <a:ext cx="1752599" cy="338554"/>
          </a:xfrm>
          <a:prstGeom prst="rect">
            <a:avLst/>
          </a:prstGeom>
          <a:noFill/>
        </p:spPr>
        <p:txBody>
          <a:bodyPr wrap="square" rtlCol="0">
            <a:spAutoFit/>
          </a:bodyPr>
          <a:lstStyle/>
          <a:p>
            <a:pPr algn="l"/>
            <a:r>
              <a:rPr lang="cs-CZ" sz="1600" dirty="0">
                <a:solidFill>
                  <a:srgbClr val="FF0000"/>
                </a:solidFill>
                <a:latin typeface="+mn-lt"/>
              </a:rPr>
              <a:t>Lékař, zákl.</a:t>
            </a:r>
          </a:p>
        </p:txBody>
      </p:sp>
      <p:cxnSp>
        <p:nvCxnSpPr>
          <p:cNvPr id="20" name="Přímá spojnice se šipkou 19">
            <a:extLst>
              <a:ext uri="{FF2B5EF4-FFF2-40B4-BE49-F238E27FC236}">
                <a16:creationId xmlns:a16="http://schemas.microsoft.com/office/drawing/2014/main" id="{363DC6B3-EE08-482D-962E-730A22994B56}"/>
              </a:ext>
            </a:extLst>
          </p:cNvPr>
          <p:cNvCxnSpPr>
            <a:stCxn id="15" idx="1"/>
          </p:cNvCxnSpPr>
          <p:nvPr/>
        </p:nvCxnSpPr>
        <p:spPr bwMode="auto">
          <a:xfrm flipH="1">
            <a:off x="7989277" y="2959873"/>
            <a:ext cx="1933739" cy="568773"/>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Přímá spojnice se šipkou 20">
            <a:extLst>
              <a:ext uri="{FF2B5EF4-FFF2-40B4-BE49-F238E27FC236}">
                <a16:creationId xmlns:a16="http://schemas.microsoft.com/office/drawing/2014/main" id="{40C326F2-EE4F-4D34-8480-20AC747DB2F5}"/>
              </a:ext>
            </a:extLst>
          </p:cNvPr>
          <p:cNvCxnSpPr>
            <a:cxnSpLocks/>
          </p:cNvCxnSpPr>
          <p:nvPr/>
        </p:nvCxnSpPr>
        <p:spPr bwMode="auto">
          <a:xfrm flipH="1">
            <a:off x="7989276" y="3509807"/>
            <a:ext cx="1879819" cy="329501"/>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Přímá spojnice se šipkou 22">
            <a:extLst>
              <a:ext uri="{FF2B5EF4-FFF2-40B4-BE49-F238E27FC236}">
                <a16:creationId xmlns:a16="http://schemas.microsoft.com/office/drawing/2014/main" id="{35B8A584-F8C3-47CD-858A-1629239C04DC}"/>
              </a:ext>
            </a:extLst>
          </p:cNvPr>
          <p:cNvCxnSpPr>
            <a:cxnSpLocks/>
          </p:cNvCxnSpPr>
          <p:nvPr/>
        </p:nvCxnSpPr>
        <p:spPr bwMode="auto">
          <a:xfrm flipH="1">
            <a:off x="8124092" y="4168383"/>
            <a:ext cx="1643796" cy="59895"/>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Přímá spojnice se šipkou 24">
            <a:extLst>
              <a:ext uri="{FF2B5EF4-FFF2-40B4-BE49-F238E27FC236}">
                <a16:creationId xmlns:a16="http://schemas.microsoft.com/office/drawing/2014/main" id="{55C1E419-47AC-4DF3-BCD9-7942D2669221}"/>
              </a:ext>
            </a:extLst>
          </p:cNvPr>
          <p:cNvCxnSpPr>
            <a:cxnSpLocks/>
          </p:cNvCxnSpPr>
          <p:nvPr/>
        </p:nvCxnSpPr>
        <p:spPr bwMode="auto">
          <a:xfrm flipH="1">
            <a:off x="8124092" y="4644254"/>
            <a:ext cx="1694400" cy="0"/>
          </a:xfrm>
          <a:prstGeom prst="straightConnector1">
            <a:avLst/>
          </a:prstGeom>
          <a:solidFill>
            <a:schemeClr val="accent1"/>
          </a:solidFill>
          <a:ln w="9525" cap="flat" cmpd="sng" algn="ctr">
            <a:solidFill>
              <a:schemeClr val="tx1"/>
            </a:solidFill>
            <a:prstDash val="solid"/>
            <a:miter lim="800000"/>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125545465"/>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1" id="{D5D76FC2-5E85-4CB0-A15C-1C0759F52363}" vid="{98D33FCF-DD52-4FE9-8CC4-B567EB104502}"/>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prezentace-med-cz-fnusa-v03</Template>
  <TotalTime>3461</TotalTime>
  <Words>3386</Words>
  <Application>Microsoft Office PowerPoint</Application>
  <PresentationFormat>Širokoúhlá obrazovka</PresentationFormat>
  <Paragraphs>365</Paragraphs>
  <Slides>68</Slides>
  <Notes>1</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68</vt:i4>
      </vt:variant>
    </vt:vector>
  </HeadingPairs>
  <TitlesOfParts>
    <vt:vector size="72" baseType="lpstr">
      <vt:lpstr>Arial</vt:lpstr>
      <vt:lpstr>Tahoma</vt:lpstr>
      <vt:lpstr>Wingdings</vt:lpstr>
      <vt:lpstr>Prezentace_MU_CZ</vt:lpstr>
      <vt:lpstr>Znalci v medicíně </vt:lpstr>
      <vt:lpstr>Úvod</vt:lpstr>
      <vt:lpstr>Znalecká činnost</vt:lpstr>
      <vt:lpstr>Znalectví v České republice</vt:lpstr>
      <vt:lpstr>Subjekty vykonávající znaleckou činnost</vt:lpstr>
      <vt:lpstr>Personální substrát znaleckých subjektů</vt:lpstr>
      <vt:lpstr>Znalecké obory, odvětví, specializace</vt:lpstr>
      <vt:lpstr>Seznam znalců</vt:lpstr>
      <vt:lpstr>Znalci ve zdravotnictví – zák. č. 254/2010 Sb.</vt:lpstr>
      <vt:lpstr>Podmínky pro získání oprávnění a výkon znalecké činnosti ZNALCE </vt:lpstr>
      <vt:lpstr>Slib znalce </vt:lpstr>
      <vt:lpstr>Odborná způsobilost </vt:lpstr>
      <vt:lpstr>Aktivní odborná praxe </vt:lpstr>
      <vt:lpstr>Osvědčení profesní komory</vt:lpstr>
      <vt:lpstr>Práva a povinnosti znalců § 18 – 24 ZZ</vt:lpstr>
      <vt:lpstr>Ustanovení znalce (§ 25)</vt:lpstr>
      <vt:lpstr>Znalec ad hoc (§ 26)</vt:lpstr>
      <vt:lpstr>Způsob podání znaleckého posudku</vt:lpstr>
      <vt:lpstr>Nové náležitosti znaleckých posudků  </vt:lpstr>
      <vt:lpstr>Jednoznačnost znaleckého posudku  ve zdravotnictví </vt:lpstr>
      <vt:lpstr>Pečeť + doložka </vt:lpstr>
      <vt:lpstr>Evidence posudků </vt:lpstr>
      <vt:lpstr>Znalečné </vt:lpstr>
      <vt:lpstr>Vyhláška o výkonu znalecké činnosti </vt:lpstr>
      <vt:lpstr>Průkaz, pečeť, pojištění</vt:lpstr>
      <vt:lpstr>Znalecký posudek - zásady </vt:lpstr>
      <vt:lpstr>Nové náležitosti znaleckých posudků  </vt:lpstr>
      <vt:lpstr>Formalizace znaleckého posudku </vt:lpstr>
      <vt:lpstr>Znalecký posudek - postup </vt:lpstr>
      <vt:lpstr>Zdroj dat </vt:lpstr>
      <vt:lpstr>Zdroj dat </vt:lpstr>
      <vt:lpstr>Zdroj dat </vt:lpstr>
      <vt:lpstr>Závěry </vt:lpstr>
      <vt:lpstr>Závěry </vt:lpstr>
      <vt:lpstr>Prezentace aplikace PowerPoint</vt:lpstr>
      <vt:lpstr>Vyhláška o znalečném </vt:lpstr>
      <vt:lpstr>Časová odměna </vt:lpstr>
      <vt:lpstr>Zvýšení a snížení </vt:lpstr>
      <vt:lpstr>Hotové výdaje </vt:lpstr>
      <vt:lpstr>Cestovní výdaje </vt:lpstr>
      <vt:lpstr>Náhrada za ztrátu času </vt:lpstr>
      <vt:lpstr>Výše náhrady za ztrátu času </vt:lpstr>
      <vt:lpstr>Vyúčtování </vt:lpstr>
      <vt:lpstr>Vyúčtování II </vt:lpstr>
      <vt:lpstr>Vyúčtování III </vt:lpstr>
      <vt:lpstr>Vyúčtování IV </vt:lpstr>
      <vt:lpstr>Vyúčtování V </vt:lpstr>
      <vt:lpstr>Vyhláška o znalečném</vt:lpstr>
      <vt:lpstr>Prezentace aplikace PowerPoint</vt:lpstr>
      <vt:lpstr>JAK SE STÁT ZNALCEM?</vt:lpstr>
      <vt:lpstr>Vstupní zkouška </vt:lpstr>
      <vt:lpstr>Zkouška </vt:lpstr>
      <vt:lpstr>Zkouška </vt:lpstr>
      <vt:lpstr>Zkouška </vt:lpstr>
      <vt:lpstr>Vznik oprávnění </vt:lpstr>
      <vt:lpstr>Obecná část vstupní zkoušky </vt:lpstr>
      <vt:lpstr>Obecná část vstupní zkoušky </vt:lpstr>
      <vt:lpstr>Obecná část vstupní zkoušky </vt:lpstr>
      <vt:lpstr>Obecná část vstupní zkoušky </vt:lpstr>
      <vt:lpstr>Obecná část vstupní zkoušky </vt:lpstr>
      <vt:lpstr>Obecná část vstupní zkoušky </vt:lpstr>
      <vt:lpstr>Vstupní zkouška – zkušenosti</vt:lpstr>
      <vt:lpstr>Zvláštní část vstupní zkoušky </vt:lpstr>
      <vt:lpstr>Zvláštní část vstupní zkoušky </vt:lpstr>
      <vt:lpstr>Zvláštní část vstupní zkoušky </vt:lpstr>
      <vt:lpstr>Zvláštní část vstupní zkoušky </vt:lpstr>
      <vt:lpstr>Zvláštní část vstupní zkoušky </vt:lpstr>
      <vt:lpstr>Děkuji za pozornost!</vt:lpstr>
    </vt:vector>
  </TitlesOfParts>
  <Company>Masarykova univerzita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Tomáš Vojtíšek</dc:creator>
  <cp:lastModifiedBy>Tomáš Vojtíšek</cp:lastModifiedBy>
  <cp:revision>108</cp:revision>
  <cp:lastPrinted>2020-09-02T11:08:05Z</cp:lastPrinted>
  <dcterms:created xsi:type="dcterms:W3CDTF">2020-06-21T21:59:39Z</dcterms:created>
  <dcterms:modified xsi:type="dcterms:W3CDTF">2023-04-04T08:20:39Z</dcterms:modified>
</cp:coreProperties>
</file>