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 /B/ Mezinárodní dopravní právo /M/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5412"/>
          </a:xfrm>
        </p:spPr>
        <p:txBody>
          <a:bodyPr>
            <a:normAutofit/>
          </a:bodyPr>
          <a:lstStyle/>
          <a:p>
            <a:r>
              <a:rPr lang="cs-CZ" dirty="0"/>
              <a:t>Filip Křepelka </a:t>
            </a:r>
          </a:p>
          <a:p>
            <a:r>
              <a:rPr lang="cs-CZ" sz="4400" dirty="0"/>
              <a:t>2. lekce – prameny, instituce, mezinárodní organizace, nevládní zájmové organizace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114/1995 Sb., zákon o vnitrozemské plavbě. </a:t>
            </a:r>
          </a:p>
          <a:p>
            <a:r>
              <a:rPr lang="cs-CZ" dirty="0"/>
              <a:t>Proč chybějí světové mezinárodní organizace? </a:t>
            </a:r>
          </a:p>
          <a:p>
            <a:r>
              <a:rPr lang="cs-CZ" dirty="0"/>
              <a:t>Existují nicméně různé regionální struktury: pro jednotlivé veletoky a systémy. </a:t>
            </a:r>
          </a:p>
          <a:p>
            <a:r>
              <a:rPr lang="cs-CZ" dirty="0"/>
              <a:t>V Evropě relevantní Rýn, Labe, Dunaj. </a:t>
            </a:r>
          </a:p>
        </p:txBody>
      </p:sp>
    </p:spTree>
    <p:extLst>
      <p:ext uri="{BB962C8B-B14F-4D97-AF65-F5344CB8AC3E}">
        <p14:creationId xmlns:p14="http://schemas.microsoft.com/office/powerpoint/2010/main" val="75055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o jednotlivých silách, složkách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Pohybují se různou měrou ve všech dopravních sférách. </a:t>
            </a:r>
          </a:p>
          <a:p>
            <a:r>
              <a:rPr lang="cs-CZ" dirty="0"/>
              <a:t>Zákon č. 278/2008 Sb., o Policii České republiky </a:t>
            </a:r>
          </a:p>
          <a:p>
            <a:r>
              <a:rPr lang="cs-CZ" dirty="0"/>
              <a:t>Zákon č. 17/2012 Sb., o Celní správě ČR </a:t>
            </a:r>
          </a:p>
          <a:p>
            <a:r>
              <a:rPr lang="cs-CZ" dirty="0"/>
              <a:t>Zákon č. 320/2015 Sb., o Hasičském záchranném sboru ČR </a:t>
            </a:r>
          </a:p>
          <a:p>
            <a:r>
              <a:rPr lang="cs-CZ" dirty="0"/>
              <a:t>Zákon č. 374/2011 Sb., o Zdravotnické záchranné službě ČR</a:t>
            </a:r>
          </a:p>
          <a:p>
            <a:r>
              <a:rPr lang="cs-CZ" dirty="0"/>
              <a:t>Zákon č. 15/1993 Sb., o Armádě ČR.   </a:t>
            </a:r>
          </a:p>
        </p:txBody>
      </p:sp>
    </p:spTree>
    <p:extLst>
      <p:ext uri="{BB962C8B-B14F-4D97-AF65-F5344CB8AC3E}">
        <p14:creationId xmlns:p14="http://schemas.microsoft.com/office/powerpoint/2010/main" val="265418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3477B-F4A2-4A07-8AC3-90C6276C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právo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B86B2B-A934-4475-9D73-75C29384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Stavební zákon č. 183/2006 Sb.</a:t>
            </a:r>
          </a:p>
          <a:p>
            <a:r>
              <a:rPr lang="cs-CZ" dirty="0"/>
              <a:t>Bude platit nový stavební zákon: 283/2021 Sb. </a:t>
            </a:r>
          </a:p>
          <a:p>
            <a:r>
              <a:rPr lang="cs-CZ" dirty="0"/>
              <a:t>Ovšem zvláštní pravidla v jednotlivých dopravních zákonech. </a:t>
            </a:r>
          </a:p>
        </p:txBody>
      </p:sp>
    </p:spTree>
    <p:extLst>
      <p:ext uri="{BB962C8B-B14F-4D97-AF65-F5344CB8AC3E}">
        <p14:creationId xmlns:p14="http://schemas.microsoft.com/office/powerpoint/2010/main" val="2193467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500/2004 Sb., správní řád. </a:t>
            </a:r>
          </a:p>
          <a:p>
            <a:endParaRPr lang="cs-CZ" dirty="0"/>
          </a:p>
          <a:p>
            <a:r>
              <a:rPr lang="cs-CZ" dirty="0"/>
              <a:t>Zákon č. 250/2016 Sb., o odpovědnosti za přestupcích a řízeních o nich.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26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Přepravní vztahy, škodní záležitosti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89/2012 Sb., (nový) občanský zákoník: </a:t>
            </a:r>
          </a:p>
          <a:p>
            <a:r>
              <a:rPr lang="cs-CZ" dirty="0"/>
              <a:t>Smlouvy o přepravě osob a věcí. </a:t>
            </a:r>
          </a:p>
          <a:p>
            <a:endParaRPr lang="cs-CZ" dirty="0"/>
          </a:p>
          <a:p>
            <a:r>
              <a:rPr lang="cs-CZ" dirty="0"/>
              <a:t>Souvislosti: kupní smlouva</a:t>
            </a:r>
          </a:p>
          <a:p>
            <a:endParaRPr lang="cs-CZ" dirty="0"/>
          </a:p>
          <a:p>
            <a:r>
              <a:rPr lang="cs-CZ" dirty="0"/>
              <a:t>Náhrada škody a nemajetkové újmy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13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40/2009 Sb., trestní zákoník </a:t>
            </a:r>
          </a:p>
          <a:p>
            <a:endParaRPr lang="cs-CZ" dirty="0"/>
          </a:p>
          <a:p>
            <a:r>
              <a:rPr lang="cs-CZ" dirty="0"/>
              <a:t>Průřezově řada trestných činů, které je představitelné spáchat v rámci dopravy či vůči dopravě.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9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Všechny úrovně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u="sng" dirty="0"/>
              <a:t>Vnitrostátní</a:t>
            </a:r>
            <a:r>
              <a:rPr lang="cs-CZ" dirty="0"/>
              <a:t> </a:t>
            </a:r>
          </a:p>
          <a:p>
            <a:r>
              <a:rPr lang="cs-CZ" dirty="0"/>
              <a:t>Zákony</a:t>
            </a:r>
          </a:p>
          <a:p>
            <a:r>
              <a:rPr lang="cs-CZ" dirty="0"/>
              <a:t>Podzákonné předpisy – vždy velké množství.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u="sng" dirty="0"/>
              <a:t>Mezinárodní</a:t>
            </a:r>
            <a:r>
              <a:rPr lang="cs-CZ" dirty="0"/>
              <a:t> </a:t>
            </a:r>
          </a:p>
          <a:p>
            <a:r>
              <a:rPr lang="cs-CZ" dirty="0"/>
              <a:t>Mezinárodní smlouvy: dvoustranné, vícestranné, mnohostranné</a:t>
            </a:r>
            <a:endParaRPr lang="cs-CZ" dirty="0">
              <a:cs typeface="Calibri" panose="020F0502020204030204"/>
            </a:endParaRPr>
          </a:p>
          <a:p>
            <a:r>
              <a:rPr lang="cs-CZ" dirty="0"/>
              <a:t>Jejich uplatnění: zprostředkované, </a:t>
            </a:r>
          </a:p>
          <a:p>
            <a:r>
              <a:rPr lang="cs-CZ" dirty="0"/>
              <a:t>přímé: předpoklady.  </a:t>
            </a:r>
          </a:p>
          <a:p>
            <a:r>
              <a:rPr lang="cs-CZ" u="sng" dirty="0"/>
              <a:t>Nadnárodní právo Evropské unie</a:t>
            </a:r>
          </a:p>
          <a:p>
            <a:r>
              <a:rPr lang="cs-CZ" dirty="0"/>
              <a:t>Připomenutí jejich uplatnění v Česku </a:t>
            </a:r>
          </a:p>
        </p:txBody>
      </p:sp>
    </p:spTree>
    <p:extLst>
      <p:ext uri="{BB962C8B-B14F-4D97-AF65-F5344CB8AC3E}">
        <p14:creationId xmlns:p14="http://schemas.microsoft.com/office/powerpoint/2010/main" val="362029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a instituce na vnitrostátní úrovni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Státní orgány. </a:t>
            </a:r>
          </a:p>
          <a:p>
            <a:r>
              <a:rPr lang="cs-CZ" dirty="0"/>
              <a:t>V Česku</a:t>
            </a:r>
          </a:p>
          <a:p>
            <a:r>
              <a:rPr lang="cs-CZ" dirty="0"/>
              <a:t>Ministerstvo dopravy jako rezortní ministerstvo.  </a:t>
            </a:r>
            <a:endParaRPr lang="cs-CZ" dirty="0">
              <a:cs typeface="Calibri"/>
            </a:endParaRPr>
          </a:p>
          <a:p>
            <a:r>
              <a:rPr lang="cs-CZ" dirty="0"/>
              <a:t>Zvláštní úřady: podle jakých zákonů? </a:t>
            </a:r>
          </a:p>
          <a:p>
            <a:r>
              <a:rPr lang="cs-CZ" dirty="0"/>
              <a:t>Krajské úřady </a:t>
            </a:r>
            <a:endParaRPr lang="cs-CZ" dirty="0">
              <a:cs typeface="Calibri" panose="020F0502020204030204"/>
            </a:endParaRPr>
          </a:p>
          <a:p>
            <a:r>
              <a:rPr lang="cs-CZ" dirty="0"/>
              <a:t>Úřady měst a obcí v přenesené působnosti (jednotlivé úrovně)</a:t>
            </a:r>
          </a:p>
          <a:p>
            <a:r>
              <a:rPr lang="cs-CZ" dirty="0"/>
              <a:t>Civilní, trestní, správní soudy.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00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Nutno rozlišovat státní a nestátní </a:t>
            </a:r>
          </a:p>
          <a:p>
            <a:r>
              <a:rPr lang="cs-CZ" dirty="0"/>
              <a:t>Státní: slouží spolupráci států v příslušné záležitosti.</a:t>
            </a:r>
          </a:p>
          <a:p>
            <a:r>
              <a:rPr lang="cs-CZ" dirty="0">
                <a:cs typeface="Calibri" panose="020F0502020204030204"/>
              </a:rPr>
              <a:t>International Civil </a:t>
            </a:r>
            <a:r>
              <a:rPr lang="cs-CZ" dirty="0" err="1">
                <a:cs typeface="Calibri" panose="020F0502020204030204"/>
              </a:rPr>
              <a:t>Aviation</a:t>
            </a:r>
            <a:r>
              <a:rPr lang="cs-CZ" dirty="0">
                <a:cs typeface="Calibri" panose="020F0502020204030204"/>
              </a:rPr>
              <a:t> </a:t>
            </a:r>
            <a:r>
              <a:rPr lang="cs-CZ" dirty="0" err="1">
                <a:cs typeface="Calibri" panose="020F0502020204030204"/>
              </a:rPr>
              <a:t>Organisation</a:t>
            </a:r>
            <a:r>
              <a:rPr lang="cs-CZ" dirty="0">
                <a:cs typeface="Calibri" panose="020F0502020204030204"/>
              </a:rPr>
              <a:t> (ICAO)</a:t>
            </a:r>
            <a:endParaRPr lang="cs-CZ" dirty="0"/>
          </a:p>
          <a:p>
            <a:r>
              <a:rPr lang="cs-CZ" dirty="0">
                <a:cs typeface="Calibri" panose="020F0502020204030204"/>
              </a:rPr>
              <a:t>Nestátní, soukromé: vztahy </a:t>
            </a:r>
          </a:p>
          <a:p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International Air Transport </a:t>
            </a:r>
            <a:r>
              <a:rPr lang="cs-CZ" dirty="0" err="1">
                <a:ea typeface="+mn-lt"/>
                <a:cs typeface="+mn-lt"/>
              </a:rPr>
              <a:t>Association</a:t>
            </a:r>
            <a:r>
              <a:rPr lang="cs-CZ" dirty="0">
                <a:ea typeface="+mn-lt"/>
                <a:cs typeface="+mn-lt"/>
              </a:rPr>
              <a:t> (IATA) </a:t>
            </a:r>
            <a:endParaRPr lang="cs-CZ" dirty="0">
              <a:cs typeface="Calibri" panose="020F0502020204030204"/>
            </a:endParaRPr>
          </a:p>
          <a:p>
            <a:r>
              <a:rPr lang="cs-CZ" dirty="0"/>
              <a:t>Uvidíme, že pro některé druhy existují mezinárodní organizace, pro jiné působí širší mezinárodní organizace. </a:t>
            </a:r>
          </a:p>
          <a:p>
            <a:endParaRPr lang="cs-CZ" dirty="0">
              <a:ea typeface="+mn-lt"/>
              <a:cs typeface="+mn-lt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32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/>
              <a:t>Několik zásadních zákonů pro jednotlivé aspekty silniční dopravy </a:t>
            </a:r>
          </a:p>
          <a:p>
            <a:pPr>
              <a:spcBef>
                <a:spcPts val="0"/>
              </a:spcBef>
            </a:pPr>
            <a:r>
              <a:rPr lang="cs-CZ" dirty="0"/>
              <a:t>111/1994 Sb., o silniční dopravě </a:t>
            </a:r>
          </a:p>
          <a:p>
            <a:pPr>
              <a:spcBef>
                <a:spcPts val="0"/>
              </a:spcBef>
            </a:pPr>
            <a:r>
              <a:rPr lang="cs-CZ" dirty="0"/>
              <a:t>13/1997 Sb., zákon o pozemních komunikacích </a:t>
            </a:r>
          </a:p>
          <a:p>
            <a:pPr>
              <a:spcBef>
                <a:spcPts val="0"/>
              </a:spcBef>
            </a:pPr>
            <a:r>
              <a:rPr lang="cs-CZ" dirty="0"/>
              <a:t>361/2000 Sb., zákon o provozu na pozemních komunikacích </a:t>
            </a:r>
          </a:p>
          <a:p>
            <a:pPr>
              <a:spcBef>
                <a:spcPts val="0"/>
              </a:spcBef>
            </a:pPr>
            <a:r>
              <a:rPr lang="cs-CZ" dirty="0"/>
              <a:t>56/2001 Sb., zákon o podmínkách provozu vozidel na silničních komunikacích. </a:t>
            </a:r>
          </a:p>
          <a:p>
            <a:pPr>
              <a:spcBef>
                <a:spcPts val="0"/>
              </a:spcBef>
            </a:pPr>
            <a:r>
              <a:rPr lang="cs-CZ" dirty="0"/>
              <a:t>Nadnárodní právo Evropské unie. Mezinárodní smlouvy </a:t>
            </a:r>
          </a:p>
          <a:p>
            <a:pPr>
              <a:spcBef>
                <a:spcPts val="0"/>
              </a:spcBef>
            </a:pPr>
            <a:r>
              <a:rPr lang="cs-CZ" dirty="0"/>
              <a:t>Příslušné: MD, krajské úřady, městské a obecní úřady, soudy…  </a:t>
            </a:r>
          </a:p>
        </p:txBody>
      </p:sp>
    </p:spTree>
    <p:extLst>
      <p:ext uri="{BB962C8B-B14F-4D97-AF65-F5344CB8AC3E}">
        <p14:creationId xmlns:p14="http://schemas.microsoft.com/office/powerpoint/2010/main" val="93566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II – mezinárodní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Množství jednotlivých mezinárodních smluv: </a:t>
            </a:r>
          </a:p>
          <a:p>
            <a:r>
              <a:rPr lang="cs-CZ" dirty="0"/>
              <a:t>- evropský rozměr těchto mezinárodních smluv.  </a:t>
            </a:r>
          </a:p>
          <a:p>
            <a:r>
              <a:rPr lang="cs-CZ" dirty="0"/>
              <a:t>Žádná globální mezinárodní organizace pro silniční dopravu.</a:t>
            </a:r>
          </a:p>
          <a:p>
            <a:r>
              <a:rPr lang="cs-CZ" dirty="0"/>
              <a:t>International </a:t>
            </a:r>
            <a:r>
              <a:rPr lang="cs-CZ" dirty="0" err="1"/>
              <a:t>Road</a:t>
            </a:r>
            <a:r>
              <a:rPr lang="cs-CZ" dirty="0"/>
              <a:t> Transport Union sdružuje národní asociace přepravců. </a:t>
            </a:r>
          </a:p>
          <a:p>
            <a:r>
              <a:rPr lang="cs-CZ" dirty="0"/>
              <a:t>Evropská hospodářská komise OSN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426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č. 266/1994 Sb., o drahách jako zákoník české železniční a další drážní (?) dopravy. </a:t>
            </a:r>
          </a:p>
          <a:p>
            <a:r>
              <a:rPr lang="cs-CZ" dirty="0"/>
              <a:t>Nadnárodní právo EU. </a:t>
            </a:r>
          </a:p>
          <a:p>
            <a:r>
              <a:rPr lang="cs-CZ" dirty="0"/>
              <a:t>Dvě částečně překrývající se Mezinárodní organizace:</a:t>
            </a:r>
          </a:p>
          <a:p>
            <a:r>
              <a:rPr lang="cs-CZ" dirty="0"/>
              <a:t>OTIF - </a:t>
            </a:r>
            <a:r>
              <a:rPr lang="fr-FR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Organisation intergouvernementale pour les Transports Internationaux Ferroviaires</a:t>
            </a:r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  <a:p>
            <a:r>
              <a:rPr lang="cs-CZ" dirty="0"/>
              <a:t>OSŽD  -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Организация Сотрудничества Железных Дорог</a:t>
            </a:r>
            <a:endParaRPr lang="cs-CZ" dirty="0"/>
          </a:p>
          <a:p>
            <a:r>
              <a:rPr lang="cs-CZ" dirty="0"/>
              <a:t>UIC – 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International Union </a:t>
            </a:r>
            <a:r>
              <a:rPr lang="cs-CZ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Railways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/>
              <a:t>globální organizace železničních podniků  </a:t>
            </a:r>
          </a:p>
          <a:p>
            <a:r>
              <a:rPr lang="cs-CZ" dirty="0"/>
              <a:t>Agentura EU pro železnice </a:t>
            </a:r>
          </a:p>
        </p:txBody>
      </p:sp>
    </p:spTree>
    <p:extLst>
      <p:ext uri="{BB962C8B-B14F-4D97-AF65-F5344CB8AC3E}">
        <p14:creationId xmlns:p14="http://schemas.microsoft.com/office/powerpoint/2010/main" val="41064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Letecká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49/1997 Sb., zákon o civilním letectví </a:t>
            </a:r>
          </a:p>
          <a:p>
            <a:r>
              <a:rPr lang="cs-CZ" dirty="0"/>
              <a:t>(civilní: co státní?) </a:t>
            </a:r>
          </a:p>
          <a:p>
            <a:r>
              <a:rPr lang="cs-CZ" dirty="0"/>
              <a:t>Úřad pro civilní letectví. </a:t>
            </a:r>
          </a:p>
          <a:p>
            <a:r>
              <a:rPr lang="cs-CZ" dirty="0"/>
              <a:t>Řízení letového provozu. </a:t>
            </a:r>
          </a:p>
          <a:p>
            <a:r>
              <a:rPr lang="cs-CZ" dirty="0"/>
              <a:t>Chicagská úmluva a další úmluvy</a:t>
            </a:r>
          </a:p>
          <a:p>
            <a:r>
              <a:rPr lang="cs-CZ" dirty="0"/>
              <a:t>Mezinárodní organizace pro civilní letectví – ICAO </a:t>
            </a:r>
          </a:p>
          <a:p>
            <a:r>
              <a:rPr lang="cs-CZ" dirty="0"/>
              <a:t>Vzdušný prostor? </a:t>
            </a:r>
          </a:p>
          <a:p>
            <a:r>
              <a:rPr lang="cs-CZ" dirty="0"/>
              <a:t>Další předcházející a následné mezinárodní úmluvy s různými okruhy smluvních stran. </a:t>
            </a:r>
          </a:p>
          <a:p>
            <a:r>
              <a:rPr lang="cs-CZ" dirty="0"/>
              <a:t>EASA – EU </a:t>
            </a:r>
            <a:r>
              <a:rPr lang="cs-CZ" dirty="0" err="1"/>
              <a:t>Aviation</a:t>
            </a:r>
            <a:r>
              <a:rPr lang="cs-CZ" dirty="0"/>
              <a:t>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Agency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4429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Námořní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61/2001 Sb., zákon o námořní plavbě. </a:t>
            </a:r>
          </a:p>
          <a:p>
            <a:r>
              <a:rPr lang="cs-CZ" dirty="0"/>
              <a:t>Důvod jeho existence? </a:t>
            </a:r>
          </a:p>
          <a:p>
            <a:r>
              <a:rPr lang="cs-CZ" dirty="0"/>
              <a:t>Úmluva o mořském právu (1982) </a:t>
            </a:r>
          </a:p>
          <a:p>
            <a:r>
              <a:rPr lang="cs-CZ" dirty="0"/>
              <a:t>Moře: svrchovanost států </a:t>
            </a:r>
          </a:p>
          <a:p>
            <a:r>
              <a:rPr lang="cs-CZ" dirty="0"/>
              <a:t>Další starší a novější úmluvy pro námořní dopravu.</a:t>
            </a:r>
          </a:p>
          <a:p>
            <a:r>
              <a:rPr lang="cs-CZ" dirty="0"/>
              <a:t>IMO: Mezinárodní námořní organizace  </a:t>
            </a:r>
          </a:p>
          <a:p>
            <a:r>
              <a:rPr lang="cs-CZ" dirty="0"/>
              <a:t>EMSA – (EU)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Maritime</a:t>
            </a:r>
            <a:r>
              <a:rPr lang="cs-CZ" dirty="0"/>
              <a:t>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Agency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520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F8D7B6-E8A4-4419-A532-184DD04E0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879027-CA35-4425-90DE-6212BE7C5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365EFF-5137-4FD3-8DA1-96C199F0FDB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6e2a3a6-279f-479b-95b8-8c79f73acc89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646</Words>
  <Application>Microsoft Office PowerPoint</Application>
  <PresentationFormat>Širokoúhlá obrazovka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Dopravní a přepravní právo /B/ Mezinárodní dopravní právo /M/ </vt:lpstr>
      <vt:lpstr>Všechny úrovně práva </vt:lpstr>
      <vt:lpstr>Orgány a instituce na vnitrostátní úrovni </vt:lpstr>
      <vt:lpstr>Mezinárodní organizace </vt:lpstr>
      <vt:lpstr>Silniční doprava </vt:lpstr>
      <vt:lpstr>Silniční doprava II – mezinárodní  </vt:lpstr>
      <vt:lpstr>Železniční doprava </vt:lpstr>
      <vt:lpstr>Letecká doprava </vt:lpstr>
      <vt:lpstr>Námořní doprava </vt:lpstr>
      <vt:lpstr>Říční doprava </vt:lpstr>
      <vt:lpstr>Zákony o jednotlivých silách, složkách  </vt:lpstr>
      <vt:lpstr>Stavební právo </vt:lpstr>
      <vt:lpstr>Správa dopravy </vt:lpstr>
      <vt:lpstr>Přepravní vztahy, škodní záležitosti  </vt:lpstr>
      <vt:lpstr>Trestní právo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42</cp:revision>
  <dcterms:created xsi:type="dcterms:W3CDTF">2020-05-22T06:15:10Z</dcterms:created>
  <dcterms:modified xsi:type="dcterms:W3CDTF">2023-03-06T16:02:47Z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