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5" r:id="rId7"/>
    <p:sldId id="258" r:id="rId8"/>
    <p:sldId id="261" r:id="rId9"/>
    <p:sldId id="267" r:id="rId10"/>
    <p:sldId id="266" r:id="rId11"/>
    <p:sldId id="260" r:id="rId12"/>
    <p:sldId id="262" r:id="rId13"/>
    <p:sldId id="273" r:id="rId14"/>
    <p:sldId id="271" r:id="rId15"/>
    <p:sldId id="264" r:id="rId16"/>
    <p:sldId id="263" r:id="rId17"/>
    <p:sldId id="272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05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22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64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0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17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50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65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63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41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89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40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A3396-2DDE-4AE3-882D-11B52569234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87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Mezinárodní dopravní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Filip Křepelka </a:t>
            </a:r>
          </a:p>
          <a:p>
            <a:r>
              <a:rPr lang="cs-CZ" dirty="0"/>
              <a:t>4</a:t>
            </a:r>
            <a:r>
              <a:rPr lang="cs-CZ"/>
              <a:t>. </a:t>
            </a:r>
            <a:r>
              <a:rPr lang="cs-CZ" dirty="0"/>
              <a:t>lekce </a:t>
            </a:r>
          </a:p>
          <a:p>
            <a:r>
              <a:rPr lang="cs-CZ" dirty="0"/>
              <a:t> </a:t>
            </a:r>
            <a:r>
              <a:rPr lang="cs-CZ" sz="3200" b="1" dirty="0"/>
              <a:t>Přeprava: právní vztah a jeho rysy  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4380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449D7-7F84-4CEB-A5E4-385DBA5C7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Nákladní list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18372-37C5-4612-8A7E-B88E9931C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nákladní dopravu národní či mezinárodní unifikace písemné dokumentace. </a:t>
            </a:r>
          </a:p>
          <a:p>
            <a:r>
              <a:rPr lang="cs-CZ" dirty="0"/>
              <a:t>Nákladní list. </a:t>
            </a:r>
          </a:p>
          <a:p>
            <a:r>
              <a:rPr lang="cs-CZ" dirty="0"/>
              <a:t>Vymezení obsahu nákladního listu: co, odkud, kam. </a:t>
            </a:r>
          </a:p>
          <a:p>
            <a:r>
              <a:rPr lang="cs-CZ" dirty="0"/>
              <a:t>Stanovené požadavky na obsah nákladního listu.   </a:t>
            </a:r>
          </a:p>
          <a:p>
            <a:r>
              <a:rPr lang="cs-CZ" dirty="0"/>
              <a:t>Otázka zásilky. </a:t>
            </a:r>
          </a:p>
          <a:p>
            <a:r>
              <a:rPr lang="cs-CZ" dirty="0"/>
              <a:t>Vyhotovování nákladního listu pro každé vozidlo zvláště – s ohledem na možný různý osud. </a:t>
            </a:r>
          </a:p>
          <a:p>
            <a:r>
              <a:rPr lang="cs-CZ" dirty="0"/>
              <a:t>Elektronizace nákladních listů? </a:t>
            </a:r>
          </a:p>
        </p:txBody>
      </p:sp>
    </p:spTree>
    <p:extLst>
      <p:ext uri="{BB962C8B-B14F-4D97-AF65-F5344CB8AC3E}">
        <p14:creationId xmlns:p14="http://schemas.microsoft.com/office/powerpoint/2010/main" val="2512318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Rezervace přepravy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Osobní doprava </a:t>
            </a:r>
          </a:p>
          <a:p>
            <a:r>
              <a:rPr lang="cs-CZ" dirty="0"/>
              <a:t>Možnost vyhrazení si práva. </a:t>
            </a:r>
          </a:p>
          <a:p>
            <a:r>
              <a:rPr lang="cs-CZ" dirty="0"/>
              <a:t>Odstoupení od záměru cestovat (zadarmo, se ztrátou či za poplatek). </a:t>
            </a:r>
          </a:p>
          <a:p>
            <a:r>
              <a:rPr lang="cs-CZ" dirty="0"/>
              <a:t>V letecké dopravě snaha vytěžovat letadla nadoraz, problematika nadpočetných letenek a řešení při velkém zájmu.  </a:t>
            </a:r>
          </a:p>
          <a:p>
            <a:r>
              <a:rPr lang="cs-CZ" dirty="0"/>
              <a:t>V autobusové a železniční dopravě – snaha po rozložení zátěže při zajišťování dostupnosti. </a:t>
            </a:r>
          </a:p>
          <a:p>
            <a:r>
              <a:rPr lang="cs-CZ" u="sng" dirty="0"/>
              <a:t>Obdobné fenomény v nákladní dopravě? </a:t>
            </a:r>
          </a:p>
          <a:p>
            <a:r>
              <a:rPr lang="cs-CZ" dirty="0"/>
              <a:t>S ohledem na povahu spíše objednávání pro určitý čas/období. </a:t>
            </a:r>
          </a:p>
        </p:txBody>
      </p:sp>
    </p:spTree>
    <p:extLst>
      <p:ext uri="{BB962C8B-B14F-4D97-AF65-F5344CB8AC3E}">
        <p14:creationId xmlns:p14="http://schemas.microsoft.com/office/powerpoint/2010/main" val="1293469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Jízdné / přepravné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Všeobecná snaha dopravců v osobní dopravě mít zaplaceno předem či během jízdy. </a:t>
            </a:r>
          </a:p>
          <a:p>
            <a:r>
              <a:rPr lang="cs-CZ" dirty="0"/>
              <a:t>Úhrada jako způsob uzavření smlouvy? </a:t>
            </a:r>
          </a:p>
          <a:p>
            <a:r>
              <a:rPr lang="cs-CZ" dirty="0"/>
              <a:t>Co uzavírání ve vozidle samotném? </a:t>
            </a:r>
          </a:p>
          <a:p>
            <a:r>
              <a:rPr lang="cs-CZ" dirty="0"/>
              <a:t>Hotovost, elektronická úhrada. </a:t>
            </a:r>
          </a:p>
          <a:p>
            <a:r>
              <a:rPr lang="cs-CZ" dirty="0"/>
              <a:t>Pravidla pro platby v jednotlivých státech a také v jednotlivých platebních systémech (platby kartami, platby převodem na účet).</a:t>
            </a:r>
          </a:p>
          <a:p>
            <a:r>
              <a:rPr lang="cs-CZ" dirty="0"/>
              <a:t>Doklad o úhradě – jízdenka a jízdní doklad, co když chybí (při nehodě)?   </a:t>
            </a:r>
          </a:p>
        </p:txBody>
      </p:sp>
    </p:spTree>
    <p:extLst>
      <p:ext uri="{BB962C8B-B14F-4D97-AF65-F5344CB8AC3E}">
        <p14:creationId xmlns:p14="http://schemas.microsoft.com/office/powerpoint/2010/main" val="1575528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jako plnění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Osobní přeprava</a:t>
            </a:r>
            <a:endParaRPr lang="cs-CZ" dirty="0"/>
          </a:p>
          <a:p>
            <a:r>
              <a:rPr lang="cs-CZ" dirty="0"/>
              <a:t>Přeprava mezi stanovenými místy. </a:t>
            </a:r>
          </a:p>
          <a:p>
            <a:r>
              <a:rPr lang="cs-CZ" dirty="0"/>
              <a:t>Kvalitativní parametry přepravy (přepravní třídy jednotlivých dopravních prostředků) + patřičné příslušenství. </a:t>
            </a:r>
          </a:p>
          <a:p>
            <a:r>
              <a:rPr lang="cs-CZ" u="sng" dirty="0"/>
              <a:t>Nákladní přeprava </a:t>
            </a:r>
          </a:p>
          <a:p>
            <a:r>
              <a:rPr lang="cs-CZ" dirty="0"/>
              <a:t>Jednotlivé druhy nákladu potřebující přepravu v odlišných automobilech / vagónech / prostorech letadel. Nutnost ochrany před poškozením a zabezpečení (např. zvířata) při převozu. </a:t>
            </a:r>
          </a:p>
          <a:p>
            <a:r>
              <a:rPr lang="cs-CZ" dirty="0"/>
              <a:t>V některých případech tedy nutnost vymezení přepravovaného zboží.  </a:t>
            </a:r>
          </a:p>
        </p:txBody>
      </p:sp>
    </p:spTree>
    <p:extLst>
      <p:ext uri="{BB962C8B-B14F-4D97-AF65-F5344CB8AC3E}">
        <p14:creationId xmlns:p14="http://schemas.microsoft.com/office/powerpoint/2010/main" val="4144705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Nepřipuštění k přepravě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Nezpůsobilý cestující: </a:t>
            </a:r>
          </a:p>
          <a:p>
            <a:pPr marL="0" indent="0">
              <a:buNone/>
            </a:pPr>
            <a:r>
              <a:rPr lang="cs-CZ" dirty="0"/>
              <a:t>Opilost, špinavost, viditelně problematický zdravotní stav, co nyní „infekčnost“ či „suspektní“. </a:t>
            </a:r>
          </a:p>
          <a:p>
            <a:pPr marL="0" indent="0">
              <a:buNone/>
            </a:pPr>
            <a:r>
              <a:rPr lang="cs-CZ" dirty="0"/>
              <a:t>Co děti, zdravotně postižení vyžadující doprovod či pomůcky? </a:t>
            </a:r>
          </a:p>
          <a:p>
            <a:pPr marL="0" indent="0">
              <a:buNone/>
            </a:pPr>
            <a:r>
              <a:rPr lang="cs-CZ" dirty="0"/>
              <a:t>Jiné možnosti vyloučení se nepřipouštějí.</a:t>
            </a:r>
          </a:p>
          <a:p>
            <a:r>
              <a:rPr lang="cs-CZ" u="sng" dirty="0"/>
              <a:t>Nezpůsobilý náklad:</a:t>
            </a:r>
            <a:r>
              <a:rPr lang="cs-CZ" dirty="0"/>
              <a:t> </a:t>
            </a:r>
          </a:p>
          <a:p>
            <a:r>
              <a:rPr lang="cs-CZ" dirty="0"/>
              <a:t>Náklad z provozních (hmotnost), bezpečnostních či mravních důvodů vyloučený z přepravy či přepravitelný pouze za zvláštních podmínek, nedostatečný či vadný obal. </a:t>
            </a:r>
          </a:p>
        </p:txBody>
      </p:sp>
    </p:spTree>
    <p:extLst>
      <p:ext uri="{BB962C8B-B14F-4D97-AF65-F5344CB8AC3E}">
        <p14:creationId xmlns:p14="http://schemas.microsoft.com/office/powerpoint/2010/main" val="2643856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Přípustné obtíže a jejich řešení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Zrušení spoje kvůli vyšší moci (počasí, zákazy…) a jeho vypořádání.  </a:t>
            </a:r>
          </a:p>
          <a:p>
            <a:r>
              <a:rPr lang="cs-CZ" dirty="0"/>
              <a:t>Přípustné zpoždění (též ve vazbě) na předchozí.  </a:t>
            </a:r>
          </a:p>
          <a:p>
            <a:r>
              <a:rPr lang="cs-CZ" dirty="0"/>
              <a:t>Nezbytná výměna dopravního prostředku.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583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Černý pasažér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Soustavnost kontrol v jednotlivých dopravních prostředcích. </a:t>
            </a:r>
          </a:p>
          <a:p>
            <a:r>
              <a:rPr lang="cs-CZ" dirty="0"/>
              <a:t>(autobusy, vlaky, městská hromadná, lodě různých velikostí, letadla). </a:t>
            </a:r>
          </a:p>
          <a:p>
            <a:r>
              <a:rPr lang="cs-CZ" dirty="0"/>
              <a:t>Umístění ve vozidle. </a:t>
            </a:r>
          </a:p>
          <a:p>
            <a:r>
              <a:rPr lang="cs-CZ" dirty="0"/>
              <a:t>Postih – vysazení, pokuta (přirážka k jízdnému). </a:t>
            </a:r>
          </a:p>
          <a:p>
            <a:r>
              <a:rPr lang="cs-CZ" dirty="0"/>
              <a:t>Vzniká za těchto podmínek smluvní vztah? </a:t>
            </a:r>
          </a:p>
          <a:p>
            <a:r>
              <a:rPr lang="cs-CZ" dirty="0"/>
              <a:t>Oprávnění donucovat černého pasažér (asistence policie apod., vlastní síly dopravce?)</a:t>
            </a:r>
          </a:p>
          <a:p>
            <a:r>
              <a:rPr lang="cs-CZ" u="sng" dirty="0"/>
              <a:t>Černý náklad?  </a:t>
            </a:r>
          </a:p>
        </p:txBody>
      </p:sp>
    </p:spTree>
    <p:extLst>
      <p:ext uri="{BB962C8B-B14F-4D97-AF65-F5344CB8AC3E}">
        <p14:creationId xmlns:p14="http://schemas.microsoft.com/office/powerpoint/2010/main" val="685979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Překračování státních hranic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Osobní doprava </a:t>
            </a:r>
          </a:p>
          <a:p>
            <a:r>
              <a:rPr lang="cs-CZ" dirty="0"/>
              <a:t>Pasové kontroly. </a:t>
            </a:r>
          </a:p>
          <a:p>
            <a:r>
              <a:rPr lang="cs-CZ" dirty="0"/>
              <a:t>Povinnosti dopravce na nevpuštění (z toho vyplývající kontroly dopravce či z jeho vůle). 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u="sng" dirty="0"/>
              <a:t>Nákladní doprava </a:t>
            </a:r>
          </a:p>
          <a:p>
            <a:r>
              <a:rPr lang="cs-CZ" dirty="0"/>
              <a:t>Celní a speciální kontrola. </a:t>
            </a:r>
          </a:p>
          <a:p>
            <a:r>
              <a:rPr lang="cs-CZ" dirty="0"/>
              <a:t>Úhrada cel v souvislosti s přepravou  </a:t>
            </a:r>
          </a:p>
          <a:p>
            <a:r>
              <a:rPr lang="cs-CZ" dirty="0"/>
              <a:t>Role přepravce při vyřízení celních a dalších srovnatelných náležitostí. </a:t>
            </a:r>
          </a:p>
          <a:p>
            <a:r>
              <a:rPr lang="cs-CZ" dirty="0"/>
              <a:t>Řešení nevpuštění vyloučeného zboží.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05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 jiného / pro jiného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Dále snaha pojmout společně jednotlivé druhy dopravy / přepravy: silniční/cestná, železniční, letecká, říční (vnitrozemská plavba), námořní.</a:t>
            </a:r>
          </a:p>
          <a:p>
            <a:r>
              <a:rPr lang="cs-CZ" dirty="0"/>
              <a:t>Zase základní rozlišení přeprava osob / nákladu / hraniční případy (zavazadla, zásilky, zemřelí?, zvířata?). </a:t>
            </a:r>
          </a:p>
          <a:p>
            <a:r>
              <a:rPr lang="cs-CZ" dirty="0"/>
              <a:t>Odlišení vlastní dopravy při dopravě pro jiného. </a:t>
            </a:r>
          </a:p>
          <a:p>
            <a:r>
              <a:rPr lang="cs-CZ" dirty="0"/>
              <a:t>Doprava ve prospěch jiného neboli přeprava. </a:t>
            </a:r>
          </a:p>
          <a:p>
            <a:r>
              <a:rPr lang="cs-CZ" dirty="0"/>
              <a:t>To předpokládá odlišení dopravce a cestujícího / odesílatele / příjemce.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11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více dopravců / zákazník.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jedné přepravě je možná spolupráce více dopravců. </a:t>
            </a:r>
          </a:p>
          <a:p>
            <a:r>
              <a:rPr lang="cs-CZ" dirty="0"/>
              <a:t>Může (překládání mezi druhy dopravy), ale nemusí zahrnovat změnu dopravního prostředku (železniční doprava v Evropě). </a:t>
            </a:r>
          </a:p>
          <a:p>
            <a:r>
              <a:rPr lang="cs-CZ" dirty="0"/>
              <a:t>Vypořádání jízdného: smlouvy či nějaké právní uspořádání. </a:t>
            </a:r>
          </a:p>
          <a:p>
            <a:r>
              <a:rPr lang="cs-CZ" dirty="0"/>
              <a:t>Vypořádání odpovědnosti za škodu / újmu. </a:t>
            </a:r>
          </a:p>
          <a:p>
            <a:endParaRPr lang="cs-CZ" dirty="0"/>
          </a:p>
          <a:p>
            <a:r>
              <a:rPr lang="cs-CZ" dirty="0"/>
              <a:t>Cestující (bez ohledu na to, kdo platí). </a:t>
            </a:r>
          </a:p>
          <a:p>
            <a:r>
              <a:rPr lang="cs-CZ" dirty="0"/>
              <a:t>Odesílatel / příjemce (nemusí / může být totožný). </a:t>
            </a:r>
          </a:p>
          <a:p>
            <a:endParaRPr lang="cs-CZ" dirty="0"/>
          </a:p>
          <a:p>
            <a:r>
              <a:rPr lang="cs-CZ" dirty="0"/>
              <a:t>Anonymita u většiny druhů dopravy (</a:t>
            </a:r>
            <a:r>
              <a:rPr lang="cs-CZ" dirty="0" err="1"/>
              <a:t>neevidence</a:t>
            </a:r>
            <a:r>
              <a:rPr lang="cs-CZ" dirty="0"/>
              <a:t> zákazníků).    </a:t>
            </a:r>
          </a:p>
        </p:txBody>
      </p:sp>
    </p:spTree>
    <p:extLst>
      <p:ext uri="{BB962C8B-B14F-4D97-AF65-F5344CB8AC3E}">
        <p14:creationId xmlns:p14="http://schemas.microsoft.com/office/powerpoint/2010/main" val="118143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vztah – přepravní smlouva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rámce: </a:t>
            </a:r>
          </a:p>
          <a:p>
            <a:r>
              <a:rPr lang="cs-CZ" dirty="0"/>
              <a:t>Obecný vnitrostátní právní rámec: smlouva o přepravě osob / nákladu podle §§ NOZ. </a:t>
            </a:r>
          </a:p>
          <a:p>
            <a:r>
              <a:rPr lang="cs-CZ" dirty="0"/>
              <a:t>Zvláštní rámce pro jednotlivé druhy dopravy v příslušných zákonech. </a:t>
            </a:r>
          </a:p>
          <a:p>
            <a:r>
              <a:rPr lang="cs-CZ" dirty="0"/>
              <a:t>Vyhláška č. 175/2000 Sb., přepravní řád pro osobní silniční a železniční dopravu provádějící vícero zákonů.  </a:t>
            </a:r>
          </a:p>
          <a:p>
            <a:r>
              <a:rPr lang="cs-CZ" dirty="0"/>
              <a:t>Jejich existenci předpokládají či doslova vyžadují dopravní zákony. </a:t>
            </a:r>
          </a:p>
          <a:p>
            <a:r>
              <a:rPr lang="cs-CZ" dirty="0"/>
              <a:t>Přepravní podmínky. </a:t>
            </a:r>
          </a:p>
        </p:txBody>
      </p:sp>
    </p:spTree>
    <p:extLst>
      <p:ext uri="{BB962C8B-B14F-4D97-AF65-F5344CB8AC3E}">
        <p14:creationId xmlns:p14="http://schemas.microsoft.com/office/powerpoint/2010/main" val="386358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dopravně významné smluvní typy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Zasilatelství: obstarání přepravy, ale také skladování, balení věcí, pojištění prostřednictvím různých dopravců.</a:t>
            </a:r>
          </a:p>
          <a:p>
            <a:r>
              <a:rPr lang="cs-CZ" dirty="0"/>
              <a:t>Pošta: zvláštní právní režim.    </a:t>
            </a:r>
          </a:p>
          <a:p>
            <a:r>
              <a:rPr lang="cs-CZ" dirty="0"/>
              <a:t>Provoz dopravního prostředku: pro převážení osob nebo nákladu na objednávku a podle pokynů (v mezích veřejnoprávních omezení).  </a:t>
            </a:r>
          </a:p>
          <a:p>
            <a:r>
              <a:rPr lang="cs-CZ" dirty="0"/>
              <a:t>Zájezd: souhrnná doprava a další služby – ubytování, stravování, vstupy na památky, pojištění, spoje a další. Organizátor zájezdu, využívající přepravu či provoz dopravního prostředku.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25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právních podmínek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Veřejnoprávní imperativní předpisy: týkající se provozu, dopravních prostředků…  </a:t>
            </a:r>
          </a:p>
          <a:p>
            <a:r>
              <a:rPr lang="cs-CZ" dirty="0"/>
              <a:t>Převaha kogentních pravidel (tj. nelze se odchýlit): kvůli přehlednosti a jednoduchosti.  </a:t>
            </a:r>
          </a:p>
          <a:p>
            <a:r>
              <a:rPr lang="cs-CZ" dirty="0"/>
              <a:t>Omezená vůle přepravců v mezích výše uvedeného připouštět více výjimek.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13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Vazba na obchod zbožím (též INCOTERMS)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Nákladní doprava / přeprava (může být vlastní stejně jako objednaná) je zásadním doplňkem obchodu (koupě/prodeje) věci. </a:t>
            </a:r>
          </a:p>
          <a:p>
            <a:r>
              <a:rPr lang="cs-CZ" dirty="0"/>
              <a:t>V případě přepravy věci (nákladu): provedení přepravy a problémy s ní jsou významné při plnění kupní smlouvy. </a:t>
            </a:r>
          </a:p>
          <a:p>
            <a:r>
              <a:rPr lang="cs-CZ" dirty="0"/>
              <a:t>Různé režimy obstarání související přepravy.   </a:t>
            </a:r>
          </a:p>
          <a:p>
            <a:r>
              <a:rPr lang="cs-CZ" dirty="0"/>
              <a:t>Doložky INCOTERMS: kodifikovaná ujednání ohledně dodávky zboží a zabezpečení související přepravy (a dalších záležitostí). </a:t>
            </a:r>
          </a:p>
        </p:txBody>
      </p:sp>
    </p:spTree>
    <p:extLst>
      <p:ext uri="{BB962C8B-B14F-4D97-AF65-F5344CB8AC3E}">
        <p14:creationId xmlns:p14="http://schemas.microsoft.com/office/powerpoint/2010/main" val="2520115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Přeprava vnitrostátní a mezinárodní (rozlišení)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Překračování státních hranic. </a:t>
            </a:r>
          </a:p>
          <a:p>
            <a:r>
              <a:rPr lang="cs-CZ" dirty="0"/>
              <a:t>Rozdílné u jednotlivých druhů dopravy.</a:t>
            </a:r>
          </a:p>
          <a:p>
            <a:r>
              <a:rPr lang="cs-CZ" dirty="0"/>
              <a:t>Uplatnění právních úprav na jednotlivé druhy přepravy. </a:t>
            </a:r>
          </a:p>
          <a:p>
            <a:r>
              <a:rPr lang="cs-CZ" dirty="0"/>
              <a:t>Přímá úprava pro mezinárodní přepravu zjevně žádoucí…  </a:t>
            </a:r>
          </a:p>
          <a:p>
            <a:r>
              <a:rPr lang="cs-CZ" dirty="0"/>
              <a:t>Mezinárodní smlouvy zakládající přímou úpravu: CMR – nákladní silniční doprava, CIM – nákladní železniční doprava, CIV – osobní železniční doprava, Montrealská (Varšavská) úmluva – osobní letecká doprava, Haag-</a:t>
            </a:r>
            <a:r>
              <a:rPr lang="cs-CZ" dirty="0" err="1"/>
              <a:t>Visby</a:t>
            </a:r>
            <a:r>
              <a:rPr lang="cs-CZ" dirty="0"/>
              <a:t> pravidla – nákladní námořní doprava. </a:t>
            </a:r>
          </a:p>
          <a:p>
            <a:r>
              <a:rPr lang="cs-CZ" dirty="0"/>
              <a:t>Nutnost zkoumat, zda dotčený stát je smluvní stranou!   </a:t>
            </a:r>
          </a:p>
          <a:p>
            <a:r>
              <a:rPr lang="cs-CZ" dirty="0"/>
              <a:t>Oproti jiným odvětvím daleko větší podíl kogentních pravidel.  </a:t>
            </a:r>
          </a:p>
        </p:txBody>
      </p:sp>
    </p:spTree>
    <p:extLst>
      <p:ext uri="{BB962C8B-B14F-4D97-AF65-F5344CB8AC3E}">
        <p14:creationId xmlns:p14="http://schemas.microsoft.com/office/powerpoint/2010/main" val="38826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 smlouvy – tradiční a elektronizace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Smlouva o přepravě: ústní  / nebo písemná?  </a:t>
            </a:r>
          </a:p>
          <a:p>
            <a:r>
              <a:rPr lang="cs-CZ" dirty="0"/>
              <a:t>Jízdní doklady: též další doklady, mj. služební průkazy, osvědčení věku a dalších titulů pro přepravu, představitelná též legální jízda zdarma.   </a:t>
            </a:r>
          </a:p>
          <a:p>
            <a:r>
              <a:rPr lang="cs-CZ" dirty="0"/>
              <a:t>Různé jízdenky z hlediska plnění (na konkrétní spoj, na určité období, různé slevy, zákaznické výhody, volná dostupnost po určité období).</a:t>
            </a:r>
          </a:p>
          <a:p>
            <a:r>
              <a:rPr lang="cs-CZ" dirty="0"/>
              <a:t>Mezinárodní jízdenky.   </a:t>
            </a:r>
          </a:p>
          <a:p>
            <a:r>
              <a:rPr lang="cs-CZ" dirty="0"/>
              <a:t>Letenky a lodní lístky: zvláštní jednotná pravidla. </a:t>
            </a:r>
          </a:p>
          <a:p>
            <a:r>
              <a:rPr lang="cs-CZ" dirty="0"/>
              <a:t>Elektronizace – trend poslední doby… SMS, internetový nákup, dokladování pomocí elektronických nástrojů…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6798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0D5972-50AD-4FC9-B93B-C166583FF967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26fc816-b0a0-4b72-8c49-dd325bfb603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8A96FA2-8BA0-4E75-A22B-7E973DC7BB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073A89-C115-42A4-A688-F6FF0AEA1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1090</Words>
  <Application>Microsoft Office PowerPoint</Application>
  <PresentationFormat>Širokoúhlá obrazovka</PresentationFormat>
  <Paragraphs>116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Mezinárodní dopravní právo</vt:lpstr>
      <vt:lpstr>Doprava jiného / pro jiného </vt:lpstr>
      <vt:lpstr>Spolupráce více dopravců / zákazník.  </vt:lpstr>
      <vt:lpstr>Smluvní vztah – přepravní smlouva </vt:lpstr>
      <vt:lpstr>Další dopravně významné smluvní typy </vt:lpstr>
      <vt:lpstr>Povaha právních podmínek </vt:lpstr>
      <vt:lpstr>Vazba na obchod zbožím (též INCOTERMS)  </vt:lpstr>
      <vt:lpstr> Přeprava vnitrostátní a mezinárodní (rozlišení)   </vt:lpstr>
      <vt:lpstr>Uzavírání smlouvy – tradiční a elektronizace  </vt:lpstr>
      <vt:lpstr>Nákladní list </vt:lpstr>
      <vt:lpstr>Rezervace přepravy </vt:lpstr>
      <vt:lpstr>Jízdné / přepravné </vt:lpstr>
      <vt:lpstr>Přeprava jako plnění </vt:lpstr>
      <vt:lpstr>Nepřipuštění k přepravě </vt:lpstr>
      <vt:lpstr>Přípustné obtíže a jejich řešení </vt:lpstr>
      <vt:lpstr>Černý pasažér  </vt:lpstr>
      <vt:lpstr>Překračování státních hranic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71</cp:revision>
  <dcterms:created xsi:type="dcterms:W3CDTF">2020-06-04T11:55:06Z</dcterms:created>
  <dcterms:modified xsi:type="dcterms:W3CDTF">2023-04-17T14:46:21Z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