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0"/>
  </p:notesMasterIdLst>
  <p:handoutMasterIdLst>
    <p:handoutMasterId r:id="rId31"/>
  </p:handoutMasterIdLst>
  <p:sldIdLst>
    <p:sldId id="256" r:id="rId5"/>
    <p:sldId id="319" r:id="rId6"/>
    <p:sldId id="396" r:id="rId7"/>
    <p:sldId id="430" r:id="rId8"/>
    <p:sldId id="480" r:id="rId9"/>
    <p:sldId id="472" r:id="rId10"/>
    <p:sldId id="476" r:id="rId11"/>
    <p:sldId id="473" r:id="rId12"/>
    <p:sldId id="477" r:id="rId13"/>
    <p:sldId id="474" r:id="rId14"/>
    <p:sldId id="478" r:id="rId15"/>
    <p:sldId id="475" r:id="rId16"/>
    <p:sldId id="485" r:id="rId17"/>
    <p:sldId id="486" r:id="rId18"/>
    <p:sldId id="481" r:id="rId19"/>
    <p:sldId id="479" r:id="rId20"/>
    <p:sldId id="482" r:id="rId21"/>
    <p:sldId id="484" r:id="rId22"/>
    <p:sldId id="483" r:id="rId23"/>
    <p:sldId id="487" r:id="rId24"/>
    <p:sldId id="488" r:id="rId25"/>
    <p:sldId id="489" r:id="rId26"/>
    <p:sldId id="490" r:id="rId27"/>
    <p:sldId id="492" r:id="rId28"/>
    <p:sldId id="491" r:id="rId29"/>
  </p:sldIdLst>
  <p:sldSz cx="9145588" cy="6858000"/>
  <p:notesSz cx="6773863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ttila Vincze" initials="AV" lastIdx="2" clrIdx="0">
    <p:extLst>
      <p:ext uri="{19B8F6BF-5375-455C-9EA6-DF929625EA0E}">
        <p15:presenceInfo xmlns:p15="http://schemas.microsoft.com/office/powerpoint/2012/main" userId="Attila Vincz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883" autoAdjust="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1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la Vincze" userId="0d1fa578-388c-4198-8ba5-9ca0845fb553" providerId="ADAL" clId="{D8C3DF49-9F8B-442B-9356-A00706140425}"/>
    <pc:docChg chg="undo redo custSel addSld delSld modSld sldOrd">
      <pc:chgData name="Attila Vincze" userId="0d1fa578-388c-4198-8ba5-9ca0845fb553" providerId="ADAL" clId="{D8C3DF49-9F8B-442B-9356-A00706140425}" dt="2022-03-03T12:44:24.937" v="14688" actId="207"/>
      <pc:docMkLst>
        <pc:docMk/>
      </pc:docMkLst>
      <pc:sldChg chg="delSp">
        <pc:chgData name="Attila Vincze" userId="0d1fa578-388c-4198-8ba5-9ca0845fb553" providerId="ADAL" clId="{D8C3DF49-9F8B-442B-9356-A00706140425}" dt="2022-02-20T12:51:34.770" v="67" actId="478"/>
        <pc:sldMkLst>
          <pc:docMk/>
          <pc:sldMk cId="2541843828" sldId="319"/>
        </pc:sldMkLst>
        <pc:spChg chg="del">
          <ac:chgData name="Attila Vincze" userId="0d1fa578-388c-4198-8ba5-9ca0845fb553" providerId="ADAL" clId="{D8C3DF49-9F8B-442B-9356-A00706140425}" dt="2022-02-20T12:51:34.770" v="67" actId="478"/>
          <ac:spMkLst>
            <pc:docMk/>
            <pc:sldMk cId="2541843828" sldId="319"/>
            <ac:spMk id="6" creationId="{5C5C0B92-D7A5-46A9-A99B-C5E438EFE3A1}"/>
          </ac:spMkLst>
        </pc:spChg>
      </pc:sldChg>
      <pc:sldChg chg="delSp">
        <pc:chgData name="Attila Vincze" userId="0d1fa578-388c-4198-8ba5-9ca0845fb553" providerId="ADAL" clId="{D8C3DF49-9F8B-442B-9356-A00706140425}" dt="2022-02-20T12:51:29.232" v="66" actId="478"/>
        <pc:sldMkLst>
          <pc:docMk/>
          <pc:sldMk cId="3011923096" sldId="396"/>
        </pc:sldMkLst>
        <pc:spChg chg="del">
          <ac:chgData name="Attila Vincze" userId="0d1fa578-388c-4198-8ba5-9ca0845fb553" providerId="ADAL" clId="{D8C3DF49-9F8B-442B-9356-A00706140425}" dt="2022-02-20T12:51:29.232" v="66" actId="478"/>
          <ac:spMkLst>
            <pc:docMk/>
            <pc:sldMk cId="3011923096" sldId="396"/>
            <ac:spMk id="6" creationId="{5C5C0B92-D7A5-46A9-A99B-C5E438EFE3A1}"/>
          </ac:spMkLst>
        </pc:spChg>
      </pc:sldChg>
      <pc:sldChg chg="delSp">
        <pc:chgData name="Attila Vincze" userId="0d1fa578-388c-4198-8ba5-9ca0845fb553" providerId="ADAL" clId="{D8C3DF49-9F8B-442B-9356-A00706140425}" dt="2022-02-20T12:51:39.982" v="68" actId="478"/>
        <pc:sldMkLst>
          <pc:docMk/>
          <pc:sldMk cId="0" sldId="430"/>
        </pc:sldMkLst>
        <pc:spChg chg="del">
          <ac:chgData name="Attila Vincze" userId="0d1fa578-388c-4198-8ba5-9ca0845fb553" providerId="ADAL" clId="{D8C3DF49-9F8B-442B-9356-A00706140425}" dt="2022-02-20T12:51:39.982" v="68" actId="478"/>
          <ac:spMkLst>
            <pc:docMk/>
            <pc:sldMk cId="0" sldId="430"/>
            <ac:spMk id="5" creationId="{00000000-0000-0000-0000-000000000000}"/>
          </ac:spMkLst>
        </pc:spChg>
      </pc:sldChg>
      <pc:sldChg chg="delSp">
        <pc:chgData name="Attila Vincze" userId="0d1fa578-388c-4198-8ba5-9ca0845fb553" providerId="ADAL" clId="{D8C3DF49-9F8B-442B-9356-A00706140425}" dt="2022-02-20T12:51:43.506" v="69" actId="478"/>
        <pc:sldMkLst>
          <pc:docMk/>
          <pc:sldMk cId="3580485996" sldId="472"/>
        </pc:sldMkLst>
        <pc:spChg chg="del">
          <ac:chgData name="Attila Vincze" userId="0d1fa578-388c-4198-8ba5-9ca0845fb553" providerId="ADAL" clId="{D8C3DF49-9F8B-442B-9356-A00706140425}" dt="2022-02-20T12:51:43.506" v="69" actId="478"/>
          <ac:spMkLst>
            <pc:docMk/>
            <pc:sldMk cId="3580485996" sldId="472"/>
            <ac:spMk id="5" creationId="{00000000-0000-0000-0000-000000000000}"/>
          </ac:spMkLst>
        </pc:spChg>
      </pc:sldChg>
      <pc:sldChg chg="modSp">
        <pc:chgData name="Attila Vincze" userId="0d1fa578-388c-4198-8ba5-9ca0845fb553" providerId="ADAL" clId="{D8C3DF49-9F8B-442B-9356-A00706140425}" dt="2022-02-21T06:53:01.940" v="103" actId="113"/>
        <pc:sldMkLst>
          <pc:docMk/>
          <pc:sldMk cId="4039635360" sldId="473"/>
        </pc:sldMkLst>
        <pc:spChg chg="mod">
          <ac:chgData name="Attila Vincze" userId="0d1fa578-388c-4198-8ba5-9ca0845fb553" providerId="ADAL" clId="{D8C3DF49-9F8B-442B-9356-A00706140425}" dt="2022-02-20T12:52:18.660" v="76" actId="313"/>
          <ac:spMkLst>
            <pc:docMk/>
            <pc:sldMk cId="4039635360" sldId="473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2-21T06:53:01.940" v="103" actId="113"/>
          <ac:spMkLst>
            <pc:docMk/>
            <pc:sldMk cId="4039635360" sldId="473"/>
            <ac:spMk id="4" creationId="{00000000-0000-0000-0000-000000000000}"/>
          </ac:spMkLst>
        </pc:spChg>
      </pc:sldChg>
      <pc:sldChg chg="delSp modSp add">
        <pc:chgData name="Attila Vincze" userId="0d1fa578-388c-4198-8ba5-9ca0845fb553" providerId="ADAL" clId="{D8C3DF49-9F8B-442B-9356-A00706140425}" dt="2022-03-02T14:34:15.905" v="8425" actId="20577"/>
        <pc:sldMkLst>
          <pc:docMk/>
          <pc:sldMk cId="3176673446" sldId="474"/>
        </pc:sldMkLst>
        <pc:spChg chg="mod">
          <ac:chgData name="Attila Vincze" userId="0d1fa578-388c-4198-8ba5-9ca0845fb553" providerId="ADAL" clId="{D8C3DF49-9F8B-442B-9356-A00706140425}" dt="2022-02-20T12:52:08.052" v="73" actId="313"/>
          <ac:spMkLst>
            <pc:docMk/>
            <pc:sldMk cId="3176673446" sldId="474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2T14:34:15.905" v="8425" actId="20577"/>
          <ac:spMkLst>
            <pc:docMk/>
            <pc:sldMk cId="3176673446" sldId="474"/>
            <ac:spMk id="4" creationId="{00000000-0000-0000-0000-000000000000}"/>
          </ac:spMkLst>
        </pc:spChg>
        <pc:spChg chg="del">
          <ac:chgData name="Attila Vincze" userId="0d1fa578-388c-4198-8ba5-9ca0845fb553" providerId="ADAL" clId="{D8C3DF49-9F8B-442B-9356-A00706140425}" dt="2022-02-20T12:51:49.332" v="70" actId="478"/>
          <ac:spMkLst>
            <pc:docMk/>
            <pc:sldMk cId="3176673446" sldId="474"/>
            <ac:spMk id="5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2-23T13:17:38.866" v="1919" actId="313"/>
        <pc:sldMkLst>
          <pc:docMk/>
          <pc:sldMk cId="4037617496" sldId="475"/>
        </pc:sldMkLst>
        <pc:spChg chg="mod">
          <ac:chgData name="Attila Vincze" userId="0d1fa578-388c-4198-8ba5-9ca0845fb553" providerId="ADAL" clId="{D8C3DF49-9F8B-442B-9356-A00706140425}" dt="2022-02-20T12:52:11.833" v="75" actId="20577"/>
          <ac:spMkLst>
            <pc:docMk/>
            <pc:sldMk cId="4037617496" sldId="475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2-23T13:17:38.866" v="1919" actId="313"/>
          <ac:spMkLst>
            <pc:docMk/>
            <pc:sldMk cId="4037617496" sldId="475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2-21T07:49:46.384" v="385" actId="20577"/>
        <pc:sldMkLst>
          <pc:docMk/>
          <pc:sldMk cId="3847880262" sldId="476"/>
        </pc:sldMkLst>
        <pc:spChg chg="mod">
          <ac:chgData name="Attila Vincze" userId="0d1fa578-388c-4198-8ba5-9ca0845fb553" providerId="ADAL" clId="{D8C3DF49-9F8B-442B-9356-A00706140425}" dt="2022-02-21T07:49:46.384" v="385" actId="20577"/>
          <ac:spMkLst>
            <pc:docMk/>
            <pc:sldMk cId="3847880262" sldId="476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2-26T19:32:09.784" v="4795" actId="20577"/>
        <pc:sldMkLst>
          <pc:docMk/>
          <pc:sldMk cId="1489585807" sldId="477"/>
        </pc:sldMkLst>
        <pc:spChg chg="mod">
          <ac:chgData name="Attila Vincze" userId="0d1fa578-388c-4198-8ba5-9ca0845fb553" providerId="ADAL" clId="{D8C3DF49-9F8B-442B-9356-A00706140425}" dt="2022-02-26T19:32:09.784" v="4795" actId="20577"/>
          <ac:spMkLst>
            <pc:docMk/>
            <pc:sldMk cId="1489585807" sldId="477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2-23T13:55:33.367" v="2866" actId="255"/>
        <pc:sldMkLst>
          <pc:docMk/>
          <pc:sldMk cId="1963234635" sldId="478"/>
        </pc:sldMkLst>
        <pc:spChg chg="mod">
          <ac:chgData name="Attila Vincze" userId="0d1fa578-388c-4198-8ba5-9ca0845fb553" providerId="ADAL" clId="{D8C3DF49-9F8B-442B-9356-A00706140425}" dt="2022-02-23T13:55:33.367" v="2866" actId="255"/>
          <ac:spMkLst>
            <pc:docMk/>
            <pc:sldMk cId="1963234635" sldId="478"/>
            <ac:spMk id="4" creationId="{00000000-0000-0000-0000-000000000000}"/>
          </ac:spMkLst>
        </pc:spChg>
      </pc:sldChg>
      <pc:sldChg chg="addSp delSp modSp add">
        <pc:chgData name="Attila Vincze" userId="0d1fa578-388c-4198-8ba5-9ca0845fb553" providerId="ADAL" clId="{D8C3DF49-9F8B-442B-9356-A00706140425}" dt="2022-03-03T12:44:24.937" v="14688" actId="207"/>
        <pc:sldMkLst>
          <pc:docMk/>
          <pc:sldMk cId="3541365331" sldId="479"/>
        </pc:sldMkLst>
        <pc:spChg chg="mod">
          <ac:chgData name="Attila Vincze" userId="0d1fa578-388c-4198-8ba5-9ca0845fb553" providerId="ADAL" clId="{D8C3DF49-9F8B-442B-9356-A00706140425}" dt="2022-02-26T16:52:55.323" v="3860" actId="20577"/>
          <ac:spMkLst>
            <pc:docMk/>
            <pc:sldMk cId="3541365331" sldId="479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3T12:44:24.937" v="14688" actId="207"/>
          <ac:spMkLst>
            <pc:docMk/>
            <pc:sldMk cId="3541365331" sldId="479"/>
            <ac:spMk id="4" creationId="{00000000-0000-0000-0000-000000000000}"/>
          </ac:spMkLst>
        </pc:spChg>
        <pc:spChg chg="add del mod">
          <ac:chgData name="Attila Vincze" userId="0d1fa578-388c-4198-8ba5-9ca0845fb553" providerId="ADAL" clId="{D8C3DF49-9F8B-442B-9356-A00706140425}" dt="2022-02-26T17:05:17.986" v="4398" actId="478"/>
          <ac:spMkLst>
            <pc:docMk/>
            <pc:sldMk cId="3541365331" sldId="479"/>
            <ac:spMk id="5" creationId="{A53DBDA0-FE60-4913-83E8-8EE700B948D8}"/>
          </ac:spMkLst>
        </pc:spChg>
        <pc:spChg chg="add mod ord">
          <ac:chgData name="Attila Vincze" userId="0d1fa578-388c-4198-8ba5-9ca0845fb553" providerId="ADAL" clId="{D8C3DF49-9F8B-442B-9356-A00706140425}" dt="2022-02-27T17:52:05.225" v="5655" actId="1076"/>
          <ac:spMkLst>
            <pc:docMk/>
            <pc:sldMk cId="3541365331" sldId="479"/>
            <ac:spMk id="6" creationId="{78E3AAFB-602A-4B66-A081-66B05D83992F}"/>
          </ac:spMkLst>
        </pc:spChg>
      </pc:sldChg>
      <pc:sldChg chg="modSp add">
        <pc:chgData name="Attila Vincze" userId="0d1fa578-388c-4198-8ba5-9ca0845fb553" providerId="ADAL" clId="{D8C3DF49-9F8B-442B-9356-A00706140425}" dt="2022-02-26T16:41:51.040" v="3516" actId="6549"/>
        <pc:sldMkLst>
          <pc:docMk/>
          <pc:sldMk cId="953000940" sldId="480"/>
        </pc:sldMkLst>
        <pc:spChg chg="mod">
          <ac:chgData name="Attila Vincze" userId="0d1fa578-388c-4198-8ba5-9ca0845fb553" providerId="ADAL" clId="{D8C3DF49-9F8B-442B-9356-A00706140425}" dt="2022-02-26T16:41:47.963" v="3515" actId="20577"/>
          <ac:spMkLst>
            <pc:docMk/>
            <pc:sldMk cId="953000940" sldId="480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2-26T16:41:51.040" v="3516" actId="6549"/>
          <ac:spMkLst>
            <pc:docMk/>
            <pc:sldMk cId="953000940" sldId="480"/>
            <ac:spMk id="4" creationId="{00000000-0000-0000-0000-000000000000}"/>
          </ac:spMkLst>
        </pc:spChg>
      </pc:sldChg>
      <pc:sldChg chg="modSp add ord">
        <pc:chgData name="Attila Vincze" userId="0d1fa578-388c-4198-8ba5-9ca0845fb553" providerId="ADAL" clId="{D8C3DF49-9F8B-442B-9356-A00706140425}" dt="2022-02-26T17:45:51.475" v="4588" actId="313"/>
        <pc:sldMkLst>
          <pc:docMk/>
          <pc:sldMk cId="2440071286" sldId="481"/>
        </pc:sldMkLst>
        <pc:spChg chg="mod">
          <ac:chgData name="Attila Vincze" userId="0d1fa578-388c-4198-8ba5-9ca0845fb553" providerId="ADAL" clId="{D8C3DF49-9F8B-442B-9356-A00706140425}" dt="2022-02-26T16:52:42.957" v="3841" actId="20577"/>
          <ac:spMkLst>
            <pc:docMk/>
            <pc:sldMk cId="2440071286" sldId="481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2-26T17:45:51.475" v="4588" actId="313"/>
          <ac:spMkLst>
            <pc:docMk/>
            <pc:sldMk cId="2440071286" sldId="481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3-03T12:43:26.765" v="14660" actId="207"/>
        <pc:sldMkLst>
          <pc:docMk/>
          <pc:sldMk cId="3071224034" sldId="482"/>
        </pc:sldMkLst>
        <pc:spChg chg="mod">
          <ac:chgData name="Attila Vincze" userId="0d1fa578-388c-4198-8ba5-9ca0845fb553" providerId="ADAL" clId="{D8C3DF49-9F8B-442B-9356-A00706140425}" dt="2022-02-26T17:47:05.238" v="4634" actId="6549"/>
          <ac:spMkLst>
            <pc:docMk/>
            <pc:sldMk cId="3071224034" sldId="482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3T12:43:26.765" v="14660" actId="207"/>
          <ac:spMkLst>
            <pc:docMk/>
            <pc:sldMk cId="3071224034" sldId="482"/>
            <ac:spMk id="4" creationId="{00000000-0000-0000-0000-000000000000}"/>
          </ac:spMkLst>
        </pc:spChg>
      </pc:sldChg>
      <pc:sldChg chg="addSp modSp add">
        <pc:chgData name="Attila Vincze" userId="0d1fa578-388c-4198-8ba5-9ca0845fb553" providerId="ADAL" clId="{D8C3DF49-9F8B-442B-9356-A00706140425}" dt="2022-03-02T07:15:19.917" v="8347" actId="207"/>
        <pc:sldMkLst>
          <pc:docMk/>
          <pc:sldMk cId="2774413468" sldId="483"/>
        </pc:sldMkLst>
        <pc:spChg chg="mod">
          <ac:chgData name="Attila Vincze" userId="0d1fa578-388c-4198-8ba5-9ca0845fb553" providerId="ADAL" clId="{D8C3DF49-9F8B-442B-9356-A00706140425}" dt="2022-02-26T19:51:03.773" v="5435" actId="20577"/>
          <ac:spMkLst>
            <pc:docMk/>
            <pc:sldMk cId="2774413468" sldId="483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1T09:14:41.415" v="7967" actId="20577"/>
          <ac:spMkLst>
            <pc:docMk/>
            <pc:sldMk cId="2774413468" sldId="483"/>
            <ac:spMk id="4" creationId="{00000000-0000-0000-0000-000000000000}"/>
          </ac:spMkLst>
        </pc:spChg>
        <pc:spChg chg="add mod">
          <ac:chgData name="Attila Vincze" userId="0d1fa578-388c-4198-8ba5-9ca0845fb553" providerId="ADAL" clId="{D8C3DF49-9F8B-442B-9356-A00706140425}" dt="2022-03-02T07:15:19.917" v="8347" actId="207"/>
          <ac:spMkLst>
            <pc:docMk/>
            <pc:sldMk cId="2774413468" sldId="483"/>
            <ac:spMk id="5" creationId="{9EB9C4C1-CE56-4496-9050-BF12B756E572}"/>
          </ac:spMkLst>
        </pc:spChg>
      </pc:sldChg>
      <pc:sldChg chg="modSp add">
        <pc:chgData name="Attila Vincze" userId="0d1fa578-388c-4198-8ba5-9ca0845fb553" providerId="ADAL" clId="{D8C3DF49-9F8B-442B-9356-A00706140425}" dt="2022-03-03T12:43:13.382" v="14657" actId="207"/>
        <pc:sldMkLst>
          <pc:docMk/>
          <pc:sldMk cId="442623176" sldId="484"/>
        </pc:sldMkLst>
        <pc:spChg chg="mod">
          <ac:chgData name="Attila Vincze" userId="0d1fa578-388c-4198-8ba5-9ca0845fb553" providerId="ADAL" clId="{D8C3DF49-9F8B-442B-9356-A00706140425}" dt="2022-03-03T12:43:13.382" v="14657" actId="207"/>
          <ac:spMkLst>
            <pc:docMk/>
            <pc:sldMk cId="442623176" sldId="484"/>
            <ac:spMk id="4" creationId="{00000000-0000-0000-0000-000000000000}"/>
          </ac:spMkLst>
        </pc:spChg>
      </pc:sldChg>
      <pc:sldChg chg="addSp delSp modSp add">
        <pc:chgData name="Attila Vincze" userId="0d1fa578-388c-4198-8ba5-9ca0845fb553" providerId="ADAL" clId="{D8C3DF49-9F8B-442B-9356-A00706140425}" dt="2022-03-02T15:07:40.568" v="9057" actId="20577"/>
        <pc:sldMkLst>
          <pc:docMk/>
          <pc:sldMk cId="67395497" sldId="485"/>
        </pc:sldMkLst>
        <pc:spChg chg="mod">
          <ac:chgData name="Attila Vincze" userId="0d1fa578-388c-4198-8ba5-9ca0845fb553" providerId="ADAL" clId="{D8C3DF49-9F8B-442B-9356-A00706140425}" dt="2022-03-01T08:47:56.511" v="7884" actId="1076"/>
          <ac:spMkLst>
            <pc:docMk/>
            <pc:sldMk cId="67395497" sldId="485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2T15:07:40.568" v="9057" actId="20577"/>
          <ac:spMkLst>
            <pc:docMk/>
            <pc:sldMk cId="67395497" sldId="485"/>
            <ac:spMk id="4" creationId="{00000000-0000-0000-0000-000000000000}"/>
          </ac:spMkLst>
        </pc:spChg>
        <pc:spChg chg="add del">
          <ac:chgData name="Attila Vincze" userId="0d1fa578-388c-4198-8ba5-9ca0845fb553" providerId="ADAL" clId="{D8C3DF49-9F8B-442B-9356-A00706140425}" dt="2022-03-02T14:41:40.545" v="8493"/>
          <ac:spMkLst>
            <pc:docMk/>
            <pc:sldMk cId="67395497" sldId="485"/>
            <ac:spMk id="5" creationId="{3BA9412B-3AE5-4BBF-A8B3-2397040824A2}"/>
          </ac:spMkLst>
        </pc:spChg>
        <pc:spChg chg="add del">
          <ac:chgData name="Attila Vincze" userId="0d1fa578-388c-4198-8ba5-9ca0845fb553" providerId="ADAL" clId="{D8C3DF49-9F8B-442B-9356-A00706140425}" dt="2022-03-02T14:41:46.281" v="8496"/>
          <ac:spMkLst>
            <pc:docMk/>
            <pc:sldMk cId="67395497" sldId="485"/>
            <ac:spMk id="6" creationId="{67729D8E-5CA5-4136-896B-E8D4BF3F14A0}"/>
          </ac:spMkLst>
        </pc:spChg>
        <pc:picChg chg="add del mod">
          <ac:chgData name="Attila Vincze" userId="0d1fa578-388c-4198-8ba5-9ca0845fb553" providerId="ADAL" clId="{D8C3DF49-9F8B-442B-9356-A00706140425}" dt="2022-03-01T08:47:57.087" v="7885"/>
          <ac:picMkLst>
            <pc:docMk/>
            <pc:sldMk cId="67395497" sldId="485"/>
            <ac:picMk id="1026" creationId="{19128E6B-75DE-4B6C-8902-058858A8722A}"/>
          </ac:picMkLst>
        </pc:picChg>
        <pc:picChg chg="add mod">
          <ac:chgData name="Attila Vincze" userId="0d1fa578-388c-4198-8ba5-9ca0845fb553" providerId="ADAL" clId="{D8C3DF49-9F8B-442B-9356-A00706140425}" dt="2022-03-01T09:23:20.648" v="8234" actId="1076"/>
          <ac:picMkLst>
            <pc:docMk/>
            <pc:sldMk cId="67395497" sldId="485"/>
            <ac:picMk id="1028" creationId="{5E4DF69B-1E03-488D-8038-32CC0B849DC8}"/>
          </ac:picMkLst>
        </pc:picChg>
      </pc:sldChg>
      <pc:sldChg chg="delSp modSp add addCm delCm">
        <pc:chgData name="Attila Vincze" userId="0d1fa578-388c-4198-8ba5-9ca0845fb553" providerId="ADAL" clId="{D8C3DF49-9F8B-442B-9356-A00706140425}" dt="2022-03-02T16:52:41.887" v="9169" actId="20577"/>
        <pc:sldMkLst>
          <pc:docMk/>
          <pc:sldMk cId="1504880222" sldId="486"/>
        </pc:sldMkLst>
        <pc:spChg chg="mod">
          <ac:chgData name="Attila Vincze" userId="0d1fa578-388c-4198-8ba5-9ca0845fb553" providerId="ADAL" clId="{D8C3DF49-9F8B-442B-9356-A00706140425}" dt="2022-03-02T16:52:41.887" v="9169" actId="20577"/>
          <ac:spMkLst>
            <pc:docMk/>
            <pc:sldMk cId="1504880222" sldId="486"/>
            <ac:spMk id="4" creationId="{00000000-0000-0000-0000-000000000000}"/>
          </ac:spMkLst>
        </pc:spChg>
        <pc:picChg chg="del">
          <ac:chgData name="Attila Vincze" userId="0d1fa578-388c-4198-8ba5-9ca0845fb553" providerId="ADAL" clId="{D8C3DF49-9F8B-442B-9356-A00706140425}" dt="2022-03-02T07:16:27.037" v="8371" actId="478"/>
          <ac:picMkLst>
            <pc:docMk/>
            <pc:sldMk cId="1504880222" sldId="486"/>
            <ac:picMk id="1028" creationId="{5E4DF69B-1E03-488D-8038-32CC0B849DC8}"/>
          </ac:picMkLst>
        </pc:picChg>
      </pc:sldChg>
      <pc:sldChg chg="addSp delSp modSp add addCm delCm">
        <pc:chgData name="Attila Vincze" userId="0d1fa578-388c-4198-8ba5-9ca0845fb553" providerId="ADAL" clId="{D8C3DF49-9F8B-442B-9356-A00706140425}" dt="2022-03-03T12:33:21.995" v="14377" actId="20577"/>
        <pc:sldMkLst>
          <pc:docMk/>
          <pc:sldMk cId="1238765733" sldId="487"/>
        </pc:sldMkLst>
        <pc:spChg chg="mod">
          <ac:chgData name="Attila Vincze" userId="0d1fa578-388c-4198-8ba5-9ca0845fb553" providerId="ADAL" clId="{D8C3DF49-9F8B-442B-9356-A00706140425}" dt="2022-03-02T15:09:46.279" v="9153" actId="20577"/>
          <ac:spMkLst>
            <pc:docMk/>
            <pc:sldMk cId="1238765733" sldId="487"/>
            <ac:spMk id="3" creationId="{00000000-0000-0000-0000-000000000000}"/>
          </ac:spMkLst>
        </pc:spChg>
        <pc:spChg chg="mod">
          <ac:chgData name="Attila Vincze" userId="0d1fa578-388c-4198-8ba5-9ca0845fb553" providerId="ADAL" clId="{D8C3DF49-9F8B-442B-9356-A00706140425}" dt="2022-03-03T12:33:21.995" v="14377" actId="20577"/>
          <ac:spMkLst>
            <pc:docMk/>
            <pc:sldMk cId="1238765733" sldId="487"/>
            <ac:spMk id="4" creationId="{00000000-0000-0000-0000-000000000000}"/>
          </ac:spMkLst>
        </pc:spChg>
        <pc:picChg chg="add del mod">
          <ac:chgData name="Attila Vincze" userId="0d1fa578-388c-4198-8ba5-9ca0845fb553" providerId="ADAL" clId="{D8C3DF49-9F8B-442B-9356-A00706140425}" dt="2022-03-02T17:00:03.263" v="9305"/>
          <ac:picMkLst>
            <pc:docMk/>
            <pc:sldMk cId="1238765733" sldId="487"/>
            <ac:picMk id="1026" creationId="{35FC8A67-1F59-427B-AD4A-F75297F3C49A}"/>
          </ac:picMkLst>
        </pc:picChg>
        <pc:picChg chg="add mod">
          <ac:chgData name="Attila Vincze" userId="0d1fa578-388c-4198-8ba5-9ca0845fb553" providerId="ADAL" clId="{D8C3DF49-9F8B-442B-9356-A00706140425}" dt="2022-03-02T17:02:42.889" v="9443" actId="1076"/>
          <ac:picMkLst>
            <pc:docMk/>
            <pc:sldMk cId="1238765733" sldId="487"/>
            <ac:picMk id="1028" creationId="{A84E21EF-7EAA-4FC4-A0A5-654F04B19A6C}"/>
          </ac:picMkLst>
        </pc:picChg>
      </pc:sldChg>
      <pc:sldChg chg="delSp modSp add">
        <pc:chgData name="Attila Vincze" userId="0d1fa578-388c-4198-8ba5-9ca0845fb553" providerId="ADAL" clId="{D8C3DF49-9F8B-442B-9356-A00706140425}" dt="2022-03-03T11:12:57.005" v="11973" actId="1076"/>
        <pc:sldMkLst>
          <pc:docMk/>
          <pc:sldMk cId="982354700" sldId="488"/>
        </pc:sldMkLst>
        <pc:spChg chg="mod">
          <ac:chgData name="Attila Vincze" userId="0d1fa578-388c-4198-8ba5-9ca0845fb553" providerId="ADAL" clId="{D8C3DF49-9F8B-442B-9356-A00706140425}" dt="2022-03-03T11:12:57.005" v="11973" actId="1076"/>
          <ac:spMkLst>
            <pc:docMk/>
            <pc:sldMk cId="982354700" sldId="488"/>
            <ac:spMk id="4" creationId="{00000000-0000-0000-0000-000000000000}"/>
          </ac:spMkLst>
        </pc:spChg>
        <pc:picChg chg="del">
          <ac:chgData name="Attila Vincze" userId="0d1fa578-388c-4198-8ba5-9ca0845fb553" providerId="ADAL" clId="{D8C3DF49-9F8B-442B-9356-A00706140425}" dt="2022-03-02T17:07:08.130" v="9794" actId="478"/>
          <ac:picMkLst>
            <pc:docMk/>
            <pc:sldMk cId="982354700" sldId="488"/>
            <ac:picMk id="1028" creationId="{A84E21EF-7EAA-4FC4-A0A5-654F04B19A6C}"/>
          </ac:picMkLst>
        </pc:picChg>
      </pc:sldChg>
      <pc:sldChg chg="modSp add">
        <pc:chgData name="Attila Vincze" userId="0d1fa578-388c-4198-8ba5-9ca0845fb553" providerId="ADAL" clId="{D8C3DF49-9F8B-442B-9356-A00706140425}" dt="2022-03-03T11:12:20.716" v="11967" actId="20577"/>
        <pc:sldMkLst>
          <pc:docMk/>
          <pc:sldMk cId="3943825202" sldId="489"/>
        </pc:sldMkLst>
        <pc:spChg chg="mod">
          <ac:chgData name="Attila Vincze" userId="0d1fa578-388c-4198-8ba5-9ca0845fb553" providerId="ADAL" clId="{D8C3DF49-9F8B-442B-9356-A00706140425}" dt="2022-03-03T11:12:20.716" v="11967" actId="20577"/>
          <ac:spMkLst>
            <pc:docMk/>
            <pc:sldMk cId="3943825202" sldId="489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3-03T12:30:42.431" v="14335" actId="20577"/>
        <pc:sldMkLst>
          <pc:docMk/>
          <pc:sldMk cId="1036974088" sldId="490"/>
        </pc:sldMkLst>
        <pc:spChg chg="mod">
          <ac:chgData name="Attila Vincze" userId="0d1fa578-388c-4198-8ba5-9ca0845fb553" providerId="ADAL" clId="{D8C3DF49-9F8B-442B-9356-A00706140425}" dt="2022-03-03T12:30:42.431" v="14335" actId="20577"/>
          <ac:spMkLst>
            <pc:docMk/>
            <pc:sldMk cId="1036974088" sldId="490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3-03T12:29:53.039" v="14320" actId="6549"/>
        <pc:sldMkLst>
          <pc:docMk/>
          <pc:sldMk cId="1484312941" sldId="491"/>
        </pc:sldMkLst>
        <pc:spChg chg="mod">
          <ac:chgData name="Attila Vincze" userId="0d1fa578-388c-4198-8ba5-9ca0845fb553" providerId="ADAL" clId="{D8C3DF49-9F8B-442B-9356-A00706140425}" dt="2022-03-03T12:29:53.039" v="14320" actId="6549"/>
          <ac:spMkLst>
            <pc:docMk/>
            <pc:sldMk cId="1484312941" sldId="491"/>
            <ac:spMk id="4" creationId="{00000000-0000-0000-0000-000000000000}"/>
          </ac:spMkLst>
        </pc:spChg>
      </pc:sldChg>
      <pc:sldChg chg="modSp add">
        <pc:chgData name="Attila Vincze" userId="0d1fa578-388c-4198-8ba5-9ca0845fb553" providerId="ADAL" clId="{D8C3DF49-9F8B-442B-9356-A00706140425}" dt="2022-03-03T12:41:32.769" v="14612" actId="313"/>
        <pc:sldMkLst>
          <pc:docMk/>
          <pc:sldMk cId="509583945" sldId="492"/>
        </pc:sldMkLst>
        <pc:spChg chg="mod">
          <ac:chgData name="Attila Vincze" userId="0d1fa578-388c-4198-8ba5-9ca0845fb553" providerId="ADAL" clId="{D8C3DF49-9F8B-442B-9356-A00706140425}" dt="2022-03-03T12:41:32.769" v="14612" actId="313"/>
          <ac:spMkLst>
            <pc:docMk/>
            <pc:sldMk cId="509583945" sldId="492"/>
            <ac:spMk id="4" creationId="{00000000-0000-0000-0000-000000000000}"/>
          </ac:spMkLst>
        </pc:spChg>
      </pc:sldChg>
    </pc:docChg>
  </pc:docChgLst>
  <pc:docChgLst>
    <pc:chgData name="Attila Vincze" userId="0d1fa578-388c-4198-8ba5-9ca0845fb553" providerId="ADAL" clId="{DE00BE10-FE31-4461-91E1-5A5F341469C1}"/>
    <pc:docChg chg="custSel modSld sldOrd">
      <pc:chgData name="Attila Vincze" userId="0d1fa578-388c-4198-8ba5-9ca0845fb553" providerId="ADAL" clId="{DE00BE10-FE31-4461-91E1-5A5F341469C1}" dt="2023-02-23T11:39:07.894" v="258" actId="20577"/>
      <pc:docMkLst>
        <pc:docMk/>
      </pc:docMkLst>
      <pc:sldChg chg="modSp mod">
        <pc:chgData name="Attila Vincze" userId="0d1fa578-388c-4198-8ba5-9ca0845fb553" providerId="ADAL" clId="{DE00BE10-FE31-4461-91E1-5A5F341469C1}" dt="2023-02-23T11:24:16.623" v="48" actId="5793"/>
        <pc:sldMkLst>
          <pc:docMk/>
          <pc:sldMk cId="4037617496" sldId="475"/>
        </pc:sldMkLst>
        <pc:spChg chg="mod">
          <ac:chgData name="Attila Vincze" userId="0d1fa578-388c-4198-8ba5-9ca0845fb553" providerId="ADAL" clId="{DE00BE10-FE31-4461-91E1-5A5F341469C1}" dt="2023-02-23T11:24:16.623" v="48" actId="5793"/>
          <ac:spMkLst>
            <pc:docMk/>
            <pc:sldMk cId="4037617496" sldId="475"/>
            <ac:spMk id="4" creationId="{00000000-0000-0000-0000-000000000000}"/>
          </ac:spMkLst>
        </pc:spChg>
      </pc:sldChg>
      <pc:sldChg chg="modSp mod ord">
        <pc:chgData name="Attila Vincze" userId="0d1fa578-388c-4198-8ba5-9ca0845fb553" providerId="ADAL" clId="{DE00BE10-FE31-4461-91E1-5A5F341469C1}" dt="2023-02-23T11:22:34.070" v="6" actId="6549"/>
        <pc:sldMkLst>
          <pc:docMk/>
          <pc:sldMk cId="1489585807" sldId="477"/>
        </pc:sldMkLst>
        <pc:spChg chg="mod">
          <ac:chgData name="Attila Vincze" userId="0d1fa578-388c-4198-8ba5-9ca0845fb553" providerId="ADAL" clId="{DE00BE10-FE31-4461-91E1-5A5F341469C1}" dt="2023-02-23T11:22:34.070" v="6" actId="6549"/>
          <ac:spMkLst>
            <pc:docMk/>
            <pc:sldMk cId="1489585807" sldId="477"/>
            <ac:spMk id="4" creationId="{00000000-0000-0000-0000-000000000000}"/>
          </ac:spMkLst>
        </pc:spChg>
      </pc:sldChg>
      <pc:sldChg chg="modSp mod ord">
        <pc:chgData name="Attila Vincze" userId="0d1fa578-388c-4198-8ba5-9ca0845fb553" providerId="ADAL" clId="{DE00BE10-FE31-4461-91E1-5A5F341469C1}" dt="2023-02-23T11:37:22.980" v="240" actId="20577"/>
        <pc:sldMkLst>
          <pc:docMk/>
          <pc:sldMk cId="953000940" sldId="480"/>
        </pc:sldMkLst>
        <pc:spChg chg="mod">
          <ac:chgData name="Attila Vincze" userId="0d1fa578-388c-4198-8ba5-9ca0845fb553" providerId="ADAL" clId="{DE00BE10-FE31-4461-91E1-5A5F341469C1}" dt="2023-02-23T11:37:22.980" v="240" actId="20577"/>
          <ac:spMkLst>
            <pc:docMk/>
            <pc:sldMk cId="953000940" sldId="480"/>
            <ac:spMk id="4" creationId="{00000000-0000-0000-0000-000000000000}"/>
          </ac:spMkLst>
        </pc:spChg>
      </pc:sldChg>
      <pc:sldChg chg="modSp mod">
        <pc:chgData name="Attila Vincze" userId="0d1fa578-388c-4198-8ba5-9ca0845fb553" providerId="ADAL" clId="{DE00BE10-FE31-4461-91E1-5A5F341469C1}" dt="2023-02-23T11:39:07.894" v="258" actId="20577"/>
        <pc:sldMkLst>
          <pc:docMk/>
          <pc:sldMk cId="2440071286" sldId="481"/>
        </pc:sldMkLst>
        <pc:spChg chg="mod">
          <ac:chgData name="Attila Vincze" userId="0d1fa578-388c-4198-8ba5-9ca0845fb553" providerId="ADAL" clId="{DE00BE10-FE31-4461-91E1-5A5F341469C1}" dt="2023-02-23T11:39:07.894" v="258" actId="20577"/>
          <ac:spMkLst>
            <pc:docMk/>
            <pc:sldMk cId="2440071286" sldId="481"/>
            <ac:spMk id="4" creationId="{00000000-0000-0000-0000-000000000000}"/>
          </ac:spMkLst>
        </pc:spChg>
      </pc:sldChg>
      <pc:sldChg chg="ord">
        <pc:chgData name="Attila Vincze" userId="0d1fa578-388c-4198-8ba5-9ca0845fb553" providerId="ADAL" clId="{DE00BE10-FE31-4461-91E1-5A5F341469C1}" dt="2023-02-23T11:25:05.387" v="52"/>
        <pc:sldMkLst>
          <pc:docMk/>
          <pc:sldMk cId="2774413468" sldId="483"/>
        </pc:sldMkLst>
      </pc:sldChg>
      <pc:sldChg chg="ord">
        <pc:chgData name="Attila Vincze" userId="0d1fa578-388c-4198-8ba5-9ca0845fb553" providerId="ADAL" clId="{DE00BE10-FE31-4461-91E1-5A5F341469C1}" dt="2023-02-23T11:24:51.241" v="50"/>
        <pc:sldMkLst>
          <pc:docMk/>
          <pc:sldMk cId="67395497" sldId="485"/>
        </pc:sldMkLst>
      </pc:sldChg>
      <pc:sldChg chg="ord">
        <pc:chgData name="Attila Vincze" userId="0d1fa578-388c-4198-8ba5-9ca0845fb553" providerId="ADAL" clId="{DE00BE10-FE31-4461-91E1-5A5F341469C1}" dt="2023-02-23T11:25:10.182" v="54"/>
        <pc:sldMkLst>
          <pc:docMk/>
          <pc:sldMk cId="1504880222" sldId="4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8522" y="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8522" y="941070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55" y="0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141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387" y="4705350"/>
            <a:ext cx="541909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55" y="9408981"/>
            <a:ext cx="293534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116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786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7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0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400"/>
            </a:lvl2pPr>
            <a:lvl3pPr marL="1257300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Úvod do mezinárodního práva soukromého / JUDr. Lucie Zavadilová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uria.europa.eu/juris/liste.jsf?num=7/56&amp;language=en" TargetMode="External"/><Relationship Id="rId2" Type="http://schemas.openxmlformats.org/officeDocument/2006/relationships/hyperlink" Target="https://hudoc.echr.coe.int/fre?i=001-709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uria.europa.eu/juris/showPdf.jsf?text=&amp;docid=48192&amp;pageIndex=0&amp;doclang=EN&amp;mode=lst&amp;dir=&amp;occ=first&amp;part=1&amp;cid=221201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802264"/>
          </a:xfrm>
        </p:spPr>
        <p:txBody>
          <a:bodyPr/>
          <a:lstStyle/>
          <a:p>
            <a:r>
              <a:rPr lang="cs-CZ" sz="3200" dirty="0"/>
              <a:t>Právní komparatistika</a:t>
            </a:r>
            <a:br>
              <a:rPr lang="cs-CZ" sz="3200" dirty="0"/>
            </a:br>
            <a:r>
              <a:rPr lang="en-US" altLang="en-US" sz="2000" b="0" dirty="0">
                <a:solidFill>
                  <a:srgbClr val="002776"/>
                </a:solidFill>
                <a:latin typeface="Bahnschrift" panose="020B0502040204020203" pitchFamily="34" charset="0"/>
              </a:rPr>
              <a:t>doc. </a:t>
            </a:r>
            <a:r>
              <a:rPr lang="en-US" altLang="en-US" sz="2000" b="0" dirty="0" err="1">
                <a:solidFill>
                  <a:srgbClr val="002776"/>
                </a:solidFill>
                <a:latin typeface="Bahnschrift" panose="020B0502040204020203" pitchFamily="34" charset="0"/>
              </a:rPr>
              <a:t>JUDr</a:t>
            </a:r>
            <a:r>
              <a:rPr lang="en-US" altLang="en-US" sz="2000" b="0" dirty="0">
                <a:solidFill>
                  <a:srgbClr val="002776"/>
                </a:solidFill>
                <a:latin typeface="Bahnschrift" panose="020B0502040204020203" pitchFamily="34" charset="0"/>
              </a:rPr>
              <a:t>. Filip Křepelka, Ph.D.</a:t>
            </a:r>
            <a:r>
              <a:rPr lang="en-US" altLang="en-US" sz="2000" b="0" dirty="0">
                <a:solidFill>
                  <a:srgbClr val="0A0A0A"/>
                </a:solidFill>
                <a:latin typeface="Bahnschrift" panose="020B0502040204020203" pitchFamily="34" charset="0"/>
              </a:rPr>
              <a:t> </a:t>
            </a:r>
            <a:br>
              <a:rPr lang="en-US" altLang="en-US" sz="2000" b="0" dirty="0">
                <a:solidFill>
                  <a:srgbClr val="0A0A0A"/>
                </a:solidFill>
                <a:latin typeface="Bahnschrift" panose="020B0502040204020203" pitchFamily="34" charset="0"/>
              </a:rPr>
            </a:br>
            <a:r>
              <a:rPr lang="en-US" altLang="en-US" sz="2000" b="0" dirty="0">
                <a:solidFill>
                  <a:srgbClr val="002776"/>
                </a:solidFill>
                <a:latin typeface="Bahnschrift" panose="020B0502040204020203" pitchFamily="34" charset="0"/>
              </a:rPr>
              <a:t>PD Dr. Attila Vincze, LL.M.</a:t>
            </a:r>
            <a:r>
              <a:rPr lang="en-US" altLang="en-US" sz="2000" b="0" dirty="0">
                <a:solidFill>
                  <a:srgbClr val="0A0A0A"/>
                </a:solidFill>
                <a:latin typeface="Bahnschrift" panose="020B0502040204020203" pitchFamily="34" charset="0"/>
              </a:rPr>
              <a:t> </a:t>
            </a:r>
            <a:br>
              <a:rPr lang="en-US" altLang="en-US" sz="2000" b="0" dirty="0">
                <a:solidFill>
                  <a:srgbClr val="0A0A0A"/>
                </a:solidFill>
                <a:latin typeface="Bahnschrift" panose="020B0502040204020203" pitchFamily="34" charset="0"/>
              </a:rPr>
            </a:br>
            <a:endParaRPr lang="cs-CZ" sz="2000" b="0" dirty="0">
              <a:solidFill>
                <a:schemeClr val="tx1"/>
              </a:solidFill>
            </a:endParaRPr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5C5C0B92-D7A5-46A9-A99B-C5E438EFE3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Právní komparatistika</a:t>
            </a:r>
          </a:p>
        </p:txBody>
      </p:sp>
    </p:spTree>
    <p:extLst>
      <p:ext uri="{BB962C8B-B14F-4D97-AF65-F5344CB8AC3E}">
        <p14:creationId xmlns:p14="http://schemas.microsoft.com/office/powerpoint/2010/main" val="193990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1"/>
            <a:ext cx="8331673" cy="4810478"/>
          </a:xfrm>
        </p:spPr>
        <p:txBody>
          <a:bodyPr/>
          <a:lstStyle/>
          <a:p>
            <a:r>
              <a:rPr lang="en-US" sz="2400" dirty="0" err="1">
                <a:latin typeface="Bahnschrift" panose="020B0502040204020203" pitchFamily="34" charset="0"/>
              </a:rPr>
              <a:t>Soudnictv</a:t>
            </a:r>
            <a:r>
              <a:rPr lang="cs-CZ" sz="2400" dirty="0">
                <a:latin typeface="Bahnschrift" panose="020B0502040204020203" pitchFamily="34" charset="0"/>
              </a:rPr>
              <a:t>í: dvě základní otázky: </a:t>
            </a:r>
            <a:r>
              <a:rPr lang="cs-CZ" sz="2400" b="1" dirty="0">
                <a:latin typeface="Bahnschrift" panose="020B0502040204020203" pitchFamily="34" charset="0"/>
              </a:rPr>
              <a:t>legitimita </a:t>
            </a:r>
            <a:r>
              <a:rPr lang="cs-CZ" sz="2400" dirty="0">
                <a:latin typeface="Bahnschrift" panose="020B0502040204020203" pitchFamily="34" charset="0"/>
              </a:rPr>
              <a:t>a metoda</a:t>
            </a:r>
          </a:p>
          <a:p>
            <a:pPr lvl="1"/>
            <a:r>
              <a:rPr lang="en-US" sz="2000" b="1" dirty="0">
                <a:latin typeface="Bahnschrift" panose="020B0502040204020203" pitchFamily="34" charset="0"/>
              </a:rPr>
              <a:t>Lawrence v. Texas</a:t>
            </a:r>
            <a:r>
              <a:rPr lang="en-US" sz="2000" dirty="0">
                <a:latin typeface="Bahnschrift" panose="020B0502040204020203" pitchFamily="34" charset="0"/>
              </a:rPr>
              <a:t>, 539 U.S. 558 (2003)</a:t>
            </a:r>
            <a:r>
              <a:rPr lang="cs-CZ" sz="2000" dirty="0">
                <a:latin typeface="Bahnschrift" panose="020B0502040204020203" pitchFamily="34" charset="0"/>
              </a:rPr>
              <a:t>, Justice </a:t>
            </a:r>
            <a:r>
              <a:rPr lang="cs-CZ" sz="2000" dirty="0" err="1">
                <a:latin typeface="Bahnschrift" panose="020B0502040204020203" pitchFamily="34" charset="0"/>
              </a:rPr>
              <a:t>Scalia</a:t>
            </a:r>
            <a:r>
              <a:rPr lang="cs-CZ" sz="2000" dirty="0">
                <a:latin typeface="Bahnschrift" panose="020B0502040204020203" pitchFamily="34" charset="0"/>
              </a:rPr>
              <a:t> </a:t>
            </a:r>
            <a:r>
              <a:rPr lang="cs-CZ" sz="2000" dirty="0" err="1">
                <a:latin typeface="Bahnschrift" panose="020B0502040204020203" pitchFamily="34" charset="0"/>
              </a:rPr>
              <a:t>dissenting</a:t>
            </a:r>
            <a:endParaRPr lang="cs-CZ" sz="2000" dirty="0">
              <a:latin typeface="Bahnschrift" panose="020B0502040204020203" pitchFamily="34" charset="0"/>
            </a:endParaRPr>
          </a:p>
          <a:p>
            <a:pPr lvl="1"/>
            <a:r>
              <a:rPr lang="en-US" sz="1800" dirty="0">
                <a:latin typeface="Bahnschrift" panose="020B0502040204020203" pitchFamily="34" charset="0"/>
              </a:rPr>
              <a:t>The Court's </a:t>
            </a:r>
            <a:r>
              <a:rPr lang="en-US" sz="1800" b="1" dirty="0">
                <a:latin typeface="Bahnschrift" panose="020B0502040204020203" pitchFamily="34" charset="0"/>
              </a:rPr>
              <a:t>discussion of these foreign views </a:t>
            </a:r>
            <a:r>
              <a:rPr lang="en-US" sz="1800" dirty="0">
                <a:latin typeface="Bahnschrift" panose="020B0502040204020203" pitchFamily="34" charset="0"/>
              </a:rPr>
              <a:t>(ignoring, of course, the many countries that have retained criminal prohibitions on sodomy) is therefore </a:t>
            </a:r>
            <a:r>
              <a:rPr lang="en-US" sz="1800" b="1" dirty="0">
                <a:latin typeface="Bahnschrift" panose="020B0502040204020203" pitchFamily="34" charset="0"/>
              </a:rPr>
              <a:t>meaningless dicta. Dangerous dicta, however, since "this Court . . . should not impose foreign moods, fads, or fashions on Americans.“</a:t>
            </a:r>
          </a:p>
          <a:p>
            <a:pPr lvl="1"/>
            <a:r>
              <a:rPr lang="en-US" sz="1800" dirty="0">
                <a:latin typeface="Bahnschrift" panose="020B0502040204020203" pitchFamily="34" charset="0"/>
              </a:rPr>
              <a:t>Roper v. Simmons, 543 U.S. 551 (2005)</a:t>
            </a:r>
            <a:r>
              <a:rPr lang="cs-CZ" sz="1800" dirty="0">
                <a:latin typeface="Bahnschrift" panose="020B0502040204020203" pitchFamily="34" charset="0"/>
              </a:rPr>
              <a:t>, Justice </a:t>
            </a:r>
            <a:r>
              <a:rPr lang="cs-CZ" sz="1800" dirty="0" err="1">
                <a:latin typeface="Bahnschrift" panose="020B0502040204020203" pitchFamily="34" charset="0"/>
              </a:rPr>
              <a:t>Scalia</a:t>
            </a:r>
            <a:r>
              <a:rPr lang="cs-CZ" sz="1800" dirty="0">
                <a:latin typeface="Bahnschrift" panose="020B0502040204020203" pitchFamily="34" charset="0"/>
              </a:rPr>
              <a:t> </a:t>
            </a:r>
            <a:r>
              <a:rPr lang="cs-CZ" sz="1800" dirty="0" err="1">
                <a:latin typeface="Bahnschrift" panose="020B0502040204020203" pitchFamily="34" charset="0"/>
              </a:rPr>
              <a:t>dissenting</a:t>
            </a:r>
            <a:endParaRPr lang="cs-CZ" sz="1800" dirty="0">
              <a:latin typeface="Bahnschrift" panose="020B0502040204020203" pitchFamily="34" charset="0"/>
            </a:endParaRPr>
          </a:p>
          <a:p>
            <a:pPr lvl="1"/>
            <a:r>
              <a:rPr lang="en-US" sz="1800" dirty="0">
                <a:latin typeface="Bahnschrift" panose="020B0502040204020203" pitchFamily="34" charset="0"/>
              </a:rPr>
              <a:t>“American law should conform to the laws of the rest of the world” ?</a:t>
            </a:r>
            <a:endParaRPr lang="cs-CZ" sz="1800" dirty="0">
              <a:latin typeface="Bahnschrift" panose="020B0502040204020203" pitchFamily="34" charset="0"/>
            </a:endParaRPr>
          </a:p>
          <a:p>
            <a:r>
              <a:rPr lang="de-DE" sz="2400" dirty="0">
                <a:latin typeface="Bahnschrift" panose="020B0502040204020203" pitchFamily="34" charset="0"/>
              </a:rPr>
              <a:t>Art 97 (1) Die Richter sind </a:t>
            </a:r>
            <a:r>
              <a:rPr lang="de-DE" sz="2400" b="1" dirty="0">
                <a:latin typeface="Bahnschrift" panose="020B0502040204020203" pitchFamily="34" charset="0"/>
              </a:rPr>
              <a:t>unabhängig</a:t>
            </a:r>
            <a:r>
              <a:rPr lang="de-DE" sz="2400" dirty="0">
                <a:latin typeface="Bahnschrift" panose="020B0502040204020203" pitchFamily="34" charset="0"/>
              </a:rPr>
              <a:t> und nur </a:t>
            </a:r>
            <a:r>
              <a:rPr lang="de-DE" sz="2400" b="1" dirty="0">
                <a:latin typeface="Bahnschrift" panose="020B0502040204020203" pitchFamily="34" charset="0"/>
              </a:rPr>
              <a:t>dem Gesetze unterworfen</a:t>
            </a:r>
            <a:r>
              <a:rPr lang="de-DE" sz="2400" dirty="0">
                <a:latin typeface="Bahnschrift" panose="020B0502040204020203" pitchFamily="34" charset="0"/>
              </a:rPr>
              <a:t>.</a:t>
            </a:r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Ústava Jihoafrické Republiky</a:t>
            </a:r>
            <a:r>
              <a:rPr lang="en-US" sz="2400" dirty="0">
                <a:latin typeface="Bahnschrift" panose="020B0502040204020203" pitchFamily="34" charset="0"/>
              </a:rPr>
              <a:t>: 39. 1. When interpreting the Bill of Rights, a court, tribunal or forum ­(…) </a:t>
            </a:r>
            <a:r>
              <a:rPr lang="en-US" sz="2400" b="1" i="1" dirty="0">
                <a:latin typeface="Bahnschrift" panose="020B0502040204020203" pitchFamily="34" charset="0"/>
              </a:rPr>
              <a:t>may consider</a:t>
            </a:r>
            <a:r>
              <a:rPr lang="en-US" sz="2400" dirty="0">
                <a:latin typeface="Bahnschrift" panose="020B0502040204020203" pitchFamily="34" charset="0"/>
              </a:rPr>
              <a:t> foreign law.</a:t>
            </a:r>
            <a:endParaRPr lang="cs-CZ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73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1"/>
            <a:ext cx="8331673" cy="4810478"/>
          </a:xfrm>
        </p:spPr>
        <p:txBody>
          <a:bodyPr/>
          <a:lstStyle/>
          <a:p>
            <a:r>
              <a:rPr lang="en-US" sz="2400" dirty="0" err="1">
                <a:latin typeface="Bahnschrift" panose="020B0502040204020203" pitchFamily="34" charset="0"/>
              </a:rPr>
              <a:t>Soudnictv</a:t>
            </a:r>
            <a:r>
              <a:rPr lang="cs-CZ" sz="2400" dirty="0">
                <a:latin typeface="Bahnschrift" panose="020B0502040204020203" pitchFamily="34" charset="0"/>
              </a:rPr>
              <a:t>í: dvě základní otázky: </a:t>
            </a:r>
            <a:r>
              <a:rPr lang="cs-CZ" sz="2400" b="1" dirty="0">
                <a:latin typeface="Bahnschrift" panose="020B0502040204020203" pitchFamily="34" charset="0"/>
              </a:rPr>
              <a:t>legitimita </a:t>
            </a:r>
            <a:r>
              <a:rPr lang="cs-CZ" sz="2400" dirty="0">
                <a:latin typeface="Bahnschrift" panose="020B0502040204020203" pitchFamily="34" charset="0"/>
              </a:rPr>
              <a:t>a metoda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Není problém pro SDEU, ESLP, MSD, aplikace evropského práva</a:t>
            </a:r>
          </a:p>
          <a:p>
            <a:pPr lvl="1"/>
            <a:r>
              <a:rPr lang="cs-CZ" sz="2000" dirty="0">
                <a:latin typeface="Bahnschrift Condensed" panose="020B0502040204020203" pitchFamily="34" charset="0"/>
              </a:rPr>
              <a:t>ESLR: </a:t>
            </a:r>
            <a:r>
              <a:rPr lang="cs-CZ" sz="2000" dirty="0" err="1">
                <a:latin typeface="Bahnschrift Condensed" panose="020B0502040204020203" pitchFamily="34" charset="0"/>
              </a:rPr>
              <a:t>Sahin</a:t>
            </a:r>
            <a:r>
              <a:rPr lang="cs-CZ" sz="2000" dirty="0">
                <a:latin typeface="Bahnschrift Condensed" panose="020B0502040204020203" pitchFamily="34" charset="0"/>
              </a:rPr>
              <a:t> v </a:t>
            </a:r>
            <a:r>
              <a:rPr lang="cs-CZ" sz="2000" dirty="0" err="1">
                <a:latin typeface="Bahnschrift Condensed" panose="020B0502040204020203" pitchFamily="34" charset="0"/>
              </a:rPr>
              <a:t>Turkey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en-US" sz="2000" u="sng" dirty="0">
                <a:latin typeface="Bahnschrift Condensed" panose="020B0502040204020203" pitchFamily="34" charset="0"/>
                <a:hlinkClick r:id="rId2"/>
              </a:rPr>
              <a:t>https://hudoc.echr.coe.int/fre?i=001-70956</a:t>
            </a:r>
            <a:r>
              <a:rPr lang="en-US" sz="2000" dirty="0">
                <a:latin typeface="Bahnschrift Condensed" panose="020B0502040204020203" pitchFamily="34" charset="0"/>
              </a:rPr>
              <a:t> </a:t>
            </a:r>
          </a:p>
          <a:p>
            <a:pPr lvl="1"/>
            <a:r>
              <a:rPr lang="cs-CZ" sz="2000" dirty="0">
                <a:latin typeface="Bahnschrift Condensed" panose="020B0502040204020203" pitchFamily="34" charset="0"/>
              </a:rPr>
              <a:t>SDEU: </a:t>
            </a:r>
            <a:r>
              <a:rPr lang="cs-CZ" sz="2000" dirty="0" err="1">
                <a:latin typeface="Bahnschrift Condensed" panose="020B0502040204020203" pitchFamily="34" charset="0"/>
              </a:rPr>
              <a:t>Algera</a:t>
            </a:r>
            <a:r>
              <a:rPr lang="cs-CZ" sz="2000" dirty="0">
                <a:latin typeface="Bahnschrift Condensed" panose="020B0502040204020203" pitchFamily="34" charset="0"/>
              </a:rPr>
              <a:t>: </a:t>
            </a:r>
            <a:r>
              <a:rPr lang="cs-CZ" sz="2000" dirty="0">
                <a:latin typeface="Bahnschrift Condensed" panose="020B0502040204020203" pitchFamily="34" charset="0"/>
                <a:hlinkClick r:id="rId3"/>
              </a:rPr>
              <a:t>https://curia.europa.eu/juris/liste.jsf?num=7/56&amp;language=en</a:t>
            </a:r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dirty="0">
                <a:latin typeface="Bahnschrift Condensed" panose="020B0502040204020203" pitchFamily="34" charset="0"/>
              </a:rPr>
              <a:t>SDEU, </a:t>
            </a:r>
            <a:r>
              <a:rPr lang="cs-CZ" sz="2000" dirty="0" err="1">
                <a:latin typeface="Bahnschrift Condensed" panose="020B0502040204020203" pitchFamily="34" charset="0"/>
              </a:rPr>
              <a:t>Köbler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dirty="0">
                <a:latin typeface="Bahnschrift Condensed" panose="020B0502040204020203" pitchFamily="34" charset="0"/>
                <a:hlinkClick r:id="rId4"/>
              </a:rPr>
              <a:t>https://curia.europa.eu/juris/showPdf.jsf?text=&amp;docid=48192&amp;pageIndex=0&amp;doclang=EN&amp;mode=lst&amp;dir=&amp;occ=first&amp;part=1&amp;cid=2212012</a:t>
            </a:r>
            <a:endParaRPr lang="cs-CZ" sz="2000" dirty="0">
              <a:latin typeface="Bahnschrift Condensed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Převzetí argumentace</a:t>
            </a:r>
            <a:r>
              <a:rPr lang="cs-CZ" sz="2000" dirty="0">
                <a:latin typeface="Bahnschrift Condensed" panose="020B0502040204020203" pitchFamily="34" charset="0"/>
              </a:rPr>
              <a:t>, Ústavní soud, </a:t>
            </a:r>
            <a:r>
              <a:rPr lang="cs-CZ" sz="2000" dirty="0" err="1">
                <a:latin typeface="Bahnschrift Condensed" panose="020B0502040204020203" pitchFamily="34" charset="0"/>
              </a:rPr>
              <a:t>napříkl</a:t>
            </a:r>
            <a:r>
              <a:rPr lang="en-US" sz="2000" dirty="0">
                <a:latin typeface="Bahnschrift Condensed" panose="020B0502040204020203" pitchFamily="34" charset="0"/>
              </a:rPr>
              <a:t>ad sp. </a:t>
            </a:r>
            <a:r>
              <a:rPr lang="en-US" sz="2000" dirty="0" err="1">
                <a:latin typeface="Bahnschrift Condensed" panose="020B0502040204020203" pitchFamily="34" charset="0"/>
              </a:rPr>
              <a:t>zn</a:t>
            </a:r>
            <a:r>
              <a:rPr lang="en-US" sz="2000" dirty="0">
                <a:latin typeface="Bahnschrift Condensed" panose="020B0502040204020203" pitchFamily="34" charset="0"/>
              </a:rPr>
              <a:t>. Pl. ÚS 50/04 </a:t>
            </a:r>
            <a:r>
              <a:rPr lang="en-US" sz="2000" dirty="0" err="1">
                <a:latin typeface="Bahnschrift Condensed" panose="020B0502040204020203" pitchFamily="34" charset="0"/>
              </a:rPr>
              <a:t>Cukerné</a:t>
            </a:r>
            <a:r>
              <a:rPr lang="en-US" sz="2000" dirty="0">
                <a:latin typeface="Bahnschrift Condensed" panose="020B0502040204020203" pitchFamily="34" charset="0"/>
              </a:rPr>
              <a:t> </a:t>
            </a:r>
            <a:r>
              <a:rPr lang="en-US" sz="2000" dirty="0" err="1">
                <a:latin typeface="Bahnschrift Condensed" panose="020B0502040204020203" pitchFamily="34" charset="0"/>
              </a:rPr>
              <a:t>kvóty</a:t>
            </a:r>
            <a:r>
              <a:rPr lang="en-US" sz="2000" dirty="0">
                <a:latin typeface="Bahnschrift Condensed" panose="020B0502040204020203" pitchFamily="34" charset="0"/>
              </a:rPr>
              <a:t>, </a:t>
            </a:r>
            <a:r>
              <a:rPr lang="cs-CZ" sz="2000" dirty="0">
                <a:latin typeface="Bahnschrift Condensed" panose="020B0502040204020203" pitchFamily="34" charset="0"/>
              </a:rPr>
              <a:t>Německý Spolkový ústavní soud </a:t>
            </a:r>
            <a:r>
              <a:rPr lang="cs-CZ" sz="2000" dirty="0" err="1">
                <a:latin typeface="Bahnschrift Condensed" panose="020B0502040204020203" pitchFamily="34" charset="0"/>
              </a:rPr>
              <a:t>BVerfGE</a:t>
            </a:r>
            <a:r>
              <a:rPr lang="cs-CZ" sz="2000" dirty="0">
                <a:latin typeface="Bahnschrift Condensed" panose="020B0502040204020203" pitchFamily="34" charset="0"/>
              </a:rPr>
              <a:t> 134, 366 – OMT</a:t>
            </a:r>
            <a:r>
              <a:rPr lang="en-US" sz="2000" dirty="0">
                <a:latin typeface="Bahnschrift Condensed" panose="020B0502040204020203" pitchFamily="34" charset="0"/>
              </a:rPr>
              <a:t> </a:t>
            </a:r>
          </a:p>
          <a:p>
            <a:pPr lvl="1"/>
            <a:r>
              <a:rPr lang="en-US" sz="1800" dirty="0">
                <a:latin typeface="Bahnschrift Condensed" panose="020B0502040204020203" pitchFamily="34" charset="0"/>
              </a:rPr>
              <a:t>M</a:t>
            </a:r>
            <a:r>
              <a:rPr lang="cs-CZ" sz="1800" dirty="0">
                <a:latin typeface="Bahnschrift Condensed" panose="020B0502040204020203" pitchFamily="34" charset="0"/>
              </a:rPr>
              <a:t>á</a:t>
            </a:r>
            <a:r>
              <a:rPr lang="en-US" sz="1800" dirty="0" err="1">
                <a:latin typeface="Bahnschrift Condensed" panose="020B0502040204020203" pitchFamily="34" charset="0"/>
              </a:rPr>
              <a:t>lokdy</a:t>
            </a:r>
            <a:r>
              <a:rPr lang="en-US" sz="1800" dirty="0">
                <a:latin typeface="Bahnschrift Condensed" panose="020B0502040204020203" pitchFamily="34" charset="0"/>
              </a:rPr>
              <a:t> </a:t>
            </a:r>
            <a:r>
              <a:rPr lang="en-US" sz="1800" dirty="0" err="1">
                <a:latin typeface="Bahnschrift Condensed" panose="020B0502040204020203" pitchFamily="34" charset="0"/>
              </a:rPr>
              <a:t>probl</a:t>
            </a:r>
            <a:r>
              <a:rPr lang="cs-CZ" sz="1800" dirty="0">
                <a:latin typeface="Bahnschrift Condensed" panose="020B0502040204020203" pitchFamily="34" charset="0"/>
              </a:rPr>
              <a:t>e</a:t>
            </a:r>
            <a:r>
              <a:rPr lang="en-US" sz="1800" dirty="0">
                <a:latin typeface="Bahnschrift Condensed" panose="020B0502040204020203" pitchFamily="34" charset="0"/>
              </a:rPr>
              <a:t>mat</a:t>
            </a:r>
            <a:r>
              <a:rPr lang="cs-CZ" sz="1800" dirty="0" err="1">
                <a:latin typeface="Bahnschrift Condensed" panose="020B0502040204020203" pitchFamily="34" charset="0"/>
              </a:rPr>
              <a:t>iz</a:t>
            </a:r>
            <a:r>
              <a:rPr lang="en-US" sz="1800" dirty="0" err="1">
                <a:latin typeface="Bahnschrift Condensed" panose="020B0502040204020203" pitchFamily="34" charset="0"/>
              </a:rPr>
              <a:t>ov</a:t>
            </a:r>
            <a:r>
              <a:rPr lang="cs-CZ" sz="1800" dirty="0" err="1">
                <a:latin typeface="Bahnschrift Condensed" panose="020B0502040204020203" pitchFamily="34" charset="0"/>
              </a:rPr>
              <a:t>áno</a:t>
            </a:r>
            <a:endParaRPr lang="cs-CZ" sz="1800" dirty="0">
              <a:latin typeface="Bahnschrift Condensed" panose="020B0502040204020203" pitchFamily="34" charset="0"/>
            </a:endParaRPr>
          </a:p>
          <a:p>
            <a:pPr lvl="1"/>
            <a:r>
              <a:rPr lang="cs-CZ" sz="1800" dirty="0">
                <a:latin typeface="Bahnschrift Condensed" panose="020B0502040204020203" pitchFamily="34" charset="0"/>
              </a:rPr>
              <a:t>„to </a:t>
            </a:r>
            <a:r>
              <a:rPr lang="cs-CZ" sz="1800" dirty="0" err="1">
                <a:latin typeface="Bahnschrift Condensed" panose="020B0502040204020203" pitchFamily="34" charset="0"/>
              </a:rPr>
              <a:t>demonstrate</a:t>
            </a:r>
            <a:r>
              <a:rPr lang="cs-CZ" sz="1800" dirty="0">
                <a:latin typeface="Bahnschrift Condensed" panose="020B0502040204020203" pitchFamily="34" charset="0"/>
              </a:rPr>
              <a:t> </a:t>
            </a:r>
            <a:r>
              <a:rPr lang="cs-CZ" sz="1800" dirty="0" err="1">
                <a:latin typeface="Bahnschrift Condensed" panose="020B0502040204020203" pitchFamily="34" charset="0"/>
              </a:rPr>
              <a:t>an</a:t>
            </a:r>
            <a:r>
              <a:rPr lang="cs-CZ" sz="1800" dirty="0">
                <a:latin typeface="Bahnschrift Condensed" panose="020B0502040204020203" pitchFamily="34" charset="0"/>
              </a:rPr>
              <a:t> </a:t>
            </a:r>
            <a:r>
              <a:rPr lang="cs-CZ" sz="1800" dirty="0" err="1">
                <a:latin typeface="Bahnschrift Condensed" panose="020B0502040204020203" pitchFamily="34" charset="0"/>
              </a:rPr>
              <a:t>educated</a:t>
            </a:r>
            <a:r>
              <a:rPr lang="cs-CZ" sz="1800" dirty="0">
                <a:latin typeface="Bahnschrift Condensed" panose="020B0502040204020203" pitchFamily="34" charset="0"/>
              </a:rPr>
              <a:t>, </a:t>
            </a:r>
            <a:r>
              <a:rPr lang="cs-CZ" sz="1800" dirty="0" err="1">
                <a:latin typeface="Bahnschrift Condensed" panose="020B0502040204020203" pitchFamily="34" charset="0"/>
              </a:rPr>
              <a:t>cosmoplitan</a:t>
            </a:r>
            <a:r>
              <a:rPr lang="cs-CZ" sz="1800" dirty="0">
                <a:latin typeface="Bahnschrift Condensed" panose="020B0502040204020203" pitchFamily="34" charset="0"/>
              </a:rPr>
              <a:t> sensibility“ (</a:t>
            </a:r>
            <a:r>
              <a:rPr lang="cs-CZ" sz="1800" i="1" dirty="0" err="1">
                <a:latin typeface="Bahnschrift Condensed" panose="020B0502040204020203" pitchFamily="34" charset="0"/>
              </a:rPr>
              <a:t>Choudry</a:t>
            </a:r>
            <a:r>
              <a:rPr lang="en-US" sz="1800" dirty="0">
                <a:latin typeface="Bahnschrift Condensed" panose="020B0502040204020203" pitchFamily="34" charset="0"/>
              </a:rPr>
              <a:t>) / prestige, </a:t>
            </a:r>
            <a:r>
              <a:rPr lang="en-US" sz="1800" dirty="0" err="1">
                <a:latin typeface="Bahnschrift Condensed" panose="020B0502040204020203" pitchFamily="34" charset="0"/>
              </a:rPr>
              <a:t>reputace</a:t>
            </a:r>
            <a:r>
              <a:rPr lang="en-US" sz="1800" dirty="0">
                <a:latin typeface="Bahnschrift Condensed" panose="020B0502040204020203" pitchFamily="34" charset="0"/>
              </a:rPr>
              <a:t> “reputation establishes </a:t>
            </a:r>
            <a:r>
              <a:rPr lang="en-US" sz="1800" dirty="0" err="1">
                <a:latin typeface="Bahnschrift Condensed" panose="020B0502040204020203" pitchFamily="34" charset="0"/>
              </a:rPr>
              <a:t>authorithy</a:t>
            </a:r>
            <a:r>
              <a:rPr lang="en-US" sz="1800" dirty="0">
                <a:latin typeface="Bahnschrift Condensed" panose="020B0502040204020203" pitchFamily="34" charset="0"/>
              </a:rPr>
              <a:t>” (</a:t>
            </a:r>
            <a:r>
              <a:rPr lang="en-US" sz="1800" i="1" dirty="0" err="1">
                <a:latin typeface="Bahnschrift Condensed" panose="020B0502040204020203" pitchFamily="34" charset="0"/>
              </a:rPr>
              <a:t>Graziadei</a:t>
            </a:r>
            <a:r>
              <a:rPr lang="en-US" sz="1800" dirty="0">
                <a:latin typeface="Bahnschrift Condensed" panose="020B0502040204020203" pitchFamily="34" charset="0"/>
              </a:rPr>
              <a:t>)</a:t>
            </a:r>
            <a:endParaRPr lang="cs-CZ" sz="1800" dirty="0">
              <a:latin typeface="Bahnschrift Condensed" panose="020B0502040204020203" pitchFamily="34" charset="0"/>
            </a:endParaRPr>
          </a:p>
          <a:p>
            <a:r>
              <a:rPr lang="cs-CZ" sz="2400" dirty="0" err="1">
                <a:latin typeface="Bahnschrift" panose="020B0502040204020203" pitchFamily="34" charset="0"/>
              </a:rPr>
              <a:t>Persuasive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authorithy</a:t>
            </a:r>
            <a:r>
              <a:rPr lang="cs-CZ" sz="2400" dirty="0">
                <a:latin typeface="Bahnschrift" panose="020B0502040204020203" pitchFamily="34" charset="0"/>
              </a:rPr>
              <a:t>?</a:t>
            </a:r>
            <a:r>
              <a:rPr lang="en-US" sz="2400" dirty="0">
                <a:latin typeface="Bahnschrift" panose="020B0502040204020203" pitchFamily="34" charset="0"/>
              </a:rPr>
              <a:t> / Ch. v. Bar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endParaRPr lang="en-US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23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400738" cy="4858565"/>
          </a:xfrm>
        </p:spPr>
        <p:txBody>
          <a:bodyPr/>
          <a:lstStyle/>
          <a:p>
            <a:r>
              <a:rPr lang="en-GB" sz="2400" dirty="0">
                <a:latin typeface="Bahnschrift" panose="020B0502040204020203" pitchFamily="34" charset="0"/>
              </a:rPr>
              <a:t>Kritika: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b="1" dirty="0">
                <a:latin typeface="Bahnschrift" panose="020B0502040204020203" pitchFamily="34" charset="0"/>
              </a:rPr>
              <a:t>metoda – </a:t>
            </a:r>
            <a:r>
              <a:rPr lang="cs-CZ" sz="2400" b="1" dirty="0" err="1">
                <a:latin typeface="Bahnschrift" panose="020B0502040204020203" pitchFamily="34" charset="0"/>
              </a:rPr>
              <a:t>cherry-picking</a:t>
            </a:r>
            <a:endParaRPr lang="cs-CZ" sz="2400" b="1" dirty="0">
              <a:latin typeface="Bahnschrift" panose="020B0502040204020203" pitchFamily="34" charset="0"/>
            </a:endParaRPr>
          </a:p>
          <a:p>
            <a:endParaRPr lang="en-US" sz="2400" dirty="0"/>
          </a:p>
          <a:p>
            <a:pPr algn="just"/>
            <a:r>
              <a:rPr lang="en-US" sz="2400" b="1" dirty="0"/>
              <a:t>R. </a:t>
            </a:r>
            <a:r>
              <a:rPr lang="en-US" sz="2400" b="1" dirty="0" err="1"/>
              <a:t>Hirschl</a:t>
            </a:r>
            <a:r>
              <a:rPr lang="en-US" sz="2400" dirty="0"/>
              <a:t>: “While increasingly fashionable and certainly more "comparative" than freestanding, single-country studies, the </a:t>
            </a:r>
            <a:r>
              <a:rPr lang="en-US" sz="2400" b="1" i="1" dirty="0"/>
              <a:t>comparative reference approach is still lacking in methodological coherence</a:t>
            </a:r>
            <a:r>
              <a:rPr lang="en-US" sz="2400" dirty="0"/>
              <a:t>. All too often, it is pursued (primarily by judges, I should note) through </a:t>
            </a:r>
            <a:r>
              <a:rPr lang="en-US" sz="2400" b="1" i="1" dirty="0"/>
              <a:t>an eclectic, at times even scant and superficial, reference to foreign constitutional jurisprudence</a:t>
            </a:r>
            <a:r>
              <a:rPr lang="en-US" sz="2400" dirty="0"/>
              <a:t> - typically rights jurisprudence. Case selection is </a:t>
            </a:r>
            <a:r>
              <a:rPr lang="en-US" sz="2400" b="1" i="1" dirty="0"/>
              <a:t>seldom systematic</a:t>
            </a:r>
            <a:r>
              <a:rPr lang="en-US" sz="2400" dirty="0"/>
              <a:t>, and it </a:t>
            </a:r>
            <a:r>
              <a:rPr lang="en-US" sz="2400" b="1" i="1" dirty="0"/>
              <a:t>rarely</a:t>
            </a:r>
            <a:r>
              <a:rPr lang="en-US" sz="2400" dirty="0"/>
              <a:t> pays due attention to the </a:t>
            </a:r>
            <a:r>
              <a:rPr lang="en-US" sz="2400" b="1" i="1" dirty="0"/>
              <a:t>context and nuances </a:t>
            </a:r>
            <a:r>
              <a:rPr lang="en-US" sz="2400" dirty="0"/>
              <a:t>that have given rise to </a:t>
            </a:r>
            <a:r>
              <a:rPr lang="en-US" sz="2400" b="1" i="1" dirty="0"/>
              <a:t>similar or alternative interpretation or practice of constitutional norm.”</a:t>
            </a:r>
            <a:endParaRPr lang="en-US" sz="24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1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transplants</a:t>
            </a:r>
            <a:r>
              <a:rPr lang="cs-CZ" dirty="0"/>
              <a:t> – převzetí práva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7288375" cy="5329906"/>
          </a:xfrm>
        </p:spPr>
        <p:txBody>
          <a:bodyPr/>
          <a:lstStyle/>
          <a:p>
            <a:r>
              <a:rPr lang="cs-CZ" sz="2400" b="1" dirty="0">
                <a:latin typeface="Bahnschrift" panose="020B0502040204020203" pitchFamily="34" charset="0"/>
              </a:rPr>
              <a:t>Zvláštní obor komparatistiky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Je to vůbec možné? </a:t>
            </a:r>
          </a:p>
          <a:p>
            <a:r>
              <a:rPr lang="cs-CZ" sz="2400" b="1" dirty="0">
                <a:solidFill>
                  <a:schemeClr val="accent2"/>
                </a:solidFill>
                <a:latin typeface="Bahnschrift" panose="020B0502040204020203" pitchFamily="34" charset="0"/>
              </a:rPr>
              <a:t>Alan Watson</a:t>
            </a:r>
            <a:r>
              <a:rPr lang="cs-CZ" sz="2400" b="1" dirty="0">
                <a:latin typeface="Bahnschrift" panose="020B0502040204020203" pitchFamily="34" charset="0"/>
              </a:rPr>
              <a:t>: absolutně normální, přirozený způsob evoluce právního systému</a:t>
            </a:r>
            <a:endParaRPr lang="en-US" sz="2400" b="1" dirty="0">
              <a:latin typeface="Bahnschrift" panose="020B0502040204020203" pitchFamily="34" charset="0"/>
            </a:endParaRPr>
          </a:p>
          <a:p>
            <a:r>
              <a:rPr lang="en-US" sz="2400" b="1" dirty="0">
                <a:solidFill>
                  <a:schemeClr val="accent2"/>
                </a:solidFill>
                <a:latin typeface="Bahnschrift" panose="020B0502040204020203" pitchFamily="34" charset="0"/>
              </a:rPr>
              <a:t>Sujit Choudhry</a:t>
            </a:r>
            <a:r>
              <a:rPr lang="en-US" sz="2400" b="1" dirty="0">
                <a:latin typeface="Bahnschrift" panose="020B0502040204020203" pitchFamily="34" charset="0"/>
              </a:rPr>
              <a:t>: </a:t>
            </a:r>
            <a:r>
              <a:rPr lang="cs-CZ" sz="2400" b="1" dirty="0">
                <a:latin typeface="Bahnschrift" panose="020B0502040204020203" pitchFamily="34" charset="0"/>
              </a:rPr>
              <a:t>migrace ústavních konceptů v současně době převládá</a:t>
            </a:r>
          </a:p>
          <a:p>
            <a:r>
              <a:rPr lang="cs-CZ" sz="2400" b="1" dirty="0" err="1">
                <a:solidFill>
                  <a:schemeClr val="accent2"/>
                </a:solidFill>
                <a:latin typeface="Bahnschrift" panose="020B0502040204020203" pitchFamily="34" charset="0"/>
              </a:rPr>
              <a:t>Pierre</a:t>
            </a:r>
            <a:r>
              <a:rPr lang="cs-CZ" sz="2400" b="1" dirty="0">
                <a:solidFill>
                  <a:schemeClr val="accent2"/>
                </a:solidFill>
                <a:latin typeface="Bahnschrift" panose="020B0502040204020203" pitchFamily="34" charset="0"/>
              </a:rPr>
              <a:t> Legrand</a:t>
            </a:r>
            <a:r>
              <a:rPr lang="cs-CZ" sz="2400" b="1" dirty="0">
                <a:latin typeface="Bahnschrift" panose="020B0502040204020203" pitchFamily="34" charset="0"/>
              </a:rPr>
              <a:t>: </a:t>
            </a:r>
            <a:r>
              <a:rPr lang="cs-CZ" sz="2400" b="1" dirty="0" err="1">
                <a:latin typeface="Bahnschrift" panose="020B0502040204020203" pitchFamily="34" charset="0"/>
              </a:rPr>
              <a:t>legal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transplant</a:t>
            </a:r>
            <a:r>
              <a:rPr lang="cs-CZ" sz="2400" b="1" dirty="0">
                <a:latin typeface="Bahnschrift" panose="020B0502040204020203" pitchFamily="34" charset="0"/>
              </a:rPr>
              <a:t> není možný, právo je zakotvené v kultuře a jazyku, a proto není možné transplantovat</a:t>
            </a:r>
          </a:p>
          <a:p>
            <a:r>
              <a:rPr lang="cs-CZ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Otto </a:t>
            </a:r>
            <a:r>
              <a:rPr lang="cs-CZ" sz="2400" b="1" dirty="0" err="1">
                <a:solidFill>
                  <a:srgbClr val="FF0000"/>
                </a:solidFill>
                <a:latin typeface="Bahnschrift" panose="020B0502040204020203" pitchFamily="34" charset="0"/>
              </a:rPr>
              <a:t>Kahn</a:t>
            </a:r>
            <a:r>
              <a:rPr lang="cs-CZ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-</a:t>
            </a:r>
            <a:r>
              <a:rPr lang="cs-CZ" sz="2400" b="1" dirty="0" err="1">
                <a:solidFill>
                  <a:srgbClr val="FF0000"/>
                </a:solidFill>
                <a:latin typeface="Bahnschrift" panose="020B0502040204020203" pitchFamily="34" charset="0"/>
              </a:rPr>
              <a:t>Freund</a:t>
            </a:r>
            <a:r>
              <a:rPr lang="cs-CZ" sz="2400" b="1" dirty="0">
                <a:latin typeface="Bahnschrift" panose="020B0502040204020203" pitchFamily="34" charset="0"/>
              </a:rPr>
              <a:t>: převzetí práva: výměna </a:t>
            </a:r>
            <a:r>
              <a:rPr lang="cs-CZ" sz="2400" b="1" dirty="0" err="1">
                <a:latin typeface="Bahnschrift" panose="020B0502040204020203" pitchFamily="34" charset="0"/>
              </a:rPr>
              <a:t>autodílů</a:t>
            </a:r>
            <a:r>
              <a:rPr lang="cs-CZ" sz="2400" b="1" dirty="0">
                <a:latin typeface="Bahnschrift" panose="020B0502040204020203" pitchFamily="34" charset="0"/>
              </a:rPr>
              <a:t> nebo transplantace jater? </a:t>
            </a:r>
          </a:p>
          <a:p>
            <a:r>
              <a:rPr lang="cs-CZ" sz="2400" b="1" dirty="0" err="1">
                <a:solidFill>
                  <a:srgbClr val="FF0000"/>
                </a:solidFill>
                <a:latin typeface="Bahnschrift" panose="020B0502040204020203" pitchFamily="34" charset="0"/>
              </a:rPr>
              <a:t>Günther</a:t>
            </a:r>
            <a:r>
              <a:rPr lang="cs-CZ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Bahnschrift" panose="020B0502040204020203" pitchFamily="34" charset="0"/>
              </a:rPr>
              <a:t>Teubner</a:t>
            </a:r>
            <a:r>
              <a:rPr lang="cs-CZ" sz="2400" b="1" dirty="0">
                <a:latin typeface="Bahnschrift" panose="020B0502040204020203" pitchFamily="34" charset="0"/>
              </a:rPr>
              <a:t>: </a:t>
            </a:r>
            <a:r>
              <a:rPr lang="cs-CZ" sz="2400" b="1" dirty="0" err="1">
                <a:latin typeface="Bahnschrift" panose="020B0502040204020203" pitchFamily="34" charset="0"/>
              </a:rPr>
              <a:t>legal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irritant</a:t>
            </a:r>
            <a:r>
              <a:rPr lang="cs-CZ" sz="2400" b="1" dirty="0">
                <a:latin typeface="Bahnschrift" panose="020B0502040204020203" pitchFamily="34" charset="0"/>
              </a:rPr>
              <a:t>, nepředvídatelné reakce na cizí právo, právní koncept (</a:t>
            </a:r>
            <a:r>
              <a:rPr lang="en-US" sz="2400" b="1" dirty="0">
                <a:latin typeface="Bahnschrift" panose="020B0502040204020203" pitchFamily="34" charset="0"/>
              </a:rPr>
              <a:t>nap</a:t>
            </a:r>
            <a:r>
              <a:rPr lang="cs-CZ" sz="2400" b="1" dirty="0">
                <a:latin typeface="Bahnschrift" panose="020B0502040204020203" pitchFamily="34" charset="0"/>
              </a:rPr>
              <a:t>ří</a:t>
            </a:r>
            <a:r>
              <a:rPr lang="en-US" sz="2400" b="1" dirty="0" err="1">
                <a:latin typeface="Bahnschrift" panose="020B0502040204020203" pitchFamily="34" charset="0"/>
              </a:rPr>
              <a:t>klad</a:t>
            </a:r>
            <a:r>
              <a:rPr lang="en-US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>
                <a:latin typeface="Bahnschrift" panose="020B0502040204020203" pitchFamily="34" charset="0"/>
              </a:rPr>
              <a:t>dobrá víra v </a:t>
            </a:r>
            <a:r>
              <a:rPr lang="cs-CZ" sz="2400" b="1" dirty="0" err="1">
                <a:latin typeface="Bahnschrift" panose="020B0502040204020203" pitchFamily="34" charset="0"/>
              </a:rPr>
              <a:t>common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law</a:t>
            </a:r>
            <a:r>
              <a:rPr lang="cs-CZ" sz="2400" b="1" dirty="0">
                <a:latin typeface="Bahnschrift" panose="020B0502040204020203" pitchFamily="34" charset="0"/>
              </a:rPr>
              <a:t>)</a:t>
            </a:r>
            <a:endParaRPr lang="en-US" sz="2400" b="1" dirty="0">
              <a:latin typeface="Bahnschrift" panose="020B0502040204020203" pitchFamily="34" charset="0"/>
            </a:endParaRPr>
          </a:p>
        </p:txBody>
      </p:sp>
      <p:pic>
        <p:nvPicPr>
          <p:cNvPr id="1028" name="Picture 4" descr="Legal Transplants: An Approach to Comparative Literature (2nd edition)&quot; by Alan  Watson">
            <a:extLst>
              <a:ext uri="{FF2B5EF4-FFF2-40B4-BE49-F238E27FC236}">
                <a16:creationId xmlns:a16="http://schemas.microsoft.com/office/drawing/2014/main" id="{5E4DF69B-1E03-488D-8038-32CC0B849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590" y="1023760"/>
            <a:ext cx="1530185" cy="235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9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transplants</a:t>
            </a:r>
            <a:r>
              <a:rPr lang="cs-CZ" dirty="0"/>
              <a:t> – převzetí práva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165067" cy="4858565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Proč</a:t>
            </a:r>
            <a:r>
              <a:rPr lang="cs-CZ" sz="2400" b="1" u="sng" dirty="0">
                <a:latin typeface="Bahnschrift" panose="020B0502040204020203" pitchFamily="34" charset="0"/>
              </a:rPr>
              <a:t>?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Uvalení</a:t>
            </a:r>
            <a:r>
              <a:rPr lang="cs-CZ" sz="2400" b="1" dirty="0">
                <a:latin typeface="Bahnschrift" panose="020B0502040204020203" pitchFamily="34" charset="0"/>
              </a:rPr>
              <a:t>: typické pro kolonizace, okupace (sovětské právo)</a:t>
            </a: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Právní harmonizace</a:t>
            </a:r>
            <a:r>
              <a:rPr lang="cs-CZ" sz="2400" b="1" dirty="0">
                <a:latin typeface="Bahnschrift" panose="020B0502040204020203" pitchFamily="34" charset="0"/>
              </a:rPr>
              <a:t>: EU, </a:t>
            </a:r>
            <a:r>
              <a:rPr lang="cs-CZ" sz="2400" b="1" dirty="0" err="1">
                <a:latin typeface="Bahnschrift" panose="020B0502040204020203" pitchFamily="34" charset="0"/>
              </a:rPr>
              <a:t>Council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of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Europe</a:t>
            </a:r>
            <a:endParaRPr lang="cs-CZ" sz="2400" b="1" dirty="0">
              <a:latin typeface="Bahnschrift" panose="020B0502040204020203" pitchFamily="34" charset="0"/>
            </a:endParaRP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Prestiž</a:t>
            </a:r>
            <a:r>
              <a:rPr lang="cs-CZ" sz="2400" b="1" dirty="0">
                <a:latin typeface="Bahnschrift" panose="020B0502040204020203" pitchFamily="34" charset="0"/>
              </a:rPr>
              <a:t>: „</a:t>
            </a:r>
            <a:r>
              <a:rPr lang="en-US" sz="2400" b="1" dirty="0">
                <a:latin typeface="Bahnschrift" panose="020B0502040204020203" pitchFamily="34" charset="0"/>
              </a:rPr>
              <a:t>prestige motivates imitation</a:t>
            </a:r>
            <a:r>
              <a:rPr lang="cs-CZ" sz="2400" b="1" dirty="0">
                <a:latin typeface="Bahnschrift" panose="020B0502040204020203" pitchFamily="34" charset="0"/>
              </a:rPr>
              <a:t>“ (</a:t>
            </a:r>
            <a:r>
              <a:rPr lang="en-US" sz="2400" b="1" dirty="0" err="1">
                <a:solidFill>
                  <a:srgbClr val="FF0000"/>
                </a:solidFill>
                <a:latin typeface="Bahnschrift" panose="020B0502040204020203" pitchFamily="34" charset="0"/>
              </a:rPr>
              <a:t>Graziadei</a:t>
            </a:r>
            <a:r>
              <a:rPr lang="cs-CZ" sz="2400" b="1" dirty="0">
                <a:latin typeface="Bahnschrift" panose="020B0502040204020203" pitchFamily="34" charset="0"/>
              </a:rPr>
              <a:t>) </a:t>
            </a:r>
            <a:br>
              <a:rPr lang="cs-CZ" sz="2400" b="1" dirty="0">
                <a:latin typeface="Bahnschrift" panose="020B0502040204020203" pitchFamily="34" charset="0"/>
              </a:rPr>
            </a:br>
            <a:r>
              <a:rPr lang="cs-CZ" sz="2400" b="1" dirty="0">
                <a:latin typeface="Bahnschrift" panose="020B0502040204020203" pitchFamily="34" charset="0"/>
              </a:rPr>
              <a:t>abúze: </a:t>
            </a:r>
            <a:r>
              <a:rPr lang="cs-CZ" sz="2400" b="1" dirty="0" err="1">
                <a:latin typeface="Bahnschrift" panose="020B0502040204020203" pitchFamily="34" charset="0"/>
              </a:rPr>
              <a:t>Frankenstate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legislation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Scheppele</a:t>
            </a:r>
            <a:endParaRPr lang="en-US" sz="2400" b="1" dirty="0">
              <a:latin typeface="Bahnschrift" panose="020B0502040204020203" pitchFamily="34" charset="0"/>
            </a:endParaRP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Vhodnější</a:t>
            </a:r>
            <a:r>
              <a:rPr lang="cs-CZ" sz="2400" b="1" dirty="0">
                <a:latin typeface="Bahnschrift" panose="020B0502040204020203" pitchFamily="34" charset="0"/>
              </a:rPr>
              <a:t>, efektivnější řešení (měřítko efektivity?)</a:t>
            </a:r>
          </a:p>
          <a:p>
            <a:endParaRPr lang="cs-CZ" sz="2400" b="1" dirty="0">
              <a:latin typeface="Bahnschrift" panose="020B0502040204020203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Bahnschrift" panose="020B0502040204020203" pitchFamily="34" charset="0"/>
              </a:rPr>
              <a:t>Úspěšnost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Perfektní kopie?</a:t>
            </a:r>
          </a:p>
          <a:p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Jak zapadne do právní kultury?</a:t>
            </a:r>
          </a:p>
        </p:txBody>
      </p:sp>
    </p:spTree>
    <p:extLst>
      <p:ext uri="{BB962C8B-B14F-4D97-AF65-F5344CB8AC3E}">
        <p14:creationId xmlns:p14="http://schemas.microsoft.com/office/powerpoint/2010/main" val="1504880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en-US" dirty="0" err="1"/>
              <a:t>Metod</a:t>
            </a:r>
            <a:r>
              <a:rPr lang="cs-CZ" dirty="0"/>
              <a:t>y komparatistiky - funkcionalismus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400738" cy="4858565"/>
          </a:xfrm>
        </p:spPr>
        <p:txBody>
          <a:bodyPr/>
          <a:lstStyle/>
          <a:p>
            <a:r>
              <a:rPr lang="cs-CZ" sz="2400" dirty="0">
                <a:latin typeface="Bahnschrift" panose="020B0502040204020203" pitchFamily="34" charset="0"/>
              </a:rPr>
              <a:t>Žádný univerzální „recept“ – různé postupy 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Klasická metoda je </a:t>
            </a:r>
            <a:r>
              <a:rPr lang="cs-CZ" sz="2400" b="1" dirty="0">
                <a:latin typeface="Bahnschrift" panose="020B0502040204020203" pitchFamily="34" charset="0"/>
              </a:rPr>
              <a:t>funkcionalistická</a:t>
            </a:r>
            <a:r>
              <a:rPr lang="cs-CZ" sz="2400" dirty="0">
                <a:latin typeface="Bahnschrift" panose="020B0502040204020203" pitchFamily="34" charset="0"/>
              </a:rPr>
              <a:t> – </a:t>
            </a:r>
            <a:r>
              <a:rPr lang="cs-CZ" sz="2400" dirty="0" err="1">
                <a:latin typeface="Bahnschrift" panose="020B0502040204020203" pitchFamily="34" charset="0"/>
              </a:rPr>
              <a:t>Rabel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Zweigert</a:t>
            </a:r>
            <a:r>
              <a:rPr lang="cs-CZ" sz="2400" dirty="0">
                <a:latin typeface="Bahnschrift" panose="020B0502040204020203" pitchFamily="34" charset="0"/>
              </a:rPr>
              <a:t> &amp; </a:t>
            </a:r>
            <a:r>
              <a:rPr lang="cs-CZ" sz="2400" dirty="0" err="1">
                <a:latin typeface="Bahnschrift" panose="020B0502040204020203" pitchFamily="34" charset="0"/>
              </a:rPr>
              <a:t>Kötz</a:t>
            </a:r>
            <a:r>
              <a:rPr lang="cs-CZ" sz="2400" dirty="0">
                <a:latin typeface="Bahnschrift" panose="020B0502040204020203" pitchFamily="34" charset="0"/>
              </a:rPr>
              <a:t> (kritika: </a:t>
            </a:r>
            <a:r>
              <a:rPr lang="cs-CZ" sz="2400" dirty="0" err="1">
                <a:latin typeface="Bahnschrift" panose="020B0502040204020203" pitchFamily="34" charset="0"/>
              </a:rPr>
              <a:t>Michaels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Oxf.Handbook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Comp.Law</a:t>
            </a:r>
            <a:r>
              <a:rPr lang="cs-CZ" sz="2400" dirty="0">
                <a:latin typeface="Bahnschrift" panose="020B0502040204020203" pitchFamily="34" charset="0"/>
              </a:rPr>
              <a:t>)</a:t>
            </a:r>
            <a:endParaRPr lang="en-US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Pozadí: mez. právo soukromé – typický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probl</a:t>
            </a:r>
            <a:r>
              <a:rPr lang="cs-CZ" sz="2400" dirty="0">
                <a:latin typeface="Bahnschrift" panose="020B0502040204020203" pitchFamily="34" charset="0"/>
              </a:rPr>
              <a:t>é</a:t>
            </a:r>
            <a:r>
              <a:rPr lang="en-US" sz="2400" dirty="0">
                <a:latin typeface="Bahnschrift" panose="020B0502040204020203" pitchFamily="34" charset="0"/>
              </a:rPr>
              <a:t>m </a:t>
            </a:r>
            <a:r>
              <a:rPr lang="cs-CZ" sz="2400" dirty="0">
                <a:latin typeface="Bahnschrift" panose="020B0502040204020203" pitchFamily="34" charset="0"/>
              </a:rPr>
              <a:t>kvalifikace dle funkce (Ernst </a:t>
            </a:r>
            <a:r>
              <a:rPr lang="cs-CZ" sz="2400" dirty="0" err="1">
                <a:latin typeface="Bahnschrift" panose="020B0502040204020203" pitchFamily="34" charset="0"/>
              </a:rPr>
              <a:t>Rabel</a:t>
            </a:r>
            <a:r>
              <a:rPr lang="cs-CZ" sz="2400" dirty="0">
                <a:latin typeface="Bahnschrift" panose="020B0502040204020203" pitchFamily="34" charset="0"/>
              </a:rPr>
              <a:t>)</a:t>
            </a:r>
            <a:endParaRPr lang="en-US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Hlavní motiv: srovnávání předpisů (pouze text) nemá smysl 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Ale předpoklad: právní systémy řeší stejné problémy: </a:t>
            </a:r>
            <a:r>
              <a:rPr lang="cs-CZ" sz="2400" i="1" dirty="0" err="1">
                <a:latin typeface="Bahnschrift" panose="020B0502040204020203" pitchFamily="34" charset="0"/>
              </a:rPr>
              <a:t>praesumptio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  <a:r>
              <a:rPr lang="cs-CZ" sz="2400" i="1" dirty="0" err="1">
                <a:latin typeface="Bahnschrift" panose="020B0502040204020203" pitchFamily="34" charset="0"/>
              </a:rPr>
              <a:t>similitudinis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Je nutné hledat funkci právní instituce a srovnávat cizí právo podle funkce, kterou plní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Úkol: neutrální popis funkce, najít instituce, srovnávat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Příklad katastr nemovitostí (</a:t>
            </a:r>
            <a:r>
              <a:rPr lang="cs-CZ" sz="2000" dirty="0" err="1">
                <a:latin typeface="Bahnschrift" panose="020B0502040204020203" pitchFamily="34" charset="0"/>
              </a:rPr>
              <a:t>Grundbuch</a:t>
            </a:r>
            <a:r>
              <a:rPr lang="cs-CZ" sz="2000" dirty="0">
                <a:latin typeface="Bahnschrift" panose="020B0502040204020203" pitchFamily="34" charset="0"/>
              </a:rPr>
              <a:t>) / odpovědnost vs. povinné pojištění / právní moc správního rozhodnutí – </a:t>
            </a:r>
            <a:r>
              <a:rPr lang="cs-CZ" sz="2000" dirty="0" err="1">
                <a:latin typeface="Bahnschrift" panose="020B0502040204020203" pitchFamily="34" charset="0"/>
              </a:rPr>
              <a:t>common</a:t>
            </a:r>
            <a:r>
              <a:rPr lang="cs-CZ" sz="2000" dirty="0">
                <a:latin typeface="Bahnschrift" panose="020B0502040204020203" pitchFamily="34" charset="0"/>
              </a:rPr>
              <a:t> </a:t>
            </a:r>
            <a:r>
              <a:rPr lang="cs-CZ" sz="2000" dirty="0" err="1">
                <a:latin typeface="Bahnschrift" panose="020B0502040204020203" pitchFamily="34" charset="0"/>
              </a:rPr>
              <a:t>law</a:t>
            </a:r>
            <a:r>
              <a:rPr lang="cs-CZ" sz="2000" dirty="0">
                <a:latin typeface="Bahnschrift" panose="020B0502040204020203" pitchFamily="34" charset="0"/>
              </a:rPr>
              <a:t> finality</a:t>
            </a:r>
          </a:p>
          <a:p>
            <a:endParaRPr lang="en-US" sz="24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071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htning Bolt 5">
            <a:extLst>
              <a:ext uri="{FF2B5EF4-FFF2-40B4-BE49-F238E27FC236}">
                <a16:creationId xmlns:a16="http://schemas.microsoft.com/office/drawing/2014/main" id="{78E3AAFB-602A-4B66-A081-66B05D83992F}"/>
              </a:ext>
            </a:extLst>
          </p:cNvPr>
          <p:cNvSpPr/>
          <p:nvPr/>
        </p:nvSpPr>
        <p:spPr bwMode="auto">
          <a:xfrm>
            <a:off x="0" y="3858086"/>
            <a:ext cx="720868" cy="745052"/>
          </a:xfrm>
          <a:prstGeom prst="lightningBol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en-US" dirty="0" err="1"/>
              <a:t>Metod</a:t>
            </a:r>
            <a:r>
              <a:rPr lang="cs-CZ" dirty="0"/>
              <a:t>y komparatistiky - funkcionalismus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01127" y="1027522"/>
            <a:ext cx="8324398" cy="4854803"/>
          </a:xfrm>
        </p:spPr>
        <p:txBody>
          <a:bodyPr/>
          <a:lstStyle/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Jakou funkci má právní instituce?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Právní, ekonomická, sociologická? – katastr, § 103 </a:t>
            </a:r>
            <a:r>
              <a:rPr lang="cs-CZ" sz="2000" dirty="0" err="1">
                <a:latin typeface="Bahnschrift" panose="020B0502040204020203" pitchFamily="34" charset="0"/>
              </a:rPr>
              <a:t>StGB</a:t>
            </a:r>
            <a:r>
              <a:rPr lang="cs-CZ" sz="2000" dirty="0">
                <a:latin typeface="Bahnschrift" panose="020B0502040204020203" pitchFamily="34" charset="0"/>
              </a:rPr>
              <a:t>, 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Jak to zjistit? Ze zákona? Z </a:t>
            </a:r>
            <a:r>
              <a:rPr lang="en-US" sz="2000" dirty="0" err="1">
                <a:latin typeface="Bahnschrift" panose="020B0502040204020203" pitchFamily="34" charset="0"/>
              </a:rPr>
              <a:t>odůvodnění</a:t>
            </a:r>
            <a:r>
              <a:rPr lang="cs-CZ" sz="2000" dirty="0">
                <a:latin typeface="Bahnschrift" panose="020B0502040204020203" pitchFamily="34" charset="0"/>
              </a:rPr>
              <a:t>? Z t</a:t>
            </a:r>
            <a:r>
              <a:rPr lang="en-US" sz="2000" dirty="0" err="1">
                <a:latin typeface="Bahnschrift" panose="020B0502040204020203" pitchFamily="34" charset="0"/>
              </a:rPr>
              <a:t>ravaux</a:t>
            </a:r>
            <a:r>
              <a:rPr lang="en-US" sz="2000" dirty="0">
                <a:latin typeface="Bahnschrift" panose="020B0502040204020203" pitchFamily="34" charset="0"/>
              </a:rPr>
              <a:t> </a:t>
            </a:r>
            <a:r>
              <a:rPr lang="en-US" sz="2000" dirty="0" err="1">
                <a:latin typeface="Bahnschrift" panose="020B0502040204020203" pitchFamily="34" charset="0"/>
              </a:rPr>
              <a:t>préparatoires</a:t>
            </a:r>
            <a:r>
              <a:rPr lang="cs-CZ" sz="2000" dirty="0">
                <a:latin typeface="Bahnschrift" panose="020B0502040204020203" pitchFamily="34" charset="0"/>
              </a:rPr>
              <a:t>? Z učebnice? Do jaké míry je objektivní? 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Funkce v sociologii – </a:t>
            </a:r>
            <a:r>
              <a:rPr lang="cs-CZ" sz="2400" dirty="0" err="1">
                <a:latin typeface="Bahnschrift" panose="020B0502040204020203" pitchFamily="34" charset="0"/>
              </a:rPr>
              <a:t>Merton</a:t>
            </a:r>
            <a:r>
              <a:rPr lang="en-US" sz="2400" dirty="0">
                <a:latin typeface="Bahnschrift" panose="020B0502040204020203" pitchFamily="34" charset="0"/>
              </a:rPr>
              <a:t>:</a:t>
            </a:r>
            <a:r>
              <a:rPr lang="cs-CZ" sz="2400" dirty="0">
                <a:latin typeface="Bahnschrift" panose="020B0502040204020203" pitchFamily="34" charset="0"/>
              </a:rPr>
              <a:t> manifestní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funkce</a:t>
            </a:r>
            <a:r>
              <a:rPr lang="cs-CZ" sz="2400" dirty="0">
                <a:latin typeface="Bahnschrift" panose="020B0502040204020203" pitchFamily="34" charset="0"/>
              </a:rPr>
              <a:t>, latentní funkce a disfunkce </a:t>
            </a:r>
          </a:p>
          <a:p>
            <a:pPr algn="just"/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Funkce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i="1" dirty="0" err="1">
                <a:latin typeface="Bahnschrift" panose="020B0502040204020203" pitchFamily="34" charset="0"/>
              </a:rPr>
              <a:t>law</a:t>
            </a:r>
            <a:r>
              <a:rPr lang="cs-CZ" sz="2400" i="1" dirty="0">
                <a:latin typeface="Bahnschrift" panose="020B0502040204020203" pitchFamily="34" charset="0"/>
              </a:rPr>
              <a:t> as </a:t>
            </a:r>
            <a:r>
              <a:rPr lang="cs-CZ" sz="2400" i="1" dirty="0" err="1">
                <a:latin typeface="Bahnschrift" panose="020B0502040204020203" pitchFamily="34" charset="0"/>
              </a:rPr>
              <a:t>means</a:t>
            </a:r>
            <a:r>
              <a:rPr lang="cs-CZ" sz="2400" i="1" dirty="0">
                <a:latin typeface="Bahnschrift" panose="020B0502040204020203" pitchFamily="34" charset="0"/>
              </a:rPr>
              <a:t> to end </a:t>
            </a:r>
            <a:r>
              <a:rPr lang="cs-CZ" sz="2400" dirty="0">
                <a:latin typeface="Bahnschrift" panose="020B0502040204020203" pitchFamily="34" charset="0"/>
              </a:rPr>
              <a:t>(</a:t>
            </a:r>
            <a:r>
              <a:rPr lang="cs-CZ" sz="2400" dirty="0" err="1">
                <a:latin typeface="Bahnschrift" panose="020B0502040204020203" pitchFamily="34" charset="0"/>
              </a:rPr>
              <a:t>Tamanaha</a:t>
            </a:r>
            <a:r>
              <a:rPr lang="cs-CZ" sz="2400" dirty="0">
                <a:latin typeface="Bahnschrift" panose="020B0502040204020203" pitchFamily="34" charset="0"/>
              </a:rPr>
              <a:t>), </a:t>
            </a:r>
            <a:r>
              <a:rPr lang="cs-CZ" sz="2400" i="1" dirty="0" err="1">
                <a:latin typeface="Bahnschrift" panose="020B0502040204020203" pitchFamily="34" charset="0"/>
              </a:rPr>
              <a:t>Zweck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  <a:r>
              <a:rPr lang="cs-CZ" sz="2400" i="1" dirty="0" err="1">
                <a:latin typeface="Bahnschrift" panose="020B0502040204020203" pitchFamily="34" charset="0"/>
              </a:rPr>
              <a:t>im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  <a:r>
              <a:rPr lang="cs-CZ" sz="2400" i="1" dirty="0" err="1">
                <a:latin typeface="Bahnschrift" panose="020B0502040204020203" pitchFamily="34" charset="0"/>
              </a:rPr>
              <a:t>Recht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  <a:r>
              <a:rPr lang="cs-CZ" sz="2400" dirty="0">
                <a:latin typeface="Bahnschrift" panose="020B0502040204020203" pitchFamily="34" charset="0"/>
              </a:rPr>
              <a:t>(</a:t>
            </a:r>
            <a:r>
              <a:rPr lang="cs-CZ" sz="2400" dirty="0" err="1">
                <a:latin typeface="Bahnschrift" panose="020B0502040204020203" pitchFamily="34" charset="0"/>
              </a:rPr>
              <a:t>Jehring</a:t>
            </a:r>
            <a:r>
              <a:rPr lang="cs-CZ" sz="2400" dirty="0">
                <a:latin typeface="Bahnschrift" panose="020B0502040204020203" pitchFamily="34" charset="0"/>
              </a:rPr>
              <a:t>, 1877), marxismus (</a:t>
            </a:r>
            <a:r>
              <a:rPr lang="en-US" sz="2400" dirty="0" err="1">
                <a:latin typeface="Bahnschrift" panose="020B0502040204020203" pitchFamily="34" charset="0"/>
              </a:rPr>
              <a:t>právo</a:t>
            </a:r>
            <a:r>
              <a:rPr lang="en-US" sz="2400" dirty="0">
                <a:latin typeface="Bahnschrift" panose="020B0502040204020203" pitchFamily="34" charset="0"/>
              </a:rPr>
              <a:t> je </a:t>
            </a:r>
            <a:r>
              <a:rPr lang="en-US" sz="2400" dirty="0" err="1">
                <a:latin typeface="Bahnschrift" panose="020B0502040204020203" pitchFamily="34" charset="0"/>
              </a:rPr>
              <a:t>nástroj</a:t>
            </a:r>
            <a:r>
              <a:rPr lang="en-US" sz="2400" dirty="0">
                <a:latin typeface="Bahnschrift" panose="020B0502040204020203" pitchFamily="34" charset="0"/>
              </a:rPr>
              <a:t> </a:t>
            </a:r>
            <a:r>
              <a:rPr lang="en-US" sz="2400" dirty="0" err="1">
                <a:latin typeface="Bahnschrift" panose="020B0502040204020203" pitchFamily="34" charset="0"/>
              </a:rPr>
              <a:t>vládnoucí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třídy</a:t>
            </a:r>
            <a:r>
              <a:rPr lang="cs-CZ" sz="2400" dirty="0">
                <a:latin typeface="Bahnschrift" panose="020B0502040204020203" pitchFamily="34" charset="0"/>
              </a:rPr>
              <a:t>), americký realismus, </a:t>
            </a:r>
            <a:r>
              <a:rPr lang="cs-CZ" sz="2400" dirty="0" err="1">
                <a:latin typeface="Bahnschrift" panose="020B0502040204020203" pitchFamily="34" charset="0"/>
              </a:rPr>
              <a:t>critical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legal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studies</a:t>
            </a:r>
            <a:r>
              <a:rPr lang="cs-CZ" sz="2400" dirty="0">
                <a:latin typeface="Bahnschrift" panose="020B0502040204020203" pitchFamily="34" charset="0"/>
              </a:rPr>
              <a:t> 	     		pozitivní právo, dogmatika? 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 err="1">
                <a:latin typeface="Bahnschrift" panose="020B0502040204020203" pitchFamily="34" charset="0"/>
              </a:rPr>
              <a:t>Tschentscher</a:t>
            </a:r>
            <a:r>
              <a:rPr lang="cs-CZ" sz="2400" dirty="0">
                <a:latin typeface="Bahnschrift" panose="020B0502040204020203" pitchFamily="34" charset="0"/>
              </a:rPr>
              <a:t>: funkcionalistická metoda je velice deskriptivní a není dostatečně kreativní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Funkce: čistě deskriptivní nebo preskriptivní ? (reprodukce dané společenské funkce?)</a:t>
            </a:r>
          </a:p>
          <a:p>
            <a:pPr marL="72000" indent="0">
              <a:buNone/>
            </a:pPr>
            <a:endParaRPr lang="cs-CZ" sz="2400" dirty="0">
              <a:latin typeface="Bahnschrift" panose="020B0502040204020203" pitchFamily="34" charset="0"/>
            </a:endParaRPr>
          </a:p>
          <a:p>
            <a:endParaRPr lang="en-US" sz="24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365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Alternativní m</a:t>
            </a:r>
            <a:r>
              <a:rPr lang="en-US" dirty="0" err="1"/>
              <a:t>etod</a:t>
            </a:r>
            <a:r>
              <a:rPr lang="cs-CZ" dirty="0"/>
              <a:t>y komparatistiky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400738" cy="4858565"/>
          </a:xfrm>
        </p:spPr>
        <p:txBody>
          <a:bodyPr/>
          <a:lstStyle/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L-J </a:t>
            </a:r>
            <a:r>
              <a:rPr lang="cs-CZ" sz="2400" b="1" dirty="0" err="1">
                <a:solidFill>
                  <a:srgbClr val="0000DC"/>
                </a:solidFill>
                <a:latin typeface="Bahnschrift" panose="020B0502040204020203" pitchFamily="34" charset="0"/>
              </a:rPr>
              <a:t>Constantinesco</a:t>
            </a:r>
            <a:r>
              <a:rPr lang="cs-CZ" sz="2400" b="1" dirty="0">
                <a:latin typeface="Bahnschrift" panose="020B0502040204020203" pitchFamily="34" charset="0"/>
              </a:rPr>
              <a:t>: zjistit, rozumět, srovnávat</a:t>
            </a:r>
            <a:r>
              <a:rPr lang="en-US" sz="2400" b="1" dirty="0">
                <a:latin typeface="Bahnschrift" panose="020B0502040204020203" pitchFamily="34" charset="0"/>
              </a:rPr>
              <a:t> (</a:t>
            </a:r>
            <a:r>
              <a:rPr lang="en-US" sz="2400" b="1" dirty="0" err="1">
                <a:latin typeface="Bahnschrift" panose="020B0502040204020203" pitchFamily="34" charset="0"/>
              </a:rPr>
              <a:t>feststellen</a:t>
            </a:r>
            <a:r>
              <a:rPr lang="en-US" sz="2400" b="1" dirty="0">
                <a:latin typeface="Bahnschrift" panose="020B0502040204020203" pitchFamily="34" charset="0"/>
              </a:rPr>
              <a:t>, verstehen, </a:t>
            </a:r>
            <a:r>
              <a:rPr lang="en-US" sz="2400" b="1" dirty="0" err="1">
                <a:latin typeface="Bahnschrift" panose="020B0502040204020203" pitchFamily="34" charset="0"/>
              </a:rPr>
              <a:t>vergleichen</a:t>
            </a:r>
            <a:r>
              <a:rPr lang="en-US" sz="2400" b="1" dirty="0">
                <a:latin typeface="Bahnschrift" panose="020B0502040204020203" pitchFamily="34" charset="0"/>
              </a:rPr>
              <a:t>) </a:t>
            </a:r>
            <a:endParaRPr lang="cs-CZ" sz="2400" b="1" dirty="0">
              <a:latin typeface="Bahnschrift" panose="020B0502040204020203" pitchFamily="34" charset="0"/>
            </a:endParaRP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Nelze začít s funkcí, ale právním problémem.</a:t>
            </a: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Je třeba chápat, jak cizí právo opravdu funguje (původní zdroje, komplexita, včetně rozporů v judikatuře, literatuře atd.), interpretovat tak, jak interpretují právníci v dané zemi, stejné zásady interpretace</a:t>
            </a:r>
            <a:r>
              <a:rPr lang="en-US" sz="2000" b="1" dirty="0">
                <a:latin typeface="Bahnschrift" panose="020B0502040204020203" pitchFamily="34" charset="0"/>
              </a:rPr>
              <a:t>, </a:t>
            </a:r>
            <a:r>
              <a:rPr lang="cs-CZ" sz="2000" b="1" dirty="0">
                <a:latin typeface="Bahnschrift" panose="020B0502040204020203" pitchFamily="34" charset="0"/>
              </a:rPr>
              <a:t>naučit se myslet jako právník v dané zemi</a:t>
            </a:r>
            <a:endParaRPr lang="cs-CZ" sz="2400" dirty="0">
              <a:latin typeface="Bahnschrift" panose="020B0502040204020203" pitchFamily="34" charset="0"/>
            </a:endParaRPr>
          </a:p>
          <a:p>
            <a:endParaRPr lang="cs-CZ" sz="2400" b="1" dirty="0">
              <a:latin typeface="Bahnschrift" panose="020B0502040204020203" pitchFamily="34" charset="0"/>
            </a:endParaRPr>
          </a:p>
          <a:p>
            <a:r>
              <a:rPr lang="cs-CZ" sz="2400" b="1" dirty="0" err="1">
                <a:solidFill>
                  <a:srgbClr val="0000DC"/>
                </a:solidFill>
                <a:latin typeface="Bahnschrift" panose="020B0502040204020203" pitchFamily="34" charset="0"/>
              </a:rPr>
              <a:t>Sacco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dirty="0" err="1">
                <a:latin typeface="Bahnschrift" panose="020B0502040204020203" pitchFamily="34" charset="0"/>
              </a:rPr>
              <a:t>legal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formants</a:t>
            </a:r>
            <a:r>
              <a:rPr lang="cs-CZ" sz="2400" dirty="0">
                <a:latin typeface="Bahnschrift" panose="020B0502040204020203" pitchFamily="34" charset="0"/>
              </a:rPr>
              <a:t>, nepsané předpoklady, implicitní schémata, šablony myšlení </a:t>
            </a:r>
          </a:p>
          <a:p>
            <a:endParaRPr lang="cs-CZ" sz="2400" b="1" dirty="0">
              <a:latin typeface="Bahnschrift" panose="020B0502040204020203" pitchFamily="34" charset="0"/>
            </a:endParaRPr>
          </a:p>
          <a:p>
            <a:r>
              <a:rPr lang="cs-CZ" sz="2400" b="1" dirty="0" err="1">
                <a:solidFill>
                  <a:srgbClr val="0000DC"/>
                </a:solidFill>
                <a:latin typeface="Bahnschrift" panose="020B0502040204020203" pitchFamily="34" charset="0"/>
              </a:rPr>
              <a:t>Tschentscher</a:t>
            </a:r>
            <a:r>
              <a:rPr lang="cs-CZ" sz="2400" dirty="0">
                <a:latin typeface="Bahnschrift" panose="020B0502040204020203" pitchFamily="34" charset="0"/>
              </a:rPr>
              <a:t>, dialektická (eklektická) metoda srovnání, nejsou sterilní kroky, nehledá neutrální deskripci, ale hodnocení </a:t>
            </a:r>
          </a:p>
        </p:txBody>
      </p:sp>
    </p:spTree>
    <p:extLst>
      <p:ext uri="{BB962C8B-B14F-4D97-AF65-F5344CB8AC3E}">
        <p14:creationId xmlns:p14="http://schemas.microsoft.com/office/powerpoint/2010/main" val="307122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Alternativní m</a:t>
            </a:r>
            <a:r>
              <a:rPr lang="en-US" dirty="0" err="1"/>
              <a:t>etod</a:t>
            </a:r>
            <a:r>
              <a:rPr lang="cs-CZ" dirty="0"/>
              <a:t>y komparatistiky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26243" y="952108"/>
            <a:ext cx="8465270" cy="4930218"/>
          </a:xfrm>
        </p:spPr>
        <p:txBody>
          <a:bodyPr/>
          <a:lstStyle/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Ekonomická analýza</a:t>
            </a:r>
            <a:r>
              <a:rPr lang="cs-CZ" sz="2400" b="1" dirty="0">
                <a:latin typeface="Bahnschrift" panose="020B0502040204020203" pitchFamily="34" charset="0"/>
              </a:rPr>
              <a:t>: srovnávání na základě ekonomické efektivity (</a:t>
            </a:r>
            <a:r>
              <a:rPr lang="cs-CZ" sz="2400" b="1" dirty="0" err="1">
                <a:latin typeface="Bahnschrift" panose="020B0502040204020203" pitchFamily="34" charset="0"/>
              </a:rPr>
              <a:t>Pareto</a:t>
            </a:r>
            <a:r>
              <a:rPr lang="cs-CZ" sz="2400" b="1" dirty="0">
                <a:latin typeface="Bahnschrift" panose="020B0502040204020203" pitchFamily="34" charset="0"/>
              </a:rPr>
              <a:t>-optimum, </a:t>
            </a:r>
            <a:r>
              <a:rPr lang="cs-CZ" sz="2400" b="1" dirty="0" err="1">
                <a:latin typeface="Bahnschrift" panose="020B0502040204020203" pitchFamily="34" charset="0"/>
              </a:rPr>
              <a:t>Kaldor</a:t>
            </a:r>
            <a:r>
              <a:rPr lang="cs-CZ" sz="2400" b="1" dirty="0">
                <a:latin typeface="Bahnschrift" panose="020B0502040204020203" pitchFamily="34" charset="0"/>
              </a:rPr>
              <a:t>-</a:t>
            </a:r>
            <a:r>
              <a:rPr lang="cs-CZ" sz="2400" b="1" dirty="0" err="1">
                <a:latin typeface="Bahnschrift" panose="020B0502040204020203" pitchFamily="34" charset="0"/>
              </a:rPr>
              <a:t>Hicks</a:t>
            </a:r>
            <a:r>
              <a:rPr lang="cs-CZ" sz="2400" b="1" dirty="0">
                <a:latin typeface="Bahnschrift" panose="020B0502040204020203" pitchFamily="34" charset="0"/>
              </a:rPr>
              <a:t>, ekonomická analýza práva) – například akciová společnost </a:t>
            </a: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výhoda: transparentní hodnocení, hledání ekonomické funkce právní instituce</a:t>
            </a: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nevýhoda: homo </a:t>
            </a:r>
            <a:r>
              <a:rPr lang="cs-CZ" sz="2000" b="1" dirty="0" err="1">
                <a:latin typeface="Bahnschrift" panose="020B0502040204020203" pitchFamily="34" charset="0"/>
              </a:rPr>
              <a:t>economicus</a:t>
            </a:r>
            <a:r>
              <a:rPr lang="cs-CZ" sz="2000" b="1" dirty="0">
                <a:latin typeface="Bahnschrift" panose="020B0502040204020203" pitchFamily="34" charset="0"/>
              </a:rPr>
              <a:t> není </a:t>
            </a:r>
            <a:r>
              <a:rPr lang="cs-CZ" sz="2000" b="1" dirty="0" err="1">
                <a:latin typeface="Bahnschrift" panose="020B0502040204020203" pitchFamily="34" charset="0"/>
              </a:rPr>
              <a:t>meřítkem</a:t>
            </a:r>
            <a:r>
              <a:rPr lang="cs-CZ" sz="2000" b="1" dirty="0">
                <a:latin typeface="Bahnschrift" panose="020B0502040204020203" pitchFamily="34" charset="0"/>
              </a:rPr>
              <a:t> pro všechno, </a:t>
            </a:r>
            <a:r>
              <a:rPr lang="cs-CZ" sz="2000" b="1" i="1" dirty="0" err="1">
                <a:latin typeface="Bahnschrift" panose="020B0502040204020203" pitchFamily="34" charset="0"/>
              </a:rPr>
              <a:t>behavioural</a:t>
            </a:r>
            <a:r>
              <a:rPr lang="cs-CZ" sz="2000" b="1" i="1" dirty="0">
                <a:latin typeface="Bahnschrift" panose="020B0502040204020203" pitchFamily="34" charset="0"/>
              </a:rPr>
              <a:t> </a:t>
            </a:r>
            <a:r>
              <a:rPr lang="cs-CZ" sz="2000" b="1" i="1" dirty="0" err="1">
                <a:latin typeface="Bahnschrift" panose="020B0502040204020203" pitchFamily="34" charset="0"/>
              </a:rPr>
              <a:t>economics</a:t>
            </a:r>
            <a:r>
              <a:rPr lang="cs-CZ" sz="2000" b="1" i="1" dirty="0">
                <a:latin typeface="Bahnschrift" panose="020B0502040204020203" pitchFamily="34" charset="0"/>
              </a:rPr>
              <a:t> – </a:t>
            </a:r>
            <a:r>
              <a:rPr lang="cs-CZ" sz="2000" b="1" dirty="0">
                <a:latin typeface="Bahnschrift" panose="020B0502040204020203" pitchFamily="34" charset="0"/>
              </a:rPr>
              <a:t>člověk není vždy racionální</a:t>
            </a:r>
            <a:endParaRPr lang="cs-CZ" sz="2000" dirty="0">
              <a:latin typeface="Bahnschrift" panose="020B0502040204020203" pitchFamily="34" charset="0"/>
            </a:endParaRPr>
          </a:p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Statistické srovnání</a:t>
            </a:r>
            <a:r>
              <a:rPr lang="cs-CZ" sz="2400" b="1" dirty="0">
                <a:latin typeface="Bahnschrift" panose="020B0502040204020203" pitchFamily="34" charset="0"/>
              </a:rPr>
              <a:t>: </a:t>
            </a:r>
            <a:r>
              <a:rPr lang="cs-CZ" sz="2400" b="1" dirty="0" err="1">
                <a:latin typeface="Bahnschrift" panose="020B0502040204020203" pitchFamily="34" charset="0"/>
              </a:rPr>
              <a:t>Freedom</a:t>
            </a:r>
            <a:r>
              <a:rPr lang="cs-CZ" sz="2400" b="1" dirty="0">
                <a:latin typeface="Bahnschrift" panose="020B0502040204020203" pitchFamily="34" charset="0"/>
              </a:rPr>
              <a:t> House, </a:t>
            </a:r>
            <a:r>
              <a:rPr lang="cs-CZ" sz="2400" b="1" dirty="0" err="1">
                <a:latin typeface="Bahnschrift" panose="020B0502040204020203" pitchFamily="34" charset="0"/>
              </a:rPr>
              <a:t>Ease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of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doing</a:t>
            </a:r>
            <a:r>
              <a:rPr lang="cs-CZ" sz="2400" b="1" dirty="0">
                <a:latin typeface="Bahnschrift" panose="020B0502040204020203" pitchFamily="34" charset="0"/>
              </a:rPr>
              <a:t> business (</a:t>
            </a:r>
            <a:r>
              <a:rPr lang="cs-CZ" sz="2400" b="1" dirty="0" err="1">
                <a:latin typeface="Bahnschrift" panose="020B0502040204020203" pitchFamily="34" charset="0"/>
              </a:rPr>
              <a:t>World</a:t>
            </a:r>
            <a:r>
              <a:rPr lang="cs-CZ" sz="2400" b="1" dirty="0">
                <a:latin typeface="Bahnschrift" panose="020B0502040204020203" pitchFamily="34" charset="0"/>
              </a:rPr>
              <a:t> Bank), EU Justice </a:t>
            </a:r>
            <a:r>
              <a:rPr lang="cs-CZ" sz="2400" b="1" dirty="0" err="1">
                <a:latin typeface="Bahnschrift" panose="020B0502040204020203" pitchFamily="34" charset="0"/>
              </a:rPr>
              <a:t>Scoreboard</a:t>
            </a:r>
            <a:r>
              <a:rPr lang="cs-CZ" sz="2400" b="1" dirty="0">
                <a:latin typeface="Bahnschrift" panose="020B0502040204020203" pitchFamily="34" charset="0"/>
              </a:rPr>
              <a:t>, Rule </a:t>
            </a:r>
            <a:r>
              <a:rPr lang="cs-CZ" sz="2400" b="1" dirty="0" err="1">
                <a:latin typeface="Bahnschrift" panose="020B0502040204020203" pitchFamily="34" charset="0"/>
              </a:rPr>
              <a:t>of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Law</a:t>
            </a:r>
            <a:r>
              <a:rPr lang="cs-CZ" sz="2400" b="1" dirty="0">
                <a:latin typeface="Bahnschrift" panose="020B0502040204020203" pitchFamily="34" charset="0"/>
              </a:rPr>
              <a:t> index. Je možné redukovat komplexitu společnosti na čísla?</a:t>
            </a:r>
          </a:p>
          <a:p>
            <a:r>
              <a:rPr lang="cs-CZ" sz="2400" b="1" i="1" dirty="0" err="1">
                <a:solidFill>
                  <a:srgbClr val="0000DC"/>
                </a:solidFill>
                <a:latin typeface="Bahnschrift" panose="020B0502040204020203" pitchFamily="34" charset="0"/>
              </a:rPr>
              <a:t>Hirschl</a:t>
            </a:r>
            <a:r>
              <a:rPr lang="cs-CZ" sz="2400" b="1" i="1" dirty="0">
                <a:latin typeface="Bahnschrift" panose="020B0502040204020203" pitchFamily="34" charset="0"/>
              </a:rPr>
              <a:t>: </a:t>
            </a:r>
            <a:r>
              <a:rPr lang="cs-CZ" sz="2400" b="1" i="1" dirty="0" err="1">
                <a:latin typeface="Bahnschrift" panose="020B0502040204020203" pitchFamily="34" charset="0"/>
              </a:rPr>
              <a:t>social</a:t>
            </a:r>
            <a:r>
              <a:rPr lang="cs-CZ" sz="2400" b="1" i="1" dirty="0">
                <a:latin typeface="Bahnschrift" panose="020B0502040204020203" pitchFamily="34" charset="0"/>
              </a:rPr>
              <a:t> </a:t>
            </a:r>
            <a:r>
              <a:rPr lang="cs-CZ" sz="2400" b="1" i="1" dirty="0" err="1">
                <a:latin typeface="Bahnschrift" panose="020B0502040204020203" pitchFamily="34" charset="0"/>
              </a:rPr>
              <a:t>sciences</a:t>
            </a:r>
            <a:r>
              <a:rPr lang="cs-CZ" sz="2400" b="1" i="1" dirty="0">
                <a:latin typeface="Bahnschrift" panose="020B0502040204020203" pitchFamily="34" charset="0"/>
              </a:rPr>
              <a:t> </a:t>
            </a:r>
            <a:r>
              <a:rPr lang="cs-CZ" sz="2400" b="1" i="1" dirty="0" err="1">
                <a:latin typeface="Bahnschrift" panose="020B0502040204020203" pitchFamily="34" charset="0"/>
              </a:rPr>
              <a:t>approach</a:t>
            </a:r>
            <a:r>
              <a:rPr lang="cs-CZ" sz="2400" b="1" i="1" dirty="0">
                <a:latin typeface="Bahnschrift" panose="020B0502040204020203" pitchFamily="34" charset="0"/>
              </a:rPr>
              <a:t> </a:t>
            </a:r>
            <a:r>
              <a:rPr lang="cs-CZ" sz="2400" b="1" dirty="0">
                <a:latin typeface="Bahnschrift" panose="020B0502040204020203" pitchFamily="34" charset="0"/>
              </a:rPr>
              <a:t>– sociální vědy, empirická analýza, jak právo „skutečně“ funguje, americký právní realismus v komparatistice</a:t>
            </a: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Nejvíc podobné, nejmíň podobné, nejtěžší případ, typický případ </a:t>
            </a:r>
            <a:endParaRPr lang="en-US" sz="20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623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/>
              <a:t>Jak postupovat?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829576"/>
            <a:ext cx="8683542" cy="5052749"/>
          </a:xfrm>
        </p:spPr>
        <p:txBody>
          <a:bodyPr/>
          <a:lstStyle/>
          <a:p>
            <a:r>
              <a:rPr lang="cs-CZ" sz="2400" b="1" i="1" dirty="0">
                <a:latin typeface="Bahnschrift" panose="020B0502040204020203" pitchFamily="34" charset="0"/>
              </a:rPr>
              <a:t>Husa: nic lepší</a:t>
            </a:r>
            <a:r>
              <a:rPr lang="en-US" sz="2400" b="1" i="1" dirty="0">
                <a:latin typeface="Bahnschrift" panose="020B0502040204020203" pitchFamily="34" charset="0"/>
              </a:rPr>
              <a:t>ho </a:t>
            </a:r>
            <a:r>
              <a:rPr lang="cs-CZ" sz="2400" b="1" i="1" dirty="0">
                <a:latin typeface="Bahnschrift" panose="020B0502040204020203" pitchFamily="34" charset="0"/>
              </a:rPr>
              <a:t>než funkcionalismus není</a:t>
            </a:r>
            <a:r>
              <a:rPr lang="en-US" sz="2400" b="1" i="1" dirty="0">
                <a:latin typeface="Bahnschrift" panose="020B0502040204020203" pitchFamily="34" charset="0"/>
              </a:rPr>
              <a:t>, </a:t>
            </a:r>
            <a:r>
              <a:rPr lang="cs-CZ" sz="2400" b="1" i="1" dirty="0">
                <a:latin typeface="Bahnschrift" panose="020B0502040204020203" pitchFamily="34" charset="0"/>
              </a:rPr>
              <a:t>i když jeho nedostatky jsou známé</a:t>
            </a:r>
          </a:p>
          <a:p>
            <a:r>
              <a:rPr lang="en-US" sz="2400" b="1" dirty="0">
                <a:latin typeface="Bahnschrift" panose="020B0502040204020203" pitchFamily="34" charset="0"/>
              </a:rPr>
              <a:t>C</a:t>
            </a:r>
            <a:r>
              <a:rPr lang="cs-CZ" sz="2400" b="1" dirty="0" err="1">
                <a:latin typeface="Bahnschrift" panose="020B0502040204020203" pitchFamily="34" charset="0"/>
              </a:rPr>
              <a:t>íl</a:t>
            </a:r>
            <a:r>
              <a:rPr lang="cs-CZ" sz="2400" b="1" dirty="0">
                <a:latin typeface="Bahnschrift" panose="020B0502040204020203" pitchFamily="34" charset="0"/>
              </a:rPr>
              <a:t> srovnání? 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srovnání řešení daného problému: odškodnění za pomluvu 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srovnání konceptu, pojmu: co znamená svoboda projevu 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srovnání podmínek fungování právního systému (soudnictví, vliv jiných normativních systémů)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Hledání zdrojů (co nejvíc v daném jazyku), 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rozumět cizímu právu jak funguje, které zdroje jsou důležité a které ne, právní kultura, právní myšlení (akademické a praktické právo, veřejné vnímání práva), kontext: dogmatika plus realita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Hmotné právo, procesní právo (důkazy a důkazní břemeno), náklady řízení, exekuce atd.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HODNOCENÍ</a:t>
            </a:r>
          </a:p>
          <a:p>
            <a:endParaRPr lang="en-US" sz="2400" b="1" dirty="0">
              <a:latin typeface="Bahnschrift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9C4C1-CE56-4496-9050-BF12B756E572}"/>
              </a:ext>
            </a:extLst>
          </p:cNvPr>
          <p:cNvSpPr txBox="1"/>
          <p:nvPr/>
        </p:nvSpPr>
        <p:spPr>
          <a:xfrm>
            <a:off x="5279010" y="5397003"/>
            <a:ext cx="2318993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Showcard Gothic" panose="04020904020102020604" pitchFamily="82" charset="0"/>
              </a:rPr>
              <a:t>e.g</a:t>
            </a:r>
            <a:r>
              <a:rPr lang="cs-CZ" dirty="0">
                <a:latin typeface="Showcard Gothic" panose="04020904020102020604" pitchFamily="82" charset="0"/>
              </a:rPr>
              <a:t>. </a:t>
            </a:r>
            <a:r>
              <a:rPr lang="cs-CZ" dirty="0" err="1">
                <a:latin typeface="Showcard Gothic" panose="04020904020102020604" pitchFamily="82" charset="0"/>
              </a:rPr>
              <a:t>Crown</a:t>
            </a:r>
            <a:r>
              <a:rPr lang="cs-CZ" dirty="0">
                <a:latin typeface="Showcard Gothic" panose="04020904020102020604" pitchFamily="82" charset="0"/>
              </a:rPr>
              <a:t> </a:t>
            </a:r>
            <a:r>
              <a:rPr lang="cs-CZ" dirty="0" err="1">
                <a:latin typeface="Showcard Gothic" panose="04020904020102020604" pitchFamily="82" charset="0"/>
              </a:rPr>
              <a:t>priviliges</a:t>
            </a:r>
            <a:endParaRPr lang="en-US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1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99588" y="1461155"/>
            <a:ext cx="8106808" cy="4370845"/>
          </a:xfrm>
        </p:spPr>
        <p:txBody>
          <a:bodyPr/>
          <a:lstStyle/>
          <a:p>
            <a:r>
              <a:rPr lang="cs-CZ" sz="2400" b="1" dirty="0">
                <a:latin typeface="Bahnschrift" panose="020B0502040204020203" pitchFamily="34" charset="0"/>
              </a:rPr>
              <a:t>U. </a:t>
            </a:r>
            <a:r>
              <a:rPr lang="cs-CZ" sz="2400" b="1" dirty="0" err="1">
                <a:latin typeface="Bahnschrift" panose="020B0502040204020203" pitchFamily="34" charset="0"/>
              </a:rPr>
              <a:t>Kischel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b="1" dirty="0" err="1">
                <a:latin typeface="Bahnschrift" panose="020B0502040204020203" pitchFamily="34" charset="0"/>
              </a:rPr>
              <a:t>Comparative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Law</a:t>
            </a:r>
            <a:r>
              <a:rPr lang="cs-CZ" sz="2400" b="1" dirty="0">
                <a:latin typeface="Bahnschrift" panose="020B0502040204020203" pitchFamily="34" charset="0"/>
              </a:rPr>
              <a:t>/</a:t>
            </a:r>
            <a:r>
              <a:rPr lang="cs-CZ" sz="2400" b="1" dirty="0" err="1">
                <a:latin typeface="Bahnschrift" panose="020B0502040204020203" pitchFamily="34" charset="0"/>
              </a:rPr>
              <a:t>Rechtsvergleichung</a:t>
            </a:r>
            <a:endParaRPr lang="cs-CZ" sz="2400" b="1" dirty="0">
              <a:latin typeface="Bahnschrift" panose="020B0502040204020203" pitchFamily="34" charset="0"/>
            </a:endParaRP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Oxford Handbook </a:t>
            </a:r>
            <a:r>
              <a:rPr lang="cs-CZ" sz="2400" dirty="0" err="1">
                <a:latin typeface="Bahnschrift" panose="020B0502040204020203" pitchFamily="34" charset="0"/>
              </a:rPr>
              <a:t>of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endParaRPr lang="en-US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K. </a:t>
            </a:r>
            <a:r>
              <a:rPr lang="cs-CZ" sz="2400" dirty="0" err="1">
                <a:latin typeface="Bahnschrift" panose="020B0502040204020203" pitchFamily="34" charset="0"/>
              </a:rPr>
              <a:t>Zweigert</a:t>
            </a:r>
            <a:r>
              <a:rPr lang="cs-CZ" sz="2400" dirty="0">
                <a:latin typeface="Bahnschrift" panose="020B0502040204020203" pitchFamily="34" charset="0"/>
              </a:rPr>
              <a:t>/H. </a:t>
            </a:r>
            <a:r>
              <a:rPr lang="cs-CZ" sz="2400" dirty="0" err="1">
                <a:latin typeface="Bahnschrift" panose="020B0502040204020203" pitchFamily="34" charset="0"/>
              </a:rPr>
              <a:t>Kötz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dirty="0" err="1">
                <a:latin typeface="Bahnschrift" panose="020B0502040204020203" pitchFamily="34" charset="0"/>
              </a:rPr>
              <a:t>Einführung</a:t>
            </a:r>
            <a:r>
              <a:rPr lang="cs-CZ" sz="2400" dirty="0">
                <a:latin typeface="Bahnschrift" panose="020B0502040204020203" pitchFamily="34" charset="0"/>
              </a:rPr>
              <a:t> in </a:t>
            </a:r>
            <a:r>
              <a:rPr lang="cs-CZ" sz="2400" dirty="0" err="1">
                <a:latin typeface="Bahnschrift" panose="020B0502040204020203" pitchFamily="34" charset="0"/>
              </a:rPr>
              <a:t>die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Rechtsvergelichung</a:t>
            </a:r>
            <a:r>
              <a:rPr lang="cs-CZ" sz="2400" dirty="0">
                <a:latin typeface="Bahnschrift" panose="020B0502040204020203" pitchFamily="34" charset="0"/>
              </a:rPr>
              <a:t>/</a:t>
            </a:r>
            <a:r>
              <a:rPr lang="cs-CZ" sz="2400" dirty="0" err="1">
                <a:latin typeface="Bahnschrift" panose="020B0502040204020203" pitchFamily="34" charset="0"/>
              </a:rPr>
              <a:t>Introduction</a:t>
            </a:r>
            <a:r>
              <a:rPr lang="cs-CZ" sz="2400" dirty="0">
                <a:latin typeface="Bahnschrift" panose="020B0502040204020203" pitchFamily="34" charset="0"/>
              </a:rPr>
              <a:t> to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endParaRPr lang="cs-CZ" sz="2400" dirty="0">
              <a:latin typeface="Bahnschrift" panose="020B0502040204020203" pitchFamily="34" charset="0"/>
            </a:endParaRP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J. Husa:  A </a:t>
            </a:r>
            <a:r>
              <a:rPr lang="cs-CZ" sz="2400" dirty="0" err="1">
                <a:latin typeface="Bahnschrift" panose="020B0502040204020203" pitchFamily="34" charset="0"/>
              </a:rPr>
              <a:t>new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Introduction</a:t>
            </a:r>
            <a:r>
              <a:rPr lang="cs-CZ" sz="2400" dirty="0">
                <a:latin typeface="Bahnschrift" panose="020B0502040204020203" pitchFamily="34" charset="0"/>
              </a:rPr>
              <a:t> to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R. </a:t>
            </a:r>
            <a:r>
              <a:rPr lang="cs-CZ" sz="2400" dirty="0" err="1">
                <a:latin typeface="Bahnschrift" panose="020B0502040204020203" pitchFamily="34" charset="0"/>
              </a:rPr>
              <a:t>Sacco</a:t>
            </a:r>
            <a:r>
              <a:rPr lang="cs-CZ" sz="2400" dirty="0">
                <a:latin typeface="Bahnschrift" panose="020B0502040204020203" pitchFamily="34" charset="0"/>
              </a:rPr>
              <a:t>:  </a:t>
            </a:r>
            <a:r>
              <a:rPr lang="en-US" sz="2400" dirty="0" err="1">
                <a:latin typeface="Bahnschrift" panose="020B0502040204020203" pitchFamily="34" charset="0"/>
              </a:rPr>
              <a:t>Introduzione</a:t>
            </a:r>
            <a:r>
              <a:rPr lang="en-US" sz="2400" dirty="0">
                <a:latin typeface="Bahnschrift" panose="020B0502040204020203" pitchFamily="34" charset="0"/>
              </a:rPr>
              <a:t> al </a:t>
            </a:r>
            <a:r>
              <a:rPr lang="en-US" sz="2400" dirty="0" err="1">
                <a:latin typeface="Bahnschrift" panose="020B0502040204020203" pitchFamily="34" charset="0"/>
              </a:rPr>
              <a:t>diritto</a:t>
            </a: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2400" dirty="0" err="1">
                <a:latin typeface="Bahnschrift" panose="020B0502040204020203" pitchFamily="34" charset="0"/>
              </a:rPr>
              <a:t>comparato</a:t>
            </a:r>
            <a:r>
              <a:rPr lang="cs-CZ" sz="2400" dirty="0">
                <a:latin typeface="Bahnschrift" panose="020B0502040204020203" pitchFamily="34" charset="0"/>
              </a:rPr>
              <a:t>/ </a:t>
            </a:r>
            <a:r>
              <a:rPr lang="en-US" sz="2400" dirty="0" err="1">
                <a:latin typeface="Bahnschrift" panose="020B0502040204020203" pitchFamily="34" charset="0"/>
              </a:rPr>
              <a:t>Einführung</a:t>
            </a:r>
            <a:r>
              <a:rPr lang="en-US" sz="2400" dirty="0">
                <a:latin typeface="Bahnschrift" panose="020B0502040204020203" pitchFamily="34" charset="0"/>
              </a:rPr>
              <a:t> in die </a:t>
            </a:r>
            <a:r>
              <a:rPr lang="en-US" sz="2400" dirty="0" err="1">
                <a:latin typeface="Bahnschrift" panose="020B0502040204020203" pitchFamily="34" charset="0"/>
              </a:rPr>
              <a:t>Rechtsvergleichung</a:t>
            </a:r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 err="1">
                <a:latin typeface="Bahnschrift" panose="020B0502040204020203" pitchFamily="34" charset="0"/>
              </a:rPr>
              <a:t>R.Hirschl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Matters</a:t>
            </a:r>
            <a:endParaRPr lang="cs-CZ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43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5750949" cy="4858565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Ú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kol</a:t>
            </a:r>
            <a:endParaRPr lang="cs-CZ" sz="2400" b="1" u="sng" dirty="0">
              <a:solidFill>
                <a:srgbClr val="FF0000"/>
              </a:solidFill>
              <a:latin typeface="Bahnschrift" panose="020B0502040204020203" pitchFamily="34" charset="0"/>
            </a:endParaRPr>
          </a:p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Systematizace</a:t>
            </a:r>
            <a:r>
              <a:rPr lang="en-US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,</a:t>
            </a:r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 seskupování</a:t>
            </a:r>
            <a:r>
              <a:rPr lang="en-US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, </a:t>
            </a:r>
            <a:r>
              <a:rPr lang="en-US" sz="2400" b="1" dirty="0" err="1">
                <a:solidFill>
                  <a:srgbClr val="0000DC"/>
                </a:solidFill>
                <a:latin typeface="Bahnschrift" panose="020B0502040204020203" pitchFamily="34" charset="0"/>
              </a:rPr>
              <a:t>taxonomie</a:t>
            </a:r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 </a:t>
            </a:r>
            <a:r>
              <a:rPr lang="cs-CZ" sz="2400" b="1" dirty="0">
                <a:latin typeface="Bahnschrift" panose="020B0502040204020203" pitchFamily="34" charset="0"/>
              </a:rPr>
              <a:t>právních řádů (Kongres v Paříži, 1900)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Hypotéza: právní systémy mají nějakou </a:t>
            </a:r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vnitřní logiku</a:t>
            </a:r>
            <a:r>
              <a:rPr lang="cs-CZ" sz="2400" b="1" dirty="0">
                <a:latin typeface="Bahnschrift" panose="020B0502040204020203" pitchFamily="34" charset="0"/>
              </a:rPr>
              <a:t>, pavouků je skoro 50 tisíc </a:t>
            </a:r>
            <a:r>
              <a:rPr lang="en-US" sz="2400" b="1" dirty="0" err="1">
                <a:latin typeface="Bahnschrift" panose="020B0502040204020203" pitchFamily="34" charset="0"/>
              </a:rPr>
              <a:t>druhů</a:t>
            </a:r>
            <a:r>
              <a:rPr lang="cs-CZ" sz="2400" b="1" dirty="0">
                <a:latin typeface="Bahnschrift" panose="020B0502040204020203" pitchFamily="34" charset="0"/>
              </a:rPr>
              <a:t>, ale přesto mají mnoho společných vlastností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Systematizace </a:t>
            </a:r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zjednodušuje svět</a:t>
            </a:r>
            <a:r>
              <a:rPr lang="cs-CZ" sz="2400" b="1" dirty="0">
                <a:latin typeface="Bahnschrift" panose="020B0502040204020203" pitchFamily="34" charset="0"/>
              </a:rPr>
              <a:t> a pomáhá mu lépe rozumět </a:t>
            </a:r>
          </a:p>
          <a:p>
            <a:r>
              <a:rPr lang="cs-CZ" sz="2400" b="1" dirty="0">
                <a:solidFill>
                  <a:srgbClr val="0000DC"/>
                </a:solidFill>
                <a:latin typeface="Bahnschrift" panose="020B0502040204020203" pitchFamily="34" charset="0"/>
              </a:rPr>
              <a:t>Různé výroky</a:t>
            </a:r>
            <a:r>
              <a:rPr lang="cs-CZ" sz="2400" b="1" dirty="0">
                <a:latin typeface="Bahnschrift" panose="020B0502040204020203" pitchFamily="34" charset="0"/>
              </a:rPr>
              <a:t>: </a:t>
            </a:r>
            <a:r>
              <a:rPr lang="cs-CZ" sz="2400" b="1" dirty="0" err="1">
                <a:latin typeface="Bahnschrift" panose="020B0502040204020203" pitchFamily="34" charset="0"/>
              </a:rPr>
              <a:t>Rechtskreis</a:t>
            </a:r>
            <a:r>
              <a:rPr lang="cs-CZ" sz="2400" b="1" dirty="0">
                <a:latin typeface="Bahnschrift" panose="020B0502040204020203" pitchFamily="34" charset="0"/>
              </a:rPr>
              <a:t>, právní rodiny (</a:t>
            </a:r>
            <a:r>
              <a:rPr lang="cs-CZ" sz="2400" b="1" dirty="0" err="1">
                <a:latin typeface="Bahnschrift" panose="020B0502040204020203" pitchFamily="34" charset="0"/>
              </a:rPr>
              <a:t>Rechtsfamilien</a:t>
            </a:r>
            <a:r>
              <a:rPr lang="cs-CZ" sz="2400" b="1" dirty="0">
                <a:latin typeface="Bahnschrift" panose="020B0502040204020203" pitchFamily="34" charset="0"/>
              </a:rPr>
              <a:t>), právní kultury (</a:t>
            </a:r>
            <a:r>
              <a:rPr lang="cs-CZ" sz="2400" b="1" dirty="0" err="1">
                <a:latin typeface="Bahnschrift" panose="020B0502040204020203" pitchFamily="34" charset="0"/>
              </a:rPr>
              <a:t>legal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culture</a:t>
            </a:r>
            <a:r>
              <a:rPr lang="cs-CZ" sz="2400" b="1" dirty="0">
                <a:latin typeface="Bahnschrift" panose="020B0502040204020203" pitchFamily="34" charset="0"/>
              </a:rPr>
              <a:t>), právní tradice (</a:t>
            </a:r>
            <a:r>
              <a:rPr lang="cs-CZ" sz="2400" b="1" dirty="0" err="1">
                <a:latin typeface="Bahnschrift" panose="020B0502040204020203" pitchFamily="34" charset="0"/>
              </a:rPr>
              <a:t>legal</a:t>
            </a:r>
            <a:r>
              <a:rPr lang="cs-CZ" sz="2400" b="1" dirty="0">
                <a:latin typeface="Bahnschrift" panose="020B0502040204020203" pitchFamily="34" charset="0"/>
              </a:rPr>
              <a:t> </a:t>
            </a:r>
            <a:r>
              <a:rPr lang="cs-CZ" sz="2400" b="1" dirty="0" err="1">
                <a:latin typeface="Bahnschrift" panose="020B0502040204020203" pitchFamily="34" charset="0"/>
              </a:rPr>
              <a:t>tradition</a:t>
            </a:r>
            <a:r>
              <a:rPr lang="cs-CZ" sz="2400" b="1" dirty="0">
                <a:latin typeface="Bahnschrift" panose="020B0502040204020203" pitchFamily="34" charset="0"/>
              </a:rPr>
              <a:t>), právní kontexty nebo archetypy </a:t>
            </a:r>
          </a:p>
        </p:txBody>
      </p:sp>
      <p:pic>
        <p:nvPicPr>
          <p:cNvPr id="1028" name="Picture 4" descr="https://upload.wikimedia.org/wikipedia/commons/thumb/f/f9/Spiders_Diversity.jpg/800px-Spiders_Diversity.jpg">
            <a:extLst>
              <a:ext uri="{FF2B5EF4-FFF2-40B4-BE49-F238E27FC236}">
                <a16:creationId xmlns:a16="http://schemas.microsoft.com/office/drawing/2014/main" id="{A84E21EF-7EAA-4FC4-A0A5-654F04B19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976" y="1404594"/>
            <a:ext cx="2905397" cy="404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765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24170" y="829576"/>
            <a:ext cx="8521831" cy="4939627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Podle j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ak</a:t>
            </a:r>
            <a:r>
              <a:rPr lang="cs-CZ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ých</a:t>
            </a:r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 kritérií? </a:t>
            </a:r>
            <a:r>
              <a:rPr lang="cs-CZ" sz="2000" dirty="0">
                <a:latin typeface="Bahnschrift Condensed" panose="020B0502040204020203" pitchFamily="34" charset="0"/>
              </a:rPr>
              <a:t>(</a:t>
            </a:r>
            <a:r>
              <a:rPr lang="en-US" sz="2000" dirty="0">
                <a:latin typeface="Bahnschrift Condensed" panose="020B0502040204020203" pitchFamily="34" charset="0"/>
              </a:rPr>
              <a:t>PARGENDLER, Mariana. The Rise and Fall of Legal Families</a:t>
            </a:r>
            <a:r>
              <a:rPr lang="cs-CZ" sz="2000" dirty="0">
                <a:latin typeface="Bahnschrift Condensed" panose="020B0502040204020203" pitchFamily="34" charset="0"/>
              </a:rPr>
              <a:t>)</a:t>
            </a:r>
          </a:p>
          <a:p>
            <a:pPr lvl="1" algn="just"/>
            <a:r>
              <a:rPr lang="es-ES" sz="2000" b="1" i="1" dirty="0">
                <a:latin typeface="Bahnschrift Condensed" panose="020B0502040204020203" pitchFamily="34" charset="0"/>
              </a:rPr>
              <a:t>Gumersindo de Azcarate</a:t>
            </a:r>
            <a:r>
              <a:rPr lang="cs-CZ" sz="2000" dirty="0">
                <a:latin typeface="Bahnschrift Condensed" panose="020B0502040204020203" pitchFamily="34" charset="0"/>
              </a:rPr>
              <a:t>:</a:t>
            </a:r>
            <a:r>
              <a:rPr lang="es-ES" sz="2000" dirty="0">
                <a:latin typeface="Bahnschrift Condensed" panose="020B0502040204020203" pitchFamily="34" charset="0"/>
              </a:rPr>
              <a:t> Ensayo de una </a:t>
            </a:r>
            <a:r>
              <a:rPr lang="es-ES" sz="2000" dirty="0" err="1">
                <a:latin typeface="Bahnschrift Condensed" panose="020B0502040204020203" pitchFamily="34" charset="0"/>
              </a:rPr>
              <a:t>Introduccion</a:t>
            </a:r>
            <a:r>
              <a:rPr lang="es-ES" sz="2000" dirty="0">
                <a:latin typeface="Bahnschrift Condensed" panose="020B0502040204020203" pitchFamily="34" charset="0"/>
              </a:rPr>
              <a:t> al Estudio de la </a:t>
            </a:r>
            <a:r>
              <a:rPr lang="es-ES" sz="2000" dirty="0" err="1">
                <a:latin typeface="Bahnschrift Condensed" panose="020B0502040204020203" pitchFamily="34" charset="0"/>
              </a:rPr>
              <a:t>Legislation</a:t>
            </a:r>
            <a:r>
              <a:rPr lang="es-ES" sz="2000" dirty="0">
                <a:latin typeface="Bahnschrift Condensed" panose="020B0502040204020203" pitchFamily="34" charset="0"/>
              </a:rPr>
              <a:t> Comparada (1874)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b="1" dirty="0">
                <a:latin typeface="Bahnschrift Condensed" panose="020B0502040204020203" pitchFamily="34" charset="0"/>
              </a:rPr>
              <a:t>Kritérium:</a:t>
            </a:r>
            <a:r>
              <a:rPr lang="cs-CZ" sz="2000" dirty="0">
                <a:latin typeface="Bahnschrift Condensed" panose="020B0502040204020203" pitchFamily="34" charset="0"/>
              </a:rPr>
              <a:t> národnost – neolatinská, germánská, skandinávská, slovanská, jiné evropské národy (řecké, maltské), jiná civilizace (turecká, egyptská, indická, čínská)</a:t>
            </a:r>
          </a:p>
          <a:p>
            <a:pPr lvl="1" algn="just"/>
            <a:r>
              <a:rPr lang="fr-FR" sz="2000" b="1" i="1" dirty="0">
                <a:latin typeface="Bahnschrift Condensed" panose="020B0502040204020203" pitchFamily="34" charset="0"/>
              </a:rPr>
              <a:t>Ernest </a:t>
            </a:r>
            <a:r>
              <a:rPr lang="fr-FR" sz="2000" b="1" i="1" dirty="0" err="1">
                <a:latin typeface="Bahnschrift Condensed" panose="020B0502040204020203" pitchFamily="34" charset="0"/>
              </a:rPr>
              <a:t>Glasson</a:t>
            </a:r>
            <a:r>
              <a:rPr lang="fr-FR" sz="2000" dirty="0">
                <a:latin typeface="Bahnschrift Condensed" panose="020B0502040204020203" pitchFamily="34" charset="0"/>
              </a:rPr>
              <a:t>, Le Mariage civil et le divorce (2nd </a:t>
            </a:r>
            <a:r>
              <a:rPr lang="fr-FR" sz="2000" dirty="0" err="1">
                <a:latin typeface="Bahnschrift Condensed" panose="020B0502040204020203" pitchFamily="34" charset="0"/>
              </a:rPr>
              <a:t>ed</a:t>
            </a:r>
            <a:r>
              <a:rPr lang="fr-FR" sz="2000" dirty="0">
                <a:latin typeface="Bahnschrift Condensed" panose="020B0502040204020203" pitchFamily="34" charset="0"/>
              </a:rPr>
              <a:t>., 1880)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cs-CZ" sz="2000" dirty="0">
                <a:latin typeface="Bahnschrift Condensed" panose="020B0502040204020203" pitchFamily="34" charset="0"/>
              </a:rPr>
              <a:t>vliv římského práva: 1. silně ovlivněn římským právem (Itálie, Španělsko, Portugalsko, Rumunsko), 2. žádný vliv římského práva (Anglie, Skandinávie, Rusko), 3. římský a germánský vliv (Francie, Německo, Švýcarsko)</a:t>
            </a:r>
          </a:p>
          <a:p>
            <a:pPr lvl="1" algn="just"/>
            <a:r>
              <a:rPr lang="pt-BR" sz="2000" b="1" i="1" dirty="0">
                <a:latin typeface="Bahnschrift Condensed" panose="020B0502040204020203" pitchFamily="34" charset="0"/>
              </a:rPr>
              <a:t>Clovis </a:t>
            </a:r>
            <a:r>
              <a:rPr lang="pt-BR" sz="2000" b="1" i="1" dirty="0" err="1">
                <a:latin typeface="Bahnschrift Condensed" panose="020B0502040204020203" pitchFamily="34" charset="0"/>
              </a:rPr>
              <a:t>Bevilaqua</a:t>
            </a:r>
            <a:r>
              <a:rPr lang="pt-BR" sz="2000" dirty="0">
                <a:latin typeface="Bahnschrift Condensed" panose="020B0502040204020203" pitchFamily="34" charset="0"/>
              </a:rPr>
              <a:t>, Resumo das </a:t>
            </a:r>
            <a:r>
              <a:rPr lang="pt-BR" sz="2000" dirty="0" err="1">
                <a:latin typeface="Bahnschrift Condensed" panose="020B0502040204020203" pitchFamily="34" charset="0"/>
              </a:rPr>
              <a:t>Liccoes</a:t>
            </a:r>
            <a:r>
              <a:rPr lang="pt-BR" sz="2000" dirty="0">
                <a:latin typeface="Bahnschrift Condensed" panose="020B0502040204020203" pitchFamily="34" charset="0"/>
              </a:rPr>
              <a:t> de </a:t>
            </a:r>
            <a:r>
              <a:rPr lang="pt-BR" sz="2000" dirty="0" err="1">
                <a:latin typeface="Bahnschrift Condensed" panose="020B0502040204020203" pitchFamily="34" charset="0"/>
              </a:rPr>
              <a:t>Legislacao</a:t>
            </a:r>
            <a:r>
              <a:rPr lang="pt-BR" sz="2000" dirty="0">
                <a:latin typeface="Bahnschrift Condensed" panose="020B0502040204020203" pitchFamily="34" charset="0"/>
              </a:rPr>
              <a:t> Comparada sobre o Direito Privado (1893)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cs-CZ" sz="2000" dirty="0">
                <a:latin typeface="Bahnschrift Condensed" panose="020B0502040204020203" pitchFamily="34" charset="0"/>
              </a:rPr>
              <a:t>právní vliv: 1. žádný vliv římského a kanonického práva (Anglie, Skandinávie, USA, Rusko), 2. silný vliv římského práva (Španělsko, Portugalsko, Itálie) 3. kombinace římského germánského a národního práva (Francie, Německo, Belgie, Nizozemsko, Švýcarsko), 4. právní systémy Latinské Ameriky</a:t>
            </a:r>
          </a:p>
          <a:p>
            <a:pPr lvl="1" algn="just"/>
            <a:r>
              <a:rPr lang="fr-FR" sz="2000" b="1" i="1" dirty="0" err="1">
                <a:latin typeface="Bahnschrift Condensed" panose="020B0502040204020203" pitchFamily="34" charset="0"/>
              </a:rPr>
              <a:t>Adhemar</a:t>
            </a:r>
            <a:r>
              <a:rPr lang="fr-FR" sz="2000" b="1" i="1" dirty="0">
                <a:latin typeface="Bahnschrift Condensed" panose="020B0502040204020203" pitchFamily="34" charset="0"/>
              </a:rPr>
              <a:t> Esmein</a:t>
            </a:r>
            <a:r>
              <a:rPr lang="fr-FR" sz="2000" dirty="0">
                <a:latin typeface="Bahnschrift Condensed" panose="020B0502040204020203" pitchFamily="34" charset="0"/>
              </a:rPr>
              <a:t>, Le droit compare et l'enseignement du droit (1900)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en-US" sz="2000" dirty="0">
                <a:latin typeface="Bahnschrift Condensed" panose="020B0502040204020203" pitchFamily="34" charset="0"/>
              </a:rPr>
              <a:t>h</a:t>
            </a:r>
            <a:r>
              <a:rPr lang="cs-CZ" sz="2000" dirty="0" err="1">
                <a:latin typeface="Bahnschrift Condensed" panose="020B0502040204020203" pitchFamily="34" charset="0"/>
              </a:rPr>
              <a:t>is</a:t>
            </a:r>
            <a:r>
              <a:rPr lang="en-US" sz="2000" dirty="0" err="1">
                <a:latin typeface="Bahnschrift Condensed" panose="020B0502040204020203" pitchFamily="34" charset="0"/>
              </a:rPr>
              <a:t>torie</a:t>
            </a:r>
            <a:r>
              <a:rPr lang="cs-CZ" sz="2000" dirty="0">
                <a:latin typeface="Bahnschrift Condensed" panose="020B0502040204020203" pitchFamily="34" charset="0"/>
              </a:rPr>
              <a:t>, struktura;</a:t>
            </a:r>
            <a:r>
              <a:rPr lang="en-US" sz="2000" dirty="0">
                <a:latin typeface="Bahnschrift Condensed" panose="020B0502040204020203" pitchFamily="34" charset="0"/>
              </a:rPr>
              <a:t> 1. </a:t>
            </a:r>
            <a:r>
              <a:rPr lang="cs-CZ" sz="2000" dirty="0">
                <a:latin typeface="Bahnschrift Condensed" panose="020B0502040204020203" pitchFamily="34" charset="0"/>
              </a:rPr>
              <a:t>latinská skupina (Francie, Belgie, Itálie, Španělsko, Portugalsko, Rumunsko, Latinská Amerika), germánská skupina (Německo, Skandinávie, Rakousko, Maďarsko) anglosaská skupina (Anglie, USA, anglické kolonie), slovanská skupina, islámská skupina</a:t>
            </a:r>
            <a:endParaRPr lang="cs-CZ" sz="24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354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231055" cy="4858565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Podle j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ak</a:t>
            </a:r>
            <a:r>
              <a:rPr lang="cs-CZ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ých</a:t>
            </a:r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 kritérií?</a:t>
            </a:r>
          </a:p>
          <a:p>
            <a:pPr lvl="1"/>
            <a:r>
              <a:rPr lang="fr-FR" sz="2000" b="1" i="1" dirty="0">
                <a:latin typeface="Bahnschrift Condensed" panose="020B0502040204020203" pitchFamily="34" charset="0"/>
              </a:rPr>
              <a:t>Georges </a:t>
            </a:r>
            <a:r>
              <a:rPr lang="fr-FR" sz="2000" b="1" i="1" dirty="0" err="1">
                <a:latin typeface="Bahnschrift Condensed" panose="020B0502040204020203" pitchFamily="34" charset="0"/>
              </a:rPr>
              <a:t>Sauser</a:t>
            </a:r>
            <a:r>
              <a:rPr lang="fr-FR" sz="2000" b="1" i="1" dirty="0">
                <a:latin typeface="Bahnschrift Condensed" panose="020B0502040204020203" pitchFamily="34" charset="0"/>
              </a:rPr>
              <a:t>-Hall</a:t>
            </a:r>
            <a:r>
              <a:rPr lang="fr-FR" sz="2000" dirty="0">
                <a:latin typeface="Bahnschrift Condensed" panose="020B0502040204020203" pitchFamily="34" charset="0"/>
              </a:rPr>
              <a:t>, Fonction et </a:t>
            </a:r>
            <a:r>
              <a:rPr lang="fr-FR" sz="2000" dirty="0" err="1">
                <a:latin typeface="Bahnschrift Condensed" panose="020B0502040204020203" pitchFamily="34" charset="0"/>
              </a:rPr>
              <a:t>methode</a:t>
            </a:r>
            <a:r>
              <a:rPr lang="fr-FR" sz="2000" dirty="0">
                <a:latin typeface="Bahnschrift Condensed" panose="020B0502040204020203" pitchFamily="34" charset="0"/>
              </a:rPr>
              <a:t> du droit compare (1913)</a:t>
            </a:r>
            <a:r>
              <a:rPr lang="cs-CZ" sz="2000" dirty="0">
                <a:latin typeface="Bahnschrift Condensed" panose="020B0502040204020203" pitchFamily="34" charset="0"/>
              </a:rPr>
              <a:t>, Kritérium: rasa, etnografie; 1. árijská nebo indoevropská rasa (hindu, </a:t>
            </a:r>
            <a:r>
              <a:rPr lang="cs-CZ" sz="2000" dirty="0" err="1">
                <a:latin typeface="Bahnschrift Condensed" panose="020B0502040204020203" pitchFamily="34" charset="0"/>
              </a:rPr>
              <a:t>iránská</a:t>
            </a:r>
            <a:r>
              <a:rPr lang="cs-CZ" sz="2000" dirty="0">
                <a:latin typeface="Bahnschrift Condensed" panose="020B0502040204020203" pitchFamily="34" charset="0"/>
              </a:rPr>
              <a:t>, keltská, řecko-latinská, germánská, anglosaská, slovanská). 2. semitská (egyptská, hebrejská, arabská, islámská, asyrská)  3. mongolská (čínská, japonská) 4. barbarská</a:t>
            </a:r>
          </a:p>
          <a:p>
            <a:pPr lvl="1"/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fr-FR" sz="2000" b="1" i="1" dirty="0">
                <a:latin typeface="Bahnschrift Condensed" panose="020B0502040204020203" pitchFamily="34" charset="0"/>
              </a:rPr>
              <a:t>Henry Levy-</a:t>
            </a:r>
            <a:r>
              <a:rPr lang="fr-FR" sz="2000" b="1" i="1" dirty="0" err="1">
                <a:latin typeface="Bahnschrift Condensed" panose="020B0502040204020203" pitchFamily="34" charset="0"/>
              </a:rPr>
              <a:t>Ullman</a:t>
            </a:r>
            <a:r>
              <a:rPr lang="fr-FR" sz="2000" dirty="0">
                <a:latin typeface="Bahnschrift Condensed" panose="020B0502040204020203" pitchFamily="34" charset="0"/>
              </a:rPr>
              <a:t>, Observation </a:t>
            </a:r>
            <a:r>
              <a:rPr lang="fr-FR" sz="2000" dirty="0" err="1">
                <a:latin typeface="Bahnschrift Condensed" panose="020B0502040204020203" pitchFamily="34" charset="0"/>
              </a:rPr>
              <a:t>generales</a:t>
            </a:r>
            <a:r>
              <a:rPr lang="fr-FR" sz="2000" dirty="0">
                <a:latin typeface="Bahnschrift Condensed" panose="020B0502040204020203" pitchFamily="34" charset="0"/>
              </a:rPr>
              <a:t> sur les communications relatives au droit prive dans les pays </a:t>
            </a:r>
            <a:r>
              <a:rPr lang="fr-FR" sz="2000" dirty="0" err="1">
                <a:latin typeface="Bahnschrift Condensed" panose="020B0502040204020203" pitchFamily="34" charset="0"/>
              </a:rPr>
              <a:t>etrangers</a:t>
            </a:r>
            <a:r>
              <a:rPr lang="fr-FR" sz="2000" dirty="0">
                <a:latin typeface="Bahnschrift Condensed" panose="020B0502040204020203" pitchFamily="34" charset="0"/>
              </a:rPr>
              <a:t> (1923)</a:t>
            </a:r>
            <a:r>
              <a:rPr lang="cs-CZ" sz="2000" dirty="0">
                <a:latin typeface="Bahnschrift Condensed" panose="020B0502040204020203" pitchFamily="34" charset="0"/>
              </a:rPr>
              <a:t>. </a:t>
            </a:r>
            <a:r>
              <a:rPr lang="cs-CZ" sz="2000" b="1" dirty="0">
                <a:latin typeface="Bahnschrift Condensed" panose="020B0502040204020203" pitchFamily="34" charset="0"/>
              </a:rPr>
              <a:t>Kritérium</a:t>
            </a:r>
            <a:r>
              <a:rPr lang="cs-CZ" sz="2000" dirty="0">
                <a:latin typeface="Bahnschrift Condensed" panose="020B0502040204020203" pitchFamily="34" charset="0"/>
              </a:rPr>
              <a:t>: právní zdroje. 1. kontinentální nebo psané právo 2. </a:t>
            </a:r>
            <a:r>
              <a:rPr lang="cs-CZ" sz="2000" dirty="0" err="1">
                <a:latin typeface="Bahnschrift Condensed" panose="020B0502040204020203" pitchFamily="34" charset="0"/>
              </a:rPr>
              <a:t>common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 3. islámské právo</a:t>
            </a:r>
          </a:p>
          <a:p>
            <a:pPr lvl="1"/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es-ES" sz="2000" b="1" i="1" dirty="0">
                <a:latin typeface="Bahnschrift Condensed" panose="020B0502040204020203" pitchFamily="34" charset="0"/>
              </a:rPr>
              <a:t>Enrique </a:t>
            </a:r>
            <a:r>
              <a:rPr lang="es-ES" sz="2000" b="1" i="1" dirty="0" err="1">
                <a:latin typeface="Bahnschrift Condensed" panose="020B0502040204020203" pitchFamily="34" charset="0"/>
              </a:rPr>
              <a:t>Martinez</a:t>
            </a:r>
            <a:r>
              <a:rPr lang="es-ES" sz="2000" b="1" i="1" dirty="0">
                <a:latin typeface="Bahnschrift Condensed" panose="020B0502040204020203" pitchFamily="34" charset="0"/>
              </a:rPr>
              <a:t> Paz</a:t>
            </a:r>
            <a:r>
              <a:rPr lang="es-ES" sz="2000" dirty="0">
                <a:latin typeface="Bahnschrift Condensed" panose="020B0502040204020203" pitchFamily="34" charset="0"/>
              </a:rPr>
              <a:t>, </a:t>
            </a:r>
            <a:r>
              <a:rPr lang="es-ES" sz="2000" dirty="0" err="1">
                <a:latin typeface="Bahnschrift Condensed" panose="020B0502040204020203" pitchFamily="34" charset="0"/>
              </a:rPr>
              <a:t>Introduccion</a:t>
            </a:r>
            <a:r>
              <a:rPr lang="es-ES" sz="2000" dirty="0">
                <a:latin typeface="Bahnschrift Condensed" panose="020B0502040204020203" pitchFamily="34" charset="0"/>
              </a:rPr>
              <a:t> al Estudio del Derecho Civil Comparado (1934), </a:t>
            </a:r>
            <a:r>
              <a:rPr lang="cs-CZ" sz="2000" dirty="0" err="1">
                <a:latin typeface="Bahnschrift Condensed" panose="020B0502040204020203" pitchFamily="34" charset="0"/>
              </a:rPr>
              <a:t>krité</a:t>
            </a:r>
            <a:r>
              <a:rPr lang="es-ES" sz="2000" dirty="0" err="1">
                <a:latin typeface="Bahnschrift Condensed" panose="020B0502040204020203" pitchFamily="34" charset="0"/>
              </a:rPr>
              <a:t>rium</a:t>
            </a:r>
            <a:r>
              <a:rPr lang="cs-CZ" sz="2000" dirty="0">
                <a:latin typeface="Bahnschrift Condensed" panose="020B0502040204020203" pitchFamily="34" charset="0"/>
              </a:rPr>
              <a:t>: vliv římského práva 1. barbarský systém (Anglie, Švédsko, Norsko) 2. barbarsko-římský (Německo, Francie, Rakousko), 3. </a:t>
            </a:r>
            <a:r>
              <a:rPr lang="cs-CZ" sz="2000" dirty="0" err="1">
                <a:latin typeface="Bahnschrift Condensed" panose="020B0502040204020203" pitchFamily="34" charset="0"/>
              </a:rPr>
              <a:t>barbarsko</a:t>
            </a:r>
            <a:r>
              <a:rPr lang="cs-CZ" sz="2000" dirty="0">
                <a:latin typeface="Bahnschrift Condensed" panose="020B0502040204020203" pitchFamily="34" charset="0"/>
              </a:rPr>
              <a:t>-římsko-kanonický (Španělsko, Portugalsko, Itálie), římsko-kanonicko-demokratický (Latinská Amerika, Švýcarsko, Rusko)</a:t>
            </a:r>
          </a:p>
        </p:txBody>
      </p:sp>
    </p:spTree>
    <p:extLst>
      <p:ext uri="{BB962C8B-B14F-4D97-AF65-F5344CB8AC3E}">
        <p14:creationId xmlns:p14="http://schemas.microsoft.com/office/powerpoint/2010/main" val="3943825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46375"/>
            <a:ext cx="8331673" cy="4835950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Podle j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ak</a:t>
            </a:r>
            <a:r>
              <a:rPr lang="cs-CZ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ých</a:t>
            </a:r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 kritérií?</a:t>
            </a:r>
          </a:p>
          <a:p>
            <a:pPr lvl="1"/>
            <a:endParaRPr lang="cs-CZ" sz="2000" b="1" i="1" dirty="0">
              <a:latin typeface="Bahnschrift Condensed" panose="020B0502040204020203" pitchFamily="34" charset="0"/>
            </a:endParaRPr>
          </a:p>
          <a:p>
            <a:pPr lvl="1"/>
            <a:r>
              <a:rPr lang="fr-FR" sz="2000" b="1" i="1" dirty="0">
                <a:latin typeface="Bahnschrift Condensed" panose="020B0502040204020203" pitchFamily="34" charset="0"/>
              </a:rPr>
              <a:t>Pierre </a:t>
            </a:r>
            <a:r>
              <a:rPr lang="fr-FR" sz="2000" b="1" i="1" dirty="0" err="1">
                <a:latin typeface="Bahnschrift Condensed" panose="020B0502040204020203" pitchFamily="34" charset="0"/>
              </a:rPr>
              <a:t>Arminjon</a:t>
            </a:r>
            <a:r>
              <a:rPr lang="fr-FR" sz="2000" b="1" i="1" dirty="0">
                <a:latin typeface="Bahnschrift Condensed" panose="020B0502040204020203" pitchFamily="34" charset="0"/>
              </a:rPr>
              <a:t>, Boris Nolde, &amp; Martin Wolff</a:t>
            </a:r>
            <a:r>
              <a:rPr lang="fr-FR" sz="2000" dirty="0">
                <a:latin typeface="Bahnschrift Condensed" panose="020B0502040204020203" pitchFamily="34" charset="0"/>
              </a:rPr>
              <a:t>, Traits de droit compare (1950)</a:t>
            </a:r>
            <a:r>
              <a:rPr lang="cs-CZ" sz="2000" dirty="0">
                <a:latin typeface="Bahnschrift Condensed" panose="020B0502040204020203" pitchFamily="34" charset="0"/>
              </a:rPr>
              <a:t>. </a:t>
            </a:r>
            <a:r>
              <a:rPr lang="cs-CZ" sz="2000" b="1" dirty="0">
                <a:latin typeface="Bahnschrift Condensed" panose="020B0502040204020203" pitchFamily="34" charset="0"/>
              </a:rPr>
              <a:t>Kritérium</a:t>
            </a:r>
            <a:r>
              <a:rPr lang="cs-CZ" sz="2000" dirty="0">
                <a:latin typeface="Bahnschrift Condensed" panose="020B0502040204020203" pitchFamily="34" charset="0"/>
              </a:rPr>
              <a:t>: centrum vlivu: 1. francouzské právo, 2: německé právo, 3. skandinávské právo</a:t>
            </a:r>
            <a:r>
              <a:rPr lang="en-US" sz="2000" dirty="0">
                <a:latin typeface="Bahnschrift Condensed" panose="020B0502040204020203" pitchFamily="34" charset="0"/>
              </a:rPr>
              <a:t>, </a:t>
            </a:r>
            <a:r>
              <a:rPr lang="cs-CZ" sz="2000" dirty="0">
                <a:latin typeface="Bahnschrift Condensed" panose="020B0502040204020203" pitchFamily="34" charset="0"/>
              </a:rPr>
              <a:t>4. </a:t>
            </a:r>
            <a:r>
              <a:rPr lang="en-US" sz="2000" dirty="0" err="1">
                <a:latin typeface="Bahnschrift Condensed" panose="020B0502040204020203" pitchFamily="34" charset="0"/>
              </a:rPr>
              <a:t>anglick</a:t>
            </a:r>
            <a:r>
              <a:rPr lang="cs-CZ" sz="2000" dirty="0">
                <a:latin typeface="Bahnschrift Condensed" panose="020B0502040204020203" pitchFamily="34" charset="0"/>
              </a:rPr>
              <a:t>é právo, 5. ruské právo, 6. islámské právo, 7. hindu právo</a:t>
            </a:r>
          </a:p>
          <a:p>
            <a:pPr lvl="1"/>
            <a:endParaRPr lang="cs-CZ" sz="2000" b="1" i="1" dirty="0">
              <a:latin typeface="Bahnschrift Condensed" panose="020B0502040204020203" pitchFamily="34" charset="0"/>
            </a:endParaRPr>
          </a:p>
          <a:p>
            <a:pPr lvl="1"/>
            <a:r>
              <a:rPr lang="fr-FR" sz="2000" b="1" i="1" dirty="0">
                <a:latin typeface="Bahnschrift Condensed" panose="020B0502040204020203" pitchFamily="34" charset="0"/>
              </a:rPr>
              <a:t>Rene David, </a:t>
            </a:r>
            <a:r>
              <a:rPr lang="fr-FR" sz="2000" dirty="0">
                <a:latin typeface="Bahnschrift Condensed" panose="020B0502040204020203" pitchFamily="34" charset="0"/>
              </a:rPr>
              <a:t>Traite </a:t>
            </a:r>
            <a:r>
              <a:rPr lang="fr-FR" sz="2000" dirty="0" err="1">
                <a:latin typeface="Bahnschrift Condensed" panose="020B0502040204020203" pitchFamily="34" charset="0"/>
              </a:rPr>
              <a:t>elementaire</a:t>
            </a:r>
            <a:r>
              <a:rPr lang="fr-FR" sz="2000" dirty="0">
                <a:latin typeface="Bahnschrift Condensed" panose="020B0502040204020203" pitchFamily="34" charset="0"/>
              </a:rPr>
              <a:t> de droit civil compare (1950)</a:t>
            </a:r>
            <a:r>
              <a:rPr lang="cs-CZ" sz="2000" dirty="0">
                <a:latin typeface="Bahnschrift Condensed" panose="020B0502040204020203" pitchFamily="34" charset="0"/>
              </a:rPr>
              <a:t>,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cs-CZ" sz="2000" dirty="0">
                <a:latin typeface="Bahnschrift Condensed" panose="020B0502040204020203" pitchFamily="34" charset="0"/>
              </a:rPr>
              <a:t>ideologie (base </a:t>
            </a:r>
            <a:r>
              <a:rPr lang="cs-CZ" sz="2000" dirty="0" err="1">
                <a:latin typeface="Bahnschrift Condensed" panose="020B0502040204020203" pitchFamily="34" charset="0"/>
              </a:rPr>
              <a:t>philosophique</a:t>
            </a:r>
            <a:r>
              <a:rPr lang="cs-CZ" sz="2000" dirty="0">
                <a:latin typeface="Bahnschrift Condensed" panose="020B0502040204020203" pitchFamily="34" charset="0"/>
              </a:rPr>
              <a:t>)</a:t>
            </a:r>
            <a:r>
              <a:rPr lang="cs-CZ" sz="2000" b="1" dirty="0">
                <a:latin typeface="Bahnschrift Condensed" panose="020B0502040204020203" pitchFamily="34" charset="0"/>
              </a:rPr>
              <a:t>. </a:t>
            </a:r>
            <a:r>
              <a:rPr lang="cs-CZ" sz="2000" dirty="0">
                <a:latin typeface="Bahnschrift Condensed" panose="020B0502040204020203" pitchFamily="34" charset="0"/>
              </a:rPr>
              <a:t>1. západní právo (francouzská skupina, angloamerická skupina) 2. socialistické právo 3. islámské právo, 4. hindu právo 5. čínské právo</a:t>
            </a:r>
          </a:p>
          <a:p>
            <a:pPr lvl="1"/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fr-FR" sz="2000" b="1" i="1" dirty="0">
                <a:latin typeface="Bahnschrift Condensed" panose="020B0502040204020203" pitchFamily="34" charset="0"/>
              </a:rPr>
              <a:t>Rene David</a:t>
            </a:r>
            <a:r>
              <a:rPr lang="fr-FR" sz="2000" dirty="0">
                <a:latin typeface="Bahnschrift Condensed" panose="020B0502040204020203" pitchFamily="34" charset="0"/>
              </a:rPr>
              <a:t>, Les grands </a:t>
            </a:r>
            <a:r>
              <a:rPr lang="fr-FR" sz="2000" dirty="0" err="1">
                <a:latin typeface="Bahnschrift Condensed" panose="020B0502040204020203" pitchFamily="34" charset="0"/>
              </a:rPr>
              <a:t>systemes</a:t>
            </a:r>
            <a:r>
              <a:rPr lang="fr-FR" sz="2000" dirty="0">
                <a:latin typeface="Bahnschrift Condensed" panose="020B0502040204020203" pitchFamily="34" charset="0"/>
              </a:rPr>
              <a:t> de droit contemporain (1962)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cs-CZ" sz="2000" dirty="0">
                <a:latin typeface="Bahnschrift Condensed" panose="020B0502040204020203" pitchFamily="34" charset="0"/>
              </a:rPr>
              <a:t>právní techniky a koncepty,  ideologie (1. románské-germánské právo, 2. </a:t>
            </a:r>
            <a:r>
              <a:rPr lang="cs-CZ" sz="2000" dirty="0" err="1">
                <a:latin typeface="Bahnschrift Condensed" panose="020B0502040204020203" pitchFamily="34" charset="0"/>
              </a:rPr>
              <a:t>common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, 3. socialistické právo)</a:t>
            </a:r>
          </a:p>
        </p:txBody>
      </p:sp>
    </p:spTree>
    <p:extLst>
      <p:ext uri="{BB962C8B-B14F-4D97-AF65-F5344CB8AC3E}">
        <p14:creationId xmlns:p14="http://schemas.microsoft.com/office/powerpoint/2010/main" val="1036974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46375"/>
            <a:ext cx="8331673" cy="4835950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Podle j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ak</a:t>
            </a:r>
            <a:r>
              <a:rPr lang="cs-CZ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ých</a:t>
            </a:r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 kritérií?</a:t>
            </a:r>
          </a:p>
          <a:p>
            <a:pPr lvl="1"/>
            <a:r>
              <a:rPr lang="en-US" sz="2000" b="1" i="1" dirty="0">
                <a:latin typeface="Bahnschrift Condensed" panose="020B0502040204020203" pitchFamily="34" charset="0"/>
              </a:rPr>
              <a:t>Konrad </a:t>
            </a:r>
            <a:r>
              <a:rPr lang="en-US" sz="2000" b="1" i="1" dirty="0" err="1">
                <a:latin typeface="Bahnschrift Condensed" panose="020B0502040204020203" pitchFamily="34" charset="0"/>
              </a:rPr>
              <a:t>Zweigert</a:t>
            </a:r>
            <a:r>
              <a:rPr lang="en-US" sz="2000" b="1" i="1" dirty="0">
                <a:latin typeface="Bahnschrift Condensed" panose="020B0502040204020203" pitchFamily="34" charset="0"/>
              </a:rPr>
              <a:t> &amp; Hein </a:t>
            </a:r>
            <a:r>
              <a:rPr lang="en-US" sz="2000" b="1" i="1" dirty="0" err="1">
                <a:latin typeface="Bahnschrift Condensed" panose="020B0502040204020203" pitchFamily="34" charset="0"/>
              </a:rPr>
              <a:t>Kötz</a:t>
            </a:r>
            <a:r>
              <a:rPr lang="en-US" sz="2000" dirty="0">
                <a:latin typeface="Bahnschrift Condensed" panose="020B0502040204020203" pitchFamily="34" charset="0"/>
              </a:rPr>
              <a:t>, </a:t>
            </a:r>
            <a:r>
              <a:rPr lang="en-US" sz="2000" dirty="0" err="1">
                <a:latin typeface="Bahnschrift Condensed" panose="020B0502040204020203" pitchFamily="34" charset="0"/>
              </a:rPr>
              <a:t>Einf</a:t>
            </a:r>
            <a:r>
              <a:rPr lang="de-DE" sz="2000" dirty="0">
                <a:latin typeface="Bahnschrift Condensed" panose="020B0502040204020203" pitchFamily="34" charset="0"/>
              </a:rPr>
              <a:t>ü</a:t>
            </a:r>
            <a:r>
              <a:rPr lang="en-US" sz="2000" dirty="0" err="1">
                <a:latin typeface="Bahnschrift Condensed" panose="020B0502040204020203" pitchFamily="34" charset="0"/>
              </a:rPr>
              <a:t>hrung</a:t>
            </a:r>
            <a:r>
              <a:rPr lang="en-US" sz="2000" dirty="0">
                <a:latin typeface="Bahnschrift Condensed" panose="020B0502040204020203" pitchFamily="34" charset="0"/>
              </a:rPr>
              <a:t> in die </a:t>
            </a:r>
            <a:r>
              <a:rPr lang="en-US" sz="2000" dirty="0" err="1">
                <a:latin typeface="Bahnschrift Condensed" panose="020B0502040204020203" pitchFamily="34" charset="0"/>
              </a:rPr>
              <a:t>Rechtsvergleichung</a:t>
            </a:r>
            <a:r>
              <a:rPr lang="en-US" sz="2000" dirty="0">
                <a:latin typeface="Bahnschrift Condensed" panose="020B0502040204020203" pitchFamily="34" charset="0"/>
              </a:rPr>
              <a:t> auf dem </a:t>
            </a:r>
            <a:r>
              <a:rPr lang="en-US" sz="2000" dirty="0" err="1">
                <a:latin typeface="Bahnschrift Condensed" panose="020B0502040204020203" pitchFamily="34" charset="0"/>
              </a:rPr>
              <a:t>Gebiete</a:t>
            </a:r>
            <a:r>
              <a:rPr lang="en-US" sz="2000" dirty="0">
                <a:latin typeface="Bahnschrift Condensed" panose="020B0502040204020203" pitchFamily="34" charset="0"/>
              </a:rPr>
              <a:t> des </a:t>
            </a:r>
            <a:r>
              <a:rPr lang="en-US" sz="2000" dirty="0" err="1">
                <a:latin typeface="Bahnschrift Condensed" panose="020B0502040204020203" pitchFamily="34" charset="0"/>
              </a:rPr>
              <a:t>Privatrechts</a:t>
            </a:r>
            <a:r>
              <a:rPr lang="cs-CZ" sz="2000" dirty="0">
                <a:latin typeface="Bahnschrift Condensed" panose="020B0502040204020203" pitchFamily="34" charset="0"/>
              </a:rPr>
              <a:t>. </a:t>
            </a:r>
            <a:r>
              <a:rPr lang="cs-CZ" sz="2000" b="1" dirty="0">
                <a:latin typeface="Bahnschrift Condensed" panose="020B0502040204020203" pitchFamily="34" charset="0"/>
              </a:rPr>
              <a:t>Kritérium</a:t>
            </a:r>
            <a:r>
              <a:rPr lang="cs-CZ" sz="2000" dirty="0">
                <a:latin typeface="Bahnschrift Condensed" panose="020B0502040204020203" pitchFamily="34" charset="0"/>
              </a:rPr>
              <a:t>: styl (historický vývoj, právnické myšlení, dogmatické nebo case-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, zdroje práva (psané, nepsané, precedent), určité právní instituce (trust), ideologie): 1. romanistická právní rodina, 2. germánská právní rodina, 3. </a:t>
            </a:r>
            <a:r>
              <a:rPr lang="cs-CZ" sz="2000" dirty="0" err="1">
                <a:latin typeface="Bahnschrift Condensed" panose="020B0502040204020203" pitchFamily="34" charset="0"/>
              </a:rPr>
              <a:t>anglo</a:t>
            </a:r>
            <a:r>
              <a:rPr lang="cs-CZ" sz="2000" dirty="0">
                <a:latin typeface="Bahnschrift Condensed" panose="020B0502040204020203" pitchFamily="34" charset="0"/>
              </a:rPr>
              <a:t>-americká právní rodina 4. severní právní rodina 5. právní rodina Dálného východu, 6. islámské 7. </a:t>
            </a:r>
            <a:r>
              <a:rPr lang="cs-CZ" sz="2000" dirty="0" err="1">
                <a:latin typeface="Bahnschrift Condensed" panose="020B0502040204020203" pitchFamily="34" charset="0"/>
              </a:rPr>
              <a:t>hindu</a:t>
            </a:r>
            <a:r>
              <a:rPr lang="cs-CZ" sz="2000" dirty="0">
                <a:latin typeface="Bahnschrift Condensed" panose="020B0502040204020203" pitchFamily="34" charset="0"/>
              </a:rPr>
              <a:t>. (další vydání socialistické a hybridní (Jižní Afrika, Kanada, Louisiana, Skotsko atd.)</a:t>
            </a:r>
            <a:br>
              <a:rPr lang="cs-CZ" sz="2000" dirty="0">
                <a:latin typeface="Bahnschrift Condensed" panose="020B0502040204020203" pitchFamily="34" charset="0"/>
              </a:rPr>
            </a:br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b="1" dirty="0">
                <a:solidFill>
                  <a:srgbClr val="0000DC"/>
                </a:solidFill>
                <a:latin typeface="Bahnschrift Condensed" panose="020B0502040204020203" pitchFamily="34" charset="0"/>
              </a:rPr>
              <a:t>Kritika</a:t>
            </a:r>
            <a:r>
              <a:rPr lang="cs-CZ" sz="2000" dirty="0">
                <a:latin typeface="Bahnschrift Condensed" panose="020B0502040204020203" pitchFamily="34" charset="0"/>
              </a:rPr>
              <a:t>: </a:t>
            </a:r>
          </a:p>
          <a:p>
            <a:pPr lvl="1"/>
            <a:r>
              <a:rPr lang="cs-CZ" sz="2000" b="1" dirty="0" err="1">
                <a:latin typeface="Bahnschrift Condensed" panose="020B0502040204020203" pitchFamily="34" charset="0"/>
              </a:rPr>
              <a:t>Constantinesco</a:t>
            </a:r>
            <a:r>
              <a:rPr lang="cs-CZ" sz="2000" dirty="0">
                <a:latin typeface="Bahnschrift Condensed" panose="020B0502040204020203" pitchFamily="34" charset="0"/>
              </a:rPr>
              <a:t>, subjektivní a na základě soukromého práva, </a:t>
            </a:r>
            <a:br>
              <a:rPr lang="cs-CZ" sz="2000" dirty="0">
                <a:latin typeface="Bahnschrift Condensed" panose="020B0502040204020203" pitchFamily="34" charset="0"/>
              </a:rPr>
            </a:br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b="1" dirty="0">
                <a:latin typeface="Bahnschrift Condensed" panose="020B0502040204020203" pitchFamily="34" charset="0"/>
              </a:rPr>
              <a:t>Patrick </a:t>
            </a:r>
            <a:r>
              <a:rPr lang="en-US" sz="2000" b="1" dirty="0">
                <a:latin typeface="Bahnschrift Condensed" panose="020B0502040204020203" pitchFamily="34" charset="0"/>
              </a:rPr>
              <a:t>Glenn</a:t>
            </a:r>
            <a:r>
              <a:rPr lang="en-US" sz="2000" dirty="0">
                <a:latin typeface="Bahnschrift Condensed" panose="020B0502040204020203" pitchFamily="34" charset="0"/>
              </a:rPr>
              <a:t>,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Oxf</a:t>
            </a:r>
            <a:r>
              <a:rPr lang="cs-CZ" sz="2000" dirty="0">
                <a:latin typeface="Bahnschrift Condensed" panose="020B0502040204020203" pitchFamily="34" charset="0"/>
              </a:rPr>
              <a:t>. Handbook, </a:t>
            </a:r>
            <a:r>
              <a:rPr lang="cs-CZ" sz="2000" b="1" dirty="0">
                <a:latin typeface="Bahnschrift Condensed" panose="020B0502040204020203" pitchFamily="34" charset="0"/>
              </a:rPr>
              <a:t>Werner </a:t>
            </a:r>
            <a:r>
              <a:rPr lang="en-US" sz="2000" b="1" dirty="0" err="1">
                <a:latin typeface="Bahnschrift Condensed" panose="020B0502040204020203" pitchFamily="34" charset="0"/>
              </a:rPr>
              <a:t>Menski</a:t>
            </a:r>
            <a:r>
              <a:rPr lang="en-US" sz="2000" dirty="0">
                <a:latin typeface="Bahnschrift Condensed" panose="020B0502040204020203" pitchFamily="34" charset="0"/>
              </a:rPr>
              <a:t>: </a:t>
            </a:r>
            <a:r>
              <a:rPr lang="cs-CZ" sz="2000" dirty="0" err="1">
                <a:latin typeface="Bahnschrift Condensed" panose="020B0502040204020203" pitchFamily="34" charset="0"/>
              </a:rPr>
              <a:t>Comparative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 in </a:t>
            </a:r>
            <a:r>
              <a:rPr lang="cs-CZ" sz="2000" dirty="0" err="1">
                <a:latin typeface="Bahnschrift Condensed" panose="020B0502040204020203" pitchFamily="34" charset="0"/>
              </a:rPr>
              <a:t>Global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Context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en-US" sz="2000" dirty="0" err="1">
                <a:latin typeface="Bahnschrift Condensed" panose="020B0502040204020203" pitchFamily="34" charset="0"/>
              </a:rPr>
              <a:t>eurocentr</a:t>
            </a:r>
            <a:r>
              <a:rPr lang="cs-CZ" sz="2000" dirty="0">
                <a:latin typeface="Bahnschrift Condensed" panose="020B0502040204020203" pitchFamily="34" charset="0"/>
              </a:rPr>
              <a:t>i</a:t>
            </a:r>
            <a:r>
              <a:rPr lang="en-US" sz="2000" dirty="0">
                <a:latin typeface="Bahnschrift Condensed" panose="020B0502040204020203" pitchFamily="34" charset="0"/>
              </a:rPr>
              <a:t>ck</a:t>
            </a:r>
            <a:r>
              <a:rPr lang="cs-CZ" sz="2000" dirty="0">
                <a:latin typeface="Bahnschrift Condensed" panose="020B0502040204020203" pitchFamily="34" charset="0"/>
              </a:rPr>
              <a:t>á taxonomie </a:t>
            </a:r>
          </a:p>
          <a:p>
            <a:pPr lvl="1"/>
            <a:endParaRPr lang="cs-CZ" sz="2000" b="1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b="1" dirty="0">
                <a:latin typeface="Bahnschrift Condensed" panose="020B0502040204020203" pitchFamily="34" charset="0"/>
              </a:rPr>
              <a:t>Rainer </a:t>
            </a:r>
            <a:r>
              <a:rPr lang="cs-CZ" sz="2000" b="1" dirty="0" err="1">
                <a:latin typeface="Bahnschrift Condensed" panose="020B0502040204020203" pitchFamily="34" charset="0"/>
              </a:rPr>
              <a:t>Grote</a:t>
            </a:r>
            <a:r>
              <a:rPr lang="cs-CZ" sz="2000" b="1" dirty="0">
                <a:latin typeface="Bahnschrift Condensed" panose="020B0502040204020203" pitchFamily="34" charset="0"/>
              </a:rPr>
              <a:t>: není vhodné pro veřejné právo: USA federální republika, UK unitární monarchie</a:t>
            </a:r>
          </a:p>
        </p:txBody>
      </p:sp>
    </p:spTree>
    <p:extLst>
      <p:ext uri="{BB962C8B-B14F-4D97-AF65-F5344CB8AC3E}">
        <p14:creationId xmlns:p14="http://schemas.microsoft.com/office/powerpoint/2010/main" val="509583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 err="1"/>
              <a:t>Makrokomparatistika</a:t>
            </a:r>
            <a:r>
              <a:rPr lang="cs-CZ" dirty="0"/>
              <a:t> – právní kultury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231055" cy="4858565"/>
          </a:xfrm>
        </p:spPr>
        <p:txBody>
          <a:bodyPr/>
          <a:lstStyle/>
          <a:p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Podle j</a:t>
            </a:r>
            <a:r>
              <a:rPr lang="en-US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ak</a:t>
            </a:r>
            <a:r>
              <a:rPr lang="cs-CZ" sz="2400" b="1" u="sng" dirty="0" err="1">
                <a:solidFill>
                  <a:srgbClr val="FF0000"/>
                </a:solidFill>
                <a:latin typeface="Bahnschrift" panose="020B0502040204020203" pitchFamily="34" charset="0"/>
              </a:rPr>
              <a:t>ých</a:t>
            </a:r>
            <a:r>
              <a:rPr lang="cs-CZ" sz="2400" b="1" u="sng" dirty="0">
                <a:solidFill>
                  <a:srgbClr val="FF0000"/>
                </a:solidFill>
                <a:latin typeface="Bahnschrift" panose="020B0502040204020203" pitchFamily="34" charset="0"/>
              </a:rPr>
              <a:t> kritérií?</a:t>
            </a:r>
          </a:p>
          <a:p>
            <a:pPr lvl="1"/>
            <a:r>
              <a:rPr lang="en-US" sz="2000" b="1" i="1" dirty="0" err="1">
                <a:latin typeface="Bahnschrift Condensed" panose="020B0502040204020203" pitchFamily="34" charset="0"/>
              </a:rPr>
              <a:t>Gyula</a:t>
            </a:r>
            <a:r>
              <a:rPr lang="en-US" sz="2000" b="1" i="1" dirty="0">
                <a:latin typeface="Bahnschrift Condensed" panose="020B0502040204020203" pitchFamily="34" charset="0"/>
              </a:rPr>
              <a:t> E</a:t>
            </a:r>
            <a:r>
              <a:rPr lang="cs-CZ" sz="2000" b="1" i="1" dirty="0" err="1">
                <a:latin typeface="Bahnschrift Condensed" panose="020B0502040204020203" pitchFamily="34" charset="0"/>
              </a:rPr>
              <a:t>ör</a:t>
            </a:r>
            <a:r>
              <a:rPr lang="en-US" sz="2000" b="1" i="1" dirty="0" err="1">
                <a:latin typeface="Bahnschrift Condensed" panose="020B0502040204020203" pitchFamily="34" charset="0"/>
              </a:rPr>
              <a:t>si</a:t>
            </a:r>
            <a:r>
              <a:rPr lang="cs-CZ" sz="2000" b="1" i="1" dirty="0">
                <a:latin typeface="Bahnschrift Condensed" panose="020B0502040204020203" pitchFamily="34" charset="0"/>
              </a:rPr>
              <a:t>, </a:t>
            </a:r>
            <a:r>
              <a:rPr lang="en-US" sz="2000" dirty="0">
                <a:latin typeface="Bahnschrift Condensed" panose="020B0502040204020203" pitchFamily="34" charset="0"/>
              </a:rPr>
              <a:t>Comparative Civil (Private) Law. </a:t>
            </a:r>
            <a:r>
              <a:rPr lang="cs-CZ" sz="2000" dirty="0">
                <a:latin typeface="Bahnschrift Condensed" panose="020B0502040204020203" pitchFamily="34" charset="0"/>
              </a:rPr>
              <a:t>1979 </a:t>
            </a:r>
            <a:r>
              <a:rPr lang="cs-CZ" sz="2000" b="1" dirty="0">
                <a:latin typeface="Bahnschrift Condensed" panose="020B0502040204020203" pitchFamily="34" charset="0"/>
              </a:rPr>
              <a:t>Kritérium: </a:t>
            </a:r>
            <a:r>
              <a:rPr lang="cs-CZ" sz="2000" dirty="0">
                <a:latin typeface="Bahnschrift Condensed" panose="020B0502040204020203" pitchFamily="34" charset="0"/>
              </a:rPr>
              <a:t>ideologie. Buržoa nebo marxistické právo</a:t>
            </a:r>
          </a:p>
          <a:p>
            <a:pPr lvl="1"/>
            <a:r>
              <a:rPr lang="cs-CZ" sz="2000" dirty="0" err="1">
                <a:latin typeface="Bahnschrift Condensed" panose="020B0502040204020203" pitchFamily="34" charset="0"/>
              </a:rPr>
              <a:t>Anglo</a:t>
            </a:r>
            <a:r>
              <a:rPr lang="cs-CZ" sz="2000" dirty="0">
                <a:latin typeface="Bahnschrift Condensed" panose="020B0502040204020203" pitchFamily="34" charset="0"/>
              </a:rPr>
              <a:t>-americká škola: </a:t>
            </a:r>
            <a:r>
              <a:rPr lang="cs-CZ" sz="2000" dirty="0" err="1">
                <a:latin typeface="Bahnschrift Condensed" panose="020B0502040204020203" pitchFamily="34" charset="0"/>
              </a:rPr>
              <a:t>common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/civil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endParaRPr lang="cs-CZ" sz="2000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b="1" dirty="0" err="1">
                <a:latin typeface="Bahnschrift Condensed" panose="020B0502040204020203" pitchFamily="34" charset="0"/>
              </a:rPr>
              <a:t>Constatinesco</a:t>
            </a:r>
            <a:r>
              <a:rPr lang="cs-CZ" sz="2000" dirty="0">
                <a:latin typeface="Bahnschrift Condensed" panose="020B0502040204020203" pitchFamily="34" charset="0"/>
              </a:rPr>
              <a:t>: specifické struktury, zvláštní způsob právního přemyšlení, historie je důležitá, je ale jen příčinou</a:t>
            </a:r>
            <a:endParaRPr lang="cs-CZ" sz="2000" b="1" dirty="0">
              <a:latin typeface="Bahnschrift Condensed" panose="020B0502040204020203" pitchFamily="34" charset="0"/>
            </a:endParaRPr>
          </a:p>
          <a:p>
            <a:pPr lvl="1"/>
            <a:r>
              <a:rPr lang="cs-CZ" sz="2000" b="1" dirty="0" err="1">
                <a:latin typeface="Bahnschrift Condensed" panose="020B0502040204020203" pitchFamily="34" charset="0"/>
              </a:rPr>
              <a:t>Cotterel</a:t>
            </a:r>
            <a:r>
              <a:rPr lang="cs-CZ" sz="2000" b="1" dirty="0">
                <a:latin typeface="Bahnschrift Condensed" panose="020B0502040204020203" pitchFamily="34" charset="0"/>
              </a:rPr>
              <a:t>/</a:t>
            </a:r>
            <a:r>
              <a:rPr lang="cs-CZ" sz="2000" b="1" dirty="0" err="1">
                <a:latin typeface="Bahnschrift Condensed" panose="020B0502040204020203" pitchFamily="34" charset="0"/>
              </a:rPr>
              <a:t>Nelken</a:t>
            </a:r>
            <a:r>
              <a:rPr lang="cs-CZ" sz="2000" dirty="0">
                <a:latin typeface="Bahnschrift Condensed" panose="020B0502040204020203" pitchFamily="34" charset="0"/>
              </a:rPr>
              <a:t>: Právní kultura, co považujeme za právo, co má právní relevanci (</a:t>
            </a:r>
            <a:r>
              <a:rPr lang="cs-CZ" sz="2000" dirty="0" err="1">
                <a:latin typeface="Bahnschrift Condensed" panose="020B0502040204020203" pitchFamily="34" charset="0"/>
              </a:rPr>
              <a:t>legal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culture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is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about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who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we</a:t>
            </a:r>
            <a:r>
              <a:rPr lang="cs-CZ" sz="2000" dirty="0">
                <a:latin typeface="Bahnschrift Condensed" panose="020B0502040204020203" pitchFamily="34" charset="0"/>
              </a:rPr>
              <a:t> are and not just </a:t>
            </a:r>
            <a:r>
              <a:rPr lang="cs-CZ" sz="2000" dirty="0" err="1">
                <a:latin typeface="Bahnschrift Condensed" panose="020B0502040204020203" pitchFamily="34" charset="0"/>
              </a:rPr>
              <a:t>what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we</a:t>
            </a:r>
            <a:r>
              <a:rPr lang="cs-CZ" sz="2000" dirty="0">
                <a:latin typeface="Bahnschrift Condensed" panose="020B0502040204020203" pitchFamily="34" charset="0"/>
              </a:rPr>
              <a:t> do)</a:t>
            </a:r>
          </a:p>
          <a:p>
            <a:pPr lvl="1"/>
            <a:r>
              <a:rPr lang="cs-CZ" sz="2000" b="1" dirty="0" err="1">
                <a:latin typeface="Bahnschrift Condensed" panose="020B0502040204020203" pitchFamily="34" charset="0"/>
              </a:rPr>
              <a:t>Ugo</a:t>
            </a:r>
            <a:r>
              <a:rPr lang="cs-CZ" sz="2000" b="1" dirty="0">
                <a:latin typeface="Bahnschrift Condensed" panose="020B0502040204020203" pitchFamily="34" charset="0"/>
              </a:rPr>
              <a:t> </a:t>
            </a:r>
            <a:r>
              <a:rPr lang="cs-CZ" sz="2000" b="1" dirty="0" err="1">
                <a:latin typeface="Bahnschrift Condensed" panose="020B0502040204020203" pitchFamily="34" charset="0"/>
              </a:rPr>
              <a:t>Mattei</a:t>
            </a:r>
            <a:r>
              <a:rPr lang="cs-CZ" sz="2000" b="1" dirty="0">
                <a:latin typeface="Bahnschrift Condensed" panose="020B0502040204020203" pitchFamily="34" charset="0"/>
              </a:rPr>
              <a:t>.</a:t>
            </a:r>
            <a:r>
              <a:rPr lang="cs-CZ" sz="2000" dirty="0">
                <a:latin typeface="Bahnschrift Condensed" panose="020B0502040204020203" pitchFamily="34" charset="0"/>
              </a:rPr>
              <a:t>: profesionální právo, politické právo, tradicionální právo</a:t>
            </a:r>
          </a:p>
          <a:p>
            <a:pPr lvl="1"/>
            <a:r>
              <a:rPr lang="cs-CZ" sz="2000" b="1" dirty="0" err="1">
                <a:latin typeface="Bahnschrift Condensed" panose="020B0502040204020203" pitchFamily="34" charset="0"/>
              </a:rPr>
              <a:t>Uwe</a:t>
            </a:r>
            <a:r>
              <a:rPr lang="cs-CZ" sz="2000" b="1" dirty="0">
                <a:latin typeface="Bahnschrift Condensed" panose="020B0502040204020203" pitchFamily="34" charset="0"/>
              </a:rPr>
              <a:t> </a:t>
            </a:r>
            <a:r>
              <a:rPr lang="cs-CZ" sz="2000" b="1" dirty="0" err="1">
                <a:latin typeface="Bahnschrift Condensed" panose="020B0502040204020203" pitchFamily="34" charset="0"/>
              </a:rPr>
              <a:t>Kischel</a:t>
            </a:r>
            <a:r>
              <a:rPr lang="cs-CZ" sz="2000" dirty="0">
                <a:latin typeface="Bahnschrift Condensed" panose="020B0502040204020203" pitchFamily="34" charset="0"/>
              </a:rPr>
              <a:t>: </a:t>
            </a:r>
            <a:r>
              <a:rPr lang="cs-CZ" sz="2000" dirty="0" err="1">
                <a:latin typeface="Bahnschrift Condensed" panose="020B0502040204020203" pitchFamily="34" charset="0"/>
              </a:rPr>
              <a:t>Rechtsvergleichung</a:t>
            </a:r>
            <a:r>
              <a:rPr lang="cs-CZ" sz="2000" dirty="0">
                <a:latin typeface="Bahnschrift Condensed" panose="020B0502040204020203" pitchFamily="34" charset="0"/>
              </a:rPr>
              <a:t>/</a:t>
            </a:r>
            <a:r>
              <a:rPr lang="cs-CZ" sz="2000" dirty="0" err="1">
                <a:latin typeface="Bahnschrift Condensed" panose="020B0502040204020203" pitchFamily="34" charset="0"/>
              </a:rPr>
              <a:t>Comparative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, kritérium: kontext (synonyma pro styl?) - </a:t>
            </a:r>
            <a:br>
              <a:rPr lang="cs-CZ" sz="2000" dirty="0">
                <a:latin typeface="Bahnschrift Condensed" panose="020B0502040204020203" pitchFamily="34" charset="0"/>
              </a:rPr>
            </a:br>
            <a:r>
              <a:rPr lang="cs-CZ" sz="2000" dirty="0">
                <a:latin typeface="Bahnschrift Condensed" panose="020B0502040204020203" pitchFamily="34" charset="0"/>
              </a:rPr>
              <a:t>historie, právní zdroje (kodifikované nebo precedenční právo, právnické myšlení (pragmatické, akademické, náboženské, politické), právnické povolání, soudnictví, typické právní instituty. 1. </a:t>
            </a:r>
            <a:r>
              <a:rPr lang="cs-CZ" sz="2000" dirty="0" err="1">
                <a:latin typeface="Bahnschrift Condensed" panose="020B0502040204020203" pitchFamily="34" charset="0"/>
              </a:rPr>
              <a:t>common</a:t>
            </a:r>
            <a:r>
              <a:rPr lang="cs-CZ" sz="2000" dirty="0">
                <a:latin typeface="Bahnschrift Condensed" panose="020B0502040204020203" pitchFamily="34" charset="0"/>
              </a:rPr>
              <a:t> </a:t>
            </a:r>
            <a:r>
              <a:rPr lang="cs-CZ" sz="2000" dirty="0" err="1">
                <a:latin typeface="Bahnschrift Condensed" panose="020B0502040204020203" pitchFamily="34" charset="0"/>
              </a:rPr>
              <a:t>law</a:t>
            </a:r>
            <a:r>
              <a:rPr lang="cs-CZ" sz="2000" dirty="0">
                <a:latin typeface="Bahnschrift Condensed" panose="020B0502040204020203" pitchFamily="34" charset="0"/>
              </a:rPr>
              <a:t>, 2. kontinentální právo 3. severské, 4. africké, 5. asijské, 6. </a:t>
            </a:r>
            <a:r>
              <a:rPr lang="cs-CZ" sz="2000">
                <a:latin typeface="Bahnschrift Condensed" panose="020B0502040204020203" pitchFamily="34" charset="0"/>
              </a:rPr>
              <a:t>islámské, </a:t>
            </a:r>
            <a:r>
              <a:rPr lang="cs-CZ" sz="2000" dirty="0">
                <a:latin typeface="Bahnschrift Condensed" panose="020B0502040204020203" pitchFamily="34" charset="0"/>
              </a:rPr>
              <a:t>7. transnacionální </a:t>
            </a:r>
          </a:p>
        </p:txBody>
      </p:sp>
    </p:spTree>
    <p:extLst>
      <p:ext uri="{BB962C8B-B14F-4D97-AF65-F5344CB8AC3E}">
        <p14:creationId xmlns:p14="http://schemas.microsoft.com/office/powerpoint/2010/main" val="148431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I. blok – Metoda a teorie</a:t>
            </a:r>
          </a:p>
        </p:txBody>
      </p:sp>
    </p:spTree>
    <p:extLst>
      <p:ext uri="{BB962C8B-B14F-4D97-AF65-F5344CB8AC3E}">
        <p14:creationId xmlns:p14="http://schemas.microsoft.com/office/powerpoint/2010/main" val="301192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Pojem, předmět, účel právní komparatistiky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669522"/>
            <a:ext cx="8597044" cy="4810478"/>
          </a:xfrm>
        </p:spPr>
        <p:txBody>
          <a:bodyPr/>
          <a:lstStyle/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jako věda relativně nová (19. století, </a:t>
            </a:r>
            <a:r>
              <a:rPr lang="en-US" sz="2400" dirty="0">
                <a:latin typeface="Bahnschrift" panose="020B0502040204020203" pitchFamily="34" charset="0"/>
              </a:rPr>
              <a:t>1869</a:t>
            </a:r>
            <a:r>
              <a:rPr lang="cs-CZ" sz="2400" dirty="0">
                <a:latin typeface="Bahnschrift" panose="020B0502040204020203" pitchFamily="34" charset="0"/>
              </a:rPr>
              <a:t> Oxford, 1869 -</a:t>
            </a:r>
            <a:r>
              <a:rPr lang="fr-FR" sz="2400" dirty="0">
                <a:latin typeface="Bahnschrift" panose="020B0502040204020203" pitchFamily="34" charset="0"/>
              </a:rPr>
              <a:t> Société de législation comparée</a:t>
            </a:r>
            <a:r>
              <a:rPr lang="cs-CZ" sz="2400" dirty="0">
                <a:latin typeface="Bahnschrift" panose="020B0502040204020203" pitchFamily="34" charset="0"/>
              </a:rPr>
              <a:t>), ale jako metoda stará (Aristoteles, </a:t>
            </a:r>
            <a:r>
              <a:rPr lang="cs-CZ" sz="2400" dirty="0" err="1">
                <a:latin typeface="Bahnschrift" panose="020B0502040204020203" pitchFamily="34" charset="0"/>
              </a:rPr>
              <a:t>Montesquieu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Dicey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Bülow</a:t>
            </a:r>
            <a:r>
              <a:rPr lang="cs-CZ" sz="2400" dirty="0">
                <a:latin typeface="Bahnschrift" panose="020B0502040204020203" pitchFamily="34" charset="0"/>
              </a:rPr>
              <a:t>, O. Mayer) - První kongres v Paříži v 1900), velký vývoj ve 20. století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Funkce, cíl – špatná otázka? (</a:t>
            </a:r>
            <a:r>
              <a:rPr lang="cs-CZ" sz="2400" dirty="0" err="1">
                <a:latin typeface="Bahnschrift" panose="020B0502040204020203" pitchFamily="34" charset="0"/>
              </a:rPr>
              <a:t>Sacco</a:t>
            </a:r>
            <a:r>
              <a:rPr lang="cs-CZ" sz="2400" dirty="0">
                <a:latin typeface="Bahnschrift" panose="020B0502040204020203" pitchFamily="34" charset="0"/>
              </a:rPr>
              <a:t>)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 err="1">
                <a:latin typeface="Bahnschrift" panose="020B0502040204020203" pitchFamily="34" charset="0"/>
              </a:rPr>
              <a:t>Compare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means</a:t>
            </a:r>
            <a:r>
              <a:rPr lang="cs-CZ" sz="2400" dirty="0">
                <a:latin typeface="Bahnschrift" panose="020B0502040204020203" pitchFamily="34" charset="0"/>
              </a:rPr>
              <a:t> to </a:t>
            </a:r>
            <a:r>
              <a:rPr lang="cs-CZ" sz="2400" dirty="0" err="1">
                <a:latin typeface="Bahnschrift" panose="020B0502040204020203" pitchFamily="34" charset="0"/>
              </a:rPr>
              <a:t>observe</a:t>
            </a:r>
            <a:r>
              <a:rPr lang="cs-CZ" sz="2400" dirty="0">
                <a:latin typeface="Bahnschrift" panose="020B0502040204020203" pitchFamily="34" charset="0"/>
              </a:rPr>
              <a:t> and to </a:t>
            </a:r>
            <a:r>
              <a:rPr lang="cs-CZ" sz="2400" dirty="0" err="1">
                <a:latin typeface="Bahnschrift" panose="020B0502040204020203" pitchFamily="34" charset="0"/>
              </a:rPr>
              <a:t>explain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similarities</a:t>
            </a:r>
            <a:r>
              <a:rPr lang="cs-CZ" sz="2400" dirty="0">
                <a:latin typeface="Bahnschrift" panose="020B0502040204020203" pitchFamily="34" charset="0"/>
              </a:rPr>
              <a:t> as </a:t>
            </a:r>
            <a:r>
              <a:rPr lang="cs-CZ" sz="2400" dirty="0" err="1">
                <a:latin typeface="Bahnschrift" panose="020B0502040204020203" pitchFamily="34" charset="0"/>
              </a:rPr>
              <a:t>well</a:t>
            </a:r>
            <a:r>
              <a:rPr lang="cs-CZ" sz="2400" dirty="0">
                <a:latin typeface="Bahnschrift" panose="020B0502040204020203" pitchFamily="34" charset="0"/>
              </a:rPr>
              <a:t> as </a:t>
            </a:r>
            <a:r>
              <a:rPr lang="cs-CZ" sz="2400" dirty="0" err="1">
                <a:latin typeface="Bahnschrift" panose="020B0502040204020203" pitchFamily="34" charset="0"/>
              </a:rPr>
              <a:t>differences</a:t>
            </a:r>
            <a:r>
              <a:rPr lang="cs-CZ" sz="2400" dirty="0">
                <a:latin typeface="Bahnschrift" panose="020B0502040204020203" pitchFamily="34" charset="0"/>
              </a:rPr>
              <a:t> (</a:t>
            </a:r>
            <a:r>
              <a:rPr lang="cs-CZ" sz="2400" dirty="0" err="1">
                <a:latin typeface="Bahnschrift" panose="020B0502040204020203" pitchFamily="34" charset="0"/>
              </a:rPr>
              <a:t>Schlesinger</a:t>
            </a:r>
            <a:r>
              <a:rPr lang="cs-CZ" sz="2400" dirty="0">
                <a:latin typeface="Bahnschrift" panose="020B0502040204020203" pitchFamily="34" charset="0"/>
              </a:rPr>
              <a:t>)</a:t>
            </a:r>
          </a:p>
          <a:p>
            <a:endParaRPr lang="cs-CZ" altLang="cs-CZ" sz="2600" dirty="0"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Právní komparatistika a právní odvětví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400738" cy="4858565"/>
          </a:xfrm>
        </p:spPr>
        <p:txBody>
          <a:bodyPr/>
          <a:lstStyle/>
          <a:p>
            <a:r>
              <a:rPr lang="cs-CZ" sz="2400" dirty="0">
                <a:latin typeface="Bahnschrift" panose="020B0502040204020203" pitchFamily="34" charset="0"/>
              </a:rPr>
              <a:t>Začátek 20. století: převážně soukromé právo</a:t>
            </a:r>
          </a:p>
          <a:p>
            <a:pPr lvl="1"/>
            <a:r>
              <a:rPr lang="en-US" sz="2000" dirty="0"/>
              <a:t>Ernst </a:t>
            </a:r>
            <a:r>
              <a:rPr lang="en-US" sz="2000" dirty="0" err="1"/>
              <a:t>Rabel</a:t>
            </a:r>
            <a:endParaRPr lang="en-US" sz="2000" dirty="0"/>
          </a:p>
          <a:p>
            <a:pPr lvl="1"/>
            <a:r>
              <a:rPr lang="en-US" sz="2000" dirty="0"/>
              <a:t>Konrad </a:t>
            </a:r>
            <a:r>
              <a:rPr lang="en-US" sz="2000" dirty="0" err="1"/>
              <a:t>Zweigert</a:t>
            </a:r>
            <a:r>
              <a:rPr lang="en-US" sz="2000" dirty="0"/>
              <a:t> &amp; Hein K</a:t>
            </a:r>
            <a:r>
              <a:rPr lang="cs-CZ" sz="2000" dirty="0"/>
              <a:t>ö</a:t>
            </a:r>
            <a:r>
              <a:rPr lang="en-US" sz="2000" dirty="0" err="1"/>
              <a:t>tz</a:t>
            </a:r>
            <a:r>
              <a:rPr lang="en-US" sz="2000" dirty="0"/>
              <a:t>; </a:t>
            </a:r>
            <a:r>
              <a:rPr lang="en-US" sz="2000" dirty="0" err="1"/>
              <a:t>Einf</a:t>
            </a:r>
            <a:r>
              <a:rPr lang="de-DE" sz="2000" dirty="0" err="1"/>
              <a:t>ührung</a:t>
            </a:r>
            <a:r>
              <a:rPr lang="de-DE" sz="2000" dirty="0"/>
              <a:t> in die Rechtsvergleichung</a:t>
            </a:r>
            <a:endParaRPr lang="cs-CZ" sz="2000" dirty="0"/>
          </a:p>
          <a:p>
            <a:pPr lvl="1"/>
            <a:r>
              <a:rPr lang="en-US" sz="2000" dirty="0"/>
              <a:t>Ren</a:t>
            </a:r>
            <a:r>
              <a:rPr lang="cs-CZ" sz="2000" dirty="0"/>
              <a:t>é</a:t>
            </a:r>
            <a:r>
              <a:rPr lang="en-US" sz="2000" dirty="0"/>
              <a:t> David, Major Legal Systems in the World Today</a:t>
            </a:r>
            <a:endParaRPr lang="cs-CZ" sz="2000" dirty="0"/>
          </a:p>
          <a:p>
            <a:pPr lvl="1"/>
            <a:r>
              <a:rPr lang="en-US" sz="2000" dirty="0"/>
              <a:t>Rudolf B. Schlesinger, Hans W. Baade, Peter E. Herzog &amp; Edward M. Wise, Comparative Law</a:t>
            </a:r>
          </a:p>
          <a:p>
            <a:pPr lvl="1"/>
            <a:r>
              <a:rPr lang="cs-CZ" sz="2000" dirty="0">
                <a:latin typeface="Bahnschrift" panose="020B0502040204020203" pitchFamily="34" charset="0"/>
              </a:rPr>
              <a:t>Němečtí právníci židovského původu (</a:t>
            </a:r>
            <a:r>
              <a:rPr lang="cs-CZ" sz="2000" dirty="0" err="1">
                <a:latin typeface="Bahnschrift" panose="020B0502040204020203" pitchFamily="34" charset="0"/>
              </a:rPr>
              <a:t>Schmitthoff</a:t>
            </a:r>
            <a:r>
              <a:rPr lang="cs-CZ" sz="2000" dirty="0">
                <a:latin typeface="Bahnschrift" panose="020B0502040204020203" pitchFamily="34" charset="0"/>
              </a:rPr>
              <a:t>, Mann, </a:t>
            </a:r>
            <a:r>
              <a:rPr lang="cs-CZ" sz="2000" dirty="0" err="1">
                <a:latin typeface="Bahnschrift" panose="020B0502040204020203" pitchFamily="34" charset="0"/>
              </a:rPr>
              <a:t>Wolff</a:t>
            </a:r>
            <a:r>
              <a:rPr lang="cs-CZ" sz="2000" dirty="0">
                <a:latin typeface="Bahnschrift" panose="020B0502040204020203" pitchFamily="34" charset="0"/>
              </a:rPr>
              <a:t>, </a:t>
            </a:r>
            <a:r>
              <a:rPr lang="cs-CZ" sz="2000" dirty="0" err="1">
                <a:latin typeface="Bahnschrift" panose="020B0502040204020203" pitchFamily="34" charset="0"/>
              </a:rPr>
              <a:t>Kahn-Freund</a:t>
            </a:r>
            <a:r>
              <a:rPr lang="cs-CZ" sz="2000" dirty="0">
                <a:latin typeface="Bahnschrift" panose="020B0502040204020203" pitchFamily="34" charset="0"/>
              </a:rPr>
              <a:t> atd)   </a:t>
            </a:r>
            <a:r>
              <a:rPr lang="en-US" sz="2000" dirty="0">
                <a:latin typeface="Bahnschrift" panose="020B0502040204020203" pitchFamily="34" charset="0"/>
              </a:rPr>
              <a:t> </a:t>
            </a:r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Veřejné právo bylo vnímáno jako politické právo, nevhodné pro komparatistiku (například </a:t>
            </a:r>
            <a:r>
              <a:rPr lang="cs-CZ" sz="2400" dirty="0" err="1">
                <a:latin typeface="Bahnschrift" panose="020B0502040204020203" pitchFamily="34" charset="0"/>
              </a:rPr>
              <a:t>Nawiaski</a:t>
            </a:r>
            <a:r>
              <a:rPr lang="cs-CZ" sz="2400" dirty="0">
                <a:latin typeface="Bahnschrift" panose="020B0502040204020203" pitchFamily="34" charset="0"/>
              </a:rPr>
              <a:t>, VVDSTRL, 1927)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Změna po 2. světové válce –právníci žijící v emigraci v USA</a:t>
            </a:r>
          </a:p>
          <a:p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constitutional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administrative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r>
              <a:rPr lang="cs-CZ" sz="2400" dirty="0">
                <a:latin typeface="Bahnschrift" panose="020B0502040204020203" pitchFamily="34" charset="0"/>
              </a:rPr>
              <a:t>, </a:t>
            </a:r>
            <a:r>
              <a:rPr lang="cs-CZ" sz="2400" dirty="0" err="1">
                <a:latin typeface="Bahnschrift" panose="020B0502040204020203" pitchFamily="34" charset="0"/>
              </a:rPr>
              <a:t>comparative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criminal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law</a:t>
            </a:r>
            <a:r>
              <a:rPr lang="cs-CZ" sz="2400" dirty="0">
                <a:latin typeface="Bahnschrift" panose="020B0502040204020203" pitchFamily="34" charset="0"/>
              </a:rPr>
              <a:t> </a:t>
            </a:r>
            <a:r>
              <a:rPr lang="cs-CZ" sz="2400" dirty="0" err="1">
                <a:latin typeface="Bahnschrift" panose="020B0502040204020203" pitchFamily="34" charset="0"/>
              </a:rPr>
              <a:t>etc</a:t>
            </a:r>
            <a:r>
              <a:rPr lang="cs-CZ" sz="2400" dirty="0">
                <a:latin typeface="Bahnschrift" panose="020B0502040204020203" pitchFamily="34" charset="0"/>
              </a:rPr>
              <a:t>. </a:t>
            </a:r>
          </a:p>
          <a:p>
            <a:r>
              <a:rPr lang="cs-CZ" sz="2400" dirty="0">
                <a:latin typeface="Bahnschrift" panose="020B0502040204020203" pitchFamily="34" charset="0"/>
              </a:rPr>
              <a:t>Právní komparatistika se emancipovala od soukromého práva.</a:t>
            </a:r>
          </a:p>
          <a:p>
            <a:pPr marL="72000" indent="0">
              <a:buNone/>
            </a:pPr>
            <a:endParaRPr lang="cs-CZ" sz="2400" b="1" dirty="0">
              <a:latin typeface="Bahnschrift" panose="020B0502040204020203" pitchFamily="34" charset="0"/>
            </a:endParaRPr>
          </a:p>
          <a:p>
            <a:endParaRPr lang="en-US" sz="2400" dirty="0"/>
          </a:p>
          <a:p>
            <a:pPr algn="just"/>
            <a:endParaRPr lang="en-US" sz="24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0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Pojem, předmět, účel právní komparatistiky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669522"/>
            <a:ext cx="8597044" cy="4810478"/>
          </a:xfrm>
        </p:spPr>
        <p:txBody>
          <a:bodyPr/>
          <a:lstStyle/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cs-CZ" sz="2400" dirty="0">
                <a:latin typeface="Bahnschrift" panose="020B0502040204020203" pitchFamily="34" charset="0"/>
              </a:rPr>
              <a:t>Co můžeme srovnávat? Právní instituce, právní systémy,  právní praxe, zpráva o jednotlivých zemích</a:t>
            </a:r>
          </a:p>
          <a:p>
            <a:endParaRPr lang="cs-CZ" sz="2400" dirty="0">
              <a:latin typeface="Bahnschrift" panose="020B0502040204020203" pitchFamily="34" charset="0"/>
            </a:endParaRPr>
          </a:p>
          <a:p>
            <a:r>
              <a:rPr lang="en-US" sz="2400" dirty="0" err="1">
                <a:latin typeface="Bahnschrift" panose="020B0502040204020203" pitchFamily="34" charset="0"/>
              </a:rPr>
              <a:t>související</a:t>
            </a:r>
            <a:r>
              <a:rPr lang="en-US" sz="2400" dirty="0">
                <a:latin typeface="Bahnschrift" panose="020B0502040204020203" pitchFamily="34" charset="0"/>
              </a:rPr>
              <a:t> </a:t>
            </a:r>
            <a:r>
              <a:rPr lang="cs-CZ" sz="2400" dirty="0">
                <a:latin typeface="Bahnschrift" panose="020B0502040204020203" pitchFamily="34" charset="0"/>
              </a:rPr>
              <a:t>obory: právní překlady, právní historie, právní sociologie, právní etnologie/ antropologie, mezinárodní právo soukromé, mezinárodní právo, komparativní politologie</a:t>
            </a:r>
            <a:endParaRPr lang="cs-CZ" altLang="cs-CZ" sz="2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Pojem, předmět, účel právní komparatistiky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10553" y="1423447"/>
            <a:ext cx="8520705" cy="4930553"/>
          </a:xfrm>
        </p:spPr>
        <p:txBody>
          <a:bodyPr/>
          <a:lstStyle/>
          <a:p>
            <a:r>
              <a:rPr lang="en-US" sz="2400" dirty="0" err="1">
                <a:latin typeface="Bahnschrift" panose="020B0502040204020203" pitchFamily="34" charset="0"/>
              </a:rPr>
              <a:t>Hirschl</a:t>
            </a:r>
            <a:r>
              <a:rPr lang="en-US" sz="2400" dirty="0">
                <a:latin typeface="Bahnschrift" panose="020B0502040204020203" pitchFamily="34" charset="0"/>
              </a:rPr>
              <a:t>, The Question of Case Selection in </a:t>
            </a:r>
            <a:r>
              <a:rPr lang="en-US" sz="2400" dirty="0" err="1">
                <a:latin typeface="Bahnschrift" panose="020B0502040204020203" pitchFamily="34" charset="0"/>
              </a:rPr>
              <a:t>Comarative</a:t>
            </a:r>
            <a:r>
              <a:rPr lang="en-US" sz="2400" dirty="0">
                <a:latin typeface="Bahnschrift" panose="020B0502040204020203" pitchFamily="34" charset="0"/>
              </a:rPr>
              <a:t> Law, 53 AJIL (2005), 125 (126) / comparative law </a:t>
            </a:r>
            <a:endParaRPr lang="cs-CZ" sz="2400" dirty="0">
              <a:latin typeface="Bahnschrift" panose="020B0502040204020203" pitchFamily="34" charset="0"/>
            </a:endParaRPr>
          </a:p>
          <a:p>
            <a:pPr algn="just"/>
            <a:r>
              <a:rPr lang="en-US" sz="2400" dirty="0"/>
              <a:t>(1) freestanding, single-country studies dealing with any country other than the author's own; </a:t>
            </a:r>
          </a:p>
          <a:p>
            <a:pPr algn="just"/>
            <a:r>
              <a:rPr lang="en-US" sz="2400" dirty="0"/>
              <a:t>(2) comparative reference aimed at self-reflection through analogy, distinction, and contrast; (“best”, “right”, “just”)</a:t>
            </a:r>
          </a:p>
          <a:p>
            <a:pPr algn="just"/>
            <a:r>
              <a:rPr lang="en-US" sz="2400" dirty="0"/>
              <a:t>(3) comparative research aimed at generating "thick" concepts through multi-faceted descriptions; </a:t>
            </a:r>
          </a:p>
          <a:p>
            <a:pPr algn="just"/>
            <a:r>
              <a:rPr lang="en-US" sz="2400" dirty="0"/>
              <a:t>(4) controlled comparison and inference-oriented case selection principles in order to assess change, explain dynamics, and make inferences about cause and effect through systematic case selection and analysis of data / (quantitative / social sciences approach)</a:t>
            </a:r>
            <a:endParaRPr lang="cs-CZ" altLang="cs-CZ" sz="2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8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349011"/>
            <a:ext cx="8597044" cy="4810478"/>
          </a:xfrm>
        </p:spPr>
        <p:txBody>
          <a:bodyPr/>
          <a:lstStyle/>
          <a:p>
            <a:r>
              <a:rPr lang="cs-CZ" sz="2400" b="1" dirty="0">
                <a:latin typeface="Bahnschrift" panose="020B0502040204020203" pitchFamily="34" charset="0"/>
              </a:rPr>
              <a:t>Legislativa</a:t>
            </a:r>
            <a:r>
              <a:rPr lang="cs-CZ" sz="2400" dirty="0">
                <a:latin typeface="Bahnschrift" panose="020B0502040204020203" pitchFamily="34" charset="0"/>
              </a:rPr>
              <a:t>: </a:t>
            </a:r>
            <a:r>
              <a:rPr lang="cs-CZ" sz="2400" dirty="0" err="1">
                <a:latin typeface="Bahnschrift" panose="020B0502040204020203" pitchFamily="34" charset="0"/>
              </a:rPr>
              <a:t>best-practices</a:t>
            </a:r>
            <a:r>
              <a:rPr lang="cs-CZ" sz="2400" dirty="0">
                <a:latin typeface="Bahnschrift" panose="020B0502040204020203" pitchFamily="34" charset="0"/>
              </a:rPr>
              <a:t>, inspirace, </a:t>
            </a:r>
          </a:p>
          <a:p>
            <a:pPr lvl="1"/>
            <a:r>
              <a:rPr lang="cs-CZ" dirty="0">
                <a:latin typeface="Bahnschrift" panose="020B0502040204020203" pitchFamily="34" charset="0"/>
              </a:rPr>
              <a:t>národní, nadnárodní (EU - právní harmonizace, </a:t>
            </a:r>
            <a:r>
              <a:rPr lang="cs-CZ" dirty="0" err="1">
                <a:latin typeface="Bahnschrift" panose="020B0502040204020203" pitchFamily="34" charset="0"/>
              </a:rPr>
              <a:t>Council</a:t>
            </a:r>
            <a:r>
              <a:rPr lang="cs-CZ" dirty="0">
                <a:latin typeface="Bahnschrift" panose="020B0502040204020203" pitchFamily="34" charset="0"/>
              </a:rPr>
              <a:t> </a:t>
            </a:r>
            <a:r>
              <a:rPr lang="cs-CZ" dirty="0" err="1">
                <a:latin typeface="Bahnschrift" panose="020B0502040204020203" pitchFamily="34" charset="0"/>
              </a:rPr>
              <a:t>of</a:t>
            </a:r>
            <a:r>
              <a:rPr lang="cs-CZ" dirty="0">
                <a:latin typeface="Bahnschrift" panose="020B0502040204020203" pitchFamily="34" charset="0"/>
              </a:rPr>
              <a:t> </a:t>
            </a:r>
            <a:r>
              <a:rPr lang="cs-CZ" dirty="0" err="1">
                <a:latin typeface="Bahnschrift" panose="020B0502040204020203" pitchFamily="34" charset="0"/>
              </a:rPr>
              <a:t>Europe</a:t>
            </a:r>
            <a:r>
              <a:rPr lang="cs-CZ" dirty="0">
                <a:latin typeface="Bahnschrift" panose="020B0502040204020203" pitchFamily="34" charset="0"/>
              </a:rPr>
              <a:t>) mezinárodní (UNICROIT, UNCITRAL, například CISG)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Soudnictví</a:t>
            </a:r>
            <a:r>
              <a:rPr lang="cs-CZ" sz="2400" dirty="0">
                <a:latin typeface="Bahnschrift" panose="020B0502040204020203" pitchFamily="34" charset="0"/>
              </a:rPr>
              <a:t>: mezinárodní (MSD v Haagu, ESLP), nadnárodní (SDEU), národní – inspirace, </a:t>
            </a:r>
            <a:r>
              <a:rPr lang="cs-CZ" sz="2400" i="1" dirty="0" err="1">
                <a:latin typeface="Bahnschrift" panose="020B0502040204020203" pitchFamily="34" charset="0"/>
              </a:rPr>
              <a:t>transplants</a:t>
            </a:r>
            <a:r>
              <a:rPr lang="cs-CZ" sz="2400" i="1" dirty="0">
                <a:latin typeface="Bahnschrift" panose="020B0502040204020203" pitchFamily="34" charset="0"/>
              </a:rPr>
              <a:t> 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Administrativní</a:t>
            </a:r>
            <a:r>
              <a:rPr lang="cs-CZ" sz="2400" dirty="0">
                <a:latin typeface="Bahnschrift" panose="020B0502040204020203" pitchFamily="34" charset="0"/>
              </a:rPr>
              <a:t> (mezinárodní praxe – </a:t>
            </a:r>
            <a:r>
              <a:rPr lang="cs-CZ" sz="2400" dirty="0" err="1">
                <a:latin typeface="Bahnschrift" panose="020B0502040204020203" pitchFamily="34" charset="0"/>
              </a:rPr>
              <a:t>facebook</a:t>
            </a:r>
            <a:r>
              <a:rPr lang="en-US" sz="2400" dirty="0">
                <a:latin typeface="Bahnschrift" panose="020B0502040204020203" pitchFamily="34" charset="0"/>
              </a:rPr>
              <a:t>, bit coin</a:t>
            </a:r>
            <a:r>
              <a:rPr lang="cs-CZ" sz="2400" dirty="0">
                <a:latin typeface="Bahnschrift" panose="020B0502040204020203" pitchFamily="34" charset="0"/>
              </a:rPr>
              <a:t>)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Advokacie</a:t>
            </a:r>
            <a:r>
              <a:rPr lang="cs-CZ" sz="2400" dirty="0">
                <a:latin typeface="Bahnschrift" panose="020B0502040204020203" pitchFamily="34" charset="0"/>
              </a:rPr>
              <a:t>: nejvhodnější právní režim pro daný případ, hledání argumentů </a:t>
            </a:r>
          </a:p>
          <a:p>
            <a:r>
              <a:rPr lang="cs-CZ" sz="2400" b="1" dirty="0">
                <a:latin typeface="Bahnschrift" panose="020B0502040204020203" pitchFamily="34" charset="0"/>
              </a:rPr>
              <a:t>Akademie</a:t>
            </a:r>
            <a:r>
              <a:rPr lang="cs-CZ" sz="2400" dirty="0">
                <a:latin typeface="Bahnschrift" panose="020B0502040204020203" pitchFamily="34" charset="0"/>
              </a:rPr>
              <a:t>: pochopení cizího i svého práva, upozornění na různé </a:t>
            </a:r>
            <a:r>
              <a:rPr lang="en-US" sz="2400" dirty="0" err="1">
                <a:latin typeface="Bahnschrift" panose="020B0502040204020203" pitchFamily="34" charset="0"/>
              </a:rPr>
              <a:t>pr</a:t>
            </a:r>
            <a:r>
              <a:rPr lang="cs-CZ" sz="2400" dirty="0">
                <a:latin typeface="Bahnschrift" panose="020B0502040204020203" pitchFamily="34" charset="0"/>
              </a:rPr>
              <a:t>á</a:t>
            </a:r>
            <a:r>
              <a:rPr lang="en-US" sz="2400" dirty="0" err="1">
                <a:latin typeface="Bahnschrift" panose="020B0502040204020203" pitchFamily="34" charset="0"/>
              </a:rPr>
              <a:t>vn</a:t>
            </a:r>
            <a:r>
              <a:rPr lang="cs-CZ" sz="2400" dirty="0">
                <a:latin typeface="Bahnschrift" panose="020B0502040204020203" pitchFamily="34" charset="0"/>
              </a:rPr>
              <a:t>í</a:t>
            </a:r>
            <a:r>
              <a:rPr lang="en-US" sz="2400" dirty="0">
                <a:latin typeface="Bahnschrift" panose="020B0502040204020203" pitchFamily="34" charset="0"/>
              </a:rPr>
              <a:t> s</a:t>
            </a:r>
            <a:r>
              <a:rPr lang="cs-CZ" sz="2400" dirty="0">
                <a:latin typeface="Bahnschrift" panose="020B0502040204020203" pitchFamily="34" charset="0"/>
              </a:rPr>
              <a:t>y</a:t>
            </a:r>
            <a:r>
              <a:rPr lang="en-US" sz="2400" dirty="0" err="1">
                <a:latin typeface="Bahnschrift" panose="020B0502040204020203" pitchFamily="34" charset="0"/>
              </a:rPr>
              <a:t>st</a:t>
            </a:r>
            <a:r>
              <a:rPr lang="cs-CZ" sz="2400" dirty="0">
                <a:latin typeface="Bahnschrift" panose="020B0502040204020203" pitchFamily="34" charset="0"/>
              </a:rPr>
              <a:t>é</a:t>
            </a:r>
            <a:r>
              <a:rPr lang="en-US" sz="2400" dirty="0">
                <a:latin typeface="Bahnschrift" panose="020B0502040204020203" pitchFamily="34" charset="0"/>
              </a:rPr>
              <a:t>my</a:t>
            </a:r>
            <a:r>
              <a:rPr lang="cs-CZ" sz="2400" dirty="0">
                <a:latin typeface="Bahnschrift" panose="020B0502040204020203" pitchFamily="34" charset="0"/>
              </a:rPr>
              <a:t> a metody, zajímavé případy pro inspiraci – jak bychom ten případ (vy)řešili my</a:t>
            </a:r>
          </a:p>
        </p:txBody>
      </p:sp>
    </p:spTree>
    <p:extLst>
      <p:ext uri="{BB962C8B-B14F-4D97-AF65-F5344CB8AC3E}">
        <p14:creationId xmlns:p14="http://schemas.microsoft.com/office/powerpoint/2010/main" val="403963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Praktické využití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4215" y="1023760"/>
            <a:ext cx="8400738" cy="4858565"/>
          </a:xfrm>
        </p:spPr>
        <p:txBody>
          <a:bodyPr/>
          <a:lstStyle/>
          <a:p>
            <a:r>
              <a:rPr lang="cs-CZ" sz="2400" b="1" dirty="0">
                <a:latin typeface="Bahnschrift" panose="020B0502040204020203" pitchFamily="34" charset="0"/>
              </a:rPr>
              <a:t>Metoda:</a:t>
            </a: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Mezinárodní nebo nadnárodní legislativa: metoda je právní harmonizace, hledání nejlepšího řešení, klasický úkol právní komparatistiky (</a:t>
            </a:r>
            <a:r>
              <a:rPr lang="cs-CZ" sz="2000" b="1" dirty="0" err="1">
                <a:latin typeface="Bahnschrift" panose="020B0502040204020203" pitchFamily="34" charset="0"/>
              </a:rPr>
              <a:t>Rabel</a:t>
            </a:r>
            <a:r>
              <a:rPr lang="cs-CZ" sz="2000" b="1" dirty="0">
                <a:latin typeface="Bahnschrift" panose="020B0502040204020203" pitchFamily="34" charset="0"/>
              </a:rPr>
              <a:t>, </a:t>
            </a:r>
            <a:r>
              <a:rPr lang="cs-CZ" sz="2000" b="1" dirty="0" err="1">
                <a:latin typeface="Bahnschrift" panose="020B0502040204020203" pitchFamily="34" charset="0"/>
              </a:rPr>
              <a:t>Zweigert</a:t>
            </a:r>
            <a:r>
              <a:rPr lang="cs-CZ" sz="2000" b="1" dirty="0">
                <a:latin typeface="Bahnschrift" panose="020B0502040204020203" pitchFamily="34" charset="0"/>
              </a:rPr>
              <a:t>/</a:t>
            </a:r>
            <a:r>
              <a:rPr lang="cs-CZ" sz="2000" b="1" dirty="0" err="1">
                <a:latin typeface="Bahnschrift" panose="020B0502040204020203" pitchFamily="34" charset="0"/>
              </a:rPr>
              <a:t>Kötz</a:t>
            </a:r>
            <a:r>
              <a:rPr lang="cs-CZ" sz="2000" b="1" dirty="0">
                <a:latin typeface="Bahnschrift" panose="020B0502040204020203" pitchFamily="34" charset="0"/>
              </a:rPr>
              <a:t> – </a:t>
            </a:r>
            <a:r>
              <a:rPr lang="cs-CZ" sz="2000" b="1" i="1" dirty="0" err="1">
                <a:latin typeface="Bahnschrift" panose="020B0502040204020203" pitchFamily="34" charset="0"/>
              </a:rPr>
              <a:t>praesumptio</a:t>
            </a:r>
            <a:r>
              <a:rPr lang="cs-CZ" sz="2000" b="1" i="1" dirty="0">
                <a:latin typeface="Bahnschrift" panose="020B0502040204020203" pitchFamily="34" charset="0"/>
              </a:rPr>
              <a:t> </a:t>
            </a:r>
            <a:r>
              <a:rPr lang="cs-CZ" sz="2000" b="1" i="1" dirty="0" err="1">
                <a:latin typeface="Bahnschrift" panose="020B0502040204020203" pitchFamily="34" charset="0"/>
              </a:rPr>
              <a:t>similitudinis</a:t>
            </a:r>
            <a:r>
              <a:rPr lang="cs-CZ" sz="2000" b="1" dirty="0">
                <a:latin typeface="Bahnschrift" panose="020B0502040204020203" pitchFamily="34" charset="0"/>
              </a:rPr>
              <a:t>) –</a:t>
            </a:r>
            <a:br>
              <a:rPr lang="cs-CZ" sz="2000" b="1" dirty="0">
                <a:latin typeface="Bahnschrift" panose="020B0502040204020203" pitchFamily="34" charset="0"/>
              </a:rPr>
            </a:br>
            <a:br>
              <a:rPr lang="cs-CZ" sz="2000" b="1" dirty="0">
                <a:latin typeface="Bahnschrift" panose="020B0502040204020203" pitchFamily="34" charset="0"/>
              </a:rPr>
            </a:br>
            <a:r>
              <a:rPr lang="cs-CZ" sz="2000" b="1" dirty="0">
                <a:latin typeface="Bahnschrift" panose="020B0502040204020203" pitchFamily="34" charset="0"/>
              </a:rPr>
              <a:t>nejlepší ? Jaké meřítko – hodnotové racionální nebo účelově racionální (M. Weber) – </a:t>
            </a:r>
            <a:r>
              <a:rPr lang="cs-CZ" sz="2000" b="1" dirty="0" err="1">
                <a:latin typeface="Bahnschrift" panose="020B0502040204020203" pitchFamily="34" charset="0"/>
              </a:rPr>
              <a:t>economic</a:t>
            </a:r>
            <a:r>
              <a:rPr lang="cs-CZ" sz="2000" b="1" dirty="0">
                <a:latin typeface="Bahnschrift" panose="020B0502040204020203" pitchFamily="34" charset="0"/>
              </a:rPr>
              <a:t> </a:t>
            </a:r>
            <a:r>
              <a:rPr lang="cs-CZ" sz="2000" b="1" dirty="0" err="1">
                <a:latin typeface="Bahnschrift" panose="020B0502040204020203" pitchFamily="34" charset="0"/>
              </a:rPr>
              <a:t>analysis</a:t>
            </a:r>
            <a:r>
              <a:rPr lang="cs-CZ" sz="2000" b="1" dirty="0">
                <a:latin typeface="Bahnschrift" panose="020B0502040204020203" pitchFamily="34" charset="0"/>
              </a:rPr>
              <a:t> - jak měřit úspěch právní harmonizace – CISG</a:t>
            </a:r>
          </a:p>
          <a:p>
            <a:pPr marL="324000" lvl="1" indent="0">
              <a:buNone/>
            </a:pPr>
            <a:endParaRPr lang="cs-CZ" sz="2000" b="1" dirty="0">
              <a:latin typeface="Bahnschrift" panose="020B0502040204020203" pitchFamily="34" charset="0"/>
            </a:endParaRPr>
          </a:p>
          <a:p>
            <a:pPr lvl="1"/>
            <a:r>
              <a:rPr lang="cs-CZ" sz="2000" b="1" dirty="0">
                <a:latin typeface="Bahnschrift" panose="020B0502040204020203" pitchFamily="34" charset="0"/>
              </a:rPr>
              <a:t>Národní: </a:t>
            </a:r>
            <a:r>
              <a:rPr lang="cs-CZ" sz="2000" b="1" dirty="0" err="1">
                <a:latin typeface="Bahnschrift" panose="020B0502040204020203" pitchFamily="34" charset="0"/>
              </a:rPr>
              <a:t>legal</a:t>
            </a:r>
            <a:r>
              <a:rPr lang="cs-CZ" sz="2000" b="1" dirty="0">
                <a:latin typeface="Bahnschrift" panose="020B0502040204020203" pitchFamily="34" charset="0"/>
              </a:rPr>
              <a:t> </a:t>
            </a:r>
            <a:r>
              <a:rPr lang="cs-CZ" sz="2000" b="1" dirty="0" err="1">
                <a:latin typeface="Bahnschrift" panose="020B0502040204020203" pitchFamily="34" charset="0"/>
              </a:rPr>
              <a:t>transplant</a:t>
            </a:r>
            <a:r>
              <a:rPr lang="cs-CZ" sz="2000" b="1" dirty="0">
                <a:latin typeface="Bahnschrift" panose="020B0502040204020203" pitchFamily="34" charset="0"/>
              </a:rPr>
              <a:t>, </a:t>
            </a:r>
            <a:r>
              <a:rPr lang="cs-CZ" sz="2000" b="1" dirty="0" err="1">
                <a:latin typeface="Bahnschrift" panose="020B0502040204020203" pitchFamily="34" charset="0"/>
              </a:rPr>
              <a:t>legal</a:t>
            </a:r>
            <a:r>
              <a:rPr lang="cs-CZ" sz="2000" b="1" dirty="0">
                <a:latin typeface="Bahnschrift" panose="020B0502040204020203" pitchFamily="34" charset="0"/>
              </a:rPr>
              <a:t> </a:t>
            </a:r>
            <a:r>
              <a:rPr lang="cs-CZ" sz="2000" b="1" dirty="0" err="1">
                <a:latin typeface="Bahnschrift" panose="020B0502040204020203" pitchFamily="34" charset="0"/>
              </a:rPr>
              <a:t>borrowing</a:t>
            </a:r>
            <a:r>
              <a:rPr lang="cs-CZ" sz="2000" b="1" dirty="0">
                <a:latin typeface="Bahnschrift" panose="020B0502040204020203" pitchFamily="34" charset="0"/>
              </a:rPr>
              <a:t> – nejmíň vyjasněná otázka</a:t>
            </a:r>
            <a:endParaRPr lang="en-US" sz="2000" b="1" dirty="0">
              <a:latin typeface="Bahnschrift" panose="020B0502040204020203" pitchFamily="34" charset="0"/>
            </a:endParaRPr>
          </a:p>
          <a:p>
            <a:pPr marL="324000" lvl="1" indent="0">
              <a:buNone/>
            </a:pPr>
            <a:r>
              <a:rPr lang="en-US" sz="2000" b="1" dirty="0">
                <a:latin typeface="Bahnschrift" panose="020B0502040204020203" pitchFamily="34" charset="0"/>
              </a:rPr>
              <a:t>	je mo</a:t>
            </a:r>
            <a:r>
              <a:rPr lang="cs-CZ" sz="2000" b="1" dirty="0" err="1">
                <a:latin typeface="Bahnschrift" panose="020B0502040204020203" pitchFamily="34" charset="0"/>
              </a:rPr>
              <a:t>žné</a:t>
            </a:r>
            <a:r>
              <a:rPr lang="cs-CZ" sz="2000" b="1" dirty="0">
                <a:latin typeface="Bahnschrift" panose="020B0502040204020203" pitchFamily="34" charset="0"/>
              </a:rPr>
              <a:t> něco přímo převzít nebo jen inspirace pro zásady, cíle</a:t>
            </a:r>
            <a:endParaRPr lang="en-US" sz="2000" b="1" dirty="0">
              <a:latin typeface="Bahnschrift" panose="020B0502040204020203" pitchFamily="34" charset="0"/>
            </a:endParaRPr>
          </a:p>
          <a:p>
            <a:pPr marL="324000" lvl="1" indent="0">
              <a:buNone/>
            </a:pPr>
            <a:r>
              <a:rPr lang="en-US" sz="2000" b="1" dirty="0">
                <a:latin typeface="Bahnschrift" panose="020B0502040204020203" pitchFamily="34" charset="0"/>
              </a:rPr>
              <a:t>	</a:t>
            </a:r>
            <a:r>
              <a:rPr lang="cs-CZ" sz="2000" b="1" dirty="0">
                <a:latin typeface="Bahnschrift" panose="020B0502040204020203" pitchFamily="34" charset="0"/>
              </a:rPr>
              <a:t>jak se měří úspěch převzetí? Co je cílem: inspirace nebo nejlepší 	napodobení, identifikace problému nebo konkrétní řešení?</a:t>
            </a:r>
            <a:br>
              <a:rPr lang="cs-CZ" sz="2000" b="1" dirty="0">
                <a:latin typeface="Bahnschrift" panose="020B0502040204020203" pitchFamily="34" charset="0"/>
              </a:rPr>
            </a:br>
            <a:r>
              <a:rPr lang="cs-CZ" sz="2000" b="1" dirty="0">
                <a:latin typeface="Bahnschrift" panose="020B0502040204020203" pitchFamily="34" charset="0"/>
              </a:rPr>
              <a:t>například: </a:t>
            </a:r>
            <a:r>
              <a:rPr lang="cs-CZ" sz="2000" b="1" dirty="0" err="1">
                <a:latin typeface="Bahnschrift" panose="020B0502040204020203" pitchFamily="34" charset="0"/>
              </a:rPr>
              <a:t>class</a:t>
            </a:r>
            <a:r>
              <a:rPr lang="cs-CZ" sz="2000" b="1" dirty="0">
                <a:latin typeface="Bahnschrift" panose="020B0502040204020203" pitchFamily="34" charset="0"/>
              </a:rPr>
              <a:t> </a:t>
            </a:r>
            <a:r>
              <a:rPr lang="cs-CZ" sz="2000" b="1" dirty="0" err="1">
                <a:latin typeface="Bahnschrift" panose="020B0502040204020203" pitchFamily="34" charset="0"/>
              </a:rPr>
              <a:t>action</a:t>
            </a:r>
            <a:r>
              <a:rPr lang="cs-CZ" sz="2000" b="1" dirty="0">
                <a:latin typeface="Bahnschrift" panose="020B0502040204020203" pitchFamily="34" charset="0"/>
              </a:rPr>
              <a:t>, proporcionalita (</a:t>
            </a:r>
            <a:r>
              <a:rPr lang="cs-CZ" sz="2000" b="1" i="1" dirty="0" err="1">
                <a:latin typeface="Bahnschrift" panose="020B0502040204020203" pitchFamily="34" charset="0"/>
              </a:rPr>
              <a:t>Verhältnissmässigkeit</a:t>
            </a:r>
            <a:r>
              <a:rPr lang="cs-CZ" sz="2000" b="1" dirty="0">
                <a:latin typeface="Bahnschrift" panose="020B0502040204020203" pitchFamily="34" charset="0"/>
              </a:rPr>
              <a:t>), culpa in </a:t>
            </a:r>
            <a:r>
              <a:rPr lang="cs-CZ" sz="2000" b="1" dirty="0" err="1">
                <a:latin typeface="Bahnschrift" panose="020B0502040204020203" pitchFamily="34" charset="0"/>
              </a:rPr>
              <a:t>contrahendo</a:t>
            </a:r>
            <a:r>
              <a:rPr lang="cs-CZ" sz="2000" b="1" dirty="0">
                <a:latin typeface="Bahnschrift" panose="020B0502040204020203" pitchFamily="34" charset="0"/>
              </a:rPr>
              <a:t>?</a:t>
            </a:r>
            <a:endParaRPr lang="en-US" sz="2000" b="1" dirty="0">
              <a:latin typeface="Bahnschrift" panose="020B0502040204020203" pitchFamily="34" charset="0"/>
            </a:endParaRPr>
          </a:p>
          <a:p>
            <a:pPr lvl="1"/>
            <a:endParaRPr lang="cs-CZ" sz="2000" b="1" dirty="0">
              <a:latin typeface="Bahnschrift" panose="020B0502040204020203" pitchFamily="34" charset="0"/>
            </a:endParaRPr>
          </a:p>
          <a:p>
            <a:pPr marL="72000" indent="0">
              <a:buNone/>
            </a:pPr>
            <a:endParaRPr lang="cs-CZ" sz="2400" b="1" dirty="0">
              <a:latin typeface="Bahnschrift" panose="020B0502040204020203" pitchFamily="34" charset="0"/>
            </a:endParaRPr>
          </a:p>
          <a:p>
            <a:endParaRPr lang="en-US" sz="2400" dirty="0"/>
          </a:p>
          <a:p>
            <a:pPr algn="just"/>
            <a:endParaRPr lang="en-US" sz="24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5858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537B8BE214E4F4DB276BF83F81BA981" ma:contentTypeVersion="12" ma:contentTypeDescription="Vytvoří nový dokument" ma:contentTypeScope="" ma:versionID="58617625c10454d6b0794c32ea8d688a">
  <xsd:schema xmlns:xsd="http://www.w3.org/2001/XMLSchema" xmlns:xs="http://www.w3.org/2001/XMLSchema" xmlns:p="http://schemas.microsoft.com/office/2006/metadata/properties" xmlns:ns3="cce721dd-d815-489e-a65c-cd27f0237671" xmlns:ns4="f3e3918f-a54b-4d5b-856c-327b25a9aaf4" targetNamespace="http://schemas.microsoft.com/office/2006/metadata/properties" ma:root="true" ma:fieldsID="d88ddd49b682873c73afd05f2ab5bedd" ns3:_="" ns4:_="">
    <xsd:import namespace="cce721dd-d815-489e-a65c-cd27f0237671"/>
    <xsd:import namespace="f3e3918f-a54b-4d5b-856c-327b25a9aa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721dd-d815-489e-a65c-cd27f02376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3918f-a54b-4d5b-856c-327b25a9aaf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361DE6-0328-401F-8F5F-6C6C66CDE29D}">
  <ds:schemaRefs>
    <ds:schemaRef ds:uri="cce721dd-d815-489e-a65c-cd27f0237671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f3e3918f-a54b-4d5b-856c-327b25a9aaf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AF23B8A-40E3-4754-AEFF-83D2B56787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3FE058-E1A3-4D9F-AFA3-301CF0D50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721dd-d815-489e-a65c-cd27f0237671"/>
    <ds:schemaRef ds:uri="f3e3918f-a54b-4d5b-856c-327b25a9aa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0</TotalTime>
  <Words>2959</Words>
  <Application>Microsoft Office PowerPoint</Application>
  <PresentationFormat>Custom</PresentationFormat>
  <Paragraphs>218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Bahnschrift</vt:lpstr>
      <vt:lpstr>Bahnschrift Condensed</vt:lpstr>
      <vt:lpstr>Showcard Gothic</vt:lpstr>
      <vt:lpstr>Tahoma</vt:lpstr>
      <vt:lpstr>Wingdings</vt:lpstr>
      <vt:lpstr>Prezentace_MU_CZ</vt:lpstr>
      <vt:lpstr>Právní komparatistika doc. JUDr. Filip Křepelka, Ph.D.  PD Dr. Attila Vincze, LL.M.  </vt:lpstr>
      <vt:lpstr>Literatura</vt:lpstr>
      <vt:lpstr>PowerPoint Presentation</vt:lpstr>
      <vt:lpstr>Pojem, předmět, účel právní komparatistiky</vt:lpstr>
      <vt:lpstr>Právní komparatistika a právní odvětví</vt:lpstr>
      <vt:lpstr>Pojem, předmět, účel právní komparatistiky</vt:lpstr>
      <vt:lpstr>Pojem, předmět, účel právní komparatistiky</vt:lpstr>
      <vt:lpstr>Praktické využití</vt:lpstr>
      <vt:lpstr>Praktické využití</vt:lpstr>
      <vt:lpstr>Praktické využití</vt:lpstr>
      <vt:lpstr>Praktické využití</vt:lpstr>
      <vt:lpstr>Praktické využití</vt:lpstr>
      <vt:lpstr>Legal transplants – převzetí práva</vt:lpstr>
      <vt:lpstr>Legal transplants – převzetí práva</vt:lpstr>
      <vt:lpstr>Metody komparatistiky - funkcionalismus</vt:lpstr>
      <vt:lpstr>Metody komparatistiky - funkcionalismus</vt:lpstr>
      <vt:lpstr>Alternativní metody komparatistiky</vt:lpstr>
      <vt:lpstr>Alternativní metody komparatistiky</vt:lpstr>
      <vt:lpstr>Jak postupovat?</vt:lpstr>
      <vt:lpstr>Makrokomparatistika – právní kultury</vt:lpstr>
      <vt:lpstr>Makrokomparatistika – právní kultury</vt:lpstr>
      <vt:lpstr>Makrokomparatistika – právní kultury</vt:lpstr>
      <vt:lpstr>Makrokomparatistika – právní kultury</vt:lpstr>
      <vt:lpstr>Makrokomparatistika – právní kultury</vt:lpstr>
      <vt:lpstr>Makrokomparatistika – právní kultury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Zavadilová</dc:creator>
  <cp:lastModifiedBy>Attila Vincze</cp:lastModifiedBy>
  <cp:revision>740</cp:revision>
  <cp:lastPrinted>2019-10-03T17:34:19Z</cp:lastPrinted>
  <dcterms:created xsi:type="dcterms:W3CDTF">2019-03-15T09:24:46Z</dcterms:created>
  <dcterms:modified xsi:type="dcterms:W3CDTF">2023-02-23T11:43:58Z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0x0101001537B8BE214E4F4DB276BF83F81BA981</vt:lpwstr>
  </property>
</Properties>
</file>