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58"/>
  </p:notesMasterIdLst>
  <p:sldIdLst>
    <p:sldId id="257" r:id="rId2"/>
    <p:sldId id="290"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91" r:id="rId22"/>
    <p:sldId id="293" r:id="rId23"/>
    <p:sldId id="292" r:id="rId24"/>
    <p:sldId id="294" r:id="rId25"/>
    <p:sldId id="295" r:id="rId26"/>
    <p:sldId id="296" r:id="rId27"/>
    <p:sldId id="297" r:id="rId28"/>
    <p:sldId id="299" r:id="rId29"/>
    <p:sldId id="300" r:id="rId30"/>
    <p:sldId id="298" r:id="rId31"/>
    <p:sldId id="301" r:id="rId32"/>
    <p:sldId id="302" r:id="rId33"/>
    <p:sldId id="303" r:id="rId34"/>
    <p:sldId id="309" r:id="rId35"/>
    <p:sldId id="310" r:id="rId36"/>
    <p:sldId id="304" r:id="rId37"/>
    <p:sldId id="305" r:id="rId38"/>
    <p:sldId id="306" r:id="rId39"/>
    <p:sldId id="308" r:id="rId40"/>
    <p:sldId id="307" r:id="rId41"/>
    <p:sldId id="311" r:id="rId42"/>
    <p:sldId id="312" r:id="rId43"/>
    <p:sldId id="313" r:id="rId44"/>
    <p:sldId id="314" r:id="rId45"/>
    <p:sldId id="315" r:id="rId46"/>
    <p:sldId id="316" r:id="rId47"/>
    <p:sldId id="276" r:id="rId48"/>
    <p:sldId id="277" r:id="rId49"/>
    <p:sldId id="278" r:id="rId50"/>
    <p:sldId id="279" r:id="rId51"/>
    <p:sldId id="280" r:id="rId52"/>
    <p:sldId id="281" r:id="rId53"/>
    <p:sldId id="282" r:id="rId54"/>
    <p:sldId id="283" r:id="rId55"/>
    <p:sldId id="284" r:id="rId56"/>
    <p:sldId id="285" r:id="rId57"/>
  </p:sldIdLst>
  <p:sldSz cx="12192000" cy="6858000"/>
  <p:notesSz cx="6858000" cy="9144000"/>
  <p:embeddedFontLst>
    <p:embeddedFont>
      <p:font typeface="Calibri" panose="020F0502020204030204" pitchFamily="34" charset="0"/>
      <p:regular r:id="rId59"/>
      <p:bold r:id="rId60"/>
      <p:italic r:id="rId61"/>
      <p:boldItalic r:id="rId62"/>
    </p:embeddedFont>
    <p:embeddedFont>
      <p:font typeface="Muni Bold" panose="020B0604020202020204" charset="-18"/>
      <p:regular r:id="rId63"/>
      <p:bold r:id="rId64"/>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D08AA306-FD9F-4F5F-A7D3-126E4217339C}">
          <p14:sldIdLst>
            <p14:sldId id="257"/>
            <p14:sldId id="290"/>
          </p14:sldIdLst>
        </p14:section>
        <p14:section name="Ochrana dětí a mladistvých" id="{9AD536D1-538B-4515-9C23-879958089F42}">
          <p14:sldIdLst>
            <p14:sldId id="259"/>
            <p14:sldId id="258"/>
            <p14:sldId id="260"/>
            <p14:sldId id="261"/>
            <p14:sldId id="262"/>
            <p14:sldId id="263"/>
            <p14:sldId id="264"/>
            <p14:sldId id="265"/>
            <p14:sldId id="266"/>
            <p14:sldId id="267"/>
            <p14:sldId id="268"/>
            <p14:sldId id="269"/>
          </p14:sldIdLst>
        </p14:section>
        <p14:section name="Prvky hazardu" id="{DCFF8A61-806B-4685-9BE0-DAC442504839}">
          <p14:sldIdLst>
            <p14:sldId id="270"/>
            <p14:sldId id="271"/>
            <p14:sldId id="272"/>
            <p14:sldId id="273"/>
            <p14:sldId id="274"/>
            <p14:sldId id="275"/>
            <p14:sldId id="291"/>
            <p14:sldId id="293"/>
            <p14:sldId id="292"/>
          </p14:sldIdLst>
        </p14:section>
        <p14:section name="Reklama a videohry" id="{579485E5-4BFB-4CE3-AD42-EC760011B7B4}">
          <p14:sldIdLst>
            <p14:sldId id="294"/>
            <p14:sldId id="295"/>
            <p14:sldId id="296"/>
            <p14:sldId id="297"/>
            <p14:sldId id="299"/>
            <p14:sldId id="300"/>
            <p14:sldId id="298"/>
            <p14:sldId id="301"/>
          </p14:sldIdLst>
        </p14:section>
        <p14:section name="Kyberbezpečnost" id="{D5912612-46EA-4980-9A55-09C67F492A6E}">
          <p14:sldIdLst>
            <p14:sldId id="302"/>
            <p14:sldId id="303"/>
            <p14:sldId id="309"/>
            <p14:sldId id="310"/>
            <p14:sldId id="304"/>
            <p14:sldId id="305"/>
            <p14:sldId id="306"/>
            <p14:sldId id="308"/>
            <p14:sldId id="307"/>
            <p14:sldId id="311"/>
            <p14:sldId id="312"/>
            <p14:sldId id="313"/>
            <p14:sldId id="314"/>
            <p14:sldId id="315"/>
            <p14:sldId id="316"/>
          </p14:sldIdLst>
        </p14:section>
        <p14:section name="Distribuce videoher" id="{09DD0CBE-A666-45E2-92DE-4289A9EBD58A}">
          <p14:sldIdLst>
            <p14:sldId id="276"/>
            <p14:sldId id="277"/>
            <p14:sldId id="278"/>
            <p14:sldId id="279"/>
            <p14:sldId id="280"/>
            <p14:sldId id="281"/>
            <p14:sldId id="282"/>
            <p14:sldId id="283"/>
            <p14:sldId id="284"/>
            <p14:sldId id="2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910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365" autoAdjust="0"/>
  </p:normalViewPr>
  <p:slideViewPr>
    <p:cSldViewPr snapToGrid="0" showGuides="1">
      <p:cViewPr varScale="1">
        <p:scale>
          <a:sx n="87" d="100"/>
          <a:sy n="87" d="100"/>
        </p:scale>
        <p:origin x="720" y="9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AF06A-D04C-4DCC-BF4E-4D3E9E88732A}" type="datetimeFigureOut">
              <a:rPr lang="cs-CZ" smtClean="0"/>
              <a:t>14.05.2023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B656A-029A-4088-9405-F16CBA0EADF6}" type="slidenum">
              <a:rPr lang="cs-CZ" smtClean="0"/>
              <a:t>‹#›</a:t>
            </a:fld>
            <a:endParaRPr lang="cs-CZ"/>
          </a:p>
        </p:txBody>
      </p:sp>
    </p:spTree>
    <p:extLst>
      <p:ext uri="{BB962C8B-B14F-4D97-AF65-F5344CB8AC3E}">
        <p14:creationId xmlns:p14="http://schemas.microsoft.com/office/powerpoint/2010/main" val="202508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V tomto aspektu je vhodné zmínit i upozornění Sdělení Komise, tedy že „</a:t>
            </a:r>
            <a:r>
              <a:rPr lang="cs-CZ" sz="1800" i="1" dirty="0">
                <a:effectLst/>
                <a:latin typeface="Calibri" panose="020F0502020204030204" pitchFamily="34" charset="0"/>
                <a:ea typeface="Calibri" panose="020F0502020204030204" pitchFamily="34" charset="0"/>
                <a:cs typeface="Times New Roman" panose="02020603050405020304" pitchFamily="18" charset="0"/>
              </a:rPr>
              <a:t>podle bodu 20 přílohy I a čl. 7 odst. 4 písm. c) směrnice 2005/29 a čl. 6 odst. 1 písm. e) směrnice o právech spotřebitelů mohou být jako „bezplatné“ prezentovány pouze ty hry, u kterých jsou nákupy v aplikaci nepovinné, aniž by byli spotřebitelé klamání.</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Zástupný symbol pro číslo snímku 3"/>
          <p:cNvSpPr>
            <a:spLocks noGrp="1"/>
          </p:cNvSpPr>
          <p:nvPr>
            <p:ph type="sldNum" sz="quarter" idx="5"/>
          </p:nvPr>
        </p:nvSpPr>
        <p:spPr/>
        <p:txBody>
          <a:bodyPr/>
          <a:lstStyle/>
          <a:p>
            <a:fld id="{870B656A-029A-4088-9405-F16CBA0EADF6}" type="slidenum">
              <a:rPr lang="cs-CZ" smtClean="0"/>
              <a:t>29</a:t>
            </a:fld>
            <a:endParaRPr lang="cs-CZ"/>
          </a:p>
        </p:txBody>
      </p:sp>
    </p:spTree>
    <p:extLst>
      <p:ext uri="{BB962C8B-B14F-4D97-AF65-F5344CB8AC3E}">
        <p14:creationId xmlns:p14="http://schemas.microsoft.com/office/powerpoint/2010/main" val="1405043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dpis prezentace">
    <p:spTree>
      <p:nvGrpSpPr>
        <p:cNvPr id="1" name=""/>
        <p:cNvGrpSpPr/>
        <p:nvPr/>
      </p:nvGrpSpPr>
      <p:grpSpPr>
        <a:xfrm>
          <a:off x="0" y="0"/>
          <a:ext cx="0" cy="0"/>
          <a:chOff x="0" y="0"/>
          <a:chExt cx="0" cy="0"/>
        </a:xfrm>
      </p:grpSpPr>
      <p:sp>
        <p:nvSpPr>
          <p:cNvPr id="12" name="Obdélník 11">
            <a:extLst>
              <a:ext uri="{FF2B5EF4-FFF2-40B4-BE49-F238E27FC236}">
                <a16:creationId xmlns:a16="http://schemas.microsoft.com/office/drawing/2014/main" id="{E05DC23B-0ACB-437F-8CAD-711B943E8CC6}"/>
              </a:ext>
            </a:extLst>
          </p:cNvPr>
          <p:cNvSpPr/>
          <p:nvPr userDrawn="1"/>
        </p:nvSpPr>
        <p:spPr>
          <a:xfrm>
            <a:off x="0" y="6176963"/>
            <a:ext cx="12192000" cy="681037"/>
          </a:xfrm>
          <a:prstGeom prst="rect">
            <a:avLst/>
          </a:prstGeom>
          <a:solidFill>
            <a:srgbClr val="910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61699E10-FBB6-4892-8D01-B53078B1813A}"/>
              </a:ext>
            </a:extLst>
          </p:cNvPr>
          <p:cNvSpPr>
            <a:spLocks noGrp="1"/>
          </p:cNvSpPr>
          <p:nvPr>
            <p:ph type="title" hasCustomPrompt="1"/>
          </p:nvPr>
        </p:nvSpPr>
        <p:spPr>
          <a:xfrm>
            <a:off x="831850" y="2865673"/>
            <a:ext cx="7570278" cy="1309512"/>
          </a:xfrm>
        </p:spPr>
        <p:txBody>
          <a:bodyPr anchor="t">
            <a:normAutofit/>
          </a:bodyPr>
          <a:lstStyle>
            <a:lvl1pPr>
              <a:lnSpc>
                <a:spcPts val="4400"/>
              </a:lnSpc>
              <a:defRPr sz="4400"/>
            </a:lvl1pPr>
          </a:lstStyle>
          <a:p>
            <a:r>
              <a:rPr lang="cs-CZ" dirty="0"/>
              <a:t>Zde bude hlavní nadpis prezentace.</a:t>
            </a:r>
            <a:br>
              <a:rPr lang="cs-CZ" dirty="0"/>
            </a:br>
            <a:endParaRPr lang="cs-CZ" dirty="0"/>
          </a:p>
        </p:txBody>
      </p:sp>
      <p:sp>
        <p:nvSpPr>
          <p:cNvPr id="3" name="Zástupný text 2">
            <a:extLst>
              <a:ext uri="{FF2B5EF4-FFF2-40B4-BE49-F238E27FC236}">
                <a16:creationId xmlns:a16="http://schemas.microsoft.com/office/drawing/2014/main" id="{A334C6EA-92BC-4AE1-AECB-5B89F097657A}"/>
              </a:ext>
            </a:extLst>
          </p:cNvPr>
          <p:cNvSpPr>
            <a:spLocks noGrp="1"/>
          </p:cNvSpPr>
          <p:nvPr>
            <p:ph type="body" idx="1" hasCustomPrompt="1"/>
          </p:nvPr>
        </p:nvSpPr>
        <p:spPr>
          <a:xfrm>
            <a:off x="831850" y="4194136"/>
            <a:ext cx="7570278" cy="741872"/>
          </a:xfrm>
        </p:spPr>
        <p:txBody>
          <a:bodyPr>
            <a:normAutofit/>
          </a:bodyPr>
          <a:lstStyle>
            <a:lvl1pPr marL="0" indent="0">
              <a:buNone/>
              <a:defRPr sz="1600">
                <a:solidFill>
                  <a:srgbClr val="0000D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dirty="0"/>
              <a:t>Zde je prostor pro podnadpis prezentace, který může mít několik řádků</a:t>
            </a:r>
          </a:p>
        </p:txBody>
      </p:sp>
      <p:sp>
        <p:nvSpPr>
          <p:cNvPr id="7" name="Zástupný symbol pro zápatí 6">
            <a:extLst>
              <a:ext uri="{FF2B5EF4-FFF2-40B4-BE49-F238E27FC236}">
                <a16:creationId xmlns:a16="http://schemas.microsoft.com/office/drawing/2014/main" id="{A0D9C729-91FA-4006-B1FB-18BC1E52E619}"/>
              </a:ext>
            </a:extLst>
          </p:cNvPr>
          <p:cNvSpPr>
            <a:spLocks noGrp="1"/>
          </p:cNvSpPr>
          <p:nvPr>
            <p:ph type="ftr" sz="quarter" idx="10"/>
          </p:nvPr>
        </p:nvSpPr>
        <p:spPr/>
        <p:txBody>
          <a:bodyPr/>
          <a:lstStyle/>
          <a:p>
            <a:endParaRPr lang="cs-CZ" dirty="0"/>
          </a:p>
        </p:txBody>
      </p:sp>
      <p:sp>
        <p:nvSpPr>
          <p:cNvPr id="8" name="Zástupný symbol pro číslo snímku 7">
            <a:extLst>
              <a:ext uri="{FF2B5EF4-FFF2-40B4-BE49-F238E27FC236}">
                <a16:creationId xmlns:a16="http://schemas.microsoft.com/office/drawing/2014/main" id="{A4AD3A0D-E0B6-4459-9ECD-F8425210AA27}"/>
              </a:ext>
            </a:extLst>
          </p:cNvPr>
          <p:cNvSpPr>
            <a:spLocks noGrp="1"/>
          </p:cNvSpPr>
          <p:nvPr>
            <p:ph type="sldNum" sz="quarter" idx="11"/>
          </p:nvPr>
        </p:nvSpPr>
        <p:spPr/>
        <p:txBody>
          <a:bodyPr/>
          <a:lstStyle/>
          <a:p>
            <a:fld id="{2179248E-A2BE-4DDC-8C2D-3AE2F36B43AD}" type="slidenum">
              <a:rPr lang="cs-CZ" smtClean="0"/>
              <a:pPr/>
              <a:t>‹#›</a:t>
            </a:fld>
            <a:endParaRPr lang="cs-CZ" dirty="0"/>
          </a:p>
        </p:txBody>
      </p:sp>
      <p:pic>
        <p:nvPicPr>
          <p:cNvPr id="5" name="Obrázok 4">
            <a:extLst>
              <a:ext uri="{FF2B5EF4-FFF2-40B4-BE49-F238E27FC236}">
                <a16:creationId xmlns:a16="http://schemas.microsoft.com/office/drawing/2014/main" id="{0F4EED4B-4BA5-7742-A836-7E632C776C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225" y="655323"/>
            <a:ext cx="1726931" cy="1190102"/>
          </a:xfrm>
          <a:prstGeom prst="rect">
            <a:avLst/>
          </a:prstGeom>
        </p:spPr>
      </p:pic>
    </p:spTree>
    <p:extLst>
      <p:ext uri="{BB962C8B-B14F-4D97-AF65-F5344CB8AC3E}">
        <p14:creationId xmlns:p14="http://schemas.microsoft.com/office/powerpoint/2010/main" val="13209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BA158F-138B-44CF-A059-39AC1A7150E2}"/>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A7776EEA-7656-4722-B7DB-B7E0CCEA76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F9E0A679-6418-4689-8483-673D4F2BC423}"/>
              </a:ext>
            </a:extLst>
          </p:cNvPr>
          <p:cNvSpPr>
            <a:spLocks noGrp="1"/>
          </p:cNvSpPr>
          <p:nvPr>
            <p:ph type="dt" sz="half" idx="10"/>
          </p:nvPr>
        </p:nvSpPr>
        <p:spPr/>
        <p:txBody>
          <a:bodyPr/>
          <a:lstStyle/>
          <a:p>
            <a:endParaRPr lang="en-GB"/>
          </a:p>
        </p:txBody>
      </p:sp>
      <p:sp>
        <p:nvSpPr>
          <p:cNvPr id="5" name="Zástupný symbol pro zápatí 4">
            <a:extLst>
              <a:ext uri="{FF2B5EF4-FFF2-40B4-BE49-F238E27FC236}">
                <a16:creationId xmlns:a16="http://schemas.microsoft.com/office/drawing/2014/main" id="{B3D31568-6270-4A0B-9895-21C61D82215B}"/>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F6572E2F-3005-47D2-AE11-8644F116E8A2}"/>
              </a:ext>
            </a:extLst>
          </p:cNvPr>
          <p:cNvSpPr>
            <a:spLocks noGrp="1"/>
          </p:cNvSpPr>
          <p:nvPr>
            <p:ph type="sldNum" sz="quarter" idx="12"/>
          </p:nvPr>
        </p:nvSpPr>
        <p:spPr/>
        <p:txBody>
          <a:bodyPr/>
          <a:lstStyle/>
          <a:p>
            <a:fld id="{0167CF70-48DB-457E-91B1-CC387E85A942}" type="slidenum">
              <a:rPr lang="en-GB" smtClean="0"/>
              <a:t>‹#›</a:t>
            </a:fld>
            <a:endParaRPr lang="en-GB"/>
          </a:p>
        </p:txBody>
      </p:sp>
    </p:spTree>
    <p:extLst>
      <p:ext uri="{BB962C8B-B14F-4D97-AF65-F5344CB8AC3E}">
        <p14:creationId xmlns:p14="http://schemas.microsoft.com/office/powerpoint/2010/main" val="67076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ozdělovník">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AA8854EB-10EE-4BAB-B628-2235B50B13BD}"/>
              </a:ext>
            </a:extLst>
          </p:cNvPr>
          <p:cNvSpPr/>
          <p:nvPr userDrawn="1"/>
        </p:nvSpPr>
        <p:spPr>
          <a:xfrm>
            <a:off x="1" y="0"/>
            <a:ext cx="6096000" cy="6858000"/>
          </a:xfrm>
          <a:prstGeom prst="rect">
            <a:avLst/>
          </a:prstGeom>
          <a:solidFill>
            <a:srgbClr val="910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Zástupný symbol obrázku 9">
            <a:extLst>
              <a:ext uri="{FF2B5EF4-FFF2-40B4-BE49-F238E27FC236}">
                <a16:creationId xmlns:a16="http://schemas.microsoft.com/office/drawing/2014/main" id="{4E4A2ABB-7047-44E5-9371-26DEDFEF505A}"/>
              </a:ext>
            </a:extLst>
          </p:cNvPr>
          <p:cNvSpPr>
            <a:spLocks noGrp="1"/>
          </p:cNvSpPr>
          <p:nvPr>
            <p:ph type="pic" sz="quarter" idx="10"/>
          </p:nvPr>
        </p:nvSpPr>
        <p:spPr>
          <a:xfrm>
            <a:off x="6096000" y="0"/>
            <a:ext cx="6096000" cy="6858000"/>
          </a:xfrm>
        </p:spPr>
        <p:txBody>
          <a:bodyPr/>
          <a:lstStyle>
            <a:lvl1pPr marL="0" indent="0">
              <a:buNone/>
              <a:defRPr/>
            </a:lvl1pPr>
          </a:lstStyle>
          <a:p>
            <a:r>
              <a:rPr lang="cs-CZ"/>
              <a:t>Kliknutím na ikonu přidáte obrázek.</a:t>
            </a:r>
            <a:endParaRPr lang="cs-CZ" dirty="0"/>
          </a:p>
        </p:txBody>
      </p:sp>
      <p:sp>
        <p:nvSpPr>
          <p:cNvPr id="11" name="Nadpis 1">
            <a:extLst>
              <a:ext uri="{FF2B5EF4-FFF2-40B4-BE49-F238E27FC236}">
                <a16:creationId xmlns:a16="http://schemas.microsoft.com/office/drawing/2014/main" id="{3EF68A76-9EA3-4769-89CC-3E3242CA9376}"/>
              </a:ext>
            </a:extLst>
          </p:cNvPr>
          <p:cNvSpPr>
            <a:spLocks noGrp="1"/>
          </p:cNvSpPr>
          <p:nvPr>
            <p:ph type="title" hasCustomPrompt="1"/>
          </p:nvPr>
        </p:nvSpPr>
        <p:spPr>
          <a:xfrm>
            <a:off x="831850" y="2865673"/>
            <a:ext cx="4827078" cy="1309512"/>
          </a:xfrm>
        </p:spPr>
        <p:txBody>
          <a:bodyPr anchor="t">
            <a:normAutofit/>
          </a:bodyPr>
          <a:lstStyle>
            <a:lvl1pPr>
              <a:lnSpc>
                <a:spcPts val="4400"/>
              </a:lnSpc>
              <a:defRPr sz="4400">
                <a:solidFill>
                  <a:schemeClr val="bg1"/>
                </a:solidFill>
              </a:defRPr>
            </a:lvl1pPr>
          </a:lstStyle>
          <a:p>
            <a:r>
              <a:rPr lang="cs-CZ" dirty="0"/>
              <a:t>Zde bude nadpis nové kapitoly</a:t>
            </a:r>
            <a:br>
              <a:rPr lang="cs-CZ" dirty="0"/>
            </a:br>
            <a:endParaRPr lang="cs-CZ" dirty="0"/>
          </a:p>
        </p:txBody>
      </p:sp>
      <p:sp>
        <p:nvSpPr>
          <p:cNvPr id="12" name="Zástupný text 2">
            <a:extLst>
              <a:ext uri="{FF2B5EF4-FFF2-40B4-BE49-F238E27FC236}">
                <a16:creationId xmlns:a16="http://schemas.microsoft.com/office/drawing/2014/main" id="{6EC5477C-5035-4DF7-B956-67C193255C51}"/>
              </a:ext>
            </a:extLst>
          </p:cNvPr>
          <p:cNvSpPr>
            <a:spLocks noGrp="1"/>
          </p:cNvSpPr>
          <p:nvPr>
            <p:ph type="body" idx="1" hasCustomPrompt="1"/>
          </p:nvPr>
        </p:nvSpPr>
        <p:spPr>
          <a:xfrm>
            <a:off x="831850" y="4192437"/>
            <a:ext cx="4827078" cy="741872"/>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dirty="0"/>
              <a:t>Zde je prostor pro podnadpis nové kapitoly</a:t>
            </a:r>
          </a:p>
        </p:txBody>
      </p:sp>
    </p:spTree>
    <p:extLst>
      <p:ext uri="{BB962C8B-B14F-4D97-AF65-F5344CB8AC3E}">
        <p14:creationId xmlns:p14="http://schemas.microsoft.com/office/powerpoint/2010/main" val="192857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E3FE1988-DEB1-4659-B14F-004B8C3C2FDF}"/>
              </a:ext>
            </a:extLst>
          </p:cNvPr>
          <p:cNvSpPr/>
          <p:nvPr userDrawn="1"/>
        </p:nvSpPr>
        <p:spPr>
          <a:xfrm>
            <a:off x="0" y="6176963"/>
            <a:ext cx="12192000" cy="681037"/>
          </a:xfrm>
          <a:prstGeom prst="rect">
            <a:avLst/>
          </a:prstGeom>
          <a:solidFill>
            <a:srgbClr val="910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2C263908-2D8E-4397-B245-CDADAD404866}"/>
              </a:ext>
            </a:extLst>
          </p:cNvPr>
          <p:cNvSpPr>
            <a:spLocks noGrp="1"/>
          </p:cNvSpPr>
          <p:nvPr>
            <p:ph type="title" hasCustomPrompt="1"/>
          </p:nvPr>
        </p:nvSpPr>
        <p:spPr>
          <a:xfrm>
            <a:off x="838200" y="365125"/>
            <a:ext cx="10515600" cy="704550"/>
          </a:xfrm>
        </p:spPr>
        <p:txBody>
          <a:bodyPr anchor="t"/>
          <a:lstStyle>
            <a:lvl1pPr>
              <a:defRPr/>
            </a:lvl1pPr>
          </a:lstStyle>
          <a:p>
            <a:r>
              <a:rPr lang="cs-CZ" dirty="0"/>
              <a:t>Kliknutím vložíte nadpis</a:t>
            </a:r>
          </a:p>
        </p:txBody>
      </p:sp>
      <p:sp>
        <p:nvSpPr>
          <p:cNvPr id="3" name="Zástupný obsah 2">
            <a:extLst>
              <a:ext uri="{FF2B5EF4-FFF2-40B4-BE49-F238E27FC236}">
                <a16:creationId xmlns:a16="http://schemas.microsoft.com/office/drawing/2014/main" id="{4C2EE420-7DDB-44FD-BE8E-B6FB39753CD2}"/>
              </a:ext>
            </a:extLst>
          </p:cNvPr>
          <p:cNvSpPr>
            <a:spLocks noGrp="1"/>
          </p:cNvSpPr>
          <p:nvPr>
            <p:ph idx="1"/>
          </p:nvPr>
        </p:nvSpPr>
        <p:spPr>
          <a:xfrm>
            <a:off x="838200" y="1395891"/>
            <a:ext cx="10515600" cy="448732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zápatí 6">
            <a:extLst>
              <a:ext uri="{FF2B5EF4-FFF2-40B4-BE49-F238E27FC236}">
                <a16:creationId xmlns:a16="http://schemas.microsoft.com/office/drawing/2014/main" id="{CB50C834-CC67-4D15-8942-33178A686958}"/>
              </a:ext>
            </a:extLst>
          </p:cNvPr>
          <p:cNvSpPr>
            <a:spLocks noGrp="1"/>
          </p:cNvSpPr>
          <p:nvPr>
            <p:ph type="ftr" sz="quarter" idx="10"/>
          </p:nvPr>
        </p:nvSpPr>
        <p:spPr/>
        <p:txBody>
          <a:bodyPr/>
          <a:lstStyle/>
          <a:p>
            <a:endParaRPr lang="cs-CZ" dirty="0"/>
          </a:p>
        </p:txBody>
      </p:sp>
      <p:sp>
        <p:nvSpPr>
          <p:cNvPr id="8" name="Zástupný symbol pro číslo snímku 7">
            <a:extLst>
              <a:ext uri="{FF2B5EF4-FFF2-40B4-BE49-F238E27FC236}">
                <a16:creationId xmlns:a16="http://schemas.microsoft.com/office/drawing/2014/main" id="{A21EE5B4-9AB7-48A1-9F80-86BC0103218D}"/>
              </a:ext>
            </a:extLst>
          </p:cNvPr>
          <p:cNvSpPr>
            <a:spLocks noGrp="1"/>
          </p:cNvSpPr>
          <p:nvPr>
            <p:ph type="sldNum" sz="quarter" idx="11"/>
          </p:nvPr>
        </p:nvSpPr>
        <p:spPr/>
        <p:txBody>
          <a:bodyPr/>
          <a:lstStyle/>
          <a:p>
            <a:fld id="{2179248E-A2BE-4DDC-8C2D-3AE2F36B43AD}" type="slidenum">
              <a:rPr lang="cs-CZ" smtClean="0"/>
              <a:pPr/>
              <a:t>‹#›</a:t>
            </a:fld>
            <a:endParaRPr lang="cs-CZ" dirty="0"/>
          </a:p>
        </p:txBody>
      </p:sp>
    </p:spTree>
    <p:extLst>
      <p:ext uri="{BB962C8B-B14F-4D97-AF65-F5344CB8AC3E}">
        <p14:creationId xmlns:p14="http://schemas.microsoft.com/office/powerpoint/2010/main" val="401794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886B44EB-9E47-4BA0-B80C-E3B970D42D0D}"/>
              </a:ext>
            </a:extLst>
          </p:cNvPr>
          <p:cNvSpPr/>
          <p:nvPr userDrawn="1"/>
        </p:nvSpPr>
        <p:spPr>
          <a:xfrm>
            <a:off x="0" y="6176963"/>
            <a:ext cx="12192000" cy="681037"/>
          </a:xfrm>
          <a:prstGeom prst="rect">
            <a:avLst/>
          </a:prstGeom>
          <a:solidFill>
            <a:srgbClr val="910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F1000ACD-3285-4D87-B507-B75492EDE815}"/>
              </a:ext>
            </a:extLst>
          </p:cNvPr>
          <p:cNvSpPr>
            <a:spLocks noGrp="1"/>
          </p:cNvSpPr>
          <p:nvPr>
            <p:ph type="title" hasCustomPrompt="1"/>
          </p:nvPr>
        </p:nvSpPr>
        <p:spPr>
          <a:xfrm>
            <a:off x="838200" y="365126"/>
            <a:ext cx="10515600" cy="687298"/>
          </a:xfrm>
        </p:spPr>
        <p:txBody>
          <a:bodyPr anchor="t"/>
          <a:lstStyle>
            <a:lvl1pPr>
              <a:defRPr/>
            </a:lvl1pPr>
          </a:lstStyle>
          <a:p>
            <a:r>
              <a:rPr lang="cs-CZ" dirty="0"/>
              <a:t>Kliknutím vložíte nadpis</a:t>
            </a:r>
          </a:p>
        </p:txBody>
      </p:sp>
      <p:sp>
        <p:nvSpPr>
          <p:cNvPr id="3" name="Zástupný obsah 2">
            <a:extLst>
              <a:ext uri="{FF2B5EF4-FFF2-40B4-BE49-F238E27FC236}">
                <a16:creationId xmlns:a16="http://schemas.microsoft.com/office/drawing/2014/main" id="{210C16B7-93C4-421D-9DB3-6F370AE6CB4C}"/>
              </a:ext>
            </a:extLst>
          </p:cNvPr>
          <p:cNvSpPr>
            <a:spLocks noGrp="1"/>
          </p:cNvSpPr>
          <p:nvPr>
            <p:ph sz="half" idx="1"/>
          </p:nvPr>
        </p:nvSpPr>
        <p:spPr>
          <a:xfrm>
            <a:off x="838200" y="1394301"/>
            <a:ext cx="5181600" cy="448891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7BCAE875-615F-49A4-85FB-11CDBD04F692}"/>
              </a:ext>
            </a:extLst>
          </p:cNvPr>
          <p:cNvSpPr>
            <a:spLocks noGrp="1"/>
          </p:cNvSpPr>
          <p:nvPr>
            <p:ph sz="half" idx="2"/>
          </p:nvPr>
        </p:nvSpPr>
        <p:spPr>
          <a:xfrm>
            <a:off x="6172200" y="1394301"/>
            <a:ext cx="5181600" cy="448891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8" name="Zástupný symbol pro zápatí 7">
            <a:extLst>
              <a:ext uri="{FF2B5EF4-FFF2-40B4-BE49-F238E27FC236}">
                <a16:creationId xmlns:a16="http://schemas.microsoft.com/office/drawing/2014/main" id="{9D997956-04A4-492B-865C-089159D745B5}"/>
              </a:ext>
            </a:extLst>
          </p:cNvPr>
          <p:cNvSpPr>
            <a:spLocks noGrp="1"/>
          </p:cNvSpPr>
          <p:nvPr>
            <p:ph type="ftr" sz="quarter" idx="10"/>
          </p:nvPr>
        </p:nvSpPr>
        <p:spPr/>
        <p:txBody>
          <a:bodyPr/>
          <a:lstStyle/>
          <a:p>
            <a:endParaRPr lang="cs-CZ" dirty="0"/>
          </a:p>
        </p:txBody>
      </p:sp>
      <p:sp>
        <p:nvSpPr>
          <p:cNvPr id="9" name="Zástupný symbol pro číslo snímku 8">
            <a:extLst>
              <a:ext uri="{FF2B5EF4-FFF2-40B4-BE49-F238E27FC236}">
                <a16:creationId xmlns:a16="http://schemas.microsoft.com/office/drawing/2014/main" id="{A63D511B-B5A7-408E-B07D-E9AB4EA0770B}"/>
              </a:ext>
            </a:extLst>
          </p:cNvPr>
          <p:cNvSpPr>
            <a:spLocks noGrp="1"/>
          </p:cNvSpPr>
          <p:nvPr>
            <p:ph type="sldNum" sz="quarter" idx="11"/>
          </p:nvPr>
        </p:nvSpPr>
        <p:spPr/>
        <p:txBody>
          <a:bodyPr/>
          <a:lstStyle/>
          <a:p>
            <a:fld id="{2179248E-A2BE-4DDC-8C2D-3AE2F36B43AD}" type="slidenum">
              <a:rPr lang="cs-CZ" smtClean="0"/>
              <a:pPr/>
              <a:t>‹#›</a:t>
            </a:fld>
            <a:endParaRPr lang="cs-CZ" dirty="0"/>
          </a:p>
        </p:txBody>
      </p:sp>
    </p:spTree>
    <p:extLst>
      <p:ext uri="{BB962C8B-B14F-4D97-AF65-F5344CB8AC3E}">
        <p14:creationId xmlns:p14="http://schemas.microsoft.com/office/powerpoint/2010/main" val="70614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6A59724A-8142-41A6-AE78-E1F6281040A0}"/>
              </a:ext>
            </a:extLst>
          </p:cNvPr>
          <p:cNvSpPr/>
          <p:nvPr userDrawn="1"/>
        </p:nvSpPr>
        <p:spPr>
          <a:xfrm>
            <a:off x="0" y="6176963"/>
            <a:ext cx="12192000" cy="681037"/>
          </a:xfrm>
          <a:prstGeom prst="rect">
            <a:avLst/>
          </a:prstGeom>
          <a:solidFill>
            <a:srgbClr val="910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2C263908-2D8E-4397-B245-CDADAD404866}"/>
              </a:ext>
            </a:extLst>
          </p:cNvPr>
          <p:cNvSpPr>
            <a:spLocks noGrp="1"/>
          </p:cNvSpPr>
          <p:nvPr>
            <p:ph type="title" hasCustomPrompt="1"/>
          </p:nvPr>
        </p:nvSpPr>
        <p:spPr>
          <a:xfrm>
            <a:off x="838200" y="365126"/>
            <a:ext cx="10515600" cy="756308"/>
          </a:xfrm>
        </p:spPr>
        <p:txBody>
          <a:bodyPr anchor="t"/>
          <a:lstStyle>
            <a:lvl1pPr>
              <a:defRPr/>
            </a:lvl1pPr>
          </a:lstStyle>
          <a:p>
            <a:r>
              <a:rPr lang="cs-CZ" dirty="0"/>
              <a:t>Kliknutím vložíte nadpis</a:t>
            </a:r>
          </a:p>
        </p:txBody>
      </p:sp>
      <p:sp>
        <p:nvSpPr>
          <p:cNvPr id="7" name="Zástupný symbol pro zápatí 6">
            <a:extLst>
              <a:ext uri="{FF2B5EF4-FFF2-40B4-BE49-F238E27FC236}">
                <a16:creationId xmlns:a16="http://schemas.microsoft.com/office/drawing/2014/main" id="{CB50C834-CC67-4D15-8942-33178A686958}"/>
              </a:ext>
            </a:extLst>
          </p:cNvPr>
          <p:cNvSpPr>
            <a:spLocks noGrp="1"/>
          </p:cNvSpPr>
          <p:nvPr>
            <p:ph type="ftr" sz="quarter" idx="10"/>
          </p:nvPr>
        </p:nvSpPr>
        <p:spPr/>
        <p:txBody>
          <a:bodyPr/>
          <a:lstStyle/>
          <a:p>
            <a:endParaRPr lang="cs-CZ" dirty="0"/>
          </a:p>
        </p:txBody>
      </p:sp>
      <p:sp>
        <p:nvSpPr>
          <p:cNvPr id="8" name="Zástupný symbol pro číslo snímku 7">
            <a:extLst>
              <a:ext uri="{FF2B5EF4-FFF2-40B4-BE49-F238E27FC236}">
                <a16:creationId xmlns:a16="http://schemas.microsoft.com/office/drawing/2014/main" id="{A21EE5B4-9AB7-48A1-9F80-86BC0103218D}"/>
              </a:ext>
            </a:extLst>
          </p:cNvPr>
          <p:cNvSpPr>
            <a:spLocks noGrp="1"/>
          </p:cNvSpPr>
          <p:nvPr>
            <p:ph type="sldNum" sz="quarter" idx="11"/>
          </p:nvPr>
        </p:nvSpPr>
        <p:spPr/>
        <p:txBody>
          <a:bodyPr/>
          <a:lstStyle/>
          <a:p>
            <a:fld id="{2179248E-A2BE-4DDC-8C2D-3AE2F36B43AD}" type="slidenum">
              <a:rPr lang="cs-CZ" smtClean="0"/>
              <a:pPr/>
              <a:t>‹#›</a:t>
            </a:fld>
            <a:endParaRPr lang="cs-CZ" dirty="0"/>
          </a:p>
        </p:txBody>
      </p:sp>
    </p:spTree>
    <p:extLst>
      <p:ext uri="{BB962C8B-B14F-4D97-AF65-F5344CB8AC3E}">
        <p14:creationId xmlns:p14="http://schemas.microsoft.com/office/powerpoint/2010/main" val="382982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ázdné">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C2AE5670-E46B-4FAD-BEF9-D372E7CE38EA}"/>
              </a:ext>
            </a:extLst>
          </p:cNvPr>
          <p:cNvSpPr/>
          <p:nvPr userDrawn="1"/>
        </p:nvSpPr>
        <p:spPr>
          <a:xfrm>
            <a:off x="0" y="6176963"/>
            <a:ext cx="12192000" cy="681037"/>
          </a:xfrm>
          <a:prstGeom prst="rect">
            <a:avLst/>
          </a:prstGeom>
          <a:solidFill>
            <a:srgbClr val="910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Zástupný symbol pro zápatí 9">
            <a:extLst>
              <a:ext uri="{FF2B5EF4-FFF2-40B4-BE49-F238E27FC236}">
                <a16:creationId xmlns:a16="http://schemas.microsoft.com/office/drawing/2014/main" id="{0FFE8153-9F50-402E-901B-2142C939C555}"/>
              </a:ext>
            </a:extLst>
          </p:cNvPr>
          <p:cNvSpPr>
            <a:spLocks noGrp="1"/>
          </p:cNvSpPr>
          <p:nvPr>
            <p:ph type="ftr" sz="quarter" idx="10"/>
          </p:nvPr>
        </p:nvSpPr>
        <p:spPr/>
        <p:txBody>
          <a:bodyPr/>
          <a:lstStyle/>
          <a:p>
            <a:endParaRPr lang="cs-CZ" dirty="0"/>
          </a:p>
        </p:txBody>
      </p:sp>
      <p:sp>
        <p:nvSpPr>
          <p:cNvPr id="11" name="Zástupný symbol pro číslo snímku 10">
            <a:extLst>
              <a:ext uri="{FF2B5EF4-FFF2-40B4-BE49-F238E27FC236}">
                <a16:creationId xmlns:a16="http://schemas.microsoft.com/office/drawing/2014/main" id="{9412476B-32CF-44E9-BD59-8EDEF4A5FE0B}"/>
              </a:ext>
            </a:extLst>
          </p:cNvPr>
          <p:cNvSpPr>
            <a:spLocks noGrp="1"/>
          </p:cNvSpPr>
          <p:nvPr>
            <p:ph type="sldNum" sz="quarter" idx="11"/>
          </p:nvPr>
        </p:nvSpPr>
        <p:spPr/>
        <p:txBody>
          <a:bodyPr/>
          <a:lstStyle/>
          <a:p>
            <a:fld id="{2179248E-A2BE-4DDC-8C2D-3AE2F36B43AD}" type="slidenum">
              <a:rPr lang="cs-CZ" smtClean="0"/>
              <a:pPr/>
              <a:t>‹#›</a:t>
            </a:fld>
            <a:endParaRPr lang="cs-CZ" dirty="0"/>
          </a:p>
        </p:txBody>
      </p:sp>
    </p:spTree>
    <p:extLst>
      <p:ext uri="{BB962C8B-B14F-4D97-AF65-F5344CB8AC3E}">
        <p14:creationId xmlns:p14="http://schemas.microsoft.com/office/powerpoint/2010/main" val="361123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lerie">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C2AE5670-E46B-4FAD-BEF9-D372E7CE38EA}"/>
              </a:ext>
            </a:extLst>
          </p:cNvPr>
          <p:cNvSpPr/>
          <p:nvPr userDrawn="1"/>
        </p:nvSpPr>
        <p:spPr>
          <a:xfrm>
            <a:off x="0" y="6176963"/>
            <a:ext cx="12192000" cy="681037"/>
          </a:xfrm>
          <a:prstGeom prst="rect">
            <a:avLst/>
          </a:prstGeom>
          <a:solidFill>
            <a:srgbClr val="910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Zástupný symbol pro zápatí 9">
            <a:extLst>
              <a:ext uri="{FF2B5EF4-FFF2-40B4-BE49-F238E27FC236}">
                <a16:creationId xmlns:a16="http://schemas.microsoft.com/office/drawing/2014/main" id="{0FFE8153-9F50-402E-901B-2142C939C555}"/>
              </a:ext>
            </a:extLst>
          </p:cNvPr>
          <p:cNvSpPr>
            <a:spLocks noGrp="1"/>
          </p:cNvSpPr>
          <p:nvPr>
            <p:ph type="ftr" sz="quarter" idx="10"/>
          </p:nvPr>
        </p:nvSpPr>
        <p:spPr/>
        <p:txBody>
          <a:bodyPr/>
          <a:lstStyle/>
          <a:p>
            <a:endParaRPr lang="cs-CZ" dirty="0"/>
          </a:p>
        </p:txBody>
      </p:sp>
      <p:sp>
        <p:nvSpPr>
          <p:cNvPr id="11" name="Zástupný symbol pro číslo snímku 10">
            <a:extLst>
              <a:ext uri="{FF2B5EF4-FFF2-40B4-BE49-F238E27FC236}">
                <a16:creationId xmlns:a16="http://schemas.microsoft.com/office/drawing/2014/main" id="{9412476B-32CF-44E9-BD59-8EDEF4A5FE0B}"/>
              </a:ext>
            </a:extLst>
          </p:cNvPr>
          <p:cNvSpPr>
            <a:spLocks noGrp="1"/>
          </p:cNvSpPr>
          <p:nvPr>
            <p:ph type="sldNum" sz="quarter" idx="11"/>
          </p:nvPr>
        </p:nvSpPr>
        <p:spPr/>
        <p:txBody>
          <a:bodyPr/>
          <a:lstStyle/>
          <a:p>
            <a:fld id="{2179248E-A2BE-4DDC-8C2D-3AE2F36B43AD}" type="slidenum">
              <a:rPr lang="cs-CZ" smtClean="0"/>
              <a:pPr/>
              <a:t>‹#›</a:t>
            </a:fld>
            <a:endParaRPr lang="cs-CZ" dirty="0"/>
          </a:p>
        </p:txBody>
      </p:sp>
      <p:sp>
        <p:nvSpPr>
          <p:cNvPr id="3" name="Zástupný symbol obrázku 2">
            <a:extLst>
              <a:ext uri="{FF2B5EF4-FFF2-40B4-BE49-F238E27FC236}">
                <a16:creationId xmlns:a16="http://schemas.microsoft.com/office/drawing/2014/main" id="{ADA6AA7C-22FA-456B-AEF3-841F0E099B39}"/>
              </a:ext>
            </a:extLst>
          </p:cNvPr>
          <p:cNvSpPr>
            <a:spLocks noGrp="1"/>
          </p:cNvSpPr>
          <p:nvPr>
            <p:ph type="pic" sz="quarter" idx="12"/>
          </p:nvPr>
        </p:nvSpPr>
        <p:spPr>
          <a:xfrm>
            <a:off x="717432" y="577850"/>
            <a:ext cx="4797212" cy="2708543"/>
          </a:xfrm>
        </p:spPr>
        <p:txBody>
          <a:bodyPr/>
          <a:lstStyle>
            <a:lvl1pPr marL="0" indent="0" algn="ctr">
              <a:buNone/>
              <a:defRPr/>
            </a:lvl1pPr>
          </a:lstStyle>
          <a:p>
            <a:r>
              <a:rPr lang="cs-CZ"/>
              <a:t>Kliknutím na ikonu přidáte obrázek.</a:t>
            </a:r>
          </a:p>
        </p:txBody>
      </p:sp>
      <p:sp>
        <p:nvSpPr>
          <p:cNvPr id="7" name="Zástupný symbol obrázku 2">
            <a:extLst>
              <a:ext uri="{FF2B5EF4-FFF2-40B4-BE49-F238E27FC236}">
                <a16:creationId xmlns:a16="http://schemas.microsoft.com/office/drawing/2014/main" id="{E6EF555B-D212-4788-B60C-9E0C3C185776}"/>
              </a:ext>
            </a:extLst>
          </p:cNvPr>
          <p:cNvSpPr>
            <a:spLocks noGrp="1"/>
          </p:cNvSpPr>
          <p:nvPr>
            <p:ph type="pic" sz="quarter" idx="13"/>
          </p:nvPr>
        </p:nvSpPr>
        <p:spPr>
          <a:xfrm>
            <a:off x="5656472" y="577850"/>
            <a:ext cx="6043404" cy="5253607"/>
          </a:xfrm>
        </p:spPr>
        <p:txBody>
          <a:bodyPr/>
          <a:lstStyle>
            <a:lvl1pPr marL="0" indent="0" algn="ctr">
              <a:buNone/>
              <a:defRPr/>
            </a:lvl1pPr>
          </a:lstStyle>
          <a:p>
            <a:r>
              <a:rPr lang="cs-CZ"/>
              <a:t>Kliknutím na ikonu přidáte obrázek.</a:t>
            </a:r>
          </a:p>
        </p:txBody>
      </p:sp>
      <p:sp>
        <p:nvSpPr>
          <p:cNvPr id="16" name="Zástupný symbol obrázku 2">
            <a:extLst>
              <a:ext uri="{FF2B5EF4-FFF2-40B4-BE49-F238E27FC236}">
                <a16:creationId xmlns:a16="http://schemas.microsoft.com/office/drawing/2014/main" id="{B43D41BB-3863-4EFD-AAC0-EE36CF1B3052}"/>
              </a:ext>
            </a:extLst>
          </p:cNvPr>
          <p:cNvSpPr>
            <a:spLocks noGrp="1"/>
          </p:cNvSpPr>
          <p:nvPr>
            <p:ph type="pic" sz="quarter" idx="16"/>
          </p:nvPr>
        </p:nvSpPr>
        <p:spPr>
          <a:xfrm>
            <a:off x="717433" y="3422920"/>
            <a:ext cx="2327692" cy="2408537"/>
          </a:xfrm>
        </p:spPr>
        <p:txBody>
          <a:bodyPr/>
          <a:lstStyle>
            <a:lvl1pPr marL="0" indent="0" algn="ctr">
              <a:buNone/>
              <a:defRPr/>
            </a:lvl1pPr>
          </a:lstStyle>
          <a:p>
            <a:r>
              <a:rPr lang="cs-CZ"/>
              <a:t>Kliknutím na ikonu přidáte obrázek.</a:t>
            </a:r>
          </a:p>
        </p:txBody>
      </p:sp>
      <p:sp>
        <p:nvSpPr>
          <p:cNvPr id="17" name="Zástupný symbol obrázku 2">
            <a:extLst>
              <a:ext uri="{FF2B5EF4-FFF2-40B4-BE49-F238E27FC236}">
                <a16:creationId xmlns:a16="http://schemas.microsoft.com/office/drawing/2014/main" id="{CF5BB52A-669D-47D6-9E5B-000EB1349132}"/>
              </a:ext>
            </a:extLst>
          </p:cNvPr>
          <p:cNvSpPr>
            <a:spLocks noGrp="1"/>
          </p:cNvSpPr>
          <p:nvPr>
            <p:ph type="pic" sz="quarter" idx="17"/>
          </p:nvPr>
        </p:nvSpPr>
        <p:spPr>
          <a:xfrm>
            <a:off x="3186952" y="3422919"/>
            <a:ext cx="2327692" cy="2408537"/>
          </a:xfrm>
        </p:spPr>
        <p:txBody>
          <a:bodyPr/>
          <a:lstStyle>
            <a:lvl1pPr marL="0" indent="0" algn="ctr">
              <a:buNone/>
              <a:defRPr/>
            </a:lvl1pPr>
          </a:lstStyle>
          <a:p>
            <a:r>
              <a:rPr lang="cs-CZ"/>
              <a:t>Kliknutím na ikonu přidáte obrázek.</a:t>
            </a:r>
          </a:p>
        </p:txBody>
      </p:sp>
    </p:spTree>
    <p:extLst>
      <p:ext uri="{BB962C8B-B14F-4D97-AF65-F5344CB8AC3E}">
        <p14:creationId xmlns:p14="http://schemas.microsoft.com/office/powerpoint/2010/main" val="428673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ogo MUNI">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1D6C39EC-9967-423C-AF20-9ED8940686A5}"/>
              </a:ext>
            </a:extLst>
          </p:cNvPr>
          <p:cNvSpPr/>
          <p:nvPr userDrawn="1"/>
        </p:nvSpPr>
        <p:spPr>
          <a:xfrm>
            <a:off x="0" y="0"/>
            <a:ext cx="12191999" cy="6858000"/>
          </a:xfrm>
          <a:prstGeom prst="rect">
            <a:avLst/>
          </a:prstGeom>
          <a:solidFill>
            <a:srgbClr val="000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a:extLst>
              <a:ext uri="{FF2B5EF4-FFF2-40B4-BE49-F238E27FC236}">
                <a16:creationId xmlns:a16="http://schemas.microsoft.com/office/drawing/2014/main" id="{6B79A253-8E19-4CAF-8C23-030A4C7E686A}"/>
              </a:ext>
            </a:extLst>
          </p:cNvPr>
          <p:cNvSpPr txBox="1"/>
          <p:nvPr userDrawn="1"/>
        </p:nvSpPr>
        <p:spPr>
          <a:xfrm>
            <a:off x="2559169" y="2321004"/>
            <a:ext cx="7073660" cy="2215991"/>
          </a:xfrm>
          <a:prstGeom prst="rect">
            <a:avLst/>
          </a:prstGeom>
          <a:noFill/>
        </p:spPr>
        <p:txBody>
          <a:bodyPr wrap="square" rtlCol="0">
            <a:spAutoFit/>
          </a:bodyPr>
          <a:lstStyle/>
          <a:p>
            <a:pPr algn="ctr"/>
            <a:r>
              <a:rPr lang="cs-CZ" sz="13800" dirty="0" err="1">
                <a:solidFill>
                  <a:schemeClr val="bg1"/>
                </a:solidFill>
                <a:latin typeface="Muni Bold" panose="00000500000000000000" pitchFamily="2" charset="-18"/>
              </a:rPr>
              <a:t>muni</a:t>
            </a:r>
            <a:endParaRPr lang="cs-CZ" sz="16600" dirty="0">
              <a:solidFill>
                <a:schemeClr val="bg1"/>
              </a:solidFill>
              <a:latin typeface="Muni Bold" panose="00000500000000000000" pitchFamily="2" charset="-18"/>
            </a:endParaRPr>
          </a:p>
        </p:txBody>
      </p:sp>
    </p:spTree>
    <p:extLst>
      <p:ext uri="{BB962C8B-B14F-4D97-AF65-F5344CB8AC3E}">
        <p14:creationId xmlns:p14="http://schemas.microsoft.com/office/powerpoint/2010/main" val="362262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Symbol M">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1D6C39EC-9967-423C-AF20-9ED8940686A5}"/>
              </a:ext>
            </a:extLst>
          </p:cNvPr>
          <p:cNvSpPr/>
          <p:nvPr userDrawn="1"/>
        </p:nvSpPr>
        <p:spPr>
          <a:xfrm>
            <a:off x="0" y="0"/>
            <a:ext cx="12191999" cy="6858000"/>
          </a:xfrm>
          <a:prstGeom prst="rect">
            <a:avLst/>
          </a:prstGeom>
          <a:solidFill>
            <a:srgbClr val="000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Obrázok 3">
            <a:extLst>
              <a:ext uri="{FF2B5EF4-FFF2-40B4-BE49-F238E27FC236}">
                <a16:creationId xmlns:a16="http://schemas.microsoft.com/office/drawing/2014/main" id="{D4866DC3-6636-AE43-90D5-9DB2CA8AEE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6767" y="977741"/>
            <a:ext cx="3623735" cy="4965859"/>
          </a:xfrm>
          <a:prstGeom prst="rect">
            <a:avLst/>
          </a:prstGeom>
        </p:spPr>
      </p:pic>
    </p:spTree>
    <p:extLst>
      <p:ext uri="{BB962C8B-B14F-4D97-AF65-F5344CB8AC3E}">
        <p14:creationId xmlns:p14="http://schemas.microsoft.com/office/powerpoint/2010/main" val="302438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51BF1FC-03B7-4A0B-ABC8-C4894B3F05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dirty="0"/>
              <a:t>Kliknutím lze upravit styl.</a:t>
            </a:r>
          </a:p>
        </p:txBody>
      </p:sp>
      <p:sp>
        <p:nvSpPr>
          <p:cNvPr id="3" name="Zástupný text 2">
            <a:extLst>
              <a:ext uri="{FF2B5EF4-FFF2-40B4-BE49-F238E27FC236}">
                <a16:creationId xmlns:a16="http://schemas.microsoft.com/office/drawing/2014/main" id="{B93FC6D6-A20F-4CBD-B0B5-BCBAF4FBB2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zápatí 4">
            <a:extLst>
              <a:ext uri="{FF2B5EF4-FFF2-40B4-BE49-F238E27FC236}">
                <a16:creationId xmlns:a16="http://schemas.microsoft.com/office/drawing/2014/main" id="{D02BEF99-0ECB-4CB0-A7C8-9CB0CAF1F226}"/>
              </a:ext>
            </a:extLst>
          </p:cNvPr>
          <p:cNvSpPr>
            <a:spLocks noGrp="1"/>
          </p:cNvSpPr>
          <p:nvPr>
            <p:ph type="ftr" sz="quarter" idx="3"/>
          </p:nvPr>
        </p:nvSpPr>
        <p:spPr>
          <a:xfrm>
            <a:off x="717433" y="6356350"/>
            <a:ext cx="4114800" cy="365125"/>
          </a:xfrm>
          <a:prstGeom prst="rect">
            <a:avLst/>
          </a:prstGeom>
        </p:spPr>
        <p:txBody>
          <a:bodyPr vert="horz" lIns="91440" tIns="45720" rIns="91440" bIns="45720" rtlCol="0" anchor="ctr"/>
          <a:lstStyle>
            <a:lvl1pPr algn="l">
              <a:defRPr sz="1600">
                <a:solidFill>
                  <a:schemeClr val="bg1"/>
                </a:solidFill>
                <a:latin typeface="Muni Bold" panose="00000500000000000000" pitchFamily="2" charset="-18"/>
              </a:defRPr>
            </a:lvl1pPr>
          </a:lstStyle>
          <a:p>
            <a:endParaRPr lang="cs-CZ" dirty="0"/>
          </a:p>
        </p:txBody>
      </p:sp>
      <p:sp>
        <p:nvSpPr>
          <p:cNvPr id="6" name="Zástupný symbol pro číslo snímku 5">
            <a:extLst>
              <a:ext uri="{FF2B5EF4-FFF2-40B4-BE49-F238E27FC236}">
                <a16:creationId xmlns:a16="http://schemas.microsoft.com/office/drawing/2014/main" id="{D4BB64C3-505F-4769-86D8-D266149F26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bg1"/>
                </a:solidFill>
                <a:latin typeface="Muni Bold" panose="00000500000000000000" pitchFamily="2" charset="-18"/>
              </a:defRPr>
            </a:lvl1pPr>
          </a:lstStyle>
          <a:p>
            <a:fld id="{2179248E-A2BE-4DDC-8C2D-3AE2F36B43AD}" type="slidenum">
              <a:rPr lang="cs-CZ" smtClean="0"/>
              <a:pPr/>
              <a:t>‹#›</a:t>
            </a:fld>
            <a:endParaRPr lang="cs-CZ" dirty="0"/>
          </a:p>
        </p:txBody>
      </p:sp>
    </p:spTree>
    <p:extLst>
      <p:ext uri="{BB962C8B-B14F-4D97-AF65-F5344CB8AC3E}">
        <p14:creationId xmlns:p14="http://schemas.microsoft.com/office/powerpoint/2010/main" val="4261009434"/>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0" r:id="rId3"/>
    <p:sldLayoutId id="2147483652" r:id="rId4"/>
    <p:sldLayoutId id="2147483660" r:id="rId5"/>
    <p:sldLayoutId id="2147483653" r:id="rId6"/>
    <p:sldLayoutId id="2147483663" r:id="rId7"/>
    <p:sldLayoutId id="2147483661" r:id="rId8"/>
    <p:sldLayoutId id="2147483662" r:id="rId9"/>
    <p:sldLayoutId id="214748366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kern="1200">
          <a:solidFill>
            <a:srgbClr val="0000DC"/>
          </a:solidFill>
          <a:latin typeface="+mj-lt"/>
          <a:ea typeface="+mj-ea"/>
          <a:cs typeface="+mj-cs"/>
        </a:defRPr>
      </a:lvl1pPr>
    </p:titleStyle>
    <p:bodyStyle>
      <a:lvl1pPr marL="457200" indent="-457200" algn="l" defTabSz="914400" rtl="0" eaLnBrk="1" latinLnBrk="0" hangingPunct="1">
        <a:lnSpc>
          <a:spcPct val="90000"/>
        </a:lnSpc>
        <a:spcBef>
          <a:spcPts val="1000"/>
        </a:spcBef>
        <a:buClr>
          <a:srgbClr val="0000DC"/>
        </a:buClr>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0000DC"/>
        </a:buClr>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0000DC"/>
        </a:buClr>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0000DC"/>
        </a:buClr>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00D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egi.info/cs/page/how-we-rate-games" TargetMode="External"/><Relationship Id="rId2" Type="http://schemas.openxmlformats.org/officeDocument/2006/relationships/hyperlink" Target="https://www.globalratings.com/ratingsguide.aspx"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hyperlink" Target="https://www.globalratings.com/how-iarc-works.aspx"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egi.info/cs/page/statistics-about-pegi" TargetMode="External"/><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pegi.info/cs/page/statistics-about-pegi" TargetMode="External"/><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pcgamer.com/south-korea-is-getting-rid-of-its-controversial-gaming-curfew-law/" TargetMode="External"/><Relationship Id="rId2" Type="http://schemas.openxmlformats.org/officeDocument/2006/relationships/hyperlink" Target="https://www.weforum.org/agenda/2021/09/what-s-behind-china-s-video-game-restriction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blog.udonis.co/mobile-marketing/mobile-games/project-makeover-monetization" TargetMode="External"/><Relationship Id="rId2" Type="http://schemas.openxmlformats.org/officeDocument/2006/relationships/hyperlink" Target="https://www.blog.udonis.co/mobile-marketing/mobile-games/homescapes-monetization" TargetMode="External"/><Relationship Id="rId1" Type="http://schemas.openxmlformats.org/officeDocument/2006/relationships/slideLayout" Target="../slideLayouts/slideLayout3.xml"/><Relationship Id="rId4" Type="http://schemas.openxmlformats.org/officeDocument/2006/relationships/hyperlink" Target="https://www.blog.udonis.co/mobile-marketing/mobile-games/meta-layer-monetization"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www.liebertpub.com/doi/abs/10.1089/cyber.2020.0299"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cityam.com/covid-19-a-year-on-what-weve-learnt-about-gambling-and-video-games/" TargetMode="External"/><Relationship Id="rId2" Type="http://schemas.openxmlformats.org/officeDocument/2006/relationships/hyperlink" Target="https://www.begambleaware.org/sites/default/files/2021-03/Gaming_and_Gambling_Report_Final.pdf" TargetMode="External"/><Relationship Id="rId1" Type="http://schemas.openxmlformats.org/officeDocument/2006/relationships/slideLayout" Target="../slideLayouts/slideLayout3.xml"/><Relationship Id="rId4" Type="http://schemas.openxmlformats.org/officeDocument/2006/relationships/hyperlink" Target="https://www.wired.co.uk/article/loot-boxes-new-gamblin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screenrant.com/video-game-loot-boxes-youth-gambling-addiction-nhs/" TargetMode="External"/><Relationship Id="rId2" Type="http://schemas.openxmlformats.org/officeDocument/2006/relationships/hyperlink" Target="https://www.gamesindustry.biz/articles/2021-07-23-research-finds-popular-games-skirt-chinese-loot-box-disclosure-laws" TargetMode="External"/><Relationship Id="rId1" Type="http://schemas.openxmlformats.org/officeDocument/2006/relationships/slideLayout" Target="../slideLayouts/slideLayout3.xml"/><Relationship Id="rId4" Type="http://schemas.openxmlformats.org/officeDocument/2006/relationships/hyperlink" Target="https://commonslibrary.parliament.uk/research-briefings/cdp-2022-007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creenrant.com/nintendo-loot-boxes-animal-crossing-fire-emblem-removed-belgium/" TargetMode="External"/><Relationship Id="rId2" Type="http://schemas.openxmlformats.org/officeDocument/2006/relationships/hyperlink" Target="https://sbcnews.co.uk/europe/uk/2022/03/10/ea-wins-long-standing-loot-box-drama-against-dutch-ksa/"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www.europarl.europa.eu/RegData/etudes/STUD/2020/652727/IPOL_STU(2020)652727_EN.pdf"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cms-lawnow.com/en/ealerts/2023/03/direction-of-travel-for-loot-boxes-in-the-eu"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pcworld.com/article/1476642/europe-is-ready-to-crack-down-on-loot-boxes-and-other-exploitative-game-mechanics.html" TargetMode="External"/><Relationship Id="rId2" Type="http://schemas.openxmlformats.org/officeDocument/2006/relationships/hyperlink" Target="https://www.europarl.europa.eu/doceo/document/TA-9-2023-0008_EN.pdf"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fsv.cuni.cz/skrytou-reklamu-na-internetu-pozna-jen-jedno-dite-z-deseti-zjistili-vyzkumnici-z-univerzity-karlovy" TargetMode="External"/><Relationship Id="rId2" Type="http://schemas.openxmlformats.org/officeDocument/2006/relationships/hyperlink" Target="https://dataprot.net/statistics/gamer-demographics/" TargetMode="External"/><Relationship Id="rId1" Type="http://schemas.openxmlformats.org/officeDocument/2006/relationships/slideLayout" Target="../slideLayouts/slideLayout3.xml"/><Relationship Id="rId4" Type="http://schemas.openxmlformats.org/officeDocument/2006/relationships/hyperlink" Target="https://ec.europa.eu/info/sites/default/files/online_marketing_children_final_report_en.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crowdstrike.com/cybersecurity-101/credential-stuffing/" TargetMode="External"/><Relationship Id="rId2" Type="http://schemas.openxmlformats.org/officeDocument/2006/relationships/hyperlink" Target="https://www.securityhq.com/blog/cyber-security-threats-in-gaming-industry-at-an-all-time-high/" TargetMode="External"/><Relationship Id="rId1" Type="http://schemas.openxmlformats.org/officeDocument/2006/relationships/slideLayout" Target="../slideLayouts/slideLayout3.xml"/><Relationship Id="rId4" Type="http://schemas.openxmlformats.org/officeDocument/2006/relationships/hyperlink" Target="services.google.com/fh/files/blogs/google_security_infographic.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akamai.com/resources/state-of-the-internet/soti-security-gaming-respawned" TargetMode="External"/><Relationship Id="rId2" Type="http://schemas.openxmlformats.org/officeDocument/2006/relationships/hyperlink" Target="https://www.akamai.com/site/en/documents/state-of-the-internet/akamai-state-of-the-internet-gaming-in-a-pandemic.pdf" TargetMode="External"/><Relationship Id="rId1" Type="http://schemas.openxmlformats.org/officeDocument/2006/relationships/slideLayout" Target="../slideLayouts/slideLayout3.xml"/><Relationship Id="rId4" Type="http://schemas.openxmlformats.org/officeDocument/2006/relationships/hyperlink" Target="https://venturebeat.com/games/the-video-game-industry-is-a-black-hole-for-cybersecurity/"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globalratings.com/" TargetMode="External"/><Relationship Id="rId2" Type="http://schemas.openxmlformats.org/officeDocument/2006/relationships/hyperlink" Target="https://www.isfe.eu/responsible-gameplay/" TargetMode="External"/><Relationship Id="rId1" Type="http://schemas.openxmlformats.org/officeDocument/2006/relationships/slideLayout" Target="../slideLayouts/slideLayout3.xml"/><Relationship Id="rId6" Type="http://schemas.openxmlformats.org/officeDocument/2006/relationships/hyperlink" Target="https://pegi.info/"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edition.cnn.com/2019/09/14/us/swatting-sentence-casey-viner/index.html" TargetMode="External"/><Relationship Id="rId2" Type="http://schemas.openxmlformats.org/officeDocument/2006/relationships/hyperlink" Target="https://www.kaspersky.com/resource-center/definitions/what-is-doxing" TargetMode="External"/><Relationship Id="rId1" Type="http://schemas.openxmlformats.org/officeDocument/2006/relationships/slideLayout" Target="../slideLayouts/slideLayout3.xml"/><Relationship Id="rId4" Type="http://schemas.openxmlformats.org/officeDocument/2006/relationships/hyperlink" Target="https://www.kaspersky.com/resource-center/threats/spyware"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s://socradar.io/increasing-cyberattacks-targeting-the-gaming-industry-in-2022/"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hyperlink" Target="https://socradar.io/increasing-cyberattacks-targeting-the-gaming-industry-in-2022/"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www.kaspersky.com/resource-center/threats/top-10-online-gaming-risks" TargetMode="External"/><Relationship Id="rId2" Type="http://schemas.openxmlformats.org/officeDocument/2006/relationships/hyperlink" Target="https://www.privacytools.io/"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www.proquest.com/openview/b41991b361852d7089b92a5f3d78bfdc/1?pq-origsite=gscholar&amp;cbl=18750&amp;diss=y" TargetMode="External"/><Relationship Id="rId2" Type="http://schemas.openxmlformats.org/officeDocument/2006/relationships/hyperlink" Target="https://www.securityhq.com/blog/cyber-security-threats-in-gaming-industry-at-an-all-time-high/" TargetMode="External"/><Relationship Id="rId1" Type="http://schemas.openxmlformats.org/officeDocument/2006/relationships/slideLayout" Target="../slideLayouts/slideLayout3.xml"/><Relationship Id="rId6" Type="http://schemas.openxmlformats.org/officeDocument/2006/relationships/hyperlink" Target="https://darknetdiaries.com/episode/46/" TargetMode="External"/><Relationship Id="rId5" Type="http://schemas.openxmlformats.org/officeDocument/2006/relationships/hyperlink" Target="https://darknetdiaries.com/episode/45/" TargetMode="External"/><Relationship Id="rId4" Type="http://schemas.openxmlformats.org/officeDocument/2006/relationships/hyperlink" Target="https://darknetdiaries.co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pegi.info/what-do-the-labels-mean" TargetMode="External"/><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mailto:Frantisek.kasl@muni.cz" TargetMode="External"/><Relationship Id="rId2" Type="http://schemas.openxmlformats.org/officeDocument/2006/relationships/hyperlink" Target="mailto:Jakub.vostoupal@law.muni.cz" TargetMode="Externa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2" Type="http://schemas.openxmlformats.org/officeDocument/2006/relationships/hyperlink" Target="https://pegi.info/what-do-the-labels-mean"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hyperlink" Target="https://en.wikipedia.org/wiki/PEGI"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hyperlink" Target="https://www.esrb.org/ratings-guid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videostandards.org.uk/Home/" TargetMode="External"/><Relationship Id="rId2" Type="http://schemas.openxmlformats.org/officeDocument/2006/relationships/hyperlink" Target="http://www.kijkwijzer.nl/nicam" TargetMode="External"/><Relationship Id="rId1" Type="http://schemas.openxmlformats.org/officeDocument/2006/relationships/slideLayout" Target="../slideLayouts/slideLayout3.xml"/><Relationship Id="rId4" Type="http://schemas.openxmlformats.org/officeDocument/2006/relationships/hyperlink" Target="https://pegi.info/cs/page/how-we-rate-gam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2C967B-9A5D-2249-9F0F-7D947C1D26C4}"/>
              </a:ext>
            </a:extLst>
          </p:cNvPr>
          <p:cNvSpPr>
            <a:spLocks noGrp="1"/>
          </p:cNvSpPr>
          <p:nvPr>
            <p:ph type="title"/>
          </p:nvPr>
        </p:nvSpPr>
        <p:spPr>
          <a:xfrm>
            <a:off x="831849" y="2865673"/>
            <a:ext cx="10007785" cy="1309512"/>
          </a:xfrm>
        </p:spPr>
        <p:txBody>
          <a:bodyPr>
            <a:normAutofit/>
          </a:bodyPr>
          <a:lstStyle/>
          <a:p>
            <a:r>
              <a:rPr lang="cs-CZ"/>
              <a:t>Vybrané regulatorní otázky videoher</a:t>
            </a:r>
          </a:p>
        </p:txBody>
      </p:sp>
      <p:sp>
        <p:nvSpPr>
          <p:cNvPr id="3" name="Zástupný text 2">
            <a:extLst>
              <a:ext uri="{FF2B5EF4-FFF2-40B4-BE49-F238E27FC236}">
                <a16:creationId xmlns:a16="http://schemas.microsoft.com/office/drawing/2014/main" id="{8B978E3C-7EAE-4942-BA07-E698111E5E6A}"/>
              </a:ext>
            </a:extLst>
          </p:cNvPr>
          <p:cNvSpPr>
            <a:spLocks noGrp="1"/>
          </p:cNvSpPr>
          <p:nvPr>
            <p:ph type="body" idx="1"/>
          </p:nvPr>
        </p:nvSpPr>
        <p:spPr>
          <a:xfrm>
            <a:off x="831849" y="4175185"/>
            <a:ext cx="7570278" cy="1309512"/>
          </a:xfrm>
        </p:spPr>
        <p:txBody>
          <a:bodyPr>
            <a:normAutofit/>
          </a:bodyPr>
          <a:lstStyle/>
          <a:p>
            <a:r>
              <a:rPr lang="cs-CZ" dirty="0"/>
              <a:t>Videoherní právo</a:t>
            </a:r>
          </a:p>
          <a:p>
            <a:r>
              <a:rPr lang="cs-CZ" dirty="0"/>
              <a:t>Jakub Vostoupal a František Kasl</a:t>
            </a:r>
          </a:p>
        </p:txBody>
      </p:sp>
    </p:spTree>
    <p:extLst>
      <p:ext uri="{BB962C8B-B14F-4D97-AF65-F5344CB8AC3E}">
        <p14:creationId xmlns:p14="http://schemas.microsoft.com/office/powerpoint/2010/main" val="210338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6C667E-628F-5271-F4CB-0F7DBDC6887F}"/>
              </a:ext>
            </a:extLst>
          </p:cNvPr>
          <p:cNvSpPr>
            <a:spLocks noGrp="1"/>
          </p:cNvSpPr>
          <p:nvPr>
            <p:ph type="title"/>
          </p:nvPr>
        </p:nvSpPr>
        <p:spPr/>
        <p:txBody>
          <a:bodyPr/>
          <a:lstStyle/>
          <a:p>
            <a:r>
              <a:rPr lang="cs-CZ"/>
              <a:t>Hodnocení PEGI</a:t>
            </a:r>
          </a:p>
        </p:txBody>
      </p:sp>
      <p:sp>
        <p:nvSpPr>
          <p:cNvPr id="3" name="Zástupný obsah 2">
            <a:extLst>
              <a:ext uri="{FF2B5EF4-FFF2-40B4-BE49-F238E27FC236}">
                <a16:creationId xmlns:a16="http://schemas.microsoft.com/office/drawing/2014/main" id="{1DDC48E0-0797-789B-92CA-26C71515E9BC}"/>
              </a:ext>
            </a:extLst>
          </p:cNvPr>
          <p:cNvSpPr>
            <a:spLocks noGrp="1"/>
          </p:cNvSpPr>
          <p:nvPr>
            <p:ph idx="1"/>
          </p:nvPr>
        </p:nvSpPr>
        <p:spPr/>
        <p:txBody>
          <a:bodyPr>
            <a:normAutofit fontScale="85000" lnSpcReduction="10000"/>
          </a:bodyPr>
          <a:lstStyle/>
          <a:p>
            <a:r>
              <a:rPr lang="cs-CZ" b="1"/>
              <a:t>Metoda ověření pro čiště digitální produkty</a:t>
            </a:r>
          </a:p>
          <a:p>
            <a:pPr lvl="1"/>
            <a:r>
              <a:rPr lang="cs-CZ">
                <a:hlinkClick r:id="rId2"/>
              </a:rPr>
              <a:t>systém IARC</a:t>
            </a:r>
            <a:r>
              <a:rPr lang="cs-CZ"/>
              <a:t> (koalice orgánů pro hodnocení z Evropy, Austrálie, Brazílie, Severní Ameriky a Jižní Koreje)</a:t>
            </a:r>
          </a:p>
          <a:p>
            <a:r>
              <a:rPr lang="cs-CZ"/>
              <a:t>flexibilnější postup</a:t>
            </a:r>
          </a:p>
          <a:p>
            <a:pPr lvl="1"/>
            <a:r>
              <a:rPr lang="cs-CZ"/>
              <a:t>Vydavatel předkládá hru nebo aplikaci do digitálního prostředí pro digitální vydání. Nedílnou součástí je předložení postupu, kdy vydavatel musí vyplnit dotazník IARC, což je jedna sada otázek na obsah a interaktivní prvky produktu. Dotazník kombinuje klasifikační kritéria účastnících se hodnotících rad.</a:t>
            </a:r>
          </a:p>
          <a:p>
            <a:pPr lvl="1"/>
            <a:r>
              <a:rPr lang="cs-CZ"/>
              <a:t>Po vyplnění dotazníku vydavatel bezprostředně dostává od hodnotící rady licenci se zařazením podle věku. Proces klasifikace je bezplatný. Ihned po vydání hry nebo aplikace se v digitálním prostředí zobrazuje odpovídající věková kategorie.</a:t>
            </a:r>
          </a:p>
          <a:p>
            <a:pPr lvl="1"/>
            <a:r>
              <a:rPr lang="cs-CZ"/>
              <a:t>Správci hodnotící rady IARC spolupracují na důkladné kontrole průřezu všemi klasifikacemi. K zajištění správnosti věkové kategorie se používá řada taktik včetně hledání klíčových slov, kontrol předních stahování, požadavků vydavatele a spotřebitele a dalších. V případě chyby lze nesprávnou věkovou kategorii velmi rychle změnit.</a:t>
            </a:r>
          </a:p>
          <a:p>
            <a:endParaRPr lang="cs-CZ"/>
          </a:p>
        </p:txBody>
      </p:sp>
      <p:sp>
        <p:nvSpPr>
          <p:cNvPr id="4" name="Zástupný symbol pro číslo snímku 3">
            <a:extLst>
              <a:ext uri="{FF2B5EF4-FFF2-40B4-BE49-F238E27FC236}">
                <a16:creationId xmlns:a16="http://schemas.microsoft.com/office/drawing/2014/main" id="{638812C7-1402-CB7B-53DD-41F7B986E186}"/>
              </a:ext>
            </a:extLst>
          </p:cNvPr>
          <p:cNvSpPr>
            <a:spLocks noGrp="1"/>
          </p:cNvSpPr>
          <p:nvPr>
            <p:ph type="sldNum" sz="quarter" idx="11"/>
          </p:nvPr>
        </p:nvSpPr>
        <p:spPr/>
        <p:txBody>
          <a:bodyPr/>
          <a:lstStyle/>
          <a:p>
            <a:fld id="{2179248E-A2BE-4DDC-8C2D-3AE2F36B43AD}" type="slidenum">
              <a:rPr lang="cs-CZ" smtClean="0"/>
              <a:pPr/>
              <a:t>10</a:t>
            </a:fld>
            <a:endParaRPr lang="cs-CZ" dirty="0"/>
          </a:p>
        </p:txBody>
      </p:sp>
      <p:sp>
        <p:nvSpPr>
          <p:cNvPr id="5" name="TextovéPole 4">
            <a:extLst>
              <a:ext uri="{FF2B5EF4-FFF2-40B4-BE49-F238E27FC236}">
                <a16:creationId xmlns:a16="http://schemas.microsoft.com/office/drawing/2014/main" id="{8A046E46-9351-7CB4-A99B-C77706BF2E31}"/>
              </a:ext>
            </a:extLst>
          </p:cNvPr>
          <p:cNvSpPr txBox="1"/>
          <p:nvPr/>
        </p:nvSpPr>
        <p:spPr>
          <a:xfrm>
            <a:off x="816943" y="6110668"/>
            <a:ext cx="4572000" cy="369332"/>
          </a:xfrm>
          <a:prstGeom prst="rect">
            <a:avLst/>
          </a:prstGeom>
          <a:noFill/>
        </p:spPr>
        <p:txBody>
          <a:bodyPr wrap="square">
            <a:spAutoFit/>
          </a:bodyPr>
          <a:lstStyle/>
          <a:p>
            <a:r>
              <a:rPr lang="cs-CZ"/>
              <a:t>Zdroj: </a:t>
            </a:r>
            <a:r>
              <a:rPr lang="cs-CZ">
                <a:hlinkClick r:id="rId3"/>
              </a:rPr>
              <a:t>PEGI</a:t>
            </a:r>
            <a:endParaRPr lang="cs-CZ"/>
          </a:p>
        </p:txBody>
      </p:sp>
    </p:spTree>
    <p:extLst>
      <p:ext uri="{BB962C8B-B14F-4D97-AF65-F5344CB8AC3E}">
        <p14:creationId xmlns:p14="http://schemas.microsoft.com/office/powerpoint/2010/main" val="242590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462806A8-FE7F-6C56-1FF2-736660F85A0D}"/>
              </a:ext>
            </a:extLst>
          </p:cNvPr>
          <p:cNvSpPr>
            <a:spLocks noGrp="1"/>
          </p:cNvSpPr>
          <p:nvPr>
            <p:ph type="sldNum" sz="quarter" idx="11"/>
          </p:nvPr>
        </p:nvSpPr>
        <p:spPr/>
        <p:txBody>
          <a:bodyPr/>
          <a:lstStyle/>
          <a:p>
            <a:fld id="{2179248E-A2BE-4DDC-8C2D-3AE2F36B43AD}" type="slidenum">
              <a:rPr lang="cs-CZ" smtClean="0"/>
              <a:pPr/>
              <a:t>11</a:t>
            </a:fld>
            <a:endParaRPr lang="cs-CZ" dirty="0"/>
          </a:p>
        </p:txBody>
      </p:sp>
      <p:pic>
        <p:nvPicPr>
          <p:cNvPr id="5" name="Obrázek 4">
            <a:extLst>
              <a:ext uri="{FF2B5EF4-FFF2-40B4-BE49-F238E27FC236}">
                <a16:creationId xmlns:a16="http://schemas.microsoft.com/office/drawing/2014/main" id="{8C1B02E0-1892-18DC-E51E-9EFE08B73ABC}"/>
              </a:ext>
            </a:extLst>
          </p:cNvPr>
          <p:cNvPicPr>
            <a:picLocks noChangeAspect="1"/>
          </p:cNvPicPr>
          <p:nvPr/>
        </p:nvPicPr>
        <p:blipFill rotWithShape="1">
          <a:blip r:embed="rId2"/>
          <a:srcRect l="17581" r="17954"/>
          <a:stretch/>
        </p:blipFill>
        <p:spPr>
          <a:xfrm>
            <a:off x="1403648" y="1363836"/>
            <a:ext cx="792088" cy="4219575"/>
          </a:xfrm>
          <a:prstGeom prst="rect">
            <a:avLst/>
          </a:prstGeom>
        </p:spPr>
      </p:pic>
      <p:pic>
        <p:nvPicPr>
          <p:cNvPr id="6" name="Obrázek 5">
            <a:extLst>
              <a:ext uri="{FF2B5EF4-FFF2-40B4-BE49-F238E27FC236}">
                <a16:creationId xmlns:a16="http://schemas.microsoft.com/office/drawing/2014/main" id="{571BE267-50BA-A741-7E2E-28EB2C7F90F4}"/>
              </a:ext>
            </a:extLst>
          </p:cNvPr>
          <p:cNvPicPr>
            <a:picLocks noChangeAspect="1"/>
          </p:cNvPicPr>
          <p:nvPr/>
        </p:nvPicPr>
        <p:blipFill>
          <a:blip r:embed="rId3"/>
          <a:stretch>
            <a:fillRect/>
          </a:stretch>
        </p:blipFill>
        <p:spPr>
          <a:xfrm>
            <a:off x="2195736" y="44624"/>
            <a:ext cx="5001904" cy="6858000"/>
          </a:xfrm>
          <a:prstGeom prst="rect">
            <a:avLst/>
          </a:prstGeom>
        </p:spPr>
      </p:pic>
      <p:sp>
        <p:nvSpPr>
          <p:cNvPr id="7" name="TextovéPole 6">
            <a:extLst>
              <a:ext uri="{FF2B5EF4-FFF2-40B4-BE49-F238E27FC236}">
                <a16:creationId xmlns:a16="http://schemas.microsoft.com/office/drawing/2014/main" id="{A141FECF-1B5D-D242-C279-467E73F115AC}"/>
              </a:ext>
            </a:extLst>
          </p:cNvPr>
          <p:cNvSpPr txBox="1"/>
          <p:nvPr/>
        </p:nvSpPr>
        <p:spPr>
          <a:xfrm>
            <a:off x="816943" y="6110668"/>
            <a:ext cx="4572000" cy="369332"/>
          </a:xfrm>
          <a:prstGeom prst="rect">
            <a:avLst/>
          </a:prstGeom>
          <a:noFill/>
        </p:spPr>
        <p:txBody>
          <a:bodyPr wrap="square">
            <a:spAutoFit/>
          </a:bodyPr>
          <a:lstStyle/>
          <a:p>
            <a:r>
              <a:rPr lang="cs-CZ"/>
              <a:t>Zdroj: </a:t>
            </a:r>
            <a:r>
              <a:rPr lang="cs-CZ">
                <a:hlinkClick r:id="rId4"/>
              </a:rPr>
              <a:t>IARC</a:t>
            </a:r>
            <a:endParaRPr lang="cs-CZ"/>
          </a:p>
        </p:txBody>
      </p:sp>
    </p:spTree>
    <p:extLst>
      <p:ext uri="{BB962C8B-B14F-4D97-AF65-F5344CB8AC3E}">
        <p14:creationId xmlns:p14="http://schemas.microsoft.com/office/powerpoint/2010/main" val="418109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2AA68B-52E7-7DF4-1C17-E710755CCC18}"/>
              </a:ext>
            </a:extLst>
          </p:cNvPr>
          <p:cNvSpPr>
            <a:spLocks noGrp="1"/>
          </p:cNvSpPr>
          <p:nvPr>
            <p:ph type="title"/>
          </p:nvPr>
        </p:nvSpPr>
        <p:spPr/>
        <p:txBody>
          <a:bodyPr/>
          <a:lstStyle/>
          <a:p>
            <a:r>
              <a:rPr lang="cs-CZ"/>
              <a:t>Statistiky PEGI</a:t>
            </a:r>
          </a:p>
        </p:txBody>
      </p:sp>
      <p:sp>
        <p:nvSpPr>
          <p:cNvPr id="3" name="Zástupný obsah 2">
            <a:extLst>
              <a:ext uri="{FF2B5EF4-FFF2-40B4-BE49-F238E27FC236}">
                <a16:creationId xmlns:a16="http://schemas.microsoft.com/office/drawing/2014/main" id="{35B4A24D-AB45-1285-EE7A-D3C85B1A6102}"/>
              </a:ext>
            </a:extLst>
          </p:cNvPr>
          <p:cNvSpPr>
            <a:spLocks noGrp="1"/>
          </p:cNvSpPr>
          <p:nvPr>
            <p:ph idx="1"/>
          </p:nvPr>
        </p:nvSpPr>
        <p:spPr/>
        <p:txBody>
          <a:bodyPr/>
          <a:lstStyle/>
          <a:p>
            <a:r>
              <a:rPr lang="pl-PL"/>
              <a:t>Počet produktů hodnocených podle věkové kategorie do konce roku 2020</a:t>
            </a:r>
            <a:endParaRPr lang="cs-CZ"/>
          </a:p>
          <a:p>
            <a:endParaRPr lang="cs-CZ"/>
          </a:p>
        </p:txBody>
      </p:sp>
      <p:sp>
        <p:nvSpPr>
          <p:cNvPr id="4" name="Zástupný symbol pro číslo snímku 3">
            <a:extLst>
              <a:ext uri="{FF2B5EF4-FFF2-40B4-BE49-F238E27FC236}">
                <a16:creationId xmlns:a16="http://schemas.microsoft.com/office/drawing/2014/main" id="{408F26EC-B763-C9D6-8DC0-4A98E1D6C07C}"/>
              </a:ext>
            </a:extLst>
          </p:cNvPr>
          <p:cNvSpPr>
            <a:spLocks noGrp="1"/>
          </p:cNvSpPr>
          <p:nvPr>
            <p:ph type="sldNum" sz="quarter" idx="11"/>
          </p:nvPr>
        </p:nvSpPr>
        <p:spPr/>
        <p:txBody>
          <a:bodyPr/>
          <a:lstStyle/>
          <a:p>
            <a:fld id="{2179248E-A2BE-4DDC-8C2D-3AE2F36B43AD}" type="slidenum">
              <a:rPr lang="cs-CZ" smtClean="0"/>
              <a:pPr/>
              <a:t>12</a:t>
            </a:fld>
            <a:endParaRPr lang="cs-CZ" dirty="0"/>
          </a:p>
        </p:txBody>
      </p:sp>
      <p:pic>
        <p:nvPicPr>
          <p:cNvPr id="5" name="Obrázek 4">
            <a:extLst>
              <a:ext uri="{FF2B5EF4-FFF2-40B4-BE49-F238E27FC236}">
                <a16:creationId xmlns:a16="http://schemas.microsoft.com/office/drawing/2014/main" id="{2DF7BCAF-B13C-874A-4E4F-3E6D77D3AB6C}"/>
              </a:ext>
            </a:extLst>
          </p:cNvPr>
          <p:cNvPicPr>
            <a:picLocks noChangeAspect="1"/>
          </p:cNvPicPr>
          <p:nvPr/>
        </p:nvPicPr>
        <p:blipFill>
          <a:blip r:embed="rId2"/>
          <a:stretch>
            <a:fillRect/>
          </a:stretch>
        </p:blipFill>
        <p:spPr>
          <a:xfrm>
            <a:off x="1043608" y="2348880"/>
            <a:ext cx="6734175" cy="3638550"/>
          </a:xfrm>
          <a:prstGeom prst="rect">
            <a:avLst/>
          </a:prstGeom>
        </p:spPr>
      </p:pic>
      <p:sp>
        <p:nvSpPr>
          <p:cNvPr id="6" name="TextovéPole 5">
            <a:extLst>
              <a:ext uri="{FF2B5EF4-FFF2-40B4-BE49-F238E27FC236}">
                <a16:creationId xmlns:a16="http://schemas.microsoft.com/office/drawing/2014/main" id="{D417B2A9-3B7E-8568-670C-14695F8B89A3}"/>
              </a:ext>
            </a:extLst>
          </p:cNvPr>
          <p:cNvSpPr txBox="1"/>
          <p:nvPr/>
        </p:nvSpPr>
        <p:spPr>
          <a:xfrm>
            <a:off x="816943" y="6110668"/>
            <a:ext cx="4572000" cy="369332"/>
          </a:xfrm>
          <a:prstGeom prst="rect">
            <a:avLst/>
          </a:prstGeom>
          <a:noFill/>
        </p:spPr>
        <p:txBody>
          <a:bodyPr wrap="square">
            <a:spAutoFit/>
          </a:bodyPr>
          <a:lstStyle/>
          <a:p>
            <a:r>
              <a:rPr lang="cs-CZ"/>
              <a:t>Zdroj: </a:t>
            </a:r>
            <a:r>
              <a:rPr lang="cs-CZ">
                <a:hlinkClick r:id="rId3"/>
              </a:rPr>
              <a:t>PEGI</a:t>
            </a:r>
            <a:endParaRPr lang="cs-CZ"/>
          </a:p>
        </p:txBody>
      </p:sp>
    </p:spTree>
    <p:extLst>
      <p:ext uri="{BB962C8B-B14F-4D97-AF65-F5344CB8AC3E}">
        <p14:creationId xmlns:p14="http://schemas.microsoft.com/office/powerpoint/2010/main" val="19075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796858-BF90-29E3-95FD-6D02B88B6C10}"/>
              </a:ext>
            </a:extLst>
          </p:cNvPr>
          <p:cNvSpPr>
            <a:spLocks noGrp="1"/>
          </p:cNvSpPr>
          <p:nvPr>
            <p:ph type="title"/>
          </p:nvPr>
        </p:nvSpPr>
        <p:spPr/>
        <p:txBody>
          <a:bodyPr/>
          <a:lstStyle/>
          <a:p>
            <a:r>
              <a:rPr lang="cs-CZ"/>
              <a:t>Statistiky PEGI</a:t>
            </a:r>
          </a:p>
        </p:txBody>
      </p:sp>
      <p:sp>
        <p:nvSpPr>
          <p:cNvPr id="3" name="Zástupný obsah 2">
            <a:extLst>
              <a:ext uri="{FF2B5EF4-FFF2-40B4-BE49-F238E27FC236}">
                <a16:creationId xmlns:a16="http://schemas.microsoft.com/office/drawing/2014/main" id="{AEBC36A1-2DF8-ED91-93C1-D36F6EC7A22D}"/>
              </a:ext>
            </a:extLst>
          </p:cNvPr>
          <p:cNvSpPr>
            <a:spLocks noGrp="1"/>
          </p:cNvSpPr>
          <p:nvPr>
            <p:ph idx="1"/>
          </p:nvPr>
        </p:nvSpPr>
        <p:spPr/>
        <p:txBody>
          <a:bodyPr/>
          <a:lstStyle/>
          <a:p>
            <a:r>
              <a:rPr lang="cs-CZ"/>
              <a:t>Počet produktů na deskriptor obsahu</a:t>
            </a:r>
          </a:p>
          <a:p>
            <a:r>
              <a:rPr lang="cs-CZ"/>
              <a:t>* není vázán na určitá věkové ratingy</a:t>
            </a:r>
          </a:p>
          <a:p>
            <a:endParaRPr lang="cs-CZ"/>
          </a:p>
        </p:txBody>
      </p:sp>
      <p:sp>
        <p:nvSpPr>
          <p:cNvPr id="4" name="Zástupný symbol pro číslo snímku 3">
            <a:extLst>
              <a:ext uri="{FF2B5EF4-FFF2-40B4-BE49-F238E27FC236}">
                <a16:creationId xmlns:a16="http://schemas.microsoft.com/office/drawing/2014/main" id="{B70C72ED-B2EA-6F0D-FAD9-B3770EDAD59A}"/>
              </a:ext>
            </a:extLst>
          </p:cNvPr>
          <p:cNvSpPr>
            <a:spLocks noGrp="1"/>
          </p:cNvSpPr>
          <p:nvPr>
            <p:ph type="sldNum" sz="quarter" idx="11"/>
          </p:nvPr>
        </p:nvSpPr>
        <p:spPr/>
        <p:txBody>
          <a:bodyPr/>
          <a:lstStyle/>
          <a:p>
            <a:fld id="{2179248E-A2BE-4DDC-8C2D-3AE2F36B43AD}" type="slidenum">
              <a:rPr lang="cs-CZ" smtClean="0"/>
              <a:pPr/>
              <a:t>13</a:t>
            </a:fld>
            <a:endParaRPr lang="cs-CZ" dirty="0"/>
          </a:p>
        </p:txBody>
      </p:sp>
      <p:pic>
        <p:nvPicPr>
          <p:cNvPr id="5" name="Obrázek 4">
            <a:extLst>
              <a:ext uri="{FF2B5EF4-FFF2-40B4-BE49-F238E27FC236}">
                <a16:creationId xmlns:a16="http://schemas.microsoft.com/office/drawing/2014/main" id="{0C9F3C95-79E8-D55D-F259-7B10076CD56D}"/>
              </a:ext>
            </a:extLst>
          </p:cNvPr>
          <p:cNvPicPr>
            <a:picLocks noChangeAspect="1"/>
          </p:cNvPicPr>
          <p:nvPr/>
        </p:nvPicPr>
        <p:blipFill>
          <a:blip r:embed="rId2"/>
          <a:stretch>
            <a:fillRect/>
          </a:stretch>
        </p:blipFill>
        <p:spPr>
          <a:xfrm>
            <a:off x="827584" y="2439075"/>
            <a:ext cx="6734175" cy="3590925"/>
          </a:xfrm>
          <a:prstGeom prst="rect">
            <a:avLst/>
          </a:prstGeom>
        </p:spPr>
      </p:pic>
      <p:sp>
        <p:nvSpPr>
          <p:cNvPr id="8" name="TextovéPole 7">
            <a:extLst>
              <a:ext uri="{FF2B5EF4-FFF2-40B4-BE49-F238E27FC236}">
                <a16:creationId xmlns:a16="http://schemas.microsoft.com/office/drawing/2014/main" id="{EB041868-CA0A-D67B-5DD0-FF3C512735FA}"/>
              </a:ext>
            </a:extLst>
          </p:cNvPr>
          <p:cNvSpPr txBox="1"/>
          <p:nvPr/>
        </p:nvSpPr>
        <p:spPr>
          <a:xfrm>
            <a:off x="816943" y="6110668"/>
            <a:ext cx="4572000" cy="369332"/>
          </a:xfrm>
          <a:prstGeom prst="rect">
            <a:avLst/>
          </a:prstGeom>
          <a:noFill/>
        </p:spPr>
        <p:txBody>
          <a:bodyPr wrap="square">
            <a:spAutoFit/>
          </a:bodyPr>
          <a:lstStyle/>
          <a:p>
            <a:r>
              <a:rPr lang="cs-CZ"/>
              <a:t>Zdroj: </a:t>
            </a:r>
            <a:r>
              <a:rPr lang="cs-CZ">
                <a:hlinkClick r:id="rId3"/>
              </a:rPr>
              <a:t>PEGI</a:t>
            </a:r>
            <a:endParaRPr lang="cs-CZ"/>
          </a:p>
        </p:txBody>
      </p:sp>
    </p:spTree>
    <p:extLst>
      <p:ext uri="{BB962C8B-B14F-4D97-AF65-F5344CB8AC3E}">
        <p14:creationId xmlns:p14="http://schemas.microsoft.com/office/powerpoint/2010/main" val="167060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494448-9208-5B06-9BF7-F63722DF6C53}"/>
              </a:ext>
            </a:extLst>
          </p:cNvPr>
          <p:cNvSpPr>
            <a:spLocks noGrp="1"/>
          </p:cNvSpPr>
          <p:nvPr>
            <p:ph type="title"/>
          </p:nvPr>
        </p:nvSpPr>
        <p:spPr/>
        <p:txBody>
          <a:bodyPr>
            <a:normAutofit fontScale="90000"/>
          </a:bodyPr>
          <a:lstStyle/>
          <a:p>
            <a:r>
              <a:rPr lang="cs-CZ"/>
              <a:t>Regulatorní zásahy na ochranu uživatelů ve světě</a:t>
            </a:r>
          </a:p>
        </p:txBody>
      </p:sp>
      <p:sp>
        <p:nvSpPr>
          <p:cNvPr id="3" name="Zástupný obsah 2">
            <a:extLst>
              <a:ext uri="{FF2B5EF4-FFF2-40B4-BE49-F238E27FC236}">
                <a16:creationId xmlns:a16="http://schemas.microsoft.com/office/drawing/2014/main" id="{6806F671-882B-FAF3-ACF5-8B43C796D225}"/>
              </a:ext>
            </a:extLst>
          </p:cNvPr>
          <p:cNvSpPr>
            <a:spLocks noGrp="1"/>
          </p:cNvSpPr>
          <p:nvPr>
            <p:ph idx="1"/>
          </p:nvPr>
        </p:nvSpPr>
        <p:spPr/>
        <p:txBody>
          <a:bodyPr>
            <a:normAutofit fontScale="92500" lnSpcReduction="20000"/>
          </a:bodyPr>
          <a:lstStyle/>
          <a:p>
            <a:r>
              <a:rPr lang="en-US" dirty="0"/>
              <a:t>2021 </a:t>
            </a:r>
            <a:r>
              <a:rPr lang="en-US" dirty="0" err="1"/>
              <a:t>zavedla</a:t>
            </a:r>
            <a:r>
              <a:rPr lang="en-US" dirty="0"/>
              <a:t> </a:t>
            </a:r>
            <a:r>
              <a:rPr lang="en-US" dirty="0" err="1"/>
              <a:t>Čína</a:t>
            </a:r>
            <a:r>
              <a:rPr lang="en-US" dirty="0"/>
              <a:t> </a:t>
            </a:r>
            <a:r>
              <a:rPr lang="en-US" dirty="0" err="1"/>
              <a:t>přísná</a:t>
            </a:r>
            <a:r>
              <a:rPr lang="en-US" dirty="0"/>
              <a:t> </a:t>
            </a:r>
            <a:r>
              <a:rPr lang="en-US" dirty="0" err="1"/>
              <a:t>omezení</a:t>
            </a:r>
            <a:r>
              <a:rPr lang="en-US" dirty="0"/>
              <a:t> pro </a:t>
            </a:r>
            <a:r>
              <a:rPr lang="en-US" dirty="0" err="1"/>
              <a:t>hraní</a:t>
            </a:r>
            <a:r>
              <a:rPr lang="en-US" dirty="0"/>
              <a:t> </a:t>
            </a:r>
            <a:r>
              <a:rPr lang="en-US" dirty="0" err="1"/>
              <a:t>videoher</a:t>
            </a:r>
            <a:r>
              <a:rPr lang="en-US" dirty="0"/>
              <a:t> </a:t>
            </a:r>
            <a:r>
              <a:rPr lang="en-US" dirty="0" err="1"/>
              <a:t>mladými</a:t>
            </a:r>
            <a:r>
              <a:rPr lang="en-US" dirty="0"/>
              <a:t> </a:t>
            </a:r>
            <a:r>
              <a:rPr lang="en-US" dirty="0" err="1"/>
              <a:t>lidmi</a:t>
            </a:r>
            <a:r>
              <a:rPr lang="en-US" dirty="0"/>
              <a:t> do 18 let</a:t>
            </a:r>
            <a:endParaRPr lang="cs-CZ" dirty="0"/>
          </a:p>
          <a:p>
            <a:pPr lvl="1"/>
            <a:r>
              <a:rPr lang="en-US" dirty="0" err="1"/>
              <a:t>celkem</a:t>
            </a:r>
            <a:r>
              <a:rPr lang="en-US" dirty="0"/>
              <a:t> </a:t>
            </a:r>
            <a:r>
              <a:rPr lang="en-US" dirty="0" err="1"/>
              <a:t>jsou</a:t>
            </a:r>
            <a:r>
              <a:rPr lang="en-US" dirty="0"/>
              <a:t> </a:t>
            </a:r>
            <a:r>
              <a:rPr lang="en-US" dirty="0" err="1"/>
              <a:t>povoleny</a:t>
            </a:r>
            <a:r>
              <a:rPr lang="en-US" dirty="0"/>
              <a:t> </a:t>
            </a:r>
            <a:r>
              <a:rPr lang="en-US" dirty="0" err="1"/>
              <a:t>pouze</a:t>
            </a:r>
            <a:r>
              <a:rPr lang="en-US" dirty="0"/>
              <a:t> </a:t>
            </a:r>
            <a:r>
              <a:rPr lang="en-US" dirty="0" err="1"/>
              <a:t>tři</a:t>
            </a:r>
            <a:r>
              <a:rPr lang="en-US" dirty="0"/>
              <a:t> </a:t>
            </a:r>
            <a:r>
              <a:rPr lang="en-US" dirty="0" err="1"/>
              <a:t>hodiny</a:t>
            </a:r>
            <a:r>
              <a:rPr lang="en-US" dirty="0"/>
              <a:t> </a:t>
            </a:r>
            <a:r>
              <a:rPr lang="en-US" dirty="0" err="1"/>
              <a:t>týdně</a:t>
            </a:r>
            <a:r>
              <a:rPr lang="en-US" dirty="0"/>
              <a:t>, </a:t>
            </a:r>
            <a:r>
              <a:rPr lang="en-US" dirty="0" err="1"/>
              <a:t>které</a:t>
            </a:r>
            <a:r>
              <a:rPr lang="en-US" dirty="0"/>
              <a:t> </a:t>
            </a:r>
            <a:r>
              <a:rPr lang="en-US" dirty="0" err="1"/>
              <a:t>lze</a:t>
            </a:r>
            <a:r>
              <a:rPr lang="en-US" dirty="0"/>
              <a:t> </a:t>
            </a:r>
            <a:r>
              <a:rPr lang="en-US" dirty="0" err="1"/>
              <a:t>strávit</a:t>
            </a:r>
            <a:r>
              <a:rPr lang="en-US" dirty="0"/>
              <a:t> </a:t>
            </a:r>
            <a:r>
              <a:rPr lang="en-US" dirty="0" err="1"/>
              <a:t>pouze</a:t>
            </a:r>
            <a:r>
              <a:rPr lang="en-US" dirty="0"/>
              <a:t> v </a:t>
            </a:r>
            <a:r>
              <a:rPr lang="en-US" dirty="0" err="1"/>
              <a:t>pátek</a:t>
            </a:r>
            <a:r>
              <a:rPr lang="en-US" dirty="0"/>
              <a:t>, </a:t>
            </a:r>
            <a:r>
              <a:rPr lang="en-US" dirty="0" err="1"/>
              <a:t>sobotu</a:t>
            </a:r>
            <a:r>
              <a:rPr lang="en-US" dirty="0"/>
              <a:t> a </a:t>
            </a:r>
            <a:r>
              <a:rPr lang="en-US" dirty="0" err="1"/>
              <a:t>neděli</a:t>
            </a:r>
            <a:r>
              <a:rPr lang="en-US" dirty="0"/>
              <a:t> od 20 do 21 </a:t>
            </a:r>
            <a:r>
              <a:rPr lang="en-US" dirty="0" err="1"/>
              <a:t>hodin</a:t>
            </a:r>
            <a:r>
              <a:rPr lang="en-US" dirty="0"/>
              <a:t> </a:t>
            </a:r>
            <a:endParaRPr lang="cs-CZ" dirty="0"/>
          </a:p>
          <a:p>
            <a:pPr lvl="1"/>
            <a:r>
              <a:rPr lang="en-US" dirty="0" err="1"/>
              <a:t>učiněno</a:t>
            </a:r>
            <a:r>
              <a:rPr lang="en-US" dirty="0"/>
              <a:t> s </a:t>
            </a:r>
            <a:r>
              <a:rPr lang="en-US" dirty="0" err="1"/>
              <a:t>odkazem</a:t>
            </a:r>
            <a:r>
              <a:rPr lang="en-US" dirty="0"/>
              <a:t> na </a:t>
            </a:r>
            <a:r>
              <a:rPr lang="en-US" dirty="0" err="1"/>
              <a:t>potřebu</a:t>
            </a:r>
            <a:r>
              <a:rPr lang="en-US" dirty="0"/>
              <a:t> </a:t>
            </a:r>
            <a:r>
              <a:rPr lang="en-US" dirty="0" err="1"/>
              <a:t>chránit</a:t>
            </a:r>
            <a:r>
              <a:rPr lang="en-US" dirty="0"/>
              <a:t> </a:t>
            </a:r>
            <a:r>
              <a:rPr lang="en-US" dirty="0" err="1"/>
              <a:t>děti</a:t>
            </a:r>
            <a:r>
              <a:rPr lang="en-US" dirty="0"/>
              <a:t> </a:t>
            </a:r>
            <a:r>
              <a:rPr lang="en-US" dirty="0" err="1"/>
              <a:t>před</a:t>
            </a:r>
            <a:r>
              <a:rPr lang="en-US" dirty="0"/>
              <a:t> "</a:t>
            </a:r>
            <a:r>
              <a:rPr lang="en-US" dirty="0" err="1"/>
              <a:t>závislostí</a:t>
            </a:r>
            <a:r>
              <a:rPr lang="en-US" dirty="0"/>
              <a:t>" na </a:t>
            </a:r>
            <a:r>
              <a:rPr lang="en-US" dirty="0" err="1"/>
              <a:t>videohrách</a:t>
            </a:r>
            <a:endParaRPr lang="cs-CZ" dirty="0"/>
          </a:p>
          <a:p>
            <a:pPr lvl="1"/>
            <a:r>
              <a:rPr lang="cs-CZ" dirty="0"/>
              <a:t>Zdroj: </a:t>
            </a:r>
            <a:r>
              <a:rPr lang="cs-CZ" dirty="0">
                <a:hlinkClick r:id="rId2"/>
              </a:rPr>
              <a:t>weforum.org</a:t>
            </a:r>
            <a:endParaRPr lang="cs-CZ" dirty="0"/>
          </a:p>
          <a:p>
            <a:r>
              <a:rPr lang="en-US" dirty="0"/>
              <a:t>2021 </a:t>
            </a:r>
            <a:r>
              <a:rPr lang="cs-CZ" dirty="0"/>
              <a:t>Jižní Korea </a:t>
            </a:r>
            <a:r>
              <a:rPr lang="en-US" dirty="0" err="1"/>
              <a:t>zrušil</a:t>
            </a:r>
            <a:r>
              <a:rPr lang="cs-CZ" dirty="0"/>
              <a:t>a</a:t>
            </a:r>
            <a:r>
              <a:rPr lang="en-US" dirty="0"/>
              <a:t> </a:t>
            </a:r>
            <a:r>
              <a:rPr lang="en-US" dirty="0" err="1"/>
              <a:t>omezení</a:t>
            </a:r>
            <a:r>
              <a:rPr lang="en-US" dirty="0"/>
              <a:t> </a:t>
            </a:r>
            <a:r>
              <a:rPr lang="en-US" dirty="0" err="1"/>
              <a:t>hraní</a:t>
            </a:r>
            <a:r>
              <a:rPr lang="en-US" dirty="0"/>
              <a:t> online </a:t>
            </a:r>
            <a:r>
              <a:rPr lang="en-US" dirty="0" err="1"/>
              <a:t>videoher</a:t>
            </a:r>
            <a:r>
              <a:rPr lang="en-US" dirty="0"/>
              <a:t> pro </a:t>
            </a:r>
            <a:r>
              <a:rPr lang="en-US" dirty="0" err="1"/>
              <a:t>mládež</a:t>
            </a:r>
            <a:r>
              <a:rPr lang="en-US" dirty="0"/>
              <a:t> </a:t>
            </a:r>
            <a:r>
              <a:rPr lang="en-US" dirty="0" err="1"/>
              <a:t>mladší</a:t>
            </a:r>
            <a:r>
              <a:rPr lang="en-US" dirty="0"/>
              <a:t> 16 let </a:t>
            </a:r>
            <a:endParaRPr lang="cs-CZ" dirty="0"/>
          </a:p>
          <a:p>
            <a:pPr lvl="1"/>
            <a:r>
              <a:rPr lang="cs-CZ" dirty="0"/>
              <a:t>zrušení „</a:t>
            </a:r>
            <a:r>
              <a:rPr lang="cs-CZ" dirty="0" err="1"/>
              <a:t>Shutdown</a:t>
            </a:r>
            <a:r>
              <a:rPr lang="cs-CZ" dirty="0"/>
              <a:t> </a:t>
            </a:r>
            <a:r>
              <a:rPr lang="cs-CZ" dirty="0" err="1"/>
              <a:t>Law</a:t>
            </a:r>
            <a:r>
              <a:rPr lang="cs-CZ" dirty="0"/>
              <a:t>“ nebo „</a:t>
            </a:r>
            <a:r>
              <a:rPr lang="cs-CZ" dirty="0" err="1"/>
              <a:t>Cinderella</a:t>
            </a:r>
            <a:r>
              <a:rPr lang="cs-CZ" dirty="0"/>
              <a:t> </a:t>
            </a:r>
            <a:r>
              <a:rPr lang="cs-CZ" dirty="0" err="1"/>
              <a:t>Law</a:t>
            </a:r>
            <a:r>
              <a:rPr lang="cs-CZ" dirty="0"/>
              <a:t>“</a:t>
            </a:r>
          </a:p>
          <a:p>
            <a:pPr lvl="1"/>
            <a:r>
              <a:rPr lang="en-US" dirty="0"/>
              <a:t>v </a:t>
            </a:r>
            <a:r>
              <a:rPr lang="en-US" dirty="0" err="1"/>
              <a:t>době</a:t>
            </a:r>
            <a:r>
              <a:rPr lang="en-US" dirty="0"/>
              <a:t> </a:t>
            </a:r>
            <a:r>
              <a:rPr lang="en-US" dirty="0" err="1"/>
              <a:t>mezi</a:t>
            </a:r>
            <a:r>
              <a:rPr lang="en-US" dirty="0"/>
              <a:t> </a:t>
            </a:r>
            <a:r>
              <a:rPr lang="en-US" dirty="0" err="1"/>
              <a:t>půlnocí</a:t>
            </a:r>
            <a:r>
              <a:rPr lang="en-US" dirty="0"/>
              <a:t> a </a:t>
            </a:r>
            <a:r>
              <a:rPr lang="en-US" dirty="0" err="1"/>
              <a:t>šestou</a:t>
            </a:r>
            <a:r>
              <a:rPr lang="en-US" dirty="0"/>
              <a:t> </a:t>
            </a:r>
            <a:r>
              <a:rPr lang="en-US" dirty="0" err="1"/>
              <a:t>hodinou</a:t>
            </a:r>
            <a:r>
              <a:rPr lang="en-US" dirty="0"/>
              <a:t> </a:t>
            </a:r>
            <a:r>
              <a:rPr lang="en-US" dirty="0" err="1"/>
              <a:t>ranní</a:t>
            </a:r>
            <a:r>
              <a:rPr lang="en-US" dirty="0"/>
              <a:t> </a:t>
            </a:r>
            <a:endParaRPr lang="cs-CZ" dirty="0"/>
          </a:p>
          <a:p>
            <a:pPr lvl="1"/>
            <a:r>
              <a:rPr lang="en-US" dirty="0"/>
              <a:t>s </a:t>
            </a:r>
            <a:r>
              <a:rPr lang="en-US" dirty="0" err="1"/>
              <a:t>odkazem</a:t>
            </a:r>
            <a:r>
              <a:rPr lang="en-US" dirty="0"/>
              <a:t> na </a:t>
            </a:r>
            <a:r>
              <a:rPr lang="en-US" dirty="0" err="1"/>
              <a:t>potřebu</a:t>
            </a:r>
            <a:r>
              <a:rPr lang="en-US" dirty="0"/>
              <a:t> </a:t>
            </a:r>
            <a:r>
              <a:rPr lang="en-US" dirty="0" err="1"/>
              <a:t>lépe</a:t>
            </a:r>
            <a:r>
              <a:rPr lang="en-US" dirty="0"/>
              <a:t> </a:t>
            </a:r>
            <a:r>
              <a:rPr lang="en-US" dirty="0" err="1"/>
              <a:t>chránit</a:t>
            </a:r>
            <a:r>
              <a:rPr lang="en-US" dirty="0"/>
              <a:t> </a:t>
            </a:r>
            <a:r>
              <a:rPr lang="en-US" dirty="0" err="1"/>
              <a:t>práva</a:t>
            </a:r>
            <a:r>
              <a:rPr lang="en-US" dirty="0"/>
              <a:t> </a:t>
            </a:r>
            <a:r>
              <a:rPr lang="en-US" dirty="0" err="1"/>
              <a:t>dětí</a:t>
            </a:r>
            <a:r>
              <a:rPr lang="en-US" dirty="0"/>
              <a:t> na </a:t>
            </a:r>
            <a:r>
              <a:rPr lang="en-US" dirty="0" err="1"/>
              <a:t>sebeurčení</a:t>
            </a:r>
            <a:r>
              <a:rPr lang="en-US" dirty="0"/>
              <a:t> a </a:t>
            </a:r>
            <a:r>
              <a:rPr lang="en-US" dirty="0" err="1"/>
              <a:t>hledání</a:t>
            </a:r>
            <a:r>
              <a:rPr lang="en-US" dirty="0"/>
              <a:t> </a:t>
            </a:r>
            <a:r>
              <a:rPr lang="en-US" dirty="0" err="1"/>
              <a:t>štěstí</a:t>
            </a:r>
            <a:endParaRPr lang="cs-CZ" dirty="0"/>
          </a:p>
          <a:p>
            <a:pPr lvl="1"/>
            <a:r>
              <a:rPr lang="cs-CZ" dirty="0"/>
              <a:t>nahrazeno režimem „rodičovského zámku“, který umožňuje nastavit čas, kdy lze z daného účtu hru hrát i nadále</a:t>
            </a:r>
          </a:p>
          <a:p>
            <a:pPr lvl="1"/>
            <a:r>
              <a:rPr lang="cs-CZ" dirty="0"/>
              <a:t>Zdroj: </a:t>
            </a:r>
            <a:r>
              <a:rPr lang="cs-CZ" dirty="0">
                <a:hlinkClick r:id="rId3"/>
              </a:rPr>
              <a:t>pcgamer.com</a:t>
            </a:r>
            <a:endParaRPr lang="cs-CZ" dirty="0"/>
          </a:p>
          <a:p>
            <a:pPr marL="243000" lvl="1" indent="0">
              <a:buNone/>
            </a:pPr>
            <a:endParaRPr lang="cs-CZ" dirty="0"/>
          </a:p>
          <a:p>
            <a:endParaRPr lang="cs-CZ" dirty="0"/>
          </a:p>
        </p:txBody>
      </p:sp>
      <p:sp>
        <p:nvSpPr>
          <p:cNvPr id="4" name="Zástupný symbol pro číslo snímku 3">
            <a:extLst>
              <a:ext uri="{FF2B5EF4-FFF2-40B4-BE49-F238E27FC236}">
                <a16:creationId xmlns:a16="http://schemas.microsoft.com/office/drawing/2014/main" id="{F3BCC761-5920-BDC7-70A4-3E68192B9671}"/>
              </a:ext>
            </a:extLst>
          </p:cNvPr>
          <p:cNvSpPr>
            <a:spLocks noGrp="1"/>
          </p:cNvSpPr>
          <p:nvPr>
            <p:ph type="sldNum" sz="quarter" idx="11"/>
          </p:nvPr>
        </p:nvSpPr>
        <p:spPr/>
        <p:txBody>
          <a:bodyPr/>
          <a:lstStyle/>
          <a:p>
            <a:fld id="{2179248E-A2BE-4DDC-8C2D-3AE2F36B43AD}" type="slidenum">
              <a:rPr lang="cs-CZ" smtClean="0"/>
              <a:pPr/>
              <a:t>14</a:t>
            </a:fld>
            <a:endParaRPr lang="cs-CZ" dirty="0"/>
          </a:p>
        </p:txBody>
      </p:sp>
    </p:spTree>
    <p:extLst>
      <p:ext uri="{BB962C8B-B14F-4D97-AF65-F5344CB8AC3E}">
        <p14:creationId xmlns:p14="http://schemas.microsoft.com/office/powerpoint/2010/main" val="292230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obrázku 2" descr="Obsah obrázku osoba, fotbal, fotbalový hráč, míč&#10;&#10;Popis byl vytvořen automaticky">
            <a:extLst>
              <a:ext uri="{FF2B5EF4-FFF2-40B4-BE49-F238E27FC236}">
                <a16:creationId xmlns:a16="http://schemas.microsoft.com/office/drawing/2014/main" id="{89DDC1C4-4C19-59DE-508D-BA9C9C096F2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998" r="24998"/>
          <a:stretch>
            <a:fillRect/>
          </a:stretch>
        </p:blipFill>
        <p:spPr/>
      </p:pic>
      <p:sp>
        <p:nvSpPr>
          <p:cNvPr id="5" name="Nadpis 4">
            <a:extLst>
              <a:ext uri="{FF2B5EF4-FFF2-40B4-BE49-F238E27FC236}">
                <a16:creationId xmlns:a16="http://schemas.microsoft.com/office/drawing/2014/main" id="{10AAAE33-4747-55FA-EF78-CD73E983D9B0}"/>
              </a:ext>
            </a:extLst>
          </p:cNvPr>
          <p:cNvSpPr>
            <a:spLocks noGrp="1"/>
          </p:cNvSpPr>
          <p:nvPr>
            <p:ph type="title"/>
          </p:nvPr>
        </p:nvSpPr>
        <p:spPr/>
        <p:txBody>
          <a:bodyPr/>
          <a:lstStyle/>
          <a:p>
            <a:r>
              <a:rPr lang="cs-CZ"/>
              <a:t>Prvky hazardu ve videohrách</a:t>
            </a:r>
          </a:p>
        </p:txBody>
      </p:sp>
      <p:sp>
        <p:nvSpPr>
          <p:cNvPr id="4" name="Zástupný symbol pro číslo snímku 3">
            <a:extLst>
              <a:ext uri="{FF2B5EF4-FFF2-40B4-BE49-F238E27FC236}">
                <a16:creationId xmlns:a16="http://schemas.microsoft.com/office/drawing/2014/main" id="{9EF15A1D-BB25-CC21-7FBA-129643682401}"/>
              </a:ext>
            </a:extLst>
          </p:cNvPr>
          <p:cNvSpPr>
            <a:spLocks noGrp="1"/>
          </p:cNvSpPr>
          <p:nvPr>
            <p:ph type="sldNum" sz="quarter" idx="4294967295"/>
          </p:nvPr>
        </p:nvSpPr>
        <p:spPr>
          <a:xfrm>
            <a:off x="9448800" y="6356350"/>
            <a:ext cx="2743200" cy="365125"/>
          </a:xfrm>
        </p:spPr>
        <p:txBody>
          <a:bodyPr/>
          <a:lstStyle/>
          <a:p>
            <a:fld id="{2179248E-A2BE-4DDC-8C2D-3AE2F36B43AD}" type="slidenum">
              <a:rPr lang="cs-CZ" smtClean="0"/>
              <a:pPr/>
              <a:t>15</a:t>
            </a:fld>
            <a:endParaRPr lang="cs-CZ" dirty="0"/>
          </a:p>
        </p:txBody>
      </p:sp>
    </p:spTree>
    <p:extLst>
      <p:ext uri="{BB962C8B-B14F-4D97-AF65-F5344CB8AC3E}">
        <p14:creationId xmlns:p14="http://schemas.microsoft.com/office/powerpoint/2010/main" val="298999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5E10EF7-8EA9-E442-629B-DC5C3E7FB7BF}"/>
              </a:ext>
            </a:extLst>
          </p:cNvPr>
          <p:cNvSpPr>
            <a:spLocks noGrp="1"/>
          </p:cNvSpPr>
          <p:nvPr>
            <p:ph type="title"/>
          </p:nvPr>
        </p:nvSpPr>
        <p:spPr/>
        <p:txBody>
          <a:bodyPr/>
          <a:lstStyle/>
          <a:p>
            <a:r>
              <a:rPr lang="cs-CZ"/>
              <a:t>Prvky hazardu ve videohrách</a:t>
            </a:r>
          </a:p>
        </p:txBody>
      </p:sp>
      <p:sp>
        <p:nvSpPr>
          <p:cNvPr id="6" name="Zástupný obsah 5">
            <a:extLst>
              <a:ext uri="{FF2B5EF4-FFF2-40B4-BE49-F238E27FC236}">
                <a16:creationId xmlns:a16="http://schemas.microsoft.com/office/drawing/2014/main" id="{B45F4E1E-CB4F-DDEA-BE41-D7EFC28314B4}"/>
              </a:ext>
            </a:extLst>
          </p:cNvPr>
          <p:cNvSpPr>
            <a:spLocks noGrp="1"/>
          </p:cNvSpPr>
          <p:nvPr>
            <p:ph idx="1"/>
          </p:nvPr>
        </p:nvSpPr>
        <p:spPr/>
        <p:txBody>
          <a:bodyPr>
            <a:normAutofit fontScale="85000" lnSpcReduction="20000"/>
          </a:bodyPr>
          <a:lstStyle/>
          <a:p>
            <a:r>
              <a:rPr lang="cs-CZ" sz="2800"/>
              <a:t>Monetizace přes meta vrstvy v mobilních hrách</a:t>
            </a:r>
          </a:p>
          <a:p>
            <a:r>
              <a:rPr lang="cs-CZ" sz="2800"/>
              <a:t>Meta vrstvy jsou dodatečným herním obsahem, který podporuje základní hratelnost</a:t>
            </a:r>
          </a:p>
          <a:p>
            <a:r>
              <a:rPr lang="cs-CZ" sz="2800"/>
              <a:t>nespočívají v základních mechanikách hry</a:t>
            </a:r>
          </a:p>
          <a:p>
            <a:r>
              <a:rPr lang="cs-CZ" sz="2800"/>
              <a:t>netvoří většinu herního zážitku</a:t>
            </a:r>
          </a:p>
          <a:p>
            <a:r>
              <a:rPr lang="cs-CZ" sz="2800"/>
              <a:t>Příklad: základní hra = puzzle najdi 3 shodné (Candy Crush style) – meta vrstvy = příběh / dekorace (</a:t>
            </a:r>
            <a:r>
              <a:rPr lang="cs-CZ" sz="2800">
                <a:hlinkClick r:id="rId2"/>
              </a:rPr>
              <a:t>Homescapes</a:t>
            </a:r>
            <a:r>
              <a:rPr lang="cs-CZ" sz="2800"/>
              <a:t> =&gt; </a:t>
            </a:r>
            <a:r>
              <a:rPr lang="cs-CZ" sz="2800">
                <a:hlinkClick r:id="rId3"/>
              </a:rPr>
              <a:t>Project Makeover</a:t>
            </a:r>
            <a:r>
              <a:rPr lang="cs-CZ" sz="2800"/>
              <a:t>)</a:t>
            </a:r>
          </a:p>
          <a:p>
            <a:r>
              <a:rPr lang="cs-CZ" sz="2800"/>
              <a:t>Monetizace základní hry = usnadnění hraní (životy, XP booster…)</a:t>
            </a:r>
          </a:p>
          <a:p>
            <a:r>
              <a:rPr lang="cs-CZ" sz="2800"/>
              <a:t>Monetizace meta vrsty = skiny, doplňky, vzhled hratelné postavy, přeskakování čekací doby = časově omezený přístup k meta vrstvě =&gt;přímá monetizace)</a:t>
            </a:r>
          </a:p>
          <a:p>
            <a:r>
              <a:rPr lang="cs-CZ" sz="2800"/>
              <a:t>Sběratelské meta / narativní meta / RPG meta prvky / customizace</a:t>
            </a:r>
          </a:p>
          <a:p>
            <a:r>
              <a:rPr lang="cs-CZ" sz="2800"/>
              <a:t>Zdroj: </a:t>
            </a:r>
            <a:r>
              <a:rPr lang="cs-CZ" sz="2800">
                <a:hlinkClick r:id="rId4"/>
              </a:rPr>
              <a:t>udonis.co</a:t>
            </a:r>
            <a:endParaRPr lang="cs-CZ" sz="2800"/>
          </a:p>
          <a:p>
            <a:endParaRPr lang="cs-CZ"/>
          </a:p>
        </p:txBody>
      </p:sp>
    </p:spTree>
    <p:extLst>
      <p:ext uri="{BB962C8B-B14F-4D97-AF65-F5344CB8AC3E}">
        <p14:creationId xmlns:p14="http://schemas.microsoft.com/office/powerpoint/2010/main" val="5169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AEC2C3-AF09-BDAC-9974-E248EB15E57F}"/>
              </a:ext>
            </a:extLst>
          </p:cNvPr>
          <p:cNvSpPr>
            <a:spLocks noGrp="1"/>
          </p:cNvSpPr>
          <p:nvPr>
            <p:ph type="title"/>
          </p:nvPr>
        </p:nvSpPr>
        <p:spPr/>
        <p:txBody>
          <a:bodyPr/>
          <a:lstStyle/>
          <a:p>
            <a:r>
              <a:rPr lang="cs-CZ"/>
              <a:t>Prvky hazardu ve videohrách</a:t>
            </a:r>
          </a:p>
        </p:txBody>
      </p:sp>
      <p:sp>
        <p:nvSpPr>
          <p:cNvPr id="3" name="Zástupný obsah 2">
            <a:extLst>
              <a:ext uri="{FF2B5EF4-FFF2-40B4-BE49-F238E27FC236}">
                <a16:creationId xmlns:a16="http://schemas.microsoft.com/office/drawing/2014/main" id="{7EF25E5B-A215-B969-CC65-CBE330076A05}"/>
              </a:ext>
            </a:extLst>
          </p:cNvPr>
          <p:cNvSpPr>
            <a:spLocks noGrp="1"/>
          </p:cNvSpPr>
          <p:nvPr>
            <p:ph idx="1"/>
          </p:nvPr>
        </p:nvSpPr>
        <p:spPr/>
        <p:txBody>
          <a:bodyPr>
            <a:normAutofit fontScale="85000" lnSpcReduction="20000"/>
          </a:bodyPr>
          <a:lstStyle/>
          <a:p>
            <a:r>
              <a:rPr lang="cs-CZ" dirty="0"/>
              <a:t>prvky hazardní hry v hlavním obsahu videohry (GTA V </a:t>
            </a:r>
            <a:r>
              <a:rPr lang="cs-CZ" dirty="0" err="1"/>
              <a:t>Casino</a:t>
            </a:r>
            <a:r>
              <a:rPr lang="cs-CZ" dirty="0"/>
              <a:t>)</a:t>
            </a:r>
          </a:p>
          <a:p>
            <a:r>
              <a:rPr lang="cs-CZ" dirty="0"/>
              <a:t>mikrotransakce s náhodným obsahem – </a:t>
            </a:r>
            <a:r>
              <a:rPr lang="cs-CZ" dirty="0" err="1"/>
              <a:t>loot</a:t>
            </a:r>
            <a:r>
              <a:rPr lang="cs-CZ" dirty="0"/>
              <a:t> box, </a:t>
            </a:r>
            <a:r>
              <a:rPr lang="cs-CZ" dirty="0" err="1"/>
              <a:t>item</a:t>
            </a:r>
            <a:r>
              <a:rPr lang="cs-CZ" dirty="0"/>
              <a:t> </a:t>
            </a:r>
            <a:r>
              <a:rPr lang="cs-CZ" dirty="0" err="1"/>
              <a:t>pack</a:t>
            </a:r>
            <a:r>
              <a:rPr lang="cs-CZ" dirty="0"/>
              <a:t>, </a:t>
            </a:r>
            <a:r>
              <a:rPr lang="cs-CZ" dirty="0" err="1"/>
              <a:t>mystery</a:t>
            </a:r>
            <a:r>
              <a:rPr lang="cs-CZ" dirty="0"/>
              <a:t> </a:t>
            </a:r>
            <a:r>
              <a:rPr lang="cs-CZ" dirty="0" err="1"/>
              <a:t>award</a:t>
            </a:r>
            <a:r>
              <a:rPr lang="cs-CZ" dirty="0"/>
              <a:t>.</a:t>
            </a:r>
          </a:p>
          <a:p>
            <a:r>
              <a:rPr lang="en-US" dirty="0"/>
              <a:t>Heather Wardle and David </a:t>
            </a:r>
            <a:r>
              <a:rPr lang="en-US" dirty="0" err="1"/>
              <a:t>Zendle</a:t>
            </a:r>
            <a:r>
              <a:rPr lang="cs-CZ" dirty="0"/>
              <a:t> </a:t>
            </a:r>
            <a:r>
              <a:rPr lang="en-US" dirty="0">
                <a:hlinkClick r:id="rId2"/>
              </a:rPr>
              <a:t>Loot Boxes, Gambling, and Problem Gambling Among Young People: Results from a Cross-Sectional Online Survey</a:t>
            </a:r>
            <a:r>
              <a:rPr lang="cs-CZ" dirty="0"/>
              <a:t> </a:t>
            </a:r>
            <a:r>
              <a:rPr lang="en-US" dirty="0"/>
              <a:t>Cyberpsychology, Behavior, and Social Networking 2021 24:4, 267-274</a:t>
            </a:r>
            <a:endParaRPr lang="cs-CZ" dirty="0"/>
          </a:p>
          <a:p>
            <a:pPr lvl="1"/>
            <a:r>
              <a:rPr lang="cs-CZ" dirty="0"/>
              <a:t>vztah mezi nákupem </a:t>
            </a:r>
            <a:r>
              <a:rPr lang="cs-CZ" dirty="0" err="1"/>
              <a:t>loot</a:t>
            </a:r>
            <a:r>
              <a:rPr lang="cs-CZ" dirty="0"/>
              <a:t> boxů, hráčským chováním a problémovým hraním mezi mladými lidmi (3 549) ve věku 16-24 let z Velké Británie</a:t>
            </a:r>
          </a:p>
          <a:p>
            <a:pPr lvl="1"/>
            <a:r>
              <a:rPr lang="cs-CZ" dirty="0"/>
              <a:t>Mladí dospělí, kteří nakupují </a:t>
            </a:r>
            <a:r>
              <a:rPr lang="cs-CZ" dirty="0" err="1"/>
              <a:t>loot</a:t>
            </a:r>
            <a:r>
              <a:rPr lang="cs-CZ" dirty="0"/>
              <a:t> boxy, mají větší tendence k hazardu a závislosti na hazardu</a:t>
            </a:r>
          </a:p>
          <a:p>
            <a:pPr lvl="1"/>
            <a:r>
              <a:rPr lang="cs-CZ" dirty="0"/>
              <a:t>Tendence k závislosti na hazardu u nákupů </a:t>
            </a:r>
            <a:r>
              <a:rPr lang="cs-CZ" dirty="0" err="1"/>
              <a:t>loot</a:t>
            </a:r>
            <a:r>
              <a:rPr lang="cs-CZ" dirty="0"/>
              <a:t> boxů je statisticky srovnatelná s tendencí v návaznosti na účast na online kasinu nebo hracích automatech.</a:t>
            </a:r>
          </a:p>
          <a:p>
            <a:pPr lvl="1"/>
            <a:r>
              <a:rPr lang="cs-CZ" b="1" dirty="0"/>
              <a:t>Mladí dospělí, kteří si kupují </a:t>
            </a:r>
            <a:r>
              <a:rPr lang="cs-CZ" b="1" dirty="0" err="1"/>
              <a:t>loot</a:t>
            </a:r>
            <a:r>
              <a:rPr lang="cs-CZ" b="1" dirty="0"/>
              <a:t> boxy v rámci videoher, by měli být považováni za vysoce rizikovou skupinu pro výskyt problémů s hazardem</a:t>
            </a:r>
            <a:r>
              <a:rPr lang="cs-CZ" dirty="0"/>
              <a:t>.</a:t>
            </a:r>
          </a:p>
          <a:p>
            <a:endParaRPr lang="cs-CZ" dirty="0"/>
          </a:p>
        </p:txBody>
      </p:sp>
      <p:sp>
        <p:nvSpPr>
          <p:cNvPr id="4" name="Zástupný symbol pro číslo snímku 3">
            <a:extLst>
              <a:ext uri="{FF2B5EF4-FFF2-40B4-BE49-F238E27FC236}">
                <a16:creationId xmlns:a16="http://schemas.microsoft.com/office/drawing/2014/main" id="{D437457C-33D6-6BF6-3344-0C9EC448007A}"/>
              </a:ext>
            </a:extLst>
          </p:cNvPr>
          <p:cNvSpPr>
            <a:spLocks noGrp="1"/>
          </p:cNvSpPr>
          <p:nvPr>
            <p:ph type="sldNum" sz="quarter" idx="11"/>
          </p:nvPr>
        </p:nvSpPr>
        <p:spPr/>
        <p:txBody>
          <a:bodyPr/>
          <a:lstStyle/>
          <a:p>
            <a:fld id="{2179248E-A2BE-4DDC-8C2D-3AE2F36B43AD}" type="slidenum">
              <a:rPr lang="cs-CZ" smtClean="0"/>
              <a:pPr/>
              <a:t>17</a:t>
            </a:fld>
            <a:endParaRPr lang="cs-CZ" dirty="0"/>
          </a:p>
        </p:txBody>
      </p:sp>
    </p:spTree>
    <p:extLst>
      <p:ext uri="{BB962C8B-B14F-4D97-AF65-F5344CB8AC3E}">
        <p14:creationId xmlns:p14="http://schemas.microsoft.com/office/powerpoint/2010/main" val="281195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29F4A6-2CAA-A69B-514E-5DF0BD538E30}"/>
              </a:ext>
            </a:extLst>
          </p:cNvPr>
          <p:cNvSpPr>
            <a:spLocks noGrp="1"/>
          </p:cNvSpPr>
          <p:nvPr>
            <p:ph type="title"/>
          </p:nvPr>
        </p:nvSpPr>
        <p:spPr/>
        <p:txBody>
          <a:bodyPr/>
          <a:lstStyle/>
          <a:p>
            <a:r>
              <a:rPr lang="cs-CZ"/>
              <a:t>Prvky hazardu ve videohrách</a:t>
            </a:r>
          </a:p>
        </p:txBody>
      </p:sp>
      <p:sp>
        <p:nvSpPr>
          <p:cNvPr id="3" name="Zástupný obsah 2">
            <a:extLst>
              <a:ext uri="{FF2B5EF4-FFF2-40B4-BE49-F238E27FC236}">
                <a16:creationId xmlns:a16="http://schemas.microsoft.com/office/drawing/2014/main" id="{88E37794-1080-FC75-BA8A-B3D5E21D8227}"/>
              </a:ext>
            </a:extLst>
          </p:cNvPr>
          <p:cNvSpPr>
            <a:spLocks noGrp="1"/>
          </p:cNvSpPr>
          <p:nvPr>
            <p:ph idx="1"/>
          </p:nvPr>
        </p:nvSpPr>
        <p:spPr/>
        <p:txBody>
          <a:bodyPr>
            <a:normAutofit fontScale="77500" lnSpcReduction="20000"/>
          </a:bodyPr>
          <a:lstStyle/>
          <a:p>
            <a:r>
              <a:rPr lang="cs-CZ" sz="2800" dirty="0"/>
              <a:t>empirické výzkumy naznačují, že až 40 % dětí hrajících hry má zkušenosti s nákupem </a:t>
            </a:r>
            <a:r>
              <a:rPr lang="cs-CZ" sz="2800" dirty="0" err="1"/>
              <a:t>lootboxů</a:t>
            </a:r>
            <a:r>
              <a:rPr lang="cs-CZ" sz="2800" dirty="0"/>
              <a:t> (Zdroj: </a:t>
            </a:r>
            <a:r>
              <a:rPr lang="cs-CZ" sz="2800" dirty="0">
                <a:hlinkClick r:id="rId2"/>
              </a:rPr>
              <a:t>begambleaware.org</a:t>
            </a:r>
            <a:r>
              <a:rPr lang="cs-CZ" sz="2800" dirty="0"/>
              <a:t>) – množí se studie prokazující zjevnou podobnost s vysoce návykovými formami hazardu =&gt; přibývají legislativní záměry na regulaci, řada vydavatelů opouští </a:t>
            </a:r>
            <a:r>
              <a:rPr lang="cs-CZ" sz="2800" dirty="0" err="1"/>
              <a:t>lootboxy</a:t>
            </a:r>
            <a:r>
              <a:rPr lang="cs-CZ" sz="2800" dirty="0"/>
              <a:t> (srov. </a:t>
            </a:r>
            <a:r>
              <a:rPr lang="cs-CZ" sz="2800" dirty="0" err="1"/>
              <a:t>Fortnite</a:t>
            </a:r>
            <a:r>
              <a:rPr lang="cs-CZ" sz="2800" dirty="0"/>
              <a:t>) X </a:t>
            </a:r>
            <a:r>
              <a:rPr lang="cs-CZ" sz="2800" b="1" dirty="0"/>
              <a:t>rostoucí trend jiných hazardních prvků ve videohrách</a:t>
            </a:r>
          </a:p>
          <a:p>
            <a:r>
              <a:rPr lang="cs-CZ" sz="2800" b="1" dirty="0"/>
              <a:t>virtuální sportovní sázky </a:t>
            </a:r>
            <a:r>
              <a:rPr lang="cs-CZ" sz="2800" dirty="0"/>
              <a:t>(</a:t>
            </a:r>
            <a:r>
              <a:rPr lang="cs-CZ" sz="2800" dirty="0" err="1"/>
              <a:t>Madden</a:t>
            </a:r>
            <a:r>
              <a:rPr lang="cs-CZ" sz="2800" dirty="0"/>
              <a:t>) – významný nárůst během pandemie (Zdroj: </a:t>
            </a:r>
            <a:r>
              <a:rPr lang="cs-CZ" sz="2800" dirty="0">
                <a:hlinkClick r:id="rId3"/>
              </a:rPr>
              <a:t>cityam.com</a:t>
            </a:r>
            <a:r>
              <a:rPr lang="cs-CZ" sz="2800" dirty="0"/>
              <a:t>) – problém virtualizace zápasů = potenciál nekonečného množství = méně limitů nekonečného sázení</a:t>
            </a:r>
          </a:p>
          <a:p>
            <a:r>
              <a:rPr lang="cs-CZ" sz="2800" b="1" dirty="0"/>
              <a:t>mobilní hry na bázi herních automatů </a:t>
            </a:r>
            <a:r>
              <a:rPr lang="cs-CZ" sz="2800" dirty="0"/>
              <a:t>– dostupné většině dětí, které mají mobilní telefon s internetovým připojením (</a:t>
            </a:r>
            <a:r>
              <a:rPr lang="cs-CZ" sz="2800" dirty="0" err="1"/>
              <a:t>Candy</a:t>
            </a:r>
            <a:r>
              <a:rPr lang="cs-CZ" sz="2800" dirty="0"/>
              <a:t> </a:t>
            </a:r>
            <a:r>
              <a:rPr lang="cs-CZ" sz="2800" dirty="0" err="1"/>
              <a:t>Crush</a:t>
            </a:r>
            <a:r>
              <a:rPr lang="cs-CZ" sz="2800" dirty="0"/>
              <a:t> </a:t>
            </a:r>
            <a:r>
              <a:rPr lang="cs-CZ" sz="2800" dirty="0" err="1"/>
              <a:t>Saga</a:t>
            </a:r>
            <a:r>
              <a:rPr lang="cs-CZ" sz="2800" dirty="0"/>
              <a:t>)</a:t>
            </a:r>
          </a:p>
          <a:p>
            <a:r>
              <a:rPr lang="cs-CZ" sz="2800" b="1" dirty="0" err="1"/>
              <a:t>battle</a:t>
            </a:r>
            <a:r>
              <a:rPr lang="cs-CZ" sz="2800" b="1" dirty="0"/>
              <a:t> </a:t>
            </a:r>
            <a:r>
              <a:rPr lang="cs-CZ" sz="2800" b="1" dirty="0" err="1"/>
              <a:t>pass</a:t>
            </a:r>
            <a:r>
              <a:rPr lang="cs-CZ" sz="2800" dirty="0"/>
              <a:t> – časově omezené rozšíření hry za poplatek umožňující hrát o kvalitnější odměny (= přijatelnější modifikace </a:t>
            </a:r>
            <a:r>
              <a:rPr lang="cs-CZ" sz="2800" dirty="0" err="1"/>
              <a:t>lootboxu</a:t>
            </a:r>
            <a:r>
              <a:rPr lang="cs-CZ" sz="2800" dirty="0"/>
              <a:t>) (</a:t>
            </a:r>
            <a:r>
              <a:rPr lang="cs-CZ" sz="2800" dirty="0" err="1"/>
              <a:t>Fortnite</a:t>
            </a:r>
            <a:r>
              <a:rPr lang="cs-CZ" sz="2800" dirty="0"/>
              <a:t>, Halo </a:t>
            </a:r>
            <a:r>
              <a:rPr lang="cs-CZ" sz="2800" dirty="0" err="1"/>
              <a:t>Infinite</a:t>
            </a:r>
            <a:r>
              <a:rPr lang="cs-CZ" sz="2800" dirty="0"/>
              <a:t>)</a:t>
            </a:r>
          </a:p>
          <a:p>
            <a:endParaRPr lang="cs-CZ" sz="2800" b="1" dirty="0"/>
          </a:p>
          <a:p>
            <a:r>
              <a:rPr lang="cs-CZ" sz="2800" dirty="0"/>
              <a:t>Zdroj: </a:t>
            </a:r>
            <a:r>
              <a:rPr lang="cs-CZ" sz="2800" dirty="0" err="1">
                <a:hlinkClick r:id="rId4"/>
              </a:rPr>
              <a:t>Wired</a:t>
            </a:r>
            <a:endParaRPr lang="cs-CZ" sz="2800" dirty="0"/>
          </a:p>
          <a:p>
            <a:endParaRPr lang="cs-CZ" sz="2800" dirty="0"/>
          </a:p>
          <a:p>
            <a:endParaRPr lang="cs-CZ" dirty="0"/>
          </a:p>
        </p:txBody>
      </p:sp>
      <p:sp>
        <p:nvSpPr>
          <p:cNvPr id="4" name="Zástupný symbol pro číslo snímku 3">
            <a:extLst>
              <a:ext uri="{FF2B5EF4-FFF2-40B4-BE49-F238E27FC236}">
                <a16:creationId xmlns:a16="http://schemas.microsoft.com/office/drawing/2014/main" id="{C5952E25-054B-A787-9E97-C7499ABF7BE8}"/>
              </a:ext>
            </a:extLst>
          </p:cNvPr>
          <p:cNvSpPr>
            <a:spLocks noGrp="1"/>
          </p:cNvSpPr>
          <p:nvPr>
            <p:ph type="sldNum" sz="quarter" idx="11"/>
          </p:nvPr>
        </p:nvSpPr>
        <p:spPr/>
        <p:txBody>
          <a:bodyPr/>
          <a:lstStyle/>
          <a:p>
            <a:fld id="{2179248E-A2BE-4DDC-8C2D-3AE2F36B43AD}" type="slidenum">
              <a:rPr lang="cs-CZ" smtClean="0"/>
              <a:pPr/>
              <a:t>18</a:t>
            </a:fld>
            <a:endParaRPr lang="cs-CZ" dirty="0"/>
          </a:p>
        </p:txBody>
      </p:sp>
    </p:spTree>
    <p:extLst>
      <p:ext uri="{BB962C8B-B14F-4D97-AF65-F5344CB8AC3E}">
        <p14:creationId xmlns:p14="http://schemas.microsoft.com/office/powerpoint/2010/main" val="216514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D0EBD0-7ACD-C56A-A3A2-9F6A257B75B0}"/>
              </a:ext>
            </a:extLst>
          </p:cNvPr>
          <p:cNvSpPr>
            <a:spLocks noGrp="1"/>
          </p:cNvSpPr>
          <p:nvPr>
            <p:ph type="title"/>
          </p:nvPr>
        </p:nvSpPr>
        <p:spPr/>
        <p:txBody>
          <a:bodyPr/>
          <a:lstStyle/>
          <a:p>
            <a:r>
              <a:rPr lang="cs-CZ"/>
              <a:t>Regulace lootboxů ve světě</a:t>
            </a:r>
          </a:p>
        </p:txBody>
      </p:sp>
      <p:sp>
        <p:nvSpPr>
          <p:cNvPr id="3" name="Zástupný obsah 2">
            <a:extLst>
              <a:ext uri="{FF2B5EF4-FFF2-40B4-BE49-F238E27FC236}">
                <a16:creationId xmlns:a16="http://schemas.microsoft.com/office/drawing/2014/main" id="{1BB7746F-8183-12A8-144F-09F411D96F8D}"/>
              </a:ext>
            </a:extLst>
          </p:cNvPr>
          <p:cNvSpPr>
            <a:spLocks noGrp="1"/>
          </p:cNvSpPr>
          <p:nvPr>
            <p:ph idx="1"/>
          </p:nvPr>
        </p:nvSpPr>
        <p:spPr/>
        <p:txBody>
          <a:bodyPr>
            <a:normAutofit fontScale="92500" lnSpcReduction="10000"/>
          </a:bodyPr>
          <a:lstStyle/>
          <a:p>
            <a:r>
              <a:rPr lang="cs-CZ" b="1"/>
              <a:t>Japonsko</a:t>
            </a:r>
            <a:r>
              <a:rPr lang="cs-CZ"/>
              <a:t> – 2012 – postavení „complete gacha“ mimo zákon (varianta loot boxu s náhodnými odměnami, jejichž určitá kombinace je nezbytná pro postup ve hře), ostatní mikrotransakce povoleny</a:t>
            </a:r>
          </a:p>
          <a:p>
            <a:r>
              <a:rPr lang="cs-CZ" b="1"/>
              <a:t>Čína</a:t>
            </a:r>
            <a:r>
              <a:rPr lang="cs-CZ"/>
              <a:t> – 2016 – požadavek transparentnosti = varianty odměn a pravděpodobnost (drop rate), denní limity nákupů X většina vydavatelů populárních her se snaží tato regulatorní omezení obcházet (Zdroj: </a:t>
            </a:r>
            <a:r>
              <a:rPr lang="cs-CZ">
                <a:hlinkClick r:id="rId2"/>
              </a:rPr>
              <a:t>gameindustry.biz</a:t>
            </a:r>
            <a:r>
              <a:rPr lang="cs-CZ"/>
              <a:t>)</a:t>
            </a:r>
          </a:p>
          <a:p>
            <a:r>
              <a:rPr lang="cs-CZ" b="1"/>
              <a:t>Velká Británie </a:t>
            </a:r>
            <a:r>
              <a:rPr lang="cs-CZ"/>
              <a:t>– 2020 NHS – lootboxy vedou k závislosti mladistvých na hazardu (Zdroj: </a:t>
            </a:r>
            <a:r>
              <a:rPr lang="cs-CZ">
                <a:hlinkClick r:id="rId3"/>
              </a:rPr>
              <a:t>screenrant.com</a:t>
            </a:r>
            <a:r>
              <a:rPr lang="cs-CZ"/>
              <a:t>) / Gambling Commission – Gambling Act 2005 se nevztahuje na lootboxy / legislativní záměr rozšířit regulaci na lootboxy při novelizaci zákona (Zdroj: </a:t>
            </a:r>
            <a:r>
              <a:rPr lang="cs-CZ">
                <a:hlinkClick r:id="rId4"/>
              </a:rPr>
              <a:t>commonslibrary.parliament.uk</a:t>
            </a:r>
            <a:r>
              <a:rPr lang="cs-CZ"/>
              <a:t>)</a:t>
            </a:r>
            <a:endParaRPr lang="cs-CZ" b="1"/>
          </a:p>
          <a:p>
            <a:endParaRPr lang="cs-CZ"/>
          </a:p>
        </p:txBody>
      </p:sp>
      <p:sp>
        <p:nvSpPr>
          <p:cNvPr id="4" name="Zástupný symbol pro číslo snímku 3">
            <a:extLst>
              <a:ext uri="{FF2B5EF4-FFF2-40B4-BE49-F238E27FC236}">
                <a16:creationId xmlns:a16="http://schemas.microsoft.com/office/drawing/2014/main" id="{55351E9D-079D-86C2-1AD2-F0D98F6FDA1D}"/>
              </a:ext>
            </a:extLst>
          </p:cNvPr>
          <p:cNvSpPr>
            <a:spLocks noGrp="1"/>
          </p:cNvSpPr>
          <p:nvPr>
            <p:ph type="sldNum" sz="quarter" idx="11"/>
          </p:nvPr>
        </p:nvSpPr>
        <p:spPr/>
        <p:txBody>
          <a:bodyPr/>
          <a:lstStyle/>
          <a:p>
            <a:fld id="{2179248E-A2BE-4DDC-8C2D-3AE2F36B43AD}" type="slidenum">
              <a:rPr lang="cs-CZ" smtClean="0"/>
              <a:pPr/>
              <a:t>19</a:t>
            </a:fld>
            <a:endParaRPr lang="cs-CZ" dirty="0"/>
          </a:p>
        </p:txBody>
      </p:sp>
    </p:spTree>
    <p:extLst>
      <p:ext uri="{BB962C8B-B14F-4D97-AF65-F5344CB8AC3E}">
        <p14:creationId xmlns:p14="http://schemas.microsoft.com/office/powerpoint/2010/main" val="361253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obrázku 5">
            <a:extLst>
              <a:ext uri="{FF2B5EF4-FFF2-40B4-BE49-F238E27FC236}">
                <a16:creationId xmlns:a16="http://schemas.microsoft.com/office/drawing/2014/main" id="{DC836D23-4DBE-6FE0-DDAE-F23B84DD446D}"/>
              </a:ext>
            </a:extLst>
          </p:cNvPr>
          <p:cNvSpPr>
            <a:spLocks noGrp="1"/>
          </p:cNvSpPr>
          <p:nvPr>
            <p:ph type="pic" sz="quarter" idx="10"/>
          </p:nvPr>
        </p:nvSpPr>
        <p:spPr/>
      </p:sp>
      <p:sp>
        <p:nvSpPr>
          <p:cNvPr id="3" name="Nadpis 2">
            <a:extLst>
              <a:ext uri="{FF2B5EF4-FFF2-40B4-BE49-F238E27FC236}">
                <a16:creationId xmlns:a16="http://schemas.microsoft.com/office/drawing/2014/main" id="{C5279190-A179-A1DB-30CE-237D3499FA4E}"/>
              </a:ext>
            </a:extLst>
          </p:cNvPr>
          <p:cNvSpPr>
            <a:spLocks noGrp="1"/>
          </p:cNvSpPr>
          <p:nvPr>
            <p:ph type="title"/>
          </p:nvPr>
        </p:nvSpPr>
        <p:spPr/>
        <p:txBody>
          <a:bodyPr/>
          <a:lstStyle/>
          <a:p>
            <a:r>
              <a:rPr lang="cs-CZ" dirty="0"/>
              <a:t>Obsah</a:t>
            </a:r>
            <a:endParaRPr lang="en-GB" dirty="0"/>
          </a:p>
        </p:txBody>
      </p:sp>
      <p:sp>
        <p:nvSpPr>
          <p:cNvPr id="5" name="Zástupný text 4">
            <a:extLst>
              <a:ext uri="{FF2B5EF4-FFF2-40B4-BE49-F238E27FC236}">
                <a16:creationId xmlns:a16="http://schemas.microsoft.com/office/drawing/2014/main" id="{184DAC74-ACCC-E5EA-625E-3B3A6B6A6C7E}"/>
              </a:ext>
            </a:extLst>
          </p:cNvPr>
          <p:cNvSpPr>
            <a:spLocks noGrp="1"/>
          </p:cNvSpPr>
          <p:nvPr>
            <p:ph type="body" idx="1"/>
          </p:nvPr>
        </p:nvSpPr>
        <p:spPr>
          <a:xfrm>
            <a:off x="831850" y="4192437"/>
            <a:ext cx="4827078" cy="2189890"/>
          </a:xfrm>
        </p:spPr>
        <p:txBody>
          <a:bodyPr/>
          <a:lstStyle/>
          <a:p>
            <a:pPr marL="285750" indent="-285750">
              <a:buFont typeface="Arial" panose="020B0604020202020204" pitchFamily="34" charset="0"/>
              <a:buChar char="•"/>
            </a:pPr>
            <a:r>
              <a:rPr lang="cs-CZ" b="1" dirty="0"/>
              <a:t>Ochrana dětí a mladistvých ve hrách</a:t>
            </a:r>
          </a:p>
          <a:p>
            <a:pPr marL="285750" indent="-285750">
              <a:buFont typeface="Arial" panose="020B0604020202020204" pitchFamily="34" charset="0"/>
              <a:buChar char="•"/>
            </a:pPr>
            <a:r>
              <a:rPr lang="cs-CZ" b="1" dirty="0"/>
              <a:t>Prvky hazardu ve videohrách</a:t>
            </a:r>
          </a:p>
          <a:p>
            <a:pPr marL="742950" lvl="1" indent="-285750">
              <a:buFont typeface="Arial" panose="020B0604020202020204" pitchFamily="34" charset="0"/>
              <a:buChar char="•"/>
            </a:pPr>
            <a:r>
              <a:rPr lang="cs-CZ" sz="1400" b="1" dirty="0">
                <a:solidFill>
                  <a:schemeClr val="bg1"/>
                </a:solidFill>
              </a:rPr>
              <a:t>Hazard a reklama ve hrách</a:t>
            </a:r>
          </a:p>
          <a:p>
            <a:pPr marL="285750" indent="-285750">
              <a:buFont typeface="Arial" panose="020B0604020202020204" pitchFamily="34" charset="0"/>
              <a:buChar char="•"/>
            </a:pPr>
            <a:r>
              <a:rPr lang="cs-CZ" b="1" dirty="0"/>
              <a:t>Kybernetická bezpečnost v kontextu videoher</a:t>
            </a:r>
          </a:p>
          <a:p>
            <a:pPr marL="285750" indent="-285750">
              <a:buFont typeface="Arial" panose="020B0604020202020204" pitchFamily="34" charset="0"/>
              <a:buChar char="•"/>
            </a:pPr>
            <a:r>
              <a:rPr lang="cs-CZ" b="1" dirty="0"/>
              <a:t>Distribuce videoher – second hand</a:t>
            </a:r>
          </a:p>
          <a:p>
            <a:endParaRPr lang="en-GB" dirty="0"/>
          </a:p>
        </p:txBody>
      </p:sp>
    </p:spTree>
    <p:extLst>
      <p:ext uri="{BB962C8B-B14F-4D97-AF65-F5344CB8AC3E}">
        <p14:creationId xmlns:p14="http://schemas.microsoft.com/office/powerpoint/2010/main" val="213988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72D978-9CD6-ADDC-8B3B-47A50FA5DC52}"/>
              </a:ext>
            </a:extLst>
          </p:cNvPr>
          <p:cNvSpPr>
            <a:spLocks noGrp="1"/>
          </p:cNvSpPr>
          <p:nvPr>
            <p:ph type="title"/>
          </p:nvPr>
        </p:nvSpPr>
        <p:spPr/>
        <p:txBody>
          <a:bodyPr/>
          <a:lstStyle/>
          <a:p>
            <a:r>
              <a:rPr lang="cs-CZ"/>
              <a:t>Regulace lootboxů ve světě</a:t>
            </a:r>
          </a:p>
        </p:txBody>
      </p:sp>
      <p:sp>
        <p:nvSpPr>
          <p:cNvPr id="3" name="Zástupný obsah 2">
            <a:extLst>
              <a:ext uri="{FF2B5EF4-FFF2-40B4-BE49-F238E27FC236}">
                <a16:creationId xmlns:a16="http://schemas.microsoft.com/office/drawing/2014/main" id="{4EDA01A3-DDA3-E846-44EA-7542644E0D2F}"/>
              </a:ext>
            </a:extLst>
          </p:cNvPr>
          <p:cNvSpPr>
            <a:spLocks noGrp="1"/>
          </p:cNvSpPr>
          <p:nvPr>
            <p:ph idx="1"/>
          </p:nvPr>
        </p:nvSpPr>
        <p:spPr/>
        <p:txBody>
          <a:bodyPr>
            <a:normAutofit fontScale="85000" lnSpcReduction="20000"/>
          </a:bodyPr>
          <a:lstStyle/>
          <a:p>
            <a:r>
              <a:rPr lang="cs-CZ" b="1" dirty="0"/>
              <a:t>Nizozemí</a:t>
            </a:r>
            <a:r>
              <a:rPr lang="cs-CZ" dirty="0"/>
              <a:t> – zákaz </a:t>
            </a:r>
            <a:r>
              <a:rPr lang="cs-CZ" dirty="0" err="1"/>
              <a:t>lootboxů</a:t>
            </a:r>
            <a:r>
              <a:rPr lang="cs-CZ" dirty="0"/>
              <a:t> s obchodovatelnými odměnami (podléhají právní úpravě pro hazard, srovnatelné s hracími automaty) x </a:t>
            </a:r>
            <a:r>
              <a:rPr lang="cs-CZ" dirty="0" err="1"/>
              <a:t>lootboxy</a:t>
            </a:r>
            <a:r>
              <a:rPr lang="cs-CZ" dirty="0"/>
              <a:t> s odměnami, které nejsou efektivně směnitelné jsou přijatelné</a:t>
            </a:r>
          </a:p>
          <a:p>
            <a:r>
              <a:rPr lang="cs-CZ" b="1" dirty="0"/>
              <a:t>Spor mezi KSA a EA - </a:t>
            </a:r>
            <a:r>
              <a:rPr lang="cs-CZ" dirty="0"/>
              <a:t>klasifikace </a:t>
            </a:r>
            <a:r>
              <a:rPr lang="cs-CZ" dirty="0" err="1"/>
              <a:t>lootboxů</a:t>
            </a:r>
            <a:r>
              <a:rPr lang="cs-CZ" dirty="0"/>
              <a:t> ve FIFA hrách</a:t>
            </a:r>
          </a:p>
          <a:p>
            <a:pPr lvl="1"/>
            <a:r>
              <a:rPr lang="cs-CZ" dirty="0"/>
              <a:t>2019 KSA udělila EA pokutu 5 milionů EUR a povinnost odstranit </a:t>
            </a:r>
            <a:r>
              <a:rPr lang="cs-CZ" dirty="0" err="1"/>
              <a:t>lootboxy</a:t>
            </a:r>
            <a:r>
              <a:rPr lang="cs-CZ" dirty="0"/>
              <a:t> ze všech her vydávaných v Nizozemí</a:t>
            </a:r>
          </a:p>
          <a:p>
            <a:pPr lvl="1"/>
            <a:r>
              <a:rPr lang="cs-CZ" dirty="0"/>
              <a:t>2020 Obchodní soud v </a:t>
            </a:r>
            <a:r>
              <a:rPr lang="cs-CZ" dirty="0" err="1"/>
              <a:t>Hague</a:t>
            </a:r>
            <a:r>
              <a:rPr lang="cs-CZ" dirty="0"/>
              <a:t> potvrdil rozhodnutí KSA (přes svou specifičnost mají </a:t>
            </a:r>
            <a:r>
              <a:rPr lang="cs-CZ" dirty="0" err="1"/>
              <a:t>lootboxy</a:t>
            </a:r>
            <a:r>
              <a:rPr lang="cs-CZ" dirty="0"/>
              <a:t> "peněžní hodnotu" a odměny jsou směnitelné a některé pobídky do hry odrážely odměnu z hazardní hry) – KSA zvýšila pokutu na 10 mil. EUR</a:t>
            </a:r>
          </a:p>
          <a:p>
            <a:pPr lvl="1"/>
            <a:r>
              <a:rPr lang="cs-CZ" dirty="0"/>
              <a:t>2022 EA úspěšné při dovolání ke Státní radě  - KSA překročila pravomoci, </a:t>
            </a:r>
            <a:r>
              <a:rPr lang="cs-CZ" dirty="0" err="1"/>
              <a:t>lootboxy</a:t>
            </a:r>
            <a:r>
              <a:rPr lang="cs-CZ" dirty="0"/>
              <a:t> ve FIFA mají kritéria pro získání, která je nečiní hazardní hrou ve smyslu regulace</a:t>
            </a:r>
          </a:p>
          <a:p>
            <a:pPr lvl="1"/>
            <a:r>
              <a:rPr lang="cs-CZ" dirty="0"/>
              <a:t>zřejmě bude dále posuzováno SDEU (Zdroj: </a:t>
            </a:r>
            <a:r>
              <a:rPr lang="cs-CZ" dirty="0">
                <a:hlinkClick r:id="rId2"/>
              </a:rPr>
              <a:t>sbcnews.co.uk</a:t>
            </a:r>
            <a:r>
              <a:rPr lang="cs-CZ" dirty="0"/>
              <a:t>)</a:t>
            </a:r>
          </a:p>
          <a:p>
            <a:r>
              <a:rPr lang="cs-CZ" b="1" dirty="0"/>
              <a:t>Belgie </a:t>
            </a:r>
            <a:r>
              <a:rPr lang="cs-CZ" dirty="0"/>
              <a:t>– přísnější pravidla než v Nizozemí – </a:t>
            </a:r>
            <a:r>
              <a:rPr lang="cs-CZ" dirty="0" err="1"/>
              <a:t>lootboxy</a:t>
            </a:r>
            <a:r>
              <a:rPr lang="cs-CZ" dirty="0"/>
              <a:t> přestavují nezákonný hazard – dopad na řadu vydavatelů, změna modelů některých her a odstranění </a:t>
            </a:r>
            <a:r>
              <a:rPr lang="cs-CZ" dirty="0" err="1"/>
              <a:t>lootboxů</a:t>
            </a:r>
            <a:r>
              <a:rPr lang="cs-CZ" dirty="0"/>
              <a:t> (Animal </a:t>
            </a:r>
            <a:r>
              <a:rPr lang="cs-CZ" dirty="0" err="1"/>
              <a:t>Crossing</a:t>
            </a:r>
            <a:r>
              <a:rPr lang="cs-CZ" dirty="0"/>
              <a:t>, </a:t>
            </a:r>
            <a:r>
              <a:rPr lang="cs-CZ" dirty="0" err="1"/>
              <a:t>Fire</a:t>
            </a:r>
            <a:r>
              <a:rPr lang="cs-CZ" dirty="0"/>
              <a:t> </a:t>
            </a:r>
            <a:r>
              <a:rPr lang="cs-CZ" dirty="0" err="1"/>
              <a:t>Emblem</a:t>
            </a:r>
            <a:r>
              <a:rPr lang="cs-CZ" dirty="0"/>
              <a:t> – Zdroj: </a:t>
            </a:r>
            <a:r>
              <a:rPr lang="cs-CZ" dirty="0">
                <a:hlinkClick r:id="rId3"/>
              </a:rPr>
              <a:t>screenrant.com</a:t>
            </a:r>
            <a:r>
              <a:rPr lang="cs-CZ" dirty="0"/>
              <a:t>)</a:t>
            </a:r>
          </a:p>
          <a:p>
            <a:endParaRPr lang="cs-CZ" dirty="0"/>
          </a:p>
        </p:txBody>
      </p:sp>
      <p:sp>
        <p:nvSpPr>
          <p:cNvPr id="4" name="Zástupný symbol pro číslo snímku 3">
            <a:extLst>
              <a:ext uri="{FF2B5EF4-FFF2-40B4-BE49-F238E27FC236}">
                <a16:creationId xmlns:a16="http://schemas.microsoft.com/office/drawing/2014/main" id="{FA6865F0-2BA4-07A7-CF76-E86108BC74E8}"/>
              </a:ext>
            </a:extLst>
          </p:cNvPr>
          <p:cNvSpPr>
            <a:spLocks noGrp="1"/>
          </p:cNvSpPr>
          <p:nvPr>
            <p:ph type="sldNum" sz="quarter" idx="11"/>
          </p:nvPr>
        </p:nvSpPr>
        <p:spPr/>
        <p:txBody>
          <a:bodyPr/>
          <a:lstStyle/>
          <a:p>
            <a:fld id="{2179248E-A2BE-4DDC-8C2D-3AE2F36B43AD}" type="slidenum">
              <a:rPr lang="cs-CZ" smtClean="0"/>
              <a:pPr/>
              <a:t>20</a:t>
            </a:fld>
            <a:endParaRPr lang="cs-CZ" dirty="0"/>
          </a:p>
        </p:txBody>
      </p:sp>
    </p:spTree>
    <p:extLst>
      <p:ext uri="{BB962C8B-B14F-4D97-AF65-F5344CB8AC3E}">
        <p14:creationId xmlns:p14="http://schemas.microsoft.com/office/powerpoint/2010/main" val="34394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581FA0-1954-16B7-5BBD-19AA368070F6}"/>
              </a:ext>
            </a:extLst>
          </p:cNvPr>
          <p:cNvSpPr>
            <a:spLocks noGrp="1"/>
          </p:cNvSpPr>
          <p:nvPr>
            <p:ph type="title"/>
          </p:nvPr>
        </p:nvSpPr>
        <p:spPr/>
        <p:txBody>
          <a:bodyPr/>
          <a:lstStyle/>
          <a:p>
            <a:r>
              <a:rPr lang="cs-CZ" dirty="0"/>
              <a:t>Quo </a:t>
            </a:r>
            <a:r>
              <a:rPr lang="cs-CZ" dirty="0" err="1"/>
              <a:t>Vadis</a:t>
            </a:r>
            <a:r>
              <a:rPr lang="cs-CZ" dirty="0"/>
              <a:t>?</a:t>
            </a:r>
            <a:endParaRPr lang="en-GB" dirty="0"/>
          </a:p>
        </p:txBody>
      </p:sp>
      <p:sp>
        <p:nvSpPr>
          <p:cNvPr id="3" name="Zástupný obsah 2">
            <a:extLst>
              <a:ext uri="{FF2B5EF4-FFF2-40B4-BE49-F238E27FC236}">
                <a16:creationId xmlns:a16="http://schemas.microsoft.com/office/drawing/2014/main" id="{E102D931-7F9F-6F81-0451-62C7EB11FD92}"/>
              </a:ext>
            </a:extLst>
          </p:cNvPr>
          <p:cNvSpPr>
            <a:spLocks noGrp="1"/>
          </p:cNvSpPr>
          <p:nvPr>
            <p:ph idx="1"/>
          </p:nvPr>
        </p:nvSpPr>
        <p:spPr/>
        <p:txBody>
          <a:bodyPr>
            <a:normAutofit lnSpcReduction="10000"/>
          </a:bodyPr>
          <a:lstStyle/>
          <a:p>
            <a:pPr algn="just"/>
            <a:r>
              <a:rPr lang="cs-CZ" dirty="0"/>
              <a:t>Trh je fragmentovaný. Postoj k tomu, zda se jedná o hazard či nikoliv, taktéž.</a:t>
            </a:r>
          </a:p>
          <a:p>
            <a:pPr algn="just"/>
            <a:r>
              <a:rPr lang="cs-CZ" dirty="0"/>
              <a:t>V roce 2020 Evropský parlament konečně výslovně uznal </a:t>
            </a:r>
            <a:r>
              <a:rPr lang="en-GB" dirty="0"/>
              <a:t>[</a:t>
            </a:r>
            <a:r>
              <a:rPr lang="cs-CZ" dirty="0">
                <a:hlinkClick r:id="rId2"/>
              </a:rPr>
              <a:t>zde</a:t>
            </a:r>
            <a:r>
              <a:rPr lang="en-GB" dirty="0"/>
              <a:t>]</a:t>
            </a:r>
            <a:r>
              <a:rPr lang="cs-CZ" dirty="0"/>
              <a:t>, že mezi praktikou nabízení </a:t>
            </a:r>
            <a:r>
              <a:rPr lang="cs-CZ" dirty="0" err="1"/>
              <a:t>loot</a:t>
            </a:r>
            <a:r>
              <a:rPr lang="cs-CZ" dirty="0"/>
              <a:t> boxů a hazardem existují paralely, zvláště v případě těch, ze kterých „padají“ odměny směnitelné za reálné peníze či tradičně obchodovatelné. Na základě této podobnosti pak EP vyloučil jednotnou regulaci </a:t>
            </a:r>
            <a:r>
              <a:rPr lang="cs-CZ" dirty="0" err="1"/>
              <a:t>loot</a:t>
            </a:r>
            <a:r>
              <a:rPr lang="cs-CZ" dirty="0"/>
              <a:t> boxů ve videohrách, neboť regulace hazardu je vyloučena z působnosti EU. Doporučil ale silnější ochranu spotřebitele, zvýšení povědomí a posílení mechanismů rodičovské kontroly. Každý členský stát sám za sebe.</a:t>
            </a:r>
          </a:p>
          <a:p>
            <a:pPr algn="just"/>
            <a:endParaRPr lang="cs-CZ" dirty="0"/>
          </a:p>
        </p:txBody>
      </p:sp>
      <p:sp>
        <p:nvSpPr>
          <p:cNvPr id="4" name="Zástupný symbol pro číslo snímku 3">
            <a:extLst>
              <a:ext uri="{FF2B5EF4-FFF2-40B4-BE49-F238E27FC236}">
                <a16:creationId xmlns:a16="http://schemas.microsoft.com/office/drawing/2014/main" id="{BBAEAD76-E62F-2861-6D48-D4663DC65B4F}"/>
              </a:ext>
            </a:extLst>
          </p:cNvPr>
          <p:cNvSpPr>
            <a:spLocks noGrp="1"/>
          </p:cNvSpPr>
          <p:nvPr>
            <p:ph type="sldNum" sz="quarter" idx="11"/>
          </p:nvPr>
        </p:nvSpPr>
        <p:spPr/>
        <p:txBody>
          <a:bodyPr/>
          <a:lstStyle/>
          <a:p>
            <a:fld id="{2179248E-A2BE-4DDC-8C2D-3AE2F36B43AD}" type="slidenum">
              <a:rPr lang="cs-CZ" smtClean="0"/>
              <a:pPr/>
              <a:t>21</a:t>
            </a:fld>
            <a:endParaRPr lang="cs-CZ" dirty="0"/>
          </a:p>
        </p:txBody>
      </p:sp>
    </p:spTree>
    <p:extLst>
      <p:ext uri="{BB962C8B-B14F-4D97-AF65-F5344CB8AC3E}">
        <p14:creationId xmlns:p14="http://schemas.microsoft.com/office/powerpoint/2010/main" val="13063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F6FEBD-AA05-7573-D0DB-3154EB5B9506}"/>
              </a:ext>
            </a:extLst>
          </p:cNvPr>
          <p:cNvSpPr>
            <a:spLocks noGrp="1"/>
          </p:cNvSpPr>
          <p:nvPr>
            <p:ph type="title"/>
          </p:nvPr>
        </p:nvSpPr>
        <p:spPr/>
        <p:txBody>
          <a:bodyPr/>
          <a:lstStyle/>
          <a:p>
            <a:r>
              <a:rPr lang="cs-CZ" dirty="0"/>
              <a:t>Quo </a:t>
            </a:r>
            <a:r>
              <a:rPr lang="cs-CZ" dirty="0" err="1"/>
              <a:t>Vadis</a:t>
            </a:r>
            <a:r>
              <a:rPr lang="cs-CZ" dirty="0"/>
              <a:t>?</a:t>
            </a:r>
            <a:endParaRPr lang="en-GB" dirty="0"/>
          </a:p>
        </p:txBody>
      </p:sp>
      <p:sp>
        <p:nvSpPr>
          <p:cNvPr id="3" name="Zástupný obsah 2">
            <a:extLst>
              <a:ext uri="{FF2B5EF4-FFF2-40B4-BE49-F238E27FC236}">
                <a16:creationId xmlns:a16="http://schemas.microsoft.com/office/drawing/2014/main" id="{81AC16FE-1E38-ACEF-9CEB-84F1AC69B13A}"/>
              </a:ext>
            </a:extLst>
          </p:cNvPr>
          <p:cNvSpPr>
            <a:spLocks noGrp="1"/>
          </p:cNvSpPr>
          <p:nvPr>
            <p:ph idx="1"/>
          </p:nvPr>
        </p:nvSpPr>
        <p:spPr/>
        <p:txBody>
          <a:bodyPr/>
          <a:lstStyle/>
          <a:p>
            <a:r>
              <a:rPr lang="cs-CZ" dirty="0"/>
              <a:t>Studie otevřela Pandořinu skřínku.</a:t>
            </a:r>
          </a:p>
          <a:p>
            <a:pPr lvl="1"/>
            <a:r>
              <a:rPr lang="cs-CZ" dirty="0">
                <a:hlinkClick r:id="rId2"/>
              </a:rPr>
              <a:t>Direction </a:t>
            </a:r>
            <a:r>
              <a:rPr lang="cs-CZ" dirty="0" err="1">
                <a:hlinkClick r:id="rId2"/>
              </a:rPr>
              <a:t>of</a:t>
            </a:r>
            <a:r>
              <a:rPr lang="cs-CZ" dirty="0">
                <a:hlinkClick r:id="rId2"/>
              </a:rPr>
              <a:t> </a:t>
            </a:r>
            <a:r>
              <a:rPr lang="cs-CZ" dirty="0" err="1">
                <a:hlinkClick r:id="rId2"/>
              </a:rPr>
              <a:t>travel</a:t>
            </a:r>
            <a:r>
              <a:rPr lang="cs-CZ" dirty="0">
                <a:hlinkClick r:id="rId2"/>
              </a:rPr>
              <a:t> </a:t>
            </a:r>
            <a:r>
              <a:rPr lang="cs-CZ" dirty="0" err="1">
                <a:hlinkClick r:id="rId2"/>
              </a:rPr>
              <a:t>for</a:t>
            </a:r>
            <a:r>
              <a:rPr lang="cs-CZ" dirty="0">
                <a:hlinkClick r:id="rId2"/>
              </a:rPr>
              <a:t> </a:t>
            </a:r>
            <a:r>
              <a:rPr lang="cs-CZ" dirty="0" err="1">
                <a:hlinkClick r:id="rId2"/>
              </a:rPr>
              <a:t>loot</a:t>
            </a:r>
            <a:r>
              <a:rPr lang="cs-CZ" dirty="0">
                <a:hlinkClick r:id="rId2"/>
              </a:rPr>
              <a:t> </a:t>
            </a:r>
            <a:r>
              <a:rPr lang="cs-CZ" dirty="0" err="1">
                <a:hlinkClick r:id="rId2"/>
              </a:rPr>
              <a:t>boxes</a:t>
            </a:r>
            <a:r>
              <a:rPr lang="cs-CZ" dirty="0">
                <a:hlinkClick r:id="rId2"/>
              </a:rPr>
              <a:t> in </a:t>
            </a:r>
            <a:r>
              <a:rPr lang="cs-CZ" dirty="0" err="1">
                <a:hlinkClick r:id="rId2"/>
              </a:rPr>
              <a:t>the</a:t>
            </a:r>
            <a:r>
              <a:rPr lang="cs-CZ" dirty="0">
                <a:hlinkClick r:id="rId2"/>
              </a:rPr>
              <a:t> EU</a:t>
            </a:r>
            <a:endParaRPr lang="cs-CZ" dirty="0"/>
          </a:p>
          <a:p>
            <a:pPr lvl="1"/>
            <a:r>
              <a:rPr lang="cs-CZ" dirty="0"/>
              <a:t>K harmonizaci to nevedlo, EP již uznal, že videoherní průmysl byl nezanedbatelně zanedbáván a možná bude vyžadovat zákrok regulátora</a:t>
            </a:r>
          </a:p>
          <a:p>
            <a:r>
              <a:rPr lang="cs-CZ" dirty="0"/>
              <a:t>Chybí nemalé množství dat, jsou potřeba další analýzy</a:t>
            </a:r>
          </a:p>
          <a:p>
            <a:r>
              <a:rPr lang="cs-CZ" dirty="0"/>
              <a:t>PEGI je fajn, ale spotřebitelé potřebují více informací, a to zvláště ve vztahu k dětem a mladistvým</a:t>
            </a:r>
          </a:p>
          <a:p>
            <a:endParaRPr lang="en-GB" dirty="0"/>
          </a:p>
        </p:txBody>
      </p:sp>
      <p:sp>
        <p:nvSpPr>
          <p:cNvPr id="4" name="Zástupný symbol pro číslo snímku 3">
            <a:extLst>
              <a:ext uri="{FF2B5EF4-FFF2-40B4-BE49-F238E27FC236}">
                <a16:creationId xmlns:a16="http://schemas.microsoft.com/office/drawing/2014/main" id="{C4A5346C-18EB-E170-753C-612CF9FE951E}"/>
              </a:ext>
            </a:extLst>
          </p:cNvPr>
          <p:cNvSpPr>
            <a:spLocks noGrp="1"/>
          </p:cNvSpPr>
          <p:nvPr>
            <p:ph type="sldNum" sz="quarter" idx="11"/>
          </p:nvPr>
        </p:nvSpPr>
        <p:spPr/>
        <p:txBody>
          <a:bodyPr/>
          <a:lstStyle/>
          <a:p>
            <a:fld id="{2179248E-A2BE-4DDC-8C2D-3AE2F36B43AD}" type="slidenum">
              <a:rPr lang="cs-CZ" smtClean="0"/>
              <a:pPr/>
              <a:t>22</a:t>
            </a:fld>
            <a:endParaRPr lang="cs-CZ" dirty="0"/>
          </a:p>
        </p:txBody>
      </p:sp>
    </p:spTree>
    <p:extLst>
      <p:ext uri="{BB962C8B-B14F-4D97-AF65-F5344CB8AC3E}">
        <p14:creationId xmlns:p14="http://schemas.microsoft.com/office/powerpoint/2010/main" val="167898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581FA0-1954-16B7-5BBD-19AA368070F6}"/>
              </a:ext>
            </a:extLst>
          </p:cNvPr>
          <p:cNvSpPr>
            <a:spLocks noGrp="1"/>
          </p:cNvSpPr>
          <p:nvPr>
            <p:ph type="title"/>
          </p:nvPr>
        </p:nvSpPr>
        <p:spPr/>
        <p:txBody>
          <a:bodyPr/>
          <a:lstStyle/>
          <a:p>
            <a:r>
              <a:rPr lang="cs-CZ" dirty="0"/>
              <a:t>Quo </a:t>
            </a:r>
            <a:r>
              <a:rPr lang="cs-CZ" dirty="0" err="1"/>
              <a:t>Vadis</a:t>
            </a:r>
            <a:r>
              <a:rPr lang="cs-CZ" dirty="0"/>
              <a:t>?</a:t>
            </a:r>
            <a:endParaRPr lang="en-GB" dirty="0"/>
          </a:p>
        </p:txBody>
      </p:sp>
      <p:sp>
        <p:nvSpPr>
          <p:cNvPr id="3" name="Zástupný obsah 2">
            <a:extLst>
              <a:ext uri="{FF2B5EF4-FFF2-40B4-BE49-F238E27FC236}">
                <a16:creationId xmlns:a16="http://schemas.microsoft.com/office/drawing/2014/main" id="{E102D931-7F9F-6F81-0451-62C7EB11FD92}"/>
              </a:ext>
            </a:extLst>
          </p:cNvPr>
          <p:cNvSpPr>
            <a:spLocks noGrp="1"/>
          </p:cNvSpPr>
          <p:nvPr>
            <p:ph idx="1"/>
          </p:nvPr>
        </p:nvSpPr>
        <p:spPr/>
        <p:txBody>
          <a:bodyPr>
            <a:normAutofit/>
          </a:bodyPr>
          <a:lstStyle/>
          <a:p>
            <a:pPr algn="just"/>
            <a:r>
              <a:rPr lang="cs-CZ" dirty="0"/>
              <a:t>Evropský parlament v rámci posílení ochrany spotřebitele a jednotného digitálního trhu přijal 18. ledna 2023 zásadní report </a:t>
            </a:r>
            <a:r>
              <a:rPr lang="en-GB" dirty="0"/>
              <a:t>[</a:t>
            </a:r>
            <a:r>
              <a:rPr lang="cs-CZ" dirty="0">
                <a:hlinkClick r:id="rId2"/>
              </a:rPr>
              <a:t>zde</a:t>
            </a:r>
            <a:r>
              <a:rPr lang="en-GB" dirty="0"/>
              <a:t>]</a:t>
            </a:r>
            <a:r>
              <a:rPr lang="cs-CZ" dirty="0"/>
              <a:t>, ve kterém doporučuje a zavazuje EK k učinění několika klíčových kroků, dopadající mj. na mikrotransakce a </a:t>
            </a:r>
            <a:r>
              <a:rPr lang="cs-CZ" dirty="0" err="1"/>
              <a:t>loot</a:t>
            </a:r>
            <a:r>
              <a:rPr lang="cs-CZ" dirty="0"/>
              <a:t> boxy. Takže sice hazard potírat nebudeme, ale spotřebitele ano </a:t>
            </a:r>
            <a:r>
              <a:rPr lang="en-GB" dirty="0"/>
              <a:t>[</a:t>
            </a:r>
            <a:r>
              <a:rPr lang="cs-CZ" dirty="0">
                <a:hlinkClick r:id="rId3"/>
              </a:rPr>
              <a:t>PCWorld</a:t>
            </a:r>
            <a:r>
              <a:rPr lang="en-GB" dirty="0"/>
              <a:t>]</a:t>
            </a:r>
            <a:r>
              <a:rPr lang="cs-CZ" dirty="0"/>
              <a:t>.</a:t>
            </a:r>
          </a:p>
          <a:p>
            <a:pPr lvl="1" algn="just"/>
            <a:r>
              <a:rPr lang="cs-CZ" dirty="0"/>
              <a:t>V rámci doporučení je mj. apel na větší transparentnost </a:t>
            </a:r>
            <a:r>
              <a:rPr lang="cs-CZ" dirty="0" err="1"/>
              <a:t>loot</a:t>
            </a:r>
            <a:r>
              <a:rPr lang="cs-CZ" dirty="0"/>
              <a:t> boxů, analýza jejich prodeje, přehlednější informování o tom, že hra obsahuje mikrotransakce a </a:t>
            </a:r>
            <a:r>
              <a:rPr lang="cs-CZ" dirty="0" err="1"/>
              <a:t>loot</a:t>
            </a:r>
            <a:r>
              <a:rPr lang="cs-CZ" dirty="0"/>
              <a:t> boxy a v závěru dokonce otevírají otázku zákazu mikrotransakcí a </a:t>
            </a:r>
            <a:r>
              <a:rPr lang="cs-CZ" dirty="0" err="1"/>
              <a:t>loot</a:t>
            </a:r>
            <a:r>
              <a:rPr lang="cs-CZ" dirty="0"/>
              <a:t> boxů za účelem ochrany nezletilých.</a:t>
            </a:r>
            <a:endParaRPr lang="en-GB" dirty="0"/>
          </a:p>
          <a:p>
            <a:pPr algn="just"/>
            <a:endParaRPr lang="cs-CZ" dirty="0"/>
          </a:p>
        </p:txBody>
      </p:sp>
      <p:sp>
        <p:nvSpPr>
          <p:cNvPr id="4" name="Zástupný symbol pro číslo snímku 3">
            <a:extLst>
              <a:ext uri="{FF2B5EF4-FFF2-40B4-BE49-F238E27FC236}">
                <a16:creationId xmlns:a16="http://schemas.microsoft.com/office/drawing/2014/main" id="{BBAEAD76-E62F-2861-6D48-D4663DC65B4F}"/>
              </a:ext>
            </a:extLst>
          </p:cNvPr>
          <p:cNvSpPr>
            <a:spLocks noGrp="1"/>
          </p:cNvSpPr>
          <p:nvPr>
            <p:ph type="sldNum" sz="quarter" idx="11"/>
          </p:nvPr>
        </p:nvSpPr>
        <p:spPr/>
        <p:txBody>
          <a:bodyPr/>
          <a:lstStyle/>
          <a:p>
            <a:fld id="{2179248E-A2BE-4DDC-8C2D-3AE2F36B43AD}" type="slidenum">
              <a:rPr lang="cs-CZ" smtClean="0"/>
              <a:pPr/>
              <a:t>23</a:t>
            </a:fld>
            <a:endParaRPr lang="cs-CZ" dirty="0"/>
          </a:p>
        </p:txBody>
      </p:sp>
    </p:spTree>
    <p:extLst>
      <p:ext uri="{BB962C8B-B14F-4D97-AF65-F5344CB8AC3E}">
        <p14:creationId xmlns:p14="http://schemas.microsoft.com/office/powerpoint/2010/main" val="101231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obrázku 2" descr="Obsah obrázku PC hra, Digitální kompozice, Akční adventura, Strategická videohra&#10;&#10;Popis byl vytvořen automaticky">
            <a:extLst>
              <a:ext uri="{FF2B5EF4-FFF2-40B4-BE49-F238E27FC236}">
                <a16:creationId xmlns:a16="http://schemas.microsoft.com/office/drawing/2014/main" id="{D77B5EC9-29A7-35FD-8AE9-1B69106FF48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942" r="16942"/>
          <a:stretch>
            <a:fillRect/>
          </a:stretch>
        </p:blipFill>
        <p:spPr/>
      </p:pic>
      <p:sp>
        <p:nvSpPr>
          <p:cNvPr id="5" name="Nadpis 4">
            <a:extLst>
              <a:ext uri="{FF2B5EF4-FFF2-40B4-BE49-F238E27FC236}">
                <a16:creationId xmlns:a16="http://schemas.microsoft.com/office/drawing/2014/main" id="{627A67A6-DFB2-E640-26E5-834C3A4B20EB}"/>
              </a:ext>
            </a:extLst>
          </p:cNvPr>
          <p:cNvSpPr>
            <a:spLocks noGrp="1"/>
          </p:cNvSpPr>
          <p:nvPr>
            <p:ph type="title"/>
          </p:nvPr>
        </p:nvSpPr>
        <p:spPr/>
        <p:txBody>
          <a:bodyPr/>
          <a:lstStyle/>
          <a:p>
            <a:r>
              <a:rPr lang="cs-CZ" dirty="0"/>
              <a:t>Hazard, děti a online reklama</a:t>
            </a:r>
            <a:endParaRPr lang="en-GB" dirty="0"/>
          </a:p>
        </p:txBody>
      </p:sp>
      <p:sp>
        <p:nvSpPr>
          <p:cNvPr id="4" name="Zástupný symbol pro číslo snímku 3">
            <a:extLst>
              <a:ext uri="{FF2B5EF4-FFF2-40B4-BE49-F238E27FC236}">
                <a16:creationId xmlns:a16="http://schemas.microsoft.com/office/drawing/2014/main" id="{5DC0227E-B6BB-8BC4-8BAE-9AC4BDBAFDD2}"/>
              </a:ext>
            </a:extLst>
          </p:cNvPr>
          <p:cNvSpPr>
            <a:spLocks noGrp="1"/>
          </p:cNvSpPr>
          <p:nvPr>
            <p:ph type="sldNum" sz="quarter" idx="4294967295"/>
          </p:nvPr>
        </p:nvSpPr>
        <p:spPr>
          <a:xfrm>
            <a:off x="9448800" y="6356350"/>
            <a:ext cx="2743200" cy="365125"/>
          </a:xfrm>
        </p:spPr>
        <p:txBody>
          <a:bodyPr/>
          <a:lstStyle/>
          <a:p>
            <a:fld id="{2179248E-A2BE-4DDC-8C2D-3AE2F36B43AD}" type="slidenum">
              <a:rPr lang="cs-CZ" smtClean="0"/>
              <a:pPr/>
              <a:t>24</a:t>
            </a:fld>
            <a:endParaRPr lang="cs-CZ" dirty="0"/>
          </a:p>
        </p:txBody>
      </p:sp>
    </p:spTree>
    <p:extLst>
      <p:ext uri="{BB962C8B-B14F-4D97-AF65-F5344CB8AC3E}">
        <p14:creationId xmlns:p14="http://schemas.microsoft.com/office/powerpoint/2010/main" val="36430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D3D260-5998-CA3C-8D54-B618FF5D1658}"/>
              </a:ext>
            </a:extLst>
          </p:cNvPr>
          <p:cNvSpPr>
            <a:spLocks noGrp="1"/>
          </p:cNvSpPr>
          <p:nvPr>
            <p:ph type="title"/>
          </p:nvPr>
        </p:nvSpPr>
        <p:spPr/>
        <p:txBody>
          <a:bodyPr/>
          <a:lstStyle/>
          <a:p>
            <a:r>
              <a:rPr lang="cs-CZ" dirty="0"/>
              <a:t>Děti a reklama ve hrách</a:t>
            </a:r>
            <a:endParaRPr lang="en-GB" dirty="0"/>
          </a:p>
        </p:txBody>
      </p:sp>
      <p:sp>
        <p:nvSpPr>
          <p:cNvPr id="3" name="Zástupný obsah 2">
            <a:extLst>
              <a:ext uri="{FF2B5EF4-FFF2-40B4-BE49-F238E27FC236}">
                <a16:creationId xmlns:a16="http://schemas.microsoft.com/office/drawing/2014/main" id="{BF868EA0-E369-2352-5DF5-C038C65BEB92}"/>
              </a:ext>
            </a:extLst>
          </p:cNvPr>
          <p:cNvSpPr>
            <a:spLocks noGrp="1"/>
          </p:cNvSpPr>
          <p:nvPr>
            <p:ph idx="1"/>
          </p:nvPr>
        </p:nvSpPr>
        <p:spPr/>
        <p:txBody>
          <a:bodyPr/>
          <a:lstStyle/>
          <a:p>
            <a:r>
              <a:rPr lang="cs-CZ" dirty="0"/>
              <a:t>Více než 20 % hráčské základny v EU tvoří děti a mladiství </a:t>
            </a:r>
            <a:r>
              <a:rPr lang="en-GB" dirty="0"/>
              <a:t>[</a:t>
            </a:r>
            <a:r>
              <a:rPr lang="cs-CZ" dirty="0">
                <a:hlinkClick r:id="rId2"/>
              </a:rPr>
              <a:t>ISFE</a:t>
            </a:r>
            <a:r>
              <a:rPr lang="en-GB" dirty="0"/>
              <a:t>]</a:t>
            </a:r>
            <a:endParaRPr lang="cs-CZ" dirty="0"/>
          </a:p>
          <a:p>
            <a:pPr lvl="1"/>
            <a:r>
              <a:rPr lang="cs-CZ" dirty="0"/>
              <a:t>Zákon č. 634/1992 Sb., o ochraně spotřebitele řadí děti a mladistvé mezi tzv. zvláště zranitelné spotřebitele, a to mj. kvůli snížené schopnosti rozeznat a odolávat svodům reklamy</a:t>
            </a:r>
          </a:p>
          <a:p>
            <a:pPr lvl="1"/>
            <a:r>
              <a:rPr lang="cs-CZ" dirty="0"/>
              <a:t>Výzkum FSV UK – pouze 11 % dětí poznalo, že influencerské obsah, který pozorují, je sponzorován </a:t>
            </a:r>
            <a:r>
              <a:rPr lang="en-GB" dirty="0"/>
              <a:t>[</a:t>
            </a:r>
            <a:r>
              <a:rPr lang="cs-CZ" dirty="0">
                <a:hlinkClick r:id="rId3"/>
              </a:rPr>
              <a:t>zde</a:t>
            </a:r>
            <a:r>
              <a:rPr lang="en-GB" dirty="0"/>
              <a:t>]</a:t>
            </a:r>
            <a:endParaRPr lang="cs-CZ" dirty="0"/>
          </a:p>
          <a:p>
            <a:pPr lvl="1"/>
            <a:r>
              <a:rPr lang="cs-CZ" dirty="0"/>
              <a:t>Obdobně pesimistické závěry měl i výzkum zaměřený na vliv reklamy ve hrách pro účely reportu k Evropské komisi </a:t>
            </a:r>
            <a:r>
              <a:rPr lang="en-GB" dirty="0"/>
              <a:t>[</a:t>
            </a:r>
            <a:r>
              <a:rPr lang="cs-CZ" dirty="0">
                <a:hlinkClick r:id="rId4"/>
              </a:rPr>
              <a:t>zde</a:t>
            </a:r>
            <a:r>
              <a:rPr lang="en-GB" dirty="0"/>
              <a:t>]</a:t>
            </a:r>
          </a:p>
        </p:txBody>
      </p:sp>
      <p:sp>
        <p:nvSpPr>
          <p:cNvPr id="4" name="Zástupný symbol pro číslo snímku 3">
            <a:extLst>
              <a:ext uri="{FF2B5EF4-FFF2-40B4-BE49-F238E27FC236}">
                <a16:creationId xmlns:a16="http://schemas.microsoft.com/office/drawing/2014/main" id="{3E6A214E-8F65-5C2A-0C4A-213829B208AE}"/>
              </a:ext>
            </a:extLst>
          </p:cNvPr>
          <p:cNvSpPr>
            <a:spLocks noGrp="1"/>
          </p:cNvSpPr>
          <p:nvPr>
            <p:ph type="sldNum" sz="quarter" idx="11"/>
          </p:nvPr>
        </p:nvSpPr>
        <p:spPr/>
        <p:txBody>
          <a:bodyPr/>
          <a:lstStyle/>
          <a:p>
            <a:fld id="{2179248E-A2BE-4DDC-8C2D-3AE2F36B43AD}" type="slidenum">
              <a:rPr lang="cs-CZ" smtClean="0"/>
              <a:pPr/>
              <a:t>25</a:t>
            </a:fld>
            <a:endParaRPr lang="cs-CZ" dirty="0"/>
          </a:p>
        </p:txBody>
      </p:sp>
    </p:spTree>
    <p:extLst>
      <p:ext uri="{BB962C8B-B14F-4D97-AF65-F5344CB8AC3E}">
        <p14:creationId xmlns:p14="http://schemas.microsoft.com/office/powerpoint/2010/main" val="296403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2894069B-B42F-F5F4-F3DB-33CAE8740A0F}"/>
              </a:ext>
            </a:extLst>
          </p:cNvPr>
          <p:cNvSpPr>
            <a:spLocks noGrp="1"/>
          </p:cNvSpPr>
          <p:nvPr>
            <p:ph type="title"/>
          </p:nvPr>
        </p:nvSpPr>
        <p:spPr/>
        <p:txBody>
          <a:bodyPr/>
          <a:lstStyle/>
          <a:p>
            <a:r>
              <a:rPr lang="cs-CZ" dirty="0"/>
              <a:t>Regulace reklamy</a:t>
            </a:r>
            <a:endParaRPr lang="en-GB" dirty="0"/>
          </a:p>
        </p:txBody>
      </p:sp>
      <p:sp>
        <p:nvSpPr>
          <p:cNvPr id="6" name="Zástupný obsah 5">
            <a:extLst>
              <a:ext uri="{FF2B5EF4-FFF2-40B4-BE49-F238E27FC236}">
                <a16:creationId xmlns:a16="http://schemas.microsoft.com/office/drawing/2014/main" id="{BF01DDB6-4A7A-661E-FE9A-C7C5AC3527D3}"/>
              </a:ext>
            </a:extLst>
          </p:cNvPr>
          <p:cNvSpPr>
            <a:spLocks noGrp="1"/>
          </p:cNvSpPr>
          <p:nvPr>
            <p:ph idx="1"/>
          </p:nvPr>
        </p:nvSpPr>
        <p:spPr/>
        <p:txBody>
          <a:bodyPr>
            <a:normAutofit fontScale="92500" lnSpcReduction="10000"/>
          </a:bodyPr>
          <a:lstStyle/>
          <a:p>
            <a:r>
              <a:rPr lang="cs-CZ" dirty="0"/>
              <a:t>Fragmentace</a:t>
            </a:r>
          </a:p>
          <a:p>
            <a:pPr lvl="1"/>
            <a:r>
              <a:rPr lang="cs-CZ" dirty="0"/>
              <a:t>Veřejnoprávní, soukromoprávní (NOZ a nekalosoutěžní regulace), autoregulace (mj. Etický kodex reklamy a Etický kodex internetové reklamy)</a:t>
            </a:r>
          </a:p>
          <a:p>
            <a:r>
              <a:rPr lang="cs-CZ" dirty="0"/>
              <a:t>Zákon č. 231/2001 Sb., o provozování rozhlasového a televizního vysílání</a:t>
            </a:r>
          </a:p>
          <a:p>
            <a:r>
              <a:rPr lang="cs-CZ" dirty="0"/>
              <a:t>Zákon č. 40/1995 Sb., o regulaci reklamy</a:t>
            </a:r>
          </a:p>
          <a:p>
            <a:r>
              <a:rPr lang="cs-CZ" dirty="0"/>
              <a:t>Zákon č. 480/2004 Sb., o některých službách informační společnosti (obchodní sdělení, spam)</a:t>
            </a:r>
          </a:p>
          <a:p>
            <a:endParaRPr lang="cs-CZ" dirty="0"/>
          </a:p>
          <a:p>
            <a:r>
              <a:rPr lang="cs-CZ" dirty="0"/>
              <a:t>Co je reklama?</a:t>
            </a:r>
          </a:p>
          <a:p>
            <a:r>
              <a:rPr lang="cs-CZ" dirty="0" err="1"/>
              <a:t>Ethos</a:t>
            </a:r>
            <a:r>
              <a:rPr lang="cs-CZ" dirty="0"/>
              <a:t>, </a:t>
            </a:r>
            <a:r>
              <a:rPr lang="cs-CZ" dirty="0" err="1"/>
              <a:t>Pathos</a:t>
            </a:r>
            <a:r>
              <a:rPr lang="cs-CZ" dirty="0"/>
              <a:t>, Logos, osoba komunikujícího</a:t>
            </a:r>
            <a:endParaRPr lang="en-GB" dirty="0"/>
          </a:p>
        </p:txBody>
      </p:sp>
    </p:spTree>
    <p:extLst>
      <p:ext uri="{BB962C8B-B14F-4D97-AF65-F5344CB8AC3E}">
        <p14:creationId xmlns:p14="http://schemas.microsoft.com/office/powerpoint/2010/main" val="159300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06A3E1-37D7-824E-FECB-9C4A0FD55378}"/>
              </a:ext>
            </a:extLst>
          </p:cNvPr>
          <p:cNvSpPr>
            <a:spLocks noGrp="1"/>
          </p:cNvSpPr>
          <p:nvPr>
            <p:ph type="title"/>
          </p:nvPr>
        </p:nvSpPr>
        <p:spPr/>
        <p:txBody>
          <a:bodyPr/>
          <a:lstStyle/>
          <a:p>
            <a:r>
              <a:rPr lang="cs-CZ" dirty="0"/>
              <a:t>Reklama – velké špatné</a:t>
            </a:r>
            <a:endParaRPr lang="en-GB" dirty="0"/>
          </a:p>
        </p:txBody>
      </p:sp>
      <p:sp>
        <p:nvSpPr>
          <p:cNvPr id="3" name="Zástupný obsah 2">
            <a:extLst>
              <a:ext uri="{FF2B5EF4-FFF2-40B4-BE49-F238E27FC236}">
                <a16:creationId xmlns:a16="http://schemas.microsoft.com/office/drawing/2014/main" id="{9310F17A-05CD-81BF-7513-029EFDFEE5C9}"/>
              </a:ext>
            </a:extLst>
          </p:cNvPr>
          <p:cNvSpPr>
            <a:spLocks noGrp="1"/>
          </p:cNvSpPr>
          <p:nvPr>
            <p:ph idx="1"/>
          </p:nvPr>
        </p:nvSpPr>
        <p:spPr/>
        <p:txBody>
          <a:bodyPr>
            <a:normAutofit lnSpcReduction="10000"/>
          </a:bodyPr>
          <a:lstStyle/>
          <a:p>
            <a:r>
              <a:rPr lang="cs-CZ" dirty="0"/>
              <a:t>§ 2 odst. 3 a 4 ZRR – základní kvality reklamy (např. ne pornografické prvky – v kontextu NSS 8 As 202/2019)</a:t>
            </a:r>
          </a:p>
          <a:p>
            <a:r>
              <a:rPr lang="cs-CZ" dirty="0"/>
              <a:t>§ 2 odst. 1 písm. f) – reklama na hazard bez základního povolení</a:t>
            </a:r>
          </a:p>
          <a:p>
            <a:r>
              <a:rPr lang="cs-CZ" dirty="0"/>
              <a:t>§ 5j odst. 2 – reklama na hazard zacílená na osoby mladší 18 let (a to zejména užitím prvků, prostředků nebo akcí, které takové osoby převážně oslovují)</a:t>
            </a:r>
          </a:p>
          <a:p>
            <a:r>
              <a:rPr lang="cs-CZ" dirty="0"/>
              <a:t>§ 2c – cílená reklama nesmí ohrožovat zdraví, psychický či morální vývoj osob do 18 let věku (např. agrese je fuj:</a:t>
            </a:r>
            <a:br>
              <a:rPr lang="cs-CZ" dirty="0"/>
            </a:br>
            <a:r>
              <a:rPr lang="cs-CZ" dirty="0"/>
              <a:t>NSS 4 As 26/2004-51) či zneužívat zvláštní důvěry vůči rodičům či jiným osobám (např. influenceři?)</a:t>
            </a:r>
            <a:endParaRPr lang="en-GB" dirty="0"/>
          </a:p>
        </p:txBody>
      </p:sp>
      <p:sp>
        <p:nvSpPr>
          <p:cNvPr id="4" name="Zástupný symbol pro číslo snímku 3">
            <a:extLst>
              <a:ext uri="{FF2B5EF4-FFF2-40B4-BE49-F238E27FC236}">
                <a16:creationId xmlns:a16="http://schemas.microsoft.com/office/drawing/2014/main" id="{AC769DDA-4272-9DDB-E89E-7C448E399C57}"/>
              </a:ext>
            </a:extLst>
          </p:cNvPr>
          <p:cNvSpPr>
            <a:spLocks noGrp="1"/>
          </p:cNvSpPr>
          <p:nvPr>
            <p:ph type="sldNum" sz="quarter" idx="11"/>
          </p:nvPr>
        </p:nvSpPr>
        <p:spPr/>
        <p:txBody>
          <a:bodyPr/>
          <a:lstStyle/>
          <a:p>
            <a:fld id="{2179248E-A2BE-4DDC-8C2D-3AE2F36B43AD}" type="slidenum">
              <a:rPr lang="cs-CZ" smtClean="0"/>
              <a:pPr/>
              <a:t>27</a:t>
            </a:fld>
            <a:endParaRPr lang="cs-CZ" dirty="0"/>
          </a:p>
        </p:txBody>
      </p:sp>
    </p:spTree>
    <p:extLst>
      <p:ext uri="{BB962C8B-B14F-4D97-AF65-F5344CB8AC3E}">
        <p14:creationId xmlns:p14="http://schemas.microsoft.com/office/powerpoint/2010/main" val="412081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C56473-3367-2505-2D61-3E5407DBF143}"/>
              </a:ext>
            </a:extLst>
          </p:cNvPr>
          <p:cNvSpPr>
            <a:spLocks noGrp="1"/>
          </p:cNvSpPr>
          <p:nvPr>
            <p:ph type="title"/>
          </p:nvPr>
        </p:nvSpPr>
        <p:spPr/>
        <p:txBody>
          <a:bodyPr>
            <a:normAutofit fontScale="90000"/>
          </a:bodyPr>
          <a:lstStyle/>
          <a:p>
            <a:r>
              <a:rPr lang="cs-CZ" dirty="0"/>
              <a:t>Co je zacílení na dětskou herní základnu?</a:t>
            </a:r>
            <a:endParaRPr lang="en-GB" dirty="0"/>
          </a:p>
        </p:txBody>
      </p:sp>
      <p:sp>
        <p:nvSpPr>
          <p:cNvPr id="3" name="Zástupný obsah 2">
            <a:extLst>
              <a:ext uri="{FF2B5EF4-FFF2-40B4-BE49-F238E27FC236}">
                <a16:creationId xmlns:a16="http://schemas.microsoft.com/office/drawing/2014/main" id="{A71F4F34-8416-D35F-311D-AF12C9E490D6}"/>
              </a:ext>
            </a:extLst>
          </p:cNvPr>
          <p:cNvSpPr>
            <a:spLocks noGrp="1"/>
          </p:cNvSpPr>
          <p:nvPr>
            <p:ph idx="1"/>
          </p:nvPr>
        </p:nvSpPr>
        <p:spPr/>
        <p:txBody>
          <a:bodyPr/>
          <a:lstStyle/>
          <a:p>
            <a:r>
              <a:rPr lang="cs-CZ" dirty="0"/>
              <a:t>Zákon?</a:t>
            </a:r>
          </a:p>
          <a:p>
            <a:r>
              <a:rPr lang="cs-CZ" dirty="0"/>
              <a:t>Etické kodexy průmyslu: </a:t>
            </a:r>
            <a:r>
              <a:rPr lang="cs-CZ" i="1" dirty="0"/>
              <a:t>„pokud tvoří fanouškovskou základnu sledujících více než 25-30 % dětí, měla by reklama splňovat požadavky, které zákon o regulaci reklamy klade na reklamu cílenou na děti.“</a:t>
            </a:r>
            <a:endParaRPr lang="en-GB" dirty="0"/>
          </a:p>
        </p:txBody>
      </p:sp>
      <p:sp>
        <p:nvSpPr>
          <p:cNvPr id="4" name="Zástupný symbol pro číslo snímku 3">
            <a:extLst>
              <a:ext uri="{FF2B5EF4-FFF2-40B4-BE49-F238E27FC236}">
                <a16:creationId xmlns:a16="http://schemas.microsoft.com/office/drawing/2014/main" id="{5EA47AE0-3761-A9CF-9B35-BCD37A8AD23E}"/>
              </a:ext>
            </a:extLst>
          </p:cNvPr>
          <p:cNvSpPr>
            <a:spLocks noGrp="1"/>
          </p:cNvSpPr>
          <p:nvPr>
            <p:ph type="sldNum" sz="quarter" idx="11"/>
          </p:nvPr>
        </p:nvSpPr>
        <p:spPr/>
        <p:txBody>
          <a:bodyPr/>
          <a:lstStyle/>
          <a:p>
            <a:fld id="{2179248E-A2BE-4DDC-8C2D-3AE2F36B43AD}" type="slidenum">
              <a:rPr lang="cs-CZ" smtClean="0"/>
              <a:pPr/>
              <a:t>28</a:t>
            </a:fld>
            <a:endParaRPr lang="cs-CZ" dirty="0"/>
          </a:p>
        </p:txBody>
      </p:sp>
    </p:spTree>
    <p:extLst>
      <p:ext uri="{BB962C8B-B14F-4D97-AF65-F5344CB8AC3E}">
        <p14:creationId xmlns:p14="http://schemas.microsoft.com/office/powerpoint/2010/main" val="29940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67BA5B-5F0E-54C7-D487-E4386899C8EE}"/>
              </a:ext>
            </a:extLst>
          </p:cNvPr>
          <p:cNvSpPr>
            <a:spLocks noGrp="1"/>
          </p:cNvSpPr>
          <p:nvPr>
            <p:ph type="title"/>
          </p:nvPr>
        </p:nvSpPr>
        <p:spPr/>
        <p:txBody>
          <a:bodyPr/>
          <a:lstStyle/>
          <a:p>
            <a:r>
              <a:rPr lang="cs-CZ" dirty="0"/>
              <a:t>Další prvky zakázaných praktik</a:t>
            </a:r>
            <a:endParaRPr lang="en-GB" dirty="0"/>
          </a:p>
        </p:txBody>
      </p:sp>
      <p:sp>
        <p:nvSpPr>
          <p:cNvPr id="3" name="Zástupný obsah 2">
            <a:extLst>
              <a:ext uri="{FF2B5EF4-FFF2-40B4-BE49-F238E27FC236}">
                <a16:creationId xmlns:a16="http://schemas.microsoft.com/office/drawing/2014/main" id="{752C72D5-1C4D-51AA-618D-8935865851F0}"/>
              </a:ext>
            </a:extLst>
          </p:cNvPr>
          <p:cNvSpPr>
            <a:spLocks noGrp="1"/>
          </p:cNvSpPr>
          <p:nvPr>
            <p:ph idx="1"/>
          </p:nvPr>
        </p:nvSpPr>
        <p:spPr/>
        <p:txBody>
          <a:bodyPr>
            <a:normAutofit lnSpcReduction="10000"/>
          </a:bodyPr>
          <a:lstStyle/>
          <a:p>
            <a:r>
              <a:rPr lang="cs-CZ" dirty="0"/>
              <a:t>Nekalé obchodní praktiky</a:t>
            </a:r>
          </a:p>
          <a:p>
            <a:pPr lvl="1"/>
            <a:r>
              <a:rPr lang="cs-CZ" dirty="0"/>
              <a:t>Černé listiny</a:t>
            </a:r>
          </a:p>
          <a:p>
            <a:pPr lvl="2"/>
            <a:r>
              <a:rPr lang="cs-CZ" dirty="0"/>
              <a:t>Klamavé – obsahují věcně nesprávné, či nepravdivé informace (zvláště relevantní je skrytá reklama)</a:t>
            </a:r>
          </a:p>
          <a:p>
            <a:pPr lvl="2"/>
            <a:r>
              <a:rPr lang="cs-CZ" dirty="0"/>
              <a:t>Agresivní – vzhledem k okolnostem a svým rysům výrazně zhoršují nebo mohou zhoršit svobodu volby nebo chování spotřebitele, a to obtěžováním, donucováním, nebo nepatřičným ovlivňováním (může se jednat i o zneužívání časového nátlaku, behaviorálního zkreslení či grafických a zvukových efektů, které vyvíjejí na hráče tlak)</a:t>
            </a:r>
          </a:p>
          <a:p>
            <a:pPr lvl="2"/>
            <a:r>
              <a:rPr lang="cs-CZ" dirty="0"/>
              <a:t>Oba typy praktik vedou spotřebitele k učinění rozhodnutí ohledně koupě, které by jinak neučinil.</a:t>
            </a:r>
          </a:p>
          <a:p>
            <a:pPr lvl="1"/>
            <a:r>
              <a:rPr lang="cs-CZ" dirty="0"/>
              <a:t>Např. původní monetizační model hry Star </a:t>
            </a:r>
            <a:r>
              <a:rPr lang="cs-CZ" dirty="0" err="1"/>
              <a:t>Wars</a:t>
            </a:r>
            <a:r>
              <a:rPr lang="cs-CZ" dirty="0"/>
              <a:t>: </a:t>
            </a:r>
            <a:r>
              <a:rPr lang="cs-CZ" dirty="0" err="1"/>
              <a:t>Battlefront</a:t>
            </a:r>
            <a:r>
              <a:rPr lang="cs-CZ" dirty="0"/>
              <a:t> II naplnil definiční znaky klamavé obchodní praktiky (mikrotransakce).</a:t>
            </a:r>
          </a:p>
          <a:p>
            <a:r>
              <a:rPr lang="cs-CZ" dirty="0"/>
              <a:t>Otázka zvlášť zranitelných spotřebitelů (§ 4 ZOS)</a:t>
            </a:r>
          </a:p>
          <a:p>
            <a:endParaRPr lang="en-GB" dirty="0"/>
          </a:p>
        </p:txBody>
      </p:sp>
      <p:sp>
        <p:nvSpPr>
          <p:cNvPr id="4" name="Zástupný symbol pro číslo snímku 3">
            <a:extLst>
              <a:ext uri="{FF2B5EF4-FFF2-40B4-BE49-F238E27FC236}">
                <a16:creationId xmlns:a16="http://schemas.microsoft.com/office/drawing/2014/main" id="{2AA3749E-0AD6-25B2-48E8-340893634384}"/>
              </a:ext>
            </a:extLst>
          </p:cNvPr>
          <p:cNvSpPr>
            <a:spLocks noGrp="1"/>
          </p:cNvSpPr>
          <p:nvPr>
            <p:ph type="sldNum" sz="quarter" idx="11"/>
          </p:nvPr>
        </p:nvSpPr>
        <p:spPr/>
        <p:txBody>
          <a:bodyPr/>
          <a:lstStyle/>
          <a:p>
            <a:fld id="{2179248E-A2BE-4DDC-8C2D-3AE2F36B43AD}" type="slidenum">
              <a:rPr lang="cs-CZ" smtClean="0"/>
              <a:pPr/>
              <a:t>29</a:t>
            </a:fld>
            <a:endParaRPr lang="cs-CZ" dirty="0"/>
          </a:p>
        </p:txBody>
      </p:sp>
    </p:spTree>
    <p:extLst>
      <p:ext uri="{BB962C8B-B14F-4D97-AF65-F5344CB8AC3E}">
        <p14:creationId xmlns:p14="http://schemas.microsoft.com/office/powerpoint/2010/main" val="157164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1">
            <a:extLst>
              <a:ext uri="{FF2B5EF4-FFF2-40B4-BE49-F238E27FC236}">
                <a16:creationId xmlns:a16="http://schemas.microsoft.com/office/drawing/2014/main" id="{B9667A6D-98A9-B511-7F0B-E597B5EE6C83}"/>
              </a:ext>
            </a:extLst>
          </p:cNvPr>
          <p:cNvSpPr>
            <a:spLocks noGrp="1"/>
          </p:cNvSpPr>
          <p:nvPr>
            <p:ph type="pic" sz="quarter" idx="10"/>
          </p:nvPr>
        </p:nvSpPr>
        <p:spPr/>
      </p:sp>
      <p:sp>
        <p:nvSpPr>
          <p:cNvPr id="3" name="Nadpis 2">
            <a:extLst>
              <a:ext uri="{FF2B5EF4-FFF2-40B4-BE49-F238E27FC236}">
                <a16:creationId xmlns:a16="http://schemas.microsoft.com/office/drawing/2014/main" id="{C4AC86C1-E01E-07DF-4E99-7F286D2C507B}"/>
              </a:ext>
            </a:extLst>
          </p:cNvPr>
          <p:cNvSpPr>
            <a:spLocks noGrp="1"/>
          </p:cNvSpPr>
          <p:nvPr>
            <p:ph type="title"/>
          </p:nvPr>
        </p:nvSpPr>
        <p:spPr/>
        <p:txBody>
          <a:bodyPr/>
          <a:lstStyle/>
          <a:p>
            <a:r>
              <a:rPr lang="cs-CZ"/>
              <a:t>Ochrana dětí a mladistvých</a:t>
            </a:r>
          </a:p>
        </p:txBody>
      </p:sp>
    </p:spTree>
    <p:extLst>
      <p:ext uri="{BB962C8B-B14F-4D97-AF65-F5344CB8AC3E}">
        <p14:creationId xmlns:p14="http://schemas.microsoft.com/office/powerpoint/2010/main" val="219559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8A027C-3C1E-9301-B451-40F164C57C77}"/>
              </a:ext>
            </a:extLst>
          </p:cNvPr>
          <p:cNvSpPr>
            <a:spLocks noGrp="1"/>
          </p:cNvSpPr>
          <p:nvPr>
            <p:ph type="ctrTitle"/>
          </p:nvPr>
        </p:nvSpPr>
        <p:spPr>
          <a:xfrm>
            <a:off x="1524000" y="1122363"/>
            <a:ext cx="9144000" cy="2387600"/>
          </a:xfrm>
        </p:spPr>
        <p:txBody>
          <a:bodyPr anchor="b">
            <a:normAutofit/>
          </a:bodyPr>
          <a:lstStyle/>
          <a:p>
            <a:r>
              <a:rPr lang="cs-CZ" dirty="0"/>
              <a:t>A co na to budoucnost české justice?</a:t>
            </a:r>
            <a:endParaRPr lang="en-GB" dirty="0"/>
          </a:p>
        </p:txBody>
      </p:sp>
      <p:sp>
        <p:nvSpPr>
          <p:cNvPr id="4" name="Zástupný symbol pro číslo snímku 3">
            <a:extLst>
              <a:ext uri="{FF2B5EF4-FFF2-40B4-BE49-F238E27FC236}">
                <a16:creationId xmlns:a16="http://schemas.microsoft.com/office/drawing/2014/main" id="{C571F895-A310-4F5D-06E4-271FA21794B0}"/>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179248E-A2BE-4DDC-8C2D-3AE2F36B43AD}" type="slidenum">
              <a:rPr lang="cs-CZ" smtClean="0"/>
              <a:pPr>
                <a:spcAft>
                  <a:spcPts val="600"/>
                </a:spcAft>
              </a:pPr>
              <a:t>30</a:t>
            </a:fld>
            <a:endParaRPr lang="cs-CZ"/>
          </a:p>
        </p:txBody>
      </p:sp>
    </p:spTree>
    <p:extLst>
      <p:ext uri="{BB962C8B-B14F-4D97-AF65-F5344CB8AC3E}">
        <p14:creationId xmlns:p14="http://schemas.microsoft.com/office/powerpoint/2010/main" val="21423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417083D5-6588-10D9-6066-B9C9D5F530BF}"/>
              </a:ext>
            </a:extLst>
          </p:cNvPr>
          <p:cNvSpPr>
            <a:spLocks noGrp="1"/>
          </p:cNvSpPr>
          <p:nvPr>
            <p:ph type="title"/>
          </p:nvPr>
        </p:nvSpPr>
        <p:spPr/>
        <p:txBody>
          <a:bodyPr/>
          <a:lstStyle/>
          <a:p>
            <a:r>
              <a:rPr lang="cs-CZ" dirty="0"/>
              <a:t>Dohled nad reklamou v ČR</a:t>
            </a:r>
            <a:endParaRPr lang="en-GB" dirty="0"/>
          </a:p>
        </p:txBody>
      </p:sp>
      <p:sp>
        <p:nvSpPr>
          <p:cNvPr id="6" name="Zástupný obsah 5">
            <a:extLst>
              <a:ext uri="{FF2B5EF4-FFF2-40B4-BE49-F238E27FC236}">
                <a16:creationId xmlns:a16="http://schemas.microsoft.com/office/drawing/2014/main" id="{64BE6FAE-3D32-8FC8-6D18-A5F7CE06DA4B}"/>
              </a:ext>
            </a:extLst>
          </p:cNvPr>
          <p:cNvSpPr>
            <a:spLocks noGrp="1"/>
          </p:cNvSpPr>
          <p:nvPr>
            <p:ph idx="1"/>
          </p:nvPr>
        </p:nvSpPr>
        <p:spPr/>
        <p:txBody>
          <a:bodyPr/>
          <a:lstStyle/>
          <a:p>
            <a:pPr algn="just"/>
            <a:r>
              <a:rPr lang="cs-CZ" dirty="0"/>
              <a:t>Oblast dohledu nad online reklamou byla svěřena krajským živnostenským úřadům (haha)</a:t>
            </a:r>
          </a:p>
          <a:p>
            <a:pPr lvl="1" algn="just"/>
            <a:r>
              <a:rPr lang="cs-CZ" dirty="0"/>
              <a:t>nemají zdroje, kapacity, znalosti. </a:t>
            </a:r>
          </a:p>
          <a:p>
            <a:pPr algn="just"/>
            <a:r>
              <a:rPr lang="cs-CZ" dirty="0"/>
              <a:t>V kombinaci s komplexním prostředím kyberprostoru a málo regulovaného herního průmyslu toto značně ztěžuje vymáhání</a:t>
            </a:r>
          </a:p>
          <a:p>
            <a:pPr algn="just"/>
            <a:endParaRPr lang="en-GB" dirty="0"/>
          </a:p>
        </p:txBody>
      </p:sp>
      <p:sp>
        <p:nvSpPr>
          <p:cNvPr id="4" name="Zástupný symbol pro číslo snímku 3">
            <a:extLst>
              <a:ext uri="{FF2B5EF4-FFF2-40B4-BE49-F238E27FC236}">
                <a16:creationId xmlns:a16="http://schemas.microsoft.com/office/drawing/2014/main" id="{79858796-1C73-DFE9-A5CC-904CFE94FEF9}"/>
              </a:ext>
            </a:extLst>
          </p:cNvPr>
          <p:cNvSpPr>
            <a:spLocks noGrp="1"/>
          </p:cNvSpPr>
          <p:nvPr>
            <p:ph type="sldNum" sz="quarter" idx="11"/>
          </p:nvPr>
        </p:nvSpPr>
        <p:spPr/>
        <p:txBody>
          <a:bodyPr/>
          <a:lstStyle/>
          <a:p>
            <a:fld id="{0167CF70-48DB-457E-91B1-CC387E85A942}" type="slidenum">
              <a:rPr lang="en-GB" smtClean="0"/>
              <a:t>31</a:t>
            </a:fld>
            <a:endParaRPr lang="en-GB"/>
          </a:p>
        </p:txBody>
      </p:sp>
    </p:spTree>
    <p:extLst>
      <p:ext uri="{BB962C8B-B14F-4D97-AF65-F5344CB8AC3E}">
        <p14:creationId xmlns:p14="http://schemas.microsoft.com/office/powerpoint/2010/main" val="227105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 8" descr="Zelený zámek ve 3D elektronickém systému">
            <a:extLst>
              <a:ext uri="{FF2B5EF4-FFF2-40B4-BE49-F238E27FC236}">
                <a16:creationId xmlns:a16="http://schemas.microsoft.com/office/drawing/2014/main" id="{6B55B55C-7AD8-1B90-102D-460CB35739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4712" r="25145" b="-1"/>
          <a:stretch/>
        </p:blipFill>
        <p:spPr>
          <a:xfrm>
            <a:off x="6096000" y="10"/>
            <a:ext cx="6096000" cy="6857990"/>
          </a:xfrm>
          <a:prstGeom prst="rect">
            <a:avLst/>
          </a:prstGeom>
          <a:noFill/>
        </p:spPr>
      </p:pic>
      <p:sp>
        <p:nvSpPr>
          <p:cNvPr id="5" name="Nadpis 4">
            <a:extLst>
              <a:ext uri="{FF2B5EF4-FFF2-40B4-BE49-F238E27FC236}">
                <a16:creationId xmlns:a16="http://schemas.microsoft.com/office/drawing/2014/main" id="{18840D5D-5D2E-523A-88CF-2310B44EF73B}"/>
              </a:ext>
            </a:extLst>
          </p:cNvPr>
          <p:cNvSpPr>
            <a:spLocks noGrp="1"/>
          </p:cNvSpPr>
          <p:nvPr>
            <p:ph type="title"/>
          </p:nvPr>
        </p:nvSpPr>
        <p:spPr>
          <a:xfrm>
            <a:off x="831850" y="2865673"/>
            <a:ext cx="4827078" cy="1309512"/>
          </a:xfrm>
        </p:spPr>
        <p:txBody>
          <a:bodyPr anchor="t">
            <a:normAutofit/>
          </a:bodyPr>
          <a:lstStyle/>
          <a:p>
            <a:r>
              <a:rPr lang="cs-CZ" sz="2800"/>
              <a:t>Kybernetická bezpečnost v kontextu videoher</a:t>
            </a:r>
            <a:endParaRPr lang="en-GB" sz="2800"/>
          </a:p>
        </p:txBody>
      </p:sp>
      <p:sp>
        <p:nvSpPr>
          <p:cNvPr id="4" name="Zástupný symbol pro číslo snímku 3" hidden="1">
            <a:extLst>
              <a:ext uri="{FF2B5EF4-FFF2-40B4-BE49-F238E27FC236}">
                <a16:creationId xmlns:a16="http://schemas.microsoft.com/office/drawing/2014/main" id="{A6EF6781-524B-D4FB-1C0D-0F347DDC0BCC}"/>
              </a:ext>
            </a:extLst>
          </p:cNvPr>
          <p:cNvSpPr>
            <a:spLocks noGrp="1"/>
          </p:cNvSpPr>
          <p:nvPr>
            <p:ph type="sldNum" sz="quarter" idx="4294967295"/>
          </p:nvPr>
        </p:nvSpPr>
        <p:spPr>
          <a:xfrm>
            <a:off x="9448800" y="6356350"/>
            <a:ext cx="2743200" cy="365125"/>
          </a:xfrm>
        </p:spPr>
        <p:txBody>
          <a:bodyPr/>
          <a:lstStyle/>
          <a:p>
            <a:pPr>
              <a:spcAft>
                <a:spcPts val="600"/>
              </a:spcAft>
            </a:pPr>
            <a:fld id="{2179248E-A2BE-4DDC-8C2D-3AE2F36B43AD}" type="slidenum">
              <a:rPr lang="cs-CZ" smtClean="0"/>
              <a:pPr>
                <a:spcAft>
                  <a:spcPts val="600"/>
                </a:spcAft>
              </a:pPr>
              <a:t>32</a:t>
            </a:fld>
            <a:endParaRPr lang="cs-CZ"/>
          </a:p>
        </p:txBody>
      </p:sp>
    </p:spTree>
    <p:extLst>
      <p:ext uri="{BB962C8B-B14F-4D97-AF65-F5344CB8AC3E}">
        <p14:creationId xmlns:p14="http://schemas.microsoft.com/office/powerpoint/2010/main" val="165495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mute="1">
                <p:cTn id="12" repeatCount="indefinite" fill="hold" display="0">
                  <p:stCondLst>
                    <p:cond delay="indefinite"/>
                  </p:stCondLst>
                </p:cTn>
                <p:tgtEl>
                  <p:spTgt spid="9"/>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62B8ED2-562A-41B7-00E1-F46154FDFB3D}"/>
              </a:ext>
            </a:extLst>
          </p:cNvPr>
          <p:cNvSpPr>
            <a:spLocks noGrp="1"/>
          </p:cNvSpPr>
          <p:nvPr>
            <p:ph type="title"/>
          </p:nvPr>
        </p:nvSpPr>
        <p:spPr/>
        <p:txBody>
          <a:bodyPr/>
          <a:lstStyle/>
          <a:p>
            <a:r>
              <a:rPr lang="cs-CZ" dirty="0"/>
              <a:t>Úvod do kybernetické bezpečnosti</a:t>
            </a:r>
            <a:endParaRPr lang="en-GB" dirty="0"/>
          </a:p>
        </p:txBody>
      </p:sp>
      <p:sp>
        <p:nvSpPr>
          <p:cNvPr id="6" name="Zástupný obsah 5">
            <a:extLst>
              <a:ext uri="{FF2B5EF4-FFF2-40B4-BE49-F238E27FC236}">
                <a16:creationId xmlns:a16="http://schemas.microsoft.com/office/drawing/2014/main" id="{F684E6EA-A9B5-81CD-4BF1-843C3978BF78}"/>
              </a:ext>
            </a:extLst>
          </p:cNvPr>
          <p:cNvSpPr>
            <a:spLocks noGrp="1"/>
          </p:cNvSpPr>
          <p:nvPr>
            <p:ph idx="1"/>
          </p:nvPr>
        </p:nvSpPr>
        <p:spPr/>
        <p:txBody>
          <a:bodyPr>
            <a:normAutofit lnSpcReduction="10000"/>
          </a:bodyPr>
          <a:lstStyle/>
          <a:p>
            <a:r>
              <a:rPr lang="cs-CZ" dirty="0"/>
              <a:t>Co je to kybernetická bezpečnost?</a:t>
            </a:r>
          </a:p>
          <a:p>
            <a:r>
              <a:rPr lang="cs-CZ" dirty="0"/>
              <a:t>Proč to řešit v kontextu videoher? Rizika?</a:t>
            </a:r>
          </a:p>
          <a:p>
            <a:pPr lvl="1"/>
            <a:r>
              <a:rPr lang="cs-CZ" dirty="0"/>
              <a:t>Malware</a:t>
            </a:r>
          </a:p>
          <a:p>
            <a:pPr lvl="1"/>
            <a:r>
              <a:rPr lang="cs-CZ" dirty="0"/>
              <a:t>Krádež identity</a:t>
            </a:r>
          </a:p>
          <a:p>
            <a:pPr lvl="1"/>
            <a:r>
              <a:rPr lang="cs-CZ" dirty="0"/>
              <a:t>Krádež účtu</a:t>
            </a:r>
          </a:p>
          <a:p>
            <a:pPr lvl="1"/>
            <a:r>
              <a:rPr lang="cs-CZ" dirty="0" err="1"/>
              <a:t>Swatting</a:t>
            </a:r>
            <a:r>
              <a:rPr lang="cs-CZ" dirty="0"/>
              <a:t> a </a:t>
            </a:r>
            <a:r>
              <a:rPr lang="cs-CZ" dirty="0" err="1"/>
              <a:t>doxing</a:t>
            </a:r>
            <a:endParaRPr lang="cs-CZ" dirty="0"/>
          </a:p>
          <a:p>
            <a:pPr lvl="1"/>
            <a:r>
              <a:rPr lang="cs-CZ" dirty="0"/>
              <a:t>Spyware</a:t>
            </a:r>
          </a:p>
          <a:p>
            <a:pPr lvl="1"/>
            <a:r>
              <a:rPr lang="cs-CZ" dirty="0"/>
              <a:t>Únik dat</a:t>
            </a:r>
          </a:p>
          <a:p>
            <a:pPr lvl="1"/>
            <a:r>
              <a:rPr lang="cs-CZ" dirty="0"/>
              <a:t>CSS</a:t>
            </a:r>
          </a:p>
          <a:p>
            <a:pPr lvl="1"/>
            <a:r>
              <a:rPr lang="cs-CZ" dirty="0" err="1"/>
              <a:t>DDoS</a:t>
            </a:r>
            <a:endParaRPr lang="cs-CZ" dirty="0"/>
          </a:p>
          <a:p>
            <a:pPr lvl="1"/>
            <a:r>
              <a:rPr lang="cs-CZ" dirty="0" err="1"/>
              <a:t>Phishing</a:t>
            </a:r>
            <a:endParaRPr lang="cs-CZ" dirty="0"/>
          </a:p>
          <a:p>
            <a:pPr lvl="1"/>
            <a:r>
              <a:rPr lang="cs-CZ" dirty="0" err="1"/>
              <a:t>Cyberbullying</a:t>
            </a:r>
            <a:endParaRPr lang="en-GB" dirty="0"/>
          </a:p>
        </p:txBody>
      </p:sp>
    </p:spTree>
    <p:extLst>
      <p:ext uri="{BB962C8B-B14F-4D97-AF65-F5344CB8AC3E}">
        <p14:creationId xmlns:p14="http://schemas.microsoft.com/office/powerpoint/2010/main" val="212531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fade">
                                      <p:cBhvr>
                                        <p:cTn id="16" dur="500"/>
                                        <p:tgtEl>
                                          <p:spTgt spid="6">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500"/>
                                        <p:tgtEl>
                                          <p:spTgt spid="6">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fade">
                                      <p:cBhvr>
                                        <p:cTn id="22" dur="500"/>
                                        <p:tgtEl>
                                          <p:spTgt spid="6">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fade">
                                      <p:cBhvr>
                                        <p:cTn id="25" dur="500"/>
                                        <p:tgtEl>
                                          <p:spTgt spid="6">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9" end="9"/>
                                            </p:txEl>
                                          </p:spTgt>
                                        </p:tgtEl>
                                        <p:attrNameLst>
                                          <p:attrName>style.visibility</p:attrName>
                                        </p:attrNameLst>
                                      </p:cBhvr>
                                      <p:to>
                                        <p:strVal val="visible"/>
                                      </p:to>
                                    </p:set>
                                    <p:animEffect transition="in" filter="fade">
                                      <p:cBhvr>
                                        <p:cTn id="28" dur="500"/>
                                        <p:tgtEl>
                                          <p:spTgt spid="6">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Effect transition="in" filter="fade">
                                      <p:cBhvr>
                                        <p:cTn id="31" dur="500"/>
                                        <p:tgtEl>
                                          <p:spTgt spid="6">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11" end="11"/>
                                            </p:txEl>
                                          </p:spTgt>
                                        </p:tgtEl>
                                        <p:attrNameLst>
                                          <p:attrName>style.visibility</p:attrName>
                                        </p:attrNameLst>
                                      </p:cBhvr>
                                      <p:to>
                                        <p:strVal val="visible"/>
                                      </p:to>
                                    </p:set>
                                    <p:animEffect transition="in" filter="fade">
                                      <p:cBhvr>
                                        <p:cTn id="34"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196949-FBF6-1734-D94A-241F0E862FE6}"/>
              </a:ext>
            </a:extLst>
          </p:cNvPr>
          <p:cNvSpPr>
            <a:spLocks noGrp="1"/>
          </p:cNvSpPr>
          <p:nvPr>
            <p:ph type="title"/>
          </p:nvPr>
        </p:nvSpPr>
        <p:spPr/>
        <p:txBody>
          <a:bodyPr/>
          <a:lstStyle/>
          <a:p>
            <a:r>
              <a:rPr lang="cs-CZ" dirty="0"/>
              <a:t>Proč videoherní průmysl?</a:t>
            </a:r>
            <a:endParaRPr lang="en-GB" dirty="0"/>
          </a:p>
        </p:txBody>
      </p:sp>
      <p:sp>
        <p:nvSpPr>
          <p:cNvPr id="3" name="Zástupný obsah 2">
            <a:extLst>
              <a:ext uri="{FF2B5EF4-FFF2-40B4-BE49-F238E27FC236}">
                <a16:creationId xmlns:a16="http://schemas.microsoft.com/office/drawing/2014/main" id="{FEB5C255-F094-5B0C-2A76-56CC895DE770}"/>
              </a:ext>
            </a:extLst>
          </p:cNvPr>
          <p:cNvSpPr>
            <a:spLocks noGrp="1"/>
          </p:cNvSpPr>
          <p:nvPr>
            <p:ph idx="1"/>
          </p:nvPr>
        </p:nvSpPr>
        <p:spPr/>
        <p:txBody>
          <a:bodyPr>
            <a:normAutofit fontScale="92500" lnSpcReduction="10000"/>
          </a:bodyPr>
          <a:lstStyle/>
          <a:p>
            <a:r>
              <a:rPr lang="cs-CZ" dirty="0"/>
              <a:t>Nízká úroveň kybernetické bezpečnosti</a:t>
            </a:r>
          </a:p>
          <a:p>
            <a:pPr lvl="1"/>
            <a:r>
              <a:rPr lang="cs-CZ" dirty="0"/>
              <a:t>Videoherní průmysl musí chrlit hry, ty jsou nedokonalé (</a:t>
            </a:r>
            <a:r>
              <a:rPr lang="cs-CZ" dirty="0" err="1"/>
              <a:t>Cyberpunk</a:t>
            </a:r>
            <a:r>
              <a:rPr lang="cs-CZ" dirty="0"/>
              <a:t>)</a:t>
            </a:r>
          </a:p>
          <a:p>
            <a:pPr lvl="2"/>
            <a:r>
              <a:rPr lang="cs-CZ" dirty="0"/>
              <a:t>Bugy, bezpečnostní zranitelnosti</a:t>
            </a:r>
          </a:p>
          <a:p>
            <a:pPr lvl="1"/>
            <a:r>
              <a:rPr lang="cs-CZ" dirty="0"/>
              <a:t>Narůstá zásadně net </a:t>
            </a:r>
            <a:r>
              <a:rPr lang="cs-CZ" dirty="0" err="1"/>
              <a:t>worth</a:t>
            </a:r>
            <a:r>
              <a:rPr lang="cs-CZ" dirty="0"/>
              <a:t> (</a:t>
            </a:r>
            <a:r>
              <a:rPr lang="cs-CZ" dirty="0">
                <a:hlinkClick r:id="rId2"/>
              </a:rPr>
              <a:t>nejen sledovanost či participace, ale i sázky</a:t>
            </a:r>
            <a:r>
              <a:rPr lang="cs-CZ" dirty="0"/>
              <a:t>)</a:t>
            </a:r>
          </a:p>
          <a:p>
            <a:pPr lvl="1"/>
            <a:r>
              <a:rPr lang="cs-CZ" dirty="0"/>
              <a:t>Přechod do cloudu – více hráčů, více potenciálních vektorů útoku</a:t>
            </a:r>
          </a:p>
          <a:p>
            <a:pPr lvl="1"/>
            <a:r>
              <a:rPr lang="cs-CZ" dirty="0"/>
              <a:t>Malé finanční riziko pro poskytovatele a tvůrce – používají pro hráče málo náročné identifikační a autentizační metody (</a:t>
            </a:r>
            <a:r>
              <a:rPr lang="cs-CZ" b="1" dirty="0"/>
              <a:t>hráči mají </a:t>
            </a:r>
            <a:r>
              <a:rPr lang="cs-CZ" b="1" i="1" dirty="0" err="1"/>
              <a:t>attention</a:t>
            </a:r>
            <a:r>
              <a:rPr lang="cs-CZ" b="1" i="1" dirty="0"/>
              <a:t> </a:t>
            </a:r>
            <a:r>
              <a:rPr lang="cs-CZ" b="1" i="1" dirty="0" err="1"/>
              <a:t>span</a:t>
            </a:r>
            <a:r>
              <a:rPr lang="cs-CZ" b="1" i="1" dirty="0"/>
              <a:t> </a:t>
            </a:r>
            <a:r>
              <a:rPr lang="cs-CZ" b="1" dirty="0"/>
              <a:t>zlaté rybičky</a:t>
            </a:r>
            <a:r>
              <a:rPr lang="cs-CZ" dirty="0"/>
              <a:t>)</a:t>
            </a:r>
          </a:p>
          <a:p>
            <a:pPr lvl="2"/>
            <a:r>
              <a:rPr lang="cs-CZ" i="1" dirty="0"/>
              <a:t>Vždyť je to jenom hra, přece si nevymyslím 15-znakové heslo</a:t>
            </a:r>
          </a:p>
          <a:p>
            <a:pPr lvl="1"/>
            <a:r>
              <a:rPr lang="cs-CZ" dirty="0"/>
              <a:t>Obrovský nárůst </a:t>
            </a:r>
            <a:r>
              <a:rPr lang="cs-CZ" dirty="0">
                <a:hlinkClick r:id="rId3"/>
              </a:rPr>
              <a:t>credentials </a:t>
            </a:r>
            <a:r>
              <a:rPr lang="cs-CZ" dirty="0" err="1">
                <a:hlinkClick r:id="rId3"/>
              </a:rPr>
              <a:t>stuffing</a:t>
            </a:r>
            <a:r>
              <a:rPr lang="cs-CZ" dirty="0">
                <a:hlinkClick r:id="rId3"/>
              </a:rPr>
              <a:t> </a:t>
            </a:r>
            <a:r>
              <a:rPr lang="cs-CZ" dirty="0"/>
              <a:t>útoků kvůli tomu, že na </a:t>
            </a:r>
            <a:r>
              <a:rPr lang="cs-CZ" dirty="0" err="1"/>
              <a:t>darkweb</a:t>
            </a:r>
            <a:r>
              <a:rPr lang="cs-CZ" dirty="0"/>
              <a:t> uniká brutální množství údajů</a:t>
            </a:r>
          </a:p>
          <a:p>
            <a:pPr lvl="1"/>
            <a:r>
              <a:rPr lang="cs-CZ" dirty="0"/>
              <a:t>Používáte stejné přihlašovací údaje pro více účtů? (</a:t>
            </a:r>
            <a:r>
              <a:rPr lang="cs-CZ" dirty="0">
                <a:hlinkClick r:id="rId4" action="ppaction://hlinkfile"/>
              </a:rPr>
              <a:t>59 %</a:t>
            </a:r>
            <a:r>
              <a:rPr lang="cs-CZ" dirty="0"/>
              <a:t>)</a:t>
            </a:r>
          </a:p>
          <a:p>
            <a:pPr lvl="1"/>
            <a:r>
              <a:rPr lang="cs-CZ" dirty="0"/>
              <a:t>V případě web-</a:t>
            </a:r>
            <a:r>
              <a:rPr lang="cs-CZ" dirty="0" err="1"/>
              <a:t>app</a:t>
            </a:r>
            <a:r>
              <a:rPr lang="cs-CZ" dirty="0"/>
              <a:t> útoků meziroční nárůst v roce 2021 o 167 %</a:t>
            </a:r>
            <a:r>
              <a:rPr lang="en-GB" dirty="0"/>
              <a:t> [</a:t>
            </a:r>
            <a:r>
              <a:rPr lang="cs-CZ" dirty="0">
                <a:hlinkClick r:id="rId2"/>
              </a:rPr>
              <a:t>SecurityHQ</a:t>
            </a:r>
            <a:r>
              <a:rPr lang="en-GB" dirty="0"/>
              <a:t>].</a:t>
            </a:r>
            <a:endParaRPr lang="cs-CZ" dirty="0"/>
          </a:p>
          <a:p>
            <a:endParaRPr lang="en-GB" dirty="0"/>
          </a:p>
        </p:txBody>
      </p:sp>
      <p:sp>
        <p:nvSpPr>
          <p:cNvPr id="4" name="Zástupný symbol pro číslo snímku 3">
            <a:extLst>
              <a:ext uri="{FF2B5EF4-FFF2-40B4-BE49-F238E27FC236}">
                <a16:creationId xmlns:a16="http://schemas.microsoft.com/office/drawing/2014/main" id="{3068AA3F-E520-B4FB-C0C3-D3C7540BCF96}"/>
              </a:ext>
            </a:extLst>
          </p:cNvPr>
          <p:cNvSpPr>
            <a:spLocks noGrp="1"/>
          </p:cNvSpPr>
          <p:nvPr>
            <p:ph type="sldNum" sz="quarter" idx="11"/>
          </p:nvPr>
        </p:nvSpPr>
        <p:spPr/>
        <p:txBody>
          <a:bodyPr/>
          <a:lstStyle/>
          <a:p>
            <a:fld id="{2179248E-A2BE-4DDC-8C2D-3AE2F36B43AD}" type="slidenum">
              <a:rPr lang="cs-CZ" smtClean="0"/>
              <a:pPr/>
              <a:t>34</a:t>
            </a:fld>
            <a:endParaRPr lang="cs-CZ" dirty="0"/>
          </a:p>
        </p:txBody>
      </p:sp>
    </p:spTree>
    <p:extLst>
      <p:ext uri="{BB962C8B-B14F-4D97-AF65-F5344CB8AC3E}">
        <p14:creationId xmlns:p14="http://schemas.microsoft.com/office/powerpoint/2010/main" val="404096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7596F8-73FB-877D-F75A-084A185E2627}"/>
              </a:ext>
            </a:extLst>
          </p:cNvPr>
          <p:cNvSpPr>
            <a:spLocks noGrp="1"/>
          </p:cNvSpPr>
          <p:nvPr>
            <p:ph type="title"/>
          </p:nvPr>
        </p:nvSpPr>
        <p:spPr/>
        <p:txBody>
          <a:bodyPr/>
          <a:lstStyle/>
          <a:p>
            <a:r>
              <a:rPr lang="cs-CZ" dirty="0"/>
              <a:t>Proč videoherní průmysl?</a:t>
            </a:r>
            <a:endParaRPr lang="en-GB" dirty="0"/>
          </a:p>
        </p:txBody>
      </p:sp>
      <p:sp>
        <p:nvSpPr>
          <p:cNvPr id="3" name="Zástupný obsah 2">
            <a:extLst>
              <a:ext uri="{FF2B5EF4-FFF2-40B4-BE49-F238E27FC236}">
                <a16:creationId xmlns:a16="http://schemas.microsoft.com/office/drawing/2014/main" id="{6631A6FF-96D2-3602-E77D-A532EC811152}"/>
              </a:ext>
            </a:extLst>
          </p:cNvPr>
          <p:cNvSpPr>
            <a:spLocks noGrp="1"/>
          </p:cNvSpPr>
          <p:nvPr>
            <p:ph idx="1"/>
          </p:nvPr>
        </p:nvSpPr>
        <p:spPr/>
        <p:txBody>
          <a:bodyPr/>
          <a:lstStyle/>
          <a:p>
            <a:r>
              <a:rPr lang="cs-CZ" dirty="0"/>
              <a:t>Z pohledu hackera:</a:t>
            </a:r>
          </a:p>
          <a:p>
            <a:pPr lvl="1"/>
            <a:r>
              <a:rPr lang="cs-CZ" i="1" dirty="0"/>
              <a:t>Cílit na herní společnosti </a:t>
            </a:r>
            <a:r>
              <a:rPr lang="cs-CZ" dirty="0"/>
              <a:t>– krádež zdrojového kódu, vývojářských </a:t>
            </a:r>
            <a:r>
              <a:rPr lang="cs-CZ" dirty="0" err="1"/>
              <a:t>kitů</a:t>
            </a:r>
            <a:r>
              <a:rPr lang="cs-CZ" dirty="0"/>
              <a:t>, údaje uživatelů či zaměstnanců</a:t>
            </a:r>
          </a:p>
          <a:p>
            <a:pPr lvl="2"/>
            <a:r>
              <a:rPr lang="cs-CZ" dirty="0"/>
              <a:t>Můžeme narušit herní infrastrukturu, síťovou infrastrukturu, finanční i reputační škody, oslabit pozici na trhu, </a:t>
            </a:r>
            <a:r>
              <a:rPr lang="cs-CZ" dirty="0" err="1"/>
              <a:t>hacktivism</a:t>
            </a:r>
            <a:r>
              <a:rPr lang="cs-CZ" dirty="0"/>
              <a:t>, ransomware, manipulace s kapitálovým trhem, sklízení osobních údajů – </a:t>
            </a:r>
            <a:r>
              <a:rPr lang="cs-CZ" dirty="0" err="1"/>
              <a:t>darkweb</a:t>
            </a:r>
            <a:endParaRPr lang="cs-CZ" dirty="0"/>
          </a:p>
          <a:p>
            <a:pPr lvl="1"/>
            <a:r>
              <a:rPr lang="cs-CZ" i="1" dirty="0"/>
              <a:t>Cílit na hráče </a:t>
            </a:r>
            <a:r>
              <a:rPr lang="cs-CZ" dirty="0"/>
              <a:t>– krádež dat, účtu, osobních údajů, virtuálního majetku, credentials (třeba i kreditky, kvůli mikrotransakcím), profilace, herní návyky (online/</a:t>
            </a:r>
            <a:r>
              <a:rPr lang="cs-CZ" dirty="0" err="1"/>
              <a:t>offline</a:t>
            </a:r>
            <a:r>
              <a:rPr lang="cs-CZ" dirty="0"/>
              <a:t> čas), ovlivňování e-sportu kvůli sázkám </a:t>
            </a:r>
            <a:br>
              <a:rPr lang="cs-CZ" dirty="0"/>
            </a:br>
            <a:r>
              <a:rPr lang="cs-CZ" dirty="0"/>
              <a:t>(</a:t>
            </a:r>
            <a:r>
              <a:rPr lang="cs-CZ" dirty="0" err="1"/>
              <a:t>LoL</a:t>
            </a:r>
            <a:r>
              <a:rPr lang="cs-CZ" dirty="0"/>
              <a:t> 2015 – </a:t>
            </a:r>
            <a:r>
              <a:rPr lang="cs-CZ" u="sng" dirty="0" err="1"/>
              <a:t>Denial</a:t>
            </a:r>
            <a:r>
              <a:rPr lang="cs-CZ" dirty="0"/>
              <a:t> vs. </a:t>
            </a:r>
            <a:r>
              <a:rPr lang="cs-CZ" dirty="0" err="1"/>
              <a:t>Dignitas</a:t>
            </a:r>
            <a:r>
              <a:rPr lang="cs-CZ" dirty="0"/>
              <a:t>)</a:t>
            </a:r>
          </a:p>
          <a:p>
            <a:pPr lvl="1"/>
            <a:r>
              <a:rPr lang="cs-CZ" i="1" dirty="0"/>
              <a:t>Čím</a:t>
            </a:r>
            <a:r>
              <a:rPr lang="cs-CZ" dirty="0"/>
              <a:t> – </a:t>
            </a:r>
            <a:r>
              <a:rPr lang="cs-CZ" dirty="0" err="1"/>
              <a:t>DDoS</a:t>
            </a:r>
            <a:r>
              <a:rPr lang="cs-CZ" dirty="0"/>
              <a:t>, Malware, Ransomware, </a:t>
            </a:r>
            <a:r>
              <a:rPr lang="cs-CZ" dirty="0" err="1"/>
              <a:t>Phishing</a:t>
            </a:r>
            <a:r>
              <a:rPr lang="cs-CZ" dirty="0"/>
              <a:t>, credentials </a:t>
            </a:r>
            <a:r>
              <a:rPr lang="cs-CZ" dirty="0" err="1"/>
              <a:t>stuffing</a:t>
            </a:r>
            <a:endParaRPr lang="en-GB" dirty="0"/>
          </a:p>
        </p:txBody>
      </p:sp>
      <p:sp>
        <p:nvSpPr>
          <p:cNvPr id="4" name="Zástupný symbol pro číslo snímku 3">
            <a:extLst>
              <a:ext uri="{FF2B5EF4-FFF2-40B4-BE49-F238E27FC236}">
                <a16:creationId xmlns:a16="http://schemas.microsoft.com/office/drawing/2014/main" id="{B67F158E-3795-38EF-A188-CB2554E02852}"/>
              </a:ext>
            </a:extLst>
          </p:cNvPr>
          <p:cNvSpPr>
            <a:spLocks noGrp="1"/>
          </p:cNvSpPr>
          <p:nvPr>
            <p:ph type="sldNum" sz="quarter" idx="11"/>
          </p:nvPr>
        </p:nvSpPr>
        <p:spPr/>
        <p:txBody>
          <a:bodyPr/>
          <a:lstStyle/>
          <a:p>
            <a:fld id="{2179248E-A2BE-4DDC-8C2D-3AE2F36B43AD}" type="slidenum">
              <a:rPr lang="cs-CZ" smtClean="0"/>
              <a:pPr/>
              <a:t>35</a:t>
            </a:fld>
            <a:endParaRPr lang="cs-CZ" dirty="0"/>
          </a:p>
        </p:txBody>
      </p:sp>
    </p:spTree>
    <p:extLst>
      <p:ext uri="{BB962C8B-B14F-4D97-AF65-F5344CB8AC3E}">
        <p14:creationId xmlns:p14="http://schemas.microsoft.com/office/powerpoint/2010/main" val="408690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4EA860-59E4-FE9B-FAD7-7D0D15B4A706}"/>
              </a:ext>
            </a:extLst>
          </p:cNvPr>
          <p:cNvSpPr>
            <a:spLocks noGrp="1"/>
          </p:cNvSpPr>
          <p:nvPr>
            <p:ph type="title"/>
          </p:nvPr>
        </p:nvSpPr>
        <p:spPr/>
        <p:txBody>
          <a:bodyPr/>
          <a:lstStyle/>
          <a:p>
            <a:r>
              <a:rPr lang="cs-CZ" dirty="0"/>
              <a:t>Eskalace problému</a:t>
            </a:r>
            <a:endParaRPr lang="en-GB" dirty="0"/>
          </a:p>
        </p:txBody>
      </p:sp>
      <p:sp>
        <p:nvSpPr>
          <p:cNvPr id="3" name="Zástupný obsah 2">
            <a:extLst>
              <a:ext uri="{FF2B5EF4-FFF2-40B4-BE49-F238E27FC236}">
                <a16:creationId xmlns:a16="http://schemas.microsoft.com/office/drawing/2014/main" id="{FD70BB70-A947-9DE4-73E6-2BF75AC4F32D}"/>
              </a:ext>
            </a:extLst>
          </p:cNvPr>
          <p:cNvSpPr>
            <a:spLocks noGrp="1"/>
          </p:cNvSpPr>
          <p:nvPr>
            <p:ph idx="1"/>
          </p:nvPr>
        </p:nvSpPr>
        <p:spPr/>
        <p:txBody>
          <a:bodyPr>
            <a:normAutofit/>
          </a:bodyPr>
          <a:lstStyle/>
          <a:p>
            <a:pPr algn="just"/>
            <a:r>
              <a:rPr lang="cs-CZ" dirty="0"/>
              <a:t>Obdobně jako v jiných oblastech kyberprostoru, i zde je univerzální viník – COVID-19. V jeho rámci byl zaznamenán astronomický nárůst téměř ve všech oblastech </a:t>
            </a:r>
            <a:r>
              <a:rPr lang="cs-CZ" dirty="0" err="1"/>
              <a:t>kyberútokůzacílených</a:t>
            </a:r>
            <a:r>
              <a:rPr lang="cs-CZ" dirty="0"/>
              <a:t> na videoherní průmysl (zdroj: </a:t>
            </a:r>
            <a:r>
              <a:rPr lang="cs-CZ" dirty="0" err="1"/>
              <a:t>Akamai</a:t>
            </a:r>
            <a:r>
              <a:rPr lang="cs-CZ" dirty="0"/>
              <a:t> </a:t>
            </a:r>
            <a:r>
              <a:rPr lang="cs-CZ" dirty="0" err="1"/>
              <a:t>SotI</a:t>
            </a:r>
            <a:r>
              <a:rPr lang="cs-CZ" dirty="0"/>
              <a:t> – </a:t>
            </a:r>
            <a:r>
              <a:rPr lang="cs-CZ" dirty="0">
                <a:hlinkClick r:id="rId2"/>
              </a:rPr>
              <a:t>zde</a:t>
            </a:r>
            <a:r>
              <a:rPr lang="cs-CZ" dirty="0"/>
              <a:t> a </a:t>
            </a:r>
            <a:r>
              <a:rPr lang="cs-CZ" dirty="0">
                <a:hlinkClick r:id="rId3"/>
              </a:rPr>
              <a:t>zde</a:t>
            </a:r>
            <a:r>
              <a:rPr lang="cs-CZ" dirty="0"/>
              <a:t>). To ukazuje problém – hackeři si uvědomili slabost videoherního průmyslu.</a:t>
            </a:r>
          </a:p>
          <a:p>
            <a:pPr algn="just"/>
            <a:r>
              <a:rPr lang="cs-CZ" dirty="0"/>
              <a:t>Tento trend nezpomaluje, neboť s tím pořádně nikdo nic nedělá </a:t>
            </a:r>
            <a:r>
              <a:rPr lang="en-GB" dirty="0"/>
              <a:t>[</a:t>
            </a:r>
            <a:r>
              <a:rPr lang="cs-CZ" dirty="0">
                <a:hlinkClick r:id="rId4"/>
              </a:rPr>
              <a:t>VentureBeat</a:t>
            </a:r>
            <a:r>
              <a:rPr lang="en-GB" dirty="0"/>
              <a:t>]</a:t>
            </a:r>
            <a:r>
              <a:rPr lang="cs-CZ" dirty="0"/>
              <a:t>. Jedinou světlou výjimkou je překvapivě Microsoft a jeho Xbox – výrazné bezpečnostní prvky, téměř žádné úlovky na </a:t>
            </a:r>
            <a:r>
              <a:rPr lang="cs-CZ" dirty="0" err="1"/>
              <a:t>darkwebu</a:t>
            </a:r>
            <a:r>
              <a:rPr lang="cs-CZ" dirty="0"/>
              <a:t>.</a:t>
            </a:r>
          </a:p>
          <a:p>
            <a:endParaRPr lang="cs-CZ" dirty="0"/>
          </a:p>
          <a:p>
            <a:pPr lvl="1"/>
            <a:endParaRPr lang="en-GB" dirty="0"/>
          </a:p>
        </p:txBody>
      </p:sp>
      <p:sp>
        <p:nvSpPr>
          <p:cNvPr id="4" name="Zástupný symbol pro číslo snímku 3">
            <a:extLst>
              <a:ext uri="{FF2B5EF4-FFF2-40B4-BE49-F238E27FC236}">
                <a16:creationId xmlns:a16="http://schemas.microsoft.com/office/drawing/2014/main" id="{241A99F9-D05C-84C8-A0A9-05CC91F54A90}"/>
              </a:ext>
            </a:extLst>
          </p:cNvPr>
          <p:cNvSpPr>
            <a:spLocks noGrp="1"/>
          </p:cNvSpPr>
          <p:nvPr>
            <p:ph type="sldNum" sz="quarter" idx="11"/>
          </p:nvPr>
        </p:nvSpPr>
        <p:spPr/>
        <p:txBody>
          <a:bodyPr/>
          <a:lstStyle/>
          <a:p>
            <a:fld id="{2179248E-A2BE-4DDC-8C2D-3AE2F36B43AD}" type="slidenum">
              <a:rPr lang="cs-CZ" smtClean="0"/>
              <a:pPr/>
              <a:t>36</a:t>
            </a:fld>
            <a:endParaRPr lang="cs-CZ" dirty="0"/>
          </a:p>
        </p:txBody>
      </p:sp>
    </p:spTree>
    <p:extLst>
      <p:ext uri="{BB962C8B-B14F-4D97-AF65-F5344CB8AC3E}">
        <p14:creationId xmlns:p14="http://schemas.microsoft.com/office/powerpoint/2010/main" val="82785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153340-6B2D-0C73-26E8-BE62BD27FC26}"/>
              </a:ext>
            </a:extLst>
          </p:cNvPr>
          <p:cNvSpPr>
            <a:spLocks noGrp="1"/>
          </p:cNvSpPr>
          <p:nvPr>
            <p:ph type="title"/>
          </p:nvPr>
        </p:nvSpPr>
        <p:spPr/>
        <p:txBody>
          <a:bodyPr>
            <a:normAutofit/>
          </a:bodyPr>
          <a:lstStyle/>
          <a:p>
            <a:r>
              <a:rPr lang="cs-CZ" dirty="0"/>
              <a:t>Jak si udělat takový hezký kyberútok?</a:t>
            </a:r>
            <a:endParaRPr lang="en-GB" dirty="0"/>
          </a:p>
        </p:txBody>
      </p:sp>
      <p:sp>
        <p:nvSpPr>
          <p:cNvPr id="3" name="Zástupný obsah 2">
            <a:extLst>
              <a:ext uri="{FF2B5EF4-FFF2-40B4-BE49-F238E27FC236}">
                <a16:creationId xmlns:a16="http://schemas.microsoft.com/office/drawing/2014/main" id="{FE57E6BC-E651-782B-C284-30860B4A0966}"/>
              </a:ext>
            </a:extLst>
          </p:cNvPr>
          <p:cNvSpPr>
            <a:spLocks noGrp="1"/>
          </p:cNvSpPr>
          <p:nvPr>
            <p:ph idx="1"/>
          </p:nvPr>
        </p:nvSpPr>
        <p:spPr/>
        <p:txBody>
          <a:bodyPr/>
          <a:lstStyle/>
          <a:p>
            <a:r>
              <a:rPr lang="cs-CZ" dirty="0"/>
              <a:t>Na nesouvisející stránce dojde k útoku a úniku dat</a:t>
            </a:r>
          </a:p>
          <a:p>
            <a:r>
              <a:rPr lang="cs-CZ" dirty="0"/>
              <a:t>Tato data mohou být nahrána na </a:t>
            </a:r>
            <a:r>
              <a:rPr lang="cs-CZ" dirty="0" err="1"/>
              <a:t>darkweb</a:t>
            </a:r>
            <a:r>
              <a:rPr lang="cs-CZ" dirty="0"/>
              <a:t> (často jsou, ať už zadarmo či za </a:t>
            </a:r>
            <a:r>
              <a:rPr lang="cs-CZ" dirty="0" err="1"/>
              <a:t>bitcoiny</a:t>
            </a:r>
            <a:r>
              <a:rPr lang="cs-CZ" dirty="0"/>
              <a:t>)</a:t>
            </a:r>
          </a:p>
          <a:p>
            <a:r>
              <a:rPr lang="cs-CZ" dirty="0"/>
              <a:t>Bot – </a:t>
            </a:r>
            <a:r>
              <a:rPr lang="cs-CZ" dirty="0" err="1"/>
              <a:t>credential</a:t>
            </a:r>
            <a:r>
              <a:rPr lang="cs-CZ" dirty="0"/>
              <a:t> </a:t>
            </a:r>
            <a:r>
              <a:rPr lang="cs-CZ" dirty="0" err="1"/>
              <a:t>stuffing</a:t>
            </a:r>
            <a:r>
              <a:rPr lang="cs-CZ" dirty="0"/>
              <a:t> útok</a:t>
            </a:r>
          </a:p>
          <a:p>
            <a:r>
              <a:rPr lang="cs-CZ" dirty="0"/>
              <a:t>Úspěch!</a:t>
            </a:r>
          </a:p>
          <a:p>
            <a:r>
              <a:rPr lang="cs-CZ" dirty="0"/>
              <a:t>Můžeme převzít účet, můžeme vytěžit data, najít </a:t>
            </a:r>
            <a:r>
              <a:rPr lang="cs-CZ" dirty="0" err="1"/>
              <a:t>prolinkované</a:t>
            </a:r>
            <a:r>
              <a:rPr lang="cs-CZ" dirty="0"/>
              <a:t> účty, znovu nahrát na </a:t>
            </a:r>
            <a:r>
              <a:rPr lang="cs-CZ" dirty="0" err="1"/>
              <a:t>darkweb</a:t>
            </a:r>
            <a:r>
              <a:rPr lang="cs-CZ" dirty="0"/>
              <a:t> atd.</a:t>
            </a:r>
          </a:p>
          <a:p>
            <a:pPr lvl="1"/>
            <a:r>
              <a:rPr lang="cs-CZ" dirty="0"/>
              <a:t>Můžeme účet použít pro </a:t>
            </a:r>
            <a:r>
              <a:rPr lang="cs-CZ" dirty="0" err="1"/>
              <a:t>spear-phishing</a:t>
            </a:r>
            <a:endParaRPr lang="en-GB" dirty="0"/>
          </a:p>
        </p:txBody>
      </p:sp>
      <p:sp>
        <p:nvSpPr>
          <p:cNvPr id="4" name="Zástupný symbol pro číslo snímku 3">
            <a:extLst>
              <a:ext uri="{FF2B5EF4-FFF2-40B4-BE49-F238E27FC236}">
                <a16:creationId xmlns:a16="http://schemas.microsoft.com/office/drawing/2014/main" id="{75F9EA38-37AF-7FC8-9D4E-EE6F1B883B83}"/>
              </a:ext>
            </a:extLst>
          </p:cNvPr>
          <p:cNvSpPr>
            <a:spLocks noGrp="1"/>
          </p:cNvSpPr>
          <p:nvPr>
            <p:ph type="sldNum" sz="quarter" idx="11"/>
          </p:nvPr>
        </p:nvSpPr>
        <p:spPr/>
        <p:txBody>
          <a:bodyPr/>
          <a:lstStyle/>
          <a:p>
            <a:fld id="{2179248E-A2BE-4DDC-8C2D-3AE2F36B43AD}" type="slidenum">
              <a:rPr lang="cs-CZ" smtClean="0"/>
              <a:pPr/>
              <a:t>37</a:t>
            </a:fld>
            <a:endParaRPr lang="cs-CZ" dirty="0"/>
          </a:p>
        </p:txBody>
      </p:sp>
    </p:spTree>
    <p:extLst>
      <p:ext uri="{BB962C8B-B14F-4D97-AF65-F5344CB8AC3E}">
        <p14:creationId xmlns:p14="http://schemas.microsoft.com/office/powerpoint/2010/main" val="91032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5B6BC0-C9D3-4B08-C854-BAF4C8A50BE4}"/>
              </a:ext>
            </a:extLst>
          </p:cNvPr>
          <p:cNvSpPr>
            <a:spLocks noGrp="1"/>
          </p:cNvSpPr>
          <p:nvPr>
            <p:ph type="title"/>
          </p:nvPr>
        </p:nvSpPr>
        <p:spPr/>
        <p:txBody>
          <a:bodyPr/>
          <a:lstStyle/>
          <a:p>
            <a:r>
              <a:rPr lang="cs-CZ" dirty="0"/>
              <a:t>Herní a </a:t>
            </a:r>
            <a:r>
              <a:rPr lang="cs-CZ" dirty="0" err="1"/>
              <a:t>Warez</a:t>
            </a:r>
            <a:r>
              <a:rPr lang="cs-CZ" dirty="0"/>
              <a:t> fóra a Pirátská zátoka</a:t>
            </a:r>
            <a:endParaRPr lang="en-GB" dirty="0"/>
          </a:p>
        </p:txBody>
      </p:sp>
      <p:sp>
        <p:nvSpPr>
          <p:cNvPr id="3" name="Zástupný obsah 2">
            <a:extLst>
              <a:ext uri="{FF2B5EF4-FFF2-40B4-BE49-F238E27FC236}">
                <a16:creationId xmlns:a16="http://schemas.microsoft.com/office/drawing/2014/main" id="{E13B5793-63B2-8121-696F-655965520361}"/>
              </a:ext>
            </a:extLst>
          </p:cNvPr>
          <p:cNvSpPr>
            <a:spLocks noGrp="1"/>
          </p:cNvSpPr>
          <p:nvPr>
            <p:ph idx="1"/>
          </p:nvPr>
        </p:nvSpPr>
        <p:spPr/>
        <p:txBody>
          <a:bodyPr>
            <a:normAutofit lnSpcReduction="10000"/>
          </a:bodyPr>
          <a:lstStyle/>
          <a:p>
            <a:pPr algn="just"/>
            <a:r>
              <a:rPr lang="cs-CZ" dirty="0"/>
              <a:t>Herní fóra – místo, kde se dozvědět více o fungování hry i komunity, </a:t>
            </a:r>
            <a:r>
              <a:rPr lang="cs-CZ" dirty="0" err="1"/>
              <a:t>tips</a:t>
            </a:r>
            <a:r>
              <a:rPr lang="cs-CZ" dirty="0"/>
              <a:t> and </a:t>
            </a:r>
            <a:r>
              <a:rPr lang="cs-CZ" dirty="0" err="1"/>
              <a:t>tricks</a:t>
            </a:r>
            <a:r>
              <a:rPr lang="cs-CZ" dirty="0"/>
              <a:t>. Většina je ale zdarma a provozována dobrovolníky, profesionální fóra také často nejsou vzorem kyberbezpečnosti</a:t>
            </a:r>
            <a:r>
              <a:rPr lang="cs-CZ" i="1" dirty="0"/>
              <a:t>. Data </a:t>
            </a:r>
            <a:r>
              <a:rPr lang="cs-CZ" i="1" dirty="0" err="1"/>
              <a:t>Breach</a:t>
            </a:r>
            <a:r>
              <a:rPr lang="cs-CZ" i="1" dirty="0"/>
              <a:t> </a:t>
            </a:r>
            <a:r>
              <a:rPr lang="cs-CZ" i="1" dirty="0" err="1"/>
              <a:t>waiting</a:t>
            </a:r>
            <a:r>
              <a:rPr lang="cs-CZ" i="1" dirty="0"/>
              <a:t> to </a:t>
            </a:r>
            <a:r>
              <a:rPr lang="cs-CZ" i="1" dirty="0" err="1"/>
              <a:t>happen</a:t>
            </a:r>
            <a:endParaRPr lang="cs-CZ" i="1" dirty="0"/>
          </a:p>
          <a:p>
            <a:pPr algn="just"/>
            <a:r>
              <a:rPr lang="cs-CZ" dirty="0" err="1"/>
              <a:t>Warez</a:t>
            </a:r>
            <a:r>
              <a:rPr lang="cs-CZ" dirty="0"/>
              <a:t> fóra a Pirátská zátoka</a:t>
            </a:r>
          </a:p>
          <a:p>
            <a:pPr lvl="1" algn="just"/>
            <a:r>
              <a:rPr lang="cs-CZ" dirty="0"/>
              <a:t>Ráj hackerů</a:t>
            </a:r>
          </a:p>
          <a:p>
            <a:pPr lvl="1" algn="just"/>
            <a:r>
              <a:rPr lang="cs-CZ" dirty="0"/>
              <a:t>Infikovaná hra, případně </a:t>
            </a:r>
            <a:r>
              <a:rPr lang="cs-CZ" dirty="0" err="1"/>
              <a:t>keygen</a:t>
            </a:r>
            <a:r>
              <a:rPr lang="cs-CZ" dirty="0"/>
              <a:t>.</a:t>
            </a:r>
          </a:p>
          <a:p>
            <a:pPr lvl="1" algn="just"/>
            <a:r>
              <a:rPr lang="cs-CZ" dirty="0"/>
              <a:t>Čím mladší, tím „chudší“, čím „chudší“, tím spíše stahuje hry. Čím mladší, tím spíše si neuvědomí rizika, </a:t>
            </a:r>
            <a:r>
              <a:rPr lang="cs-CZ" dirty="0" err="1"/>
              <a:t>sandbox</a:t>
            </a:r>
            <a:r>
              <a:rPr lang="cs-CZ" dirty="0"/>
              <a:t> je sprosté slovo a heslo zpravidla jedno na všech platformách.</a:t>
            </a:r>
          </a:p>
          <a:p>
            <a:pPr algn="just"/>
            <a:r>
              <a:rPr lang="cs-CZ" dirty="0"/>
              <a:t>Infekce, přístup k datům či účtu, krádež osobních informací (např. včetně platební karty či rodného čísla)</a:t>
            </a:r>
            <a:endParaRPr lang="en-GB" dirty="0"/>
          </a:p>
        </p:txBody>
      </p:sp>
      <p:sp>
        <p:nvSpPr>
          <p:cNvPr id="4" name="Zástupný symbol pro číslo snímku 3">
            <a:extLst>
              <a:ext uri="{FF2B5EF4-FFF2-40B4-BE49-F238E27FC236}">
                <a16:creationId xmlns:a16="http://schemas.microsoft.com/office/drawing/2014/main" id="{CA5488C9-FB40-FCD0-FC16-66B31E1A0B2E}"/>
              </a:ext>
            </a:extLst>
          </p:cNvPr>
          <p:cNvSpPr>
            <a:spLocks noGrp="1"/>
          </p:cNvSpPr>
          <p:nvPr>
            <p:ph type="sldNum" sz="quarter" idx="11"/>
          </p:nvPr>
        </p:nvSpPr>
        <p:spPr/>
        <p:txBody>
          <a:bodyPr/>
          <a:lstStyle/>
          <a:p>
            <a:fld id="{2179248E-A2BE-4DDC-8C2D-3AE2F36B43AD}" type="slidenum">
              <a:rPr lang="cs-CZ" smtClean="0"/>
              <a:pPr/>
              <a:t>38</a:t>
            </a:fld>
            <a:endParaRPr lang="cs-CZ" dirty="0"/>
          </a:p>
        </p:txBody>
      </p:sp>
    </p:spTree>
    <p:extLst>
      <p:ext uri="{BB962C8B-B14F-4D97-AF65-F5344CB8AC3E}">
        <p14:creationId xmlns:p14="http://schemas.microsoft.com/office/powerpoint/2010/main" val="100164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descr="Obsah obrázku oblečení, Lidská tvář, text, osoba&#10;&#10;Popis byl vytvořen automaticky">
            <a:extLst>
              <a:ext uri="{FF2B5EF4-FFF2-40B4-BE49-F238E27FC236}">
                <a16:creationId xmlns:a16="http://schemas.microsoft.com/office/drawing/2014/main" id="{CCA91CC2-3E6A-E46B-D181-C75B7CFB0D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4969" y="1"/>
            <a:ext cx="8982062" cy="6160168"/>
          </a:xfrm>
          <a:noFill/>
        </p:spPr>
      </p:pic>
      <p:sp>
        <p:nvSpPr>
          <p:cNvPr id="4" name="Zástupný symbol pro číslo snímku 3" hidden="1">
            <a:extLst>
              <a:ext uri="{FF2B5EF4-FFF2-40B4-BE49-F238E27FC236}">
                <a16:creationId xmlns:a16="http://schemas.microsoft.com/office/drawing/2014/main" id="{4AD03612-2319-D3EF-E5C3-82E5EFE91BF0}"/>
              </a:ext>
            </a:extLst>
          </p:cNvPr>
          <p:cNvSpPr>
            <a:spLocks noGrp="1"/>
          </p:cNvSpPr>
          <p:nvPr>
            <p:ph type="sldNum" sz="quarter" idx="11"/>
          </p:nvPr>
        </p:nvSpPr>
        <p:spPr/>
        <p:txBody>
          <a:bodyPr/>
          <a:lstStyle/>
          <a:p>
            <a:pPr>
              <a:spcAft>
                <a:spcPts val="600"/>
              </a:spcAft>
            </a:pPr>
            <a:fld id="{2179248E-A2BE-4DDC-8C2D-3AE2F36B43AD}" type="slidenum">
              <a:rPr lang="cs-CZ" smtClean="0"/>
              <a:pPr>
                <a:spcAft>
                  <a:spcPts val="600"/>
                </a:spcAft>
              </a:pPr>
              <a:t>39</a:t>
            </a:fld>
            <a:endParaRPr lang="cs-CZ"/>
          </a:p>
        </p:txBody>
      </p:sp>
    </p:spTree>
    <p:extLst>
      <p:ext uri="{BB962C8B-B14F-4D97-AF65-F5344CB8AC3E}">
        <p14:creationId xmlns:p14="http://schemas.microsoft.com/office/powerpoint/2010/main" val="129235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8201764D-DCDB-BF63-D5AC-6DC0F94A72A1}"/>
              </a:ext>
            </a:extLst>
          </p:cNvPr>
          <p:cNvSpPr>
            <a:spLocks noGrp="1"/>
          </p:cNvSpPr>
          <p:nvPr>
            <p:ph type="title"/>
          </p:nvPr>
        </p:nvSpPr>
        <p:spPr/>
        <p:txBody>
          <a:bodyPr/>
          <a:lstStyle/>
          <a:p>
            <a:r>
              <a:rPr lang="cs-CZ"/>
              <a:t>Ochrana dětí a mladistvých</a:t>
            </a:r>
          </a:p>
        </p:txBody>
      </p:sp>
      <p:sp>
        <p:nvSpPr>
          <p:cNvPr id="6" name="Zástupný obsah 5">
            <a:extLst>
              <a:ext uri="{FF2B5EF4-FFF2-40B4-BE49-F238E27FC236}">
                <a16:creationId xmlns:a16="http://schemas.microsoft.com/office/drawing/2014/main" id="{8F5EF366-4280-2CB9-F236-13ABEA5EAED6}"/>
              </a:ext>
            </a:extLst>
          </p:cNvPr>
          <p:cNvSpPr>
            <a:spLocks noGrp="1"/>
          </p:cNvSpPr>
          <p:nvPr>
            <p:ph idx="1"/>
          </p:nvPr>
        </p:nvSpPr>
        <p:spPr/>
        <p:txBody>
          <a:bodyPr>
            <a:normAutofit lnSpcReduction="10000"/>
          </a:bodyPr>
          <a:lstStyle/>
          <a:p>
            <a:r>
              <a:rPr lang="cs-CZ" sz="2400" dirty="0"/>
              <a:t>režim sektorové samoregulace</a:t>
            </a:r>
          </a:p>
          <a:p>
            <a:r>
              <a:rPr lang="cs-CZ" sz="2000" dirty="0">
                <a:hlinkClick r:id="rId2"/>
              </a:rPr>
              <a:t>https://www.isfe.eu/responsible-gameplay/</a:t>
            </a:r>
            <a:r>
              <a:rPr lang="cs-CZ" sz="2000" dirty="0"/>
              <a:t> </a:t>
            </a:r>
          </a:p>
          <a:p>
            <a:endParaRPr lang="cs-CZ" sz="2400" b="1" dirty="0"/>
          </a:p>
          <a:p>
            <a:r>
              <a:rPr lang="it-IT" sz="2400" b="1" dirty="0"/>
              <a:t>Pan European Game Information </a:t>
            </a:r>
            <a:endParaRPr lang="cs-CZ" sz="2400" b="1" dirty="0"/>
          </a:p>
          <a:p>
            <a:pPr lvl="1"/>
            <a:r>
              <a:rPr lang="cs-CZ" sz="1600" dirty="0"/>
              <a:t>od 2003 nahradil a sjednotil národní hodnotící systémy napříč Evropou</a:t>
            </a:r>
          </a:p>
          <a:p>
            <a:pPr lvl="1"/>
            <a:r>
              <a:rPr lang="cs-CZ" sz="1600" dirty="0"/>
              <a:t>používán ve více než 40 zemích</a:t>
            </a:r>
          </a:p>
          <a:p>
            <a:pPr lvl="1"/>
            <a:r>
              <a:rPr lang="cs-CZ" sz="1600" dirty="0"/>
              <a:t>založen na kodexu chování, k jehož dodržování se vydavatelé videoher smluvně zavazují</a:t>
            </a:r>
          </a:p>
          <a:p>
            <a:pPr lvl="1"/>
            <a:r>
              <a:rPr lang="cs-CZ" sz="1600" dirty="0"/>
              <a:t>věkový rating, z hlediska vhodnosti obsahu, nikoliv obtížnosti</a:t>
            </a:r>
          </a:p>
          <a:p>
            <a:endParaRPr lang="cs-CZ" sz="2400" b="1" dirty="0"/>
          </a:p>
          <a:p>
            <a:r>
              <a:rPr lang="en-US" sz="2400" b="1" dirty="0"/>
              <a:t>International Age Rating Coalition</a:t>
            </a:r>
          </a:p>
          <a:p>
            <a:pPr lvl="1"/>
            <a:r>
              <a:rPr lang="cs-CZ" sz="1600" dirty="0"/>
              <a:t>od 2013, globální propojení hodnotících systémů</a:t>
            </a:r>
          </a:p>
          <a:p>
            <a:pPr lvl="1"/>
            <a:r>
              <a:rPr lang="cs-CZ" sz="1600" dirty="0"/>
              <a:t>PEGI, USK, ESRB a další</a:t>
            </a:r>
          </a:p>
          <a:p>
            <a:pPr lvl="1"/>
            <a:r>
              <a:rPr lang="cs-CZ" sz="1600" dirty="0"/>
              <a:t>zjednodušený proces pro vydavatele</a:t>
            </a:r>
          </a:p>
          <a:p>
            <a:endParaRPr lang="cs-CZ" dirty="0"/>
          </a:p>
        </p:txBody>
      </p:sp>
      <p:pic>
        <p:nvPicPr>
          <p:cNvPr id="7" name="Obrázek 6">
            <a:extLst>
              <a:ext uri="{FF2B5EF4-FFF2-40B4-BE49-F238E27FC236}">
                <a16:creationId xmlns:a16="http://schemas.microsoft.com/office/drawing/2014/main" id="{99F1C833-CECE-0A15-8722-D5C3771AF5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265" y="1374895"/>
            <a:ext cx="1619672" cy="654617"/>
          </a:xfrm>
          <a:prstGeom prst="rect">
            <a:avLst/>
          </a:prstGeom>
        </p:spPr>
      </p:pic>
      <p:pic>
        <p:nvPicPr>
          <p:cNvPr id="8" name="Obrázek 7">
            <a:extLst>
              <a:ext uri="{FF2B5EF4-FFF2-40B4-BE49-F238E27FC236}">
                <a16:creationId xmlns:a16="http://schemas.microsoft.com/office/drawing/2014/main" id="{6F018520-CF60-385D-5721-088E8E59B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056" y="4472137"/>
            <a:ext cx="2266950" cy="771525"/>
          </a:xfrm>
          <a:prstGeom prst="rect">
            <a:avLst/>
          </a:prstGeom>
        </p:spPr>
      </p:pic>
      <p:pic>
        <p:nvPicPr>
          <p:cNvPr id="9" name="Obrázek 8">
            <a:extLst>
              <a:ext uri="{FF2B5EF4-FFF2-40B4-BE49-F238E27FC236}">
                <a16:creationId xmlns:a16="http://schemas.microsoft.com/office/drawing/2014/main" id="{86CEA63B-4E3C-652C-BA3A-5D94F37AD527}"/>
              </a:ext>
            </a:extLst>
          </p:cNvPr>
          <p:cNvPicPr>
            <a:picLocks noChangeAspect="1"/>
          </p:cNvPicPr>
          <p:nvPr/>
        </p:nvPicPr>
        <p:blipFill>
          <a:blip r:embed="rId5"/>
          <a:stretch>
            <a:fillRect/>
          </a:stretch>
        </p:blipFill>
        <p:spPr>
          <a:xfrm>
            <a:off x="9016380" y="1090671"/>
            <a:ext cx="2970179" cy="1825050"/>
          </a:xfrm>
          <a:prstGeom prst="rect">
            <a:avLst/>
          </a:prstGeom>
        </p:spPr>
      </p:pic>
      <p:sp>
        <p:nvSpPr>
          <p:cNvPr id="10" name="TextovéPole 9">
            <a:extLst>
              <a:ext uri="{FF2B5EF4-FFF2-40B4-BE49-F238E27FC236}">
                <a16:creationId xmlns:a16="http://schemas.microsoft.com/office/drawing/2014/main" id="{B0ABECE9-5953-103F-F3FA-7E4B85CFEF7D}"/>
              </a:ext>
            </a:extLst>
          </p:cNvPr>
          <p:cNvSpPr txBox="1"/>
          <p:nvPr/>
        </p:nvSpPr>
        <p:spPr>
          <a:xfrm>
            <a:off x="6516216" y="2098759"/>
            <a:ext cx="4572000" cy="369332"/>
          </a:xfrm>
          <a:prstGeom prst="rect">
            <a:avLst/>
          </a:prstGeom>
          <a:noFill/>
        </p:spPr>
        <p:txBody>
          <a:bodyPr wrap="square">
            <a:spAutoFit/>
          </a:bodyPr>
          <a:lstStyle/>
          <a:p>
            <a:r>
              <a:rPr lang="cs-CZ">
                <a:hlinkClick r:id="rId6"/>
              </a:rPr>
              <a:t>https://pegi.info/</a:t>
            </a:r>
            <a:r>
              <a:rPr lang="cs-CZ"/>
              <a:t> </a:t>
            </a:r>
          </a:p>
        </p:txBody>
      </p:sp>
      <p:sp>
        <p:nvSpPr>
          <p:cNvPr id="11" name="TextovéPole 10">
            <a:extLst>
              <a:ext uri="{FF2B5EF4-FFF2-40B4-BE49-F238E27FC236}">
                <a16:creationId xmlns:a16="http://schemas.microsoft.com/office/drawing/2014/main" id="{DE69B865-8D4D-434C-E4EE-EB2027108868}"/>
              </a:ext>
            </a:extLst>
          </p:cNvPr>
          <p:cNvSpPr txBox="1"/>
          <p:nvPr/>
        </p:nvSpPr>
        <p:spPr>
          <a:xfrm>
            <a:off x="6954470" y="5438955"/>
            <a:ext cx="4572000" cy="369332"/>
          </a:xfrm>
          <a:prstGeom prst="rect">
            <a:avLst/>
          </a:prstGeom>
          <a:noFill/>
        </p:spPr>
        <p:txBody>
          <a:bodyPr wrap="square">
            <a:spAutoFit/>
          </a:bodyPr>
          <a:lstStyle/>
          <a:p>
            <a:r>
              <a:rPr lang="cs-CZ">
                <a:hlinkClick r:id="rId7"/>
              </a:rPr>
              <a:t>https://www.globalratings.com/</a:t>
            </a:r>
            <a:r>
              <a:rPr lang="cs-CZ"/>
              <a:t> </a:t>
            </a:r>
          </a:p>
        </p:txBody>
      </p:sp>
    </p:spTree>
    <p:extLst>
      <p:ext uri="{BB962C8B-B14F-4D97-AF65-F5344CB8AC3E}">
        <p14:creationId xmlns:p14="http://schemas.microsoft.com/office/powerpoint/2010/main" val="163365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A94767-2E76-DC69-D006-7DFA017E8A59}"/>
              </a:ext>
            </a:extLst>
          </p:cNvPr>
          <p:cNvSpPr>
            <a:spLocks noGrp="1"/>
          </p:cNvSpPr>
          <p:nvPr>
            <p:ph type="title"/>
          </p:nvPr>
        </p:nvSpPr>
        <p:spPr/>
        <p:txBody>
          <a:bodyPr/>
          <a:lstStyle/>
          <a:p>
            <a:r>
              <a:rPr lang="cs-CZ" dirty="0"/>
              <a:t>Když celý internet ví, kde jsi…</a:t>
            </a:r>
            <a:endParaRPr lang="en-GB" dirty="0"/>
          </a:p>
        </p:txBody>
      </p:sp>
      <p:sp>
        <p:nvSpPr>
          <p:cNvPr id="3" name="Zástupný obsah 2">
            <a:extLst>
              <a:ext uri="{FF2B5EF4-FFF2-40B4-BE49-F238E27FC236}">
                <a16:creationId xmlns:a16="http://schemas.microsoft.com/office/drawing/2014/main" id="{8C24074E-F97C-13DB-F7E4-53E7D668CBFF}"/>
              </a:ext>
            </a:extLst>
          </p:cNvPr>
          <p:cNvSpPr>
            <a:spLocks noGrp="1"/>
          </p:cNvSpPr>
          <p:nvPr>
            <p:ph idx="1"/>
          </p:nvPr>
        </p:nvSpPr>
        <p:spPr/>
        <p:txBody>
          <a:bodyPr/>
          <a:lstStyle/>
          <a:p>
            <a:r>
              <a:rPr lang="cs-CZ" dirty="0">
                <a:hlinkClick r:id="rId2"/>
              </a:rPr>
              <a:t>Doxing</a:t>
            </a:r>
            <a:endParaRPr lang="cs-CZ" dirty="0"/>
          </a:p>
          <a:p>
            <a:pPr lvl="1"/>
            <a:r>
              <a:rPr lang="cs-CZ" dirty="0"/>
              <a:t>Většinou je to akt do určité míry osobní, msta apod.</a:t>
            </a:r>
          </a:p>
          <a:p>
            <a:r>
              <a:rPr lang="cs-CZ" dirty="0" err="1"/>
              <a:t>Swatting</a:t>
            </a:r>
            <a:endParaRPr lang="cs-CZ" dirty="0"/>
          </a:p>
          <a:p>
            <a:pPr lvl="1"/>
            <a:r>
              <a:rPr lang="cs-CZ" dirty="0"/>
              <a:t>Zneužití adresy za účelem trestu, obtěžování či vyděšení oběti</a:t>
            </a:r>
          </a:p>
          <a:p>
            <a:pPr lvl="1"/>
            <a:r>
              <a:rPr lang="cs-CZ" dirty="0"/>
              <a:t>Vytvoření zdání </a:t>
            </a:r>
            <a:r>
              <a:rPr lang="cs-CZ" dirty="0">
                <a:hlinkClick r:id="rId3"/>
              </a:rPr>
              <a:t>tísňové situace </a:t>
            </a:r>
            <a:r>
              <a:rPr lang="cs-CZ" dirty="0"/>
              <a:t>(nejen, že jste v nebezpečí, ale že někoho ohrožujete či držíte proti jeho vůli)</a:t>
            </a:r>
          </a:p>
          <a:p>
            <a:r>
              <a:rPr lang="cs-CZ" dirty="0">
                <a:hlinkClick r:id="rId4"/>
              </a:rPr>
              <a:t>Spyware</a:t>
            </a:r>
            <a:endParaRPr lang="cs-CZ" dirty="0"/>
          </a:p>
          <a:p>
            <a:pPr lvl="1"/>
            <a:r>
              <a:rPr lang="cs-CZ" dirty="0"/>
              <a:t>Krade data, návyky, sleduje pohyb internetem (ano, anonymní režim vám nemusí pomoci), dokáže profilovat či najít polohu, zpomaluje či ničí počítač, hází po vás reklamy.</a:t>
            </a:r>
          </a:p>
          <a:p>
            <a:pPr lvl="1"/>
            <a:endParaRPr lang="cs-CZ" dirty="0"/>
          </a:p>
        </p:txBody>
      </p:sp>
      <p:sp>
        <p:nvSpPr>
          <p:cNvPr id="4" name="Zástupný symbol pro číslo snímku 3">
            <a:extLst>
              <a:ext uri="{FF2B5EF4-FFF2-40B4-BE49-F238E27FC236}">
                <a16:creationId xmlns:a16="http://schemas.microsoft.com/office/drawing/2014/main" id="{705B0022-0FFA-F480-C295-91DE0F62C8CC}"/>
              </a:ext>
            </a:extLst>
          </p:cNvPr>
          <p:cNvSpPr>
            <a:spLocks noGrp="1"/>
          </p:cNvSpPr>
          <p:nvPr>
            <p:ph type="sldNum" sz="quarter" idx="11"/>
          </p:nvPr>
        </p:nvSpPr>
        <p:spPr/>
        <p:txBody>
          <a:bodyPr/>
          <a:lstStyle/>
          <a:p>
            <a:fld id="{2179248E-A2BE-4DDC-8C2D-3AE2F36B43AD}" type="slidenum">
              <a:rPr lang="cs-CZ" smtClean="0"/>
              <a:pPr/>
              <a:t>40</a:t>
            </a:fld>
            <a:endParaRPr lang="cs-CZ" dirty="0"/>
          </a:p>
        </p:txBody>
      </p:sp>
    </p:spTree>
    <p:extLst>
      <p:ext uri="{BB962C8B-B14F-4D97-AF65-F5344CB8AC3E}">
        <p14:creationId xmlns:p14="http://schemas.microsoft.com/office/powerpoint/2010/main" val="278219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D5075C-7B1C-1162-0188-EDF395BED7DE}"/>
              </a:ext>
            </a:extLst>
          </p:cNvPr>
          <p:cNvSpPr>
            <a:spLocks noGrp="1"/>
          </p:cNvSpPr>
          <p:nvPr>
            <p:ph type="title"/>
          </p:nvPr>
        </p:nvSpPr>
        <p:spPr/>
        <p:txBody>
          <a:bodyPr>
            <a:normAutofit/>
          </a:bodyPr>
          <a:lstStyle/>
          <a:p>
            <a:r>
              <a:rPr lang="cs-CZ" dirty="0"/>
              <a:t>Relevantní kyberútoky 2022</a:t>
            </a:r>
            <a:endParaRPr lang="en-GB" dirty="0"/>
          </a:p>
        </p:txBody>
      </p:sp>
      <p:sp>
        <p:nvSpPr>
          <p:cNvPr id="3" name="Zástupný obsah 2">
            <a:extLst>
              <a:ext uri="{FF2B5EF4-FFF2-40B4-BE49-F238E27FC236}">
                <a16:creationId xmlns:a16="http://schemas.microsoft.com/office/drawing/2014/main" id="{4BB94E72-D04F-E193-8AC3-E7D6E889967D}"/>
              </a:ext>
            </a:extLst>
          </p:cNvPr>
          <p:cNvSpPr>
            <a:spLocks noGrp="1"/>
          </p:cNvSpPr>
          <p:nvPr>
            <p:ph idx="1"/>
          </p:nvPr>
        </p:nvSpPr>
        <p:spPr>
          <a:xfrm>
            <a:off x="838200" y="1395891"/>
            <a:ext cx="10515600" cy="4960459"/>
          </a:xfrm>
        </p:spPr>
        <p:txBody>
          <a:bodyPr>
            <a:normAutofit lnSpcReduction="10000"/>
          </a:bodyPr>
          <a:lstStyle/>
          <a:p>
            <a:r>
              <a:rPr lang="cs-CZ" dirty="0"/>
              <a:t>Útok na </a:t>
            </a:r>
            <a:r>
              <a:rPr lang="cs-CZ" dirty="0" err="1"/>
              <a:t>Rockstar</a:t>
            </a:r>
            <a:r>
              <a:rPr lang="cs-CZ" dirty="0"/>
              <a:t> – zveřejnění 3 GB video-ukázek z GTA6, údajné ukradení kompletního zdrojového kódu GTA5 a GTA6 ve vývoji. Útok na kanál na </a:t>
            </a:r>
            <a:r>
              <a:rPr lang="cs-CZ" dirty="0" err="1"/>
              <a:t>slacku</a:t>
            </a:r>
            <a:r>
              <a:rPr lang="cs-CZ" dirty="0"/>
              <a:t>. Potvrzeno </a:t>
            </a:r>
            <a:r>
              <a:rPr lang="cs-CZ" dirty="0" err="1"/>
              <a:t>Rockstar</a:t>
            </a:r>
            <a:r>
              <a:rPr lang="cs-CZ" dirty="0"/>
              <a:t>.</a:t>
            </a:r>
          </a:p>
          <a:p>
            <a:r>
              <a:rPr lang="cs-CZ" dirty="0"/>
              <a:t>Útok na 2K </a:t>
            </a:r>
            <a:r>
              <a:rPr lang="cs-CZ" dirty="0" err="1"/>
              <a:t>Games</a:t>
            </a:r>
            <a:r>
              <a:rPr lang="cs-CZ" dirty="0"/>
              <a:t> – pod stejnou společností jako </a:t>
            </a:r>
            <a:r>
              <a:rPr lang="cs-CZ" dirty="0" err="1"/>
              <a:t>Rockstar</a:t>
            </a:r>
            <a:r>
              <a:rPr lang="cs-CZ" dirty="0"/>
              <a:t>, zmocnění se helpdesku a rozeslání infikovaných mailů uživatelům. 2K </a:t>
            </a:r>
            <a:r>
              <a:rPr lang="cs-CZ" dirty="0" err="1"/>
              <a:t>Games</a:t>
            </a:r>
            <a:r>
              <a:rPr lang="cs-CZ" dirty="0"/>
              <a:t> vyřadily vlastní support a potvrdily, že přístup byl skrze přístupové údaje jednoho z poskytovatelů</a:t>
            </a:r>
          </a:p>
          <a:p>
            <a:r>
              <a:rPr lang="cs-CZ" dirty="0"/>
              <a:t>Útok na </a:t>
            </a:r>
            <a:r>
              <a:rPr lang="cs-CZ" dirty="0" err="1"/>
              <a:t>Roblox</a:t>
            </a:r>
            <a:r>
              <a:rPr lang="cs-CZ" dirty="0"/>
              <a:t> – jedna z největších herních platforem (37 mil. hráčů), hráči si mohou tvořit hry v poskytovaném prostředí. Data </a:t>
            </a:r>
            <a:r>
              <a:rPr lang="cs-CZ" dirty="0" err="1"/>
              <a:t>breach</a:t>
            </a:r>
            <a:r>
              <a:rPr lang="cs-CZ" dirty="0"/>
              <a:t> (4 GB) skrze sociální inženýrství – emaily, dokumenty, osobní údaje zaměstnanců a tvůrců her na </a:t>
            </a:r>
            <a:r>
              <a:rPr lang="cs-CZ" dirty="0" err="1"/>
              <a:t>darkwebu</a:t>
            </a:r>
            <a:r>
              <a:rPr lang="cs-CZ" dirty="0"/>
              <a:t>.</a:t>
            </a:r>
          </a:p>
          <a:p>
            <a:r>
              <a:rPr lang="cs-CZ" dirty="0"/>
              <a:t>Zdroj: </a:t>
            </a:r>
            <a:r>
              <a:rPr lang="cs-CZ" dirty="0">
                <a:hlinkClick r:id="rId2"/>
              </a:rPr>
              <a:t>SOCRadar</a:t>
            </a:r>
            <a:endParaRPr lang="en-GB" dirty="0"/>
          </a:p>
        </p:txBody>
      </p:sp>
      <p:sp>
        <p:nvSpPr>
          <p:cNvPr id="4" name="Zástupný symbol pro číslo snímku 3">
            <a:extLst>
              <a:ext uri="{FF2B5EF4-FFF2-40B4-BE49-F238E27FC236}">
                <a16:creationId xmlns:a16="http://schemas.microsoft.com/office/drawing/2014/main" id="{0B51DCE1-0002-7E7F-6423-C24C241D63F6}"/>
              </a:ext>
            </a:extLst>
          </p:cNvPr>
          <p:cNvSpPr>
            <a:spLocks noGrp="1"/>
          </p:cNvSpPr>
          <p:nvPr>
            <p:ph type="sldNum" sz="quarter" idx="11"/>
          </p:nvPr>
        </p:nvSpPr>
        <p:spPr/>
        <p:txBody>
          <a:bodyPr/>
          <a:lstStyle/>
          <a:p>
            <a:fld id="{2179248E-A2BE-4DDC-8C2D-3AE2F36B43AD}" type="slidenum">
              <a:rPr lang="cs-CZ" smtClean="0"/>
              <a:pPr/>
              <a:t>41</a:t>
            </a:fld>
            <a:endParaRPr lang="cs-CZ" dirty="0"/>
          </a:p>
        </p:txBody>
      </p:sp>
    </p:spTree>
    <p:extLst>
      <p:ext uri="{BB962C8B-B14F-4D97-AF65-F5344CB8AC3E}">
        <p14:creationId xmlns:p14="http://schemas.microsoft.com/office/powerpoint/2010/main" val="414500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1CB07-B3BB-7A29-0071-520CCEEF0493}"/>
              </a:ext>
            </a:extLst>
          </p:cNvPr>
          <p:cNvSpPr>
            <a:spLocks noGrp="1"/>
          </p:cNvSpPr>
          <p:nvPr>
            <p:ph type="title"/>
          </p:nvPr>
        </p:nvSpPr>
        <p:spPr/>
        <p:txBody>
          <a:bodyPr/>
          <a:lstStyle/>
          <a:p>
            <a:r>
              <a:rPr lang="cs-CZ" dirty="0"/>
              <a:t>Relevantní kyberútoky 2022</a:t>
            </a:r>
            <a:endParaRPr lang="en-GB" dirty="0"/>
          </a:p>
        </p:txBody>
      </p:sp>
      <p:sp>
        <p:nvSpPr>
          <p:cNvPr id="3" name="Zástupný obsah 2">
            <a:extLst>
              <a:ext uri="{FF2B5EF4-FFF2-40B4-BE49-F238E27FC236}">
                <a16:creationId xmlns:a16="http://schemas.microsoft.com/office/drawing/2014/main" id="{16FE160A-5DC0-C1AC-B2F7-4405878EC6A1}"/>
              </a:ext>
            </a:extLst>
          </p:cNvPr>
          <p:cNvSpPr>
            <a:spLocks noGrp="1"/>
          </p:cNvSpPr>
          <p:nvPr>
            <p:ph idx="1"/>
          </p:nvPr>
        </p:nvSpPr>
        <p:spPr>
          <a:xfrm>
            <a:off x="838200" y="1395890"/>
            <a:ext cx="10515600" cy="4960459"/>
          </a:xfrm>
        </p:spPr>
        <p:txBody>
          <a:bodyPr>
            <a:normAutofit lnSpcReduction="10000"/>
          </a:bodyPr>
          <a:lstStyle/>
          <a:p>
            <a:pPr algn="just"/>
            <a:r>
              <a:rPr lang="cs-CZ" dirty="0"/>
              <a:t>Útok na </a:t>
            </a:r>
            <a:r>
              <a:rPr lang="cs-CZ" dirty="0" err="1"/>
              <a:t>Bandai</a:t>
            </a:r>
            <a:r>
              <a:rPr lang="cs-CZ" dirty="0"/>
              <a:t> </a:t>
            </a:r>
            <a:r>
              <a:rPr lang="cs-CZ" dirty="0" err="1"/>
              <a:t>Namco</a:t>
            </a:r>
            <a:r>
              <a:rPr lang="cs-CZ" dirty="0"/>
              <a:t> (</a:t>
            </a:r>
            <a:r>
              <a:rPr lang="cs-CZ" dirty="0" err="1"/>
              <a:t>Tekken</a:t>
            </a:r>
            <a:r>
              <a:rPr lang="cs-CZ" dirty="0"/>
              <a:t> a </a:t>
            </a:r>
            <a:r>
              <a:rPr lang="cs-CZ" dirty="0" err="1"/>
              <a:t>Elden</a:t>
            </a:r>
            <a:r>
              <a:rPr lang="cs-CZ" dirty="0"/>
              <a:t> Ring) – Ransomware útok z dílny </a:t>
            </a:r>
            <a:r>
              <a:rPr lang="cs-CZ" dirty="0" err="1"/>
              <a:t>BlackCat</a:t>
            </a:r>
            <a:r>
              <a:rPr lang="cs-CZ" dirty="0"/>
              <a:t>, který mohl vést ke ztrátě osobních dat zákazníků (útok potvrzen, následky plně ne).</a:t>
            </a:r>
          </a:p>
          <a:p>
            <a:pPr algn="just"/>
            <a:r>
              <a:rPr lang="cs-CZ" dirty="0"/>
              <a:t>Útok na </a:t>
            </a:r>
            <a:r>
              <a:rPr lang="cs-CZ" dirty="0" err="1"/>
              <a:t>Neopets</a:t>
            </a:r>
            <a:r>
              <a:rPr lang="cs-CZ" dirty="0"/>
              <a:t> – </a:t>
            </a:r>
            <a:r>
              <a:rPr lang="cs-CZ" dirty="0" err="1"/>
              <a:t>NeoTamagochi</a:t>
            </a:r>
            <a:r>
              <a:rPr lang="cs-CZ" dirty="0"/>
              <a:t>, zveřejnění registrací a zdrojového kódu 69 mil. Uživatelů – uživatelská jména, emailové adresy, jména, datum narození, IP adresy, PIN, </a:t>
            </a:r>
            <a:r>
              <a:rPr lang="cs-CZ" dirty="0" err="1"/>
              <a:t>zahashovaná</a:t>
            </a:r>
            <a:r>
              <a:rPr lang="cs-CZ" dirty="0"/>
              <a:t> hesla</a:t>
            </a:r>
          </a:p>
          <a:p>
            <a:pPr algn="just"/>
            <a:r>
              <a:rPr lang="cs-CZ" dirty="0"/>
              <a:t>Útok na NVIDIA – jeden z útoků skupiny Lapsus</a:t>
            </a:r>
            <a:r>
              <a:rPr lang="en-GB" dirty="0"/>
              <a:t>$</a:t>
            </a:r>
            <a:r>
              <a:rPr lang="cs-CZ" dirty="0"/>
              <a:t> </a:t>
            </a:r>
            <a:r>
              <a:rPr lang="cs-CZ" dirty="0" err="1"/>
              <a:t>group</a:t>
            </a:r>
            <a:r>
              <a:rPr lang="cs-CZ" dirty="0"/>
              <a:t>, krádež víc jak 1TB dat. Na základě dat požadovali NVIDIA, aby otevřela GPU drivery a odebrat jakákoliv omezení na těžbu kryptoměn.</a:t>
            </a:r>
          </a:p>
          <a:p>
            <a:pPr algn="just"/>
            <a:r>
              <a:rPr lang="cs-CZ" dirty="0"/>
              <a:t>Více viz </a:t>
            </a:r>
            <a:r>
              <a:rPr lang="cs-CZ" dirty="0">
                <a:hlinkClick r:id="rId2"/>
              </a:rPr>
              <a:t>SOCRadar</a:t>
            </a:r>
            <a:endParaRPr lang="en-GB" dirty="0"/>
          </a:p>
        </p:txBody>
      </p:sp>
      <p:sp>
        <p:nvSpPr>
          <p:cNvPr id="4" name="Zástupný symbol pro číslo snímku 3">
            <a:extLst>
              <a:ext uri="{FF2B5EF4-FFF2-40B4-BE49-F238E27FC236}">
                <a16:creationId xmlns:a16="http://schemas.microsoft.com/office/drawing/2014/main" id="{C0ED7A6B-9C7A-675E-BD28-3B0A2EF8EBC3}"/>
              </a:ext>
            </a:extLst>
          </p:cNvPr>
          <p:cNvSpPr>
            <a:spLocks noGrp="1"/>
          </p:cNvSpPr>
          <p:nvPr>
            <p:ph type="sldNum" sz="quarter" idx="11"/>
          </p:nvPr>
        </p:nvSpPr>
        <p:spPr/>
        <p:txBody>
          <a:bodyPr/>
          <a:lstStyle/>
          <a:p>
            <a:fld id="{2179248E-A2BE-4DDC-8C2D-3AE2F36B43AD}" type="slidenum">
              <a:rPr lang="cs-CZ" smtClean="0"/>
              <a:pPr/>
              <a:t>42</a:t>
            </a:fld>
            <a:endParaRPr lang="cs-CZ" dirty="0"/>
          </a:p>
        </p:txBody>
      </p:sp>
    </p:spTree>
    <p:extLst>
      <p:ext uri="{BB962C8B-B14F-4D97-AF65-F5344CB8AC3E}">
        <p14:creationId xmlns:p14="http://schemas.microsoft.com/office/powerpoint/2010/main" val="169063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266196-C416-EABD-1AC5-61AFE896ED6F}"/>
              </a:ext>
            </a:extLst>
          </p:cNvPr>
          <p:cNvSpPr>
            <a:spLocks noGrp="1"/>
          </p:cNvSpPr>
          <p:nvPr>
            <p:ph type="title"/>
          </p:nvPr>
        </p:nvSpPr>
        <p:spPr/>
        <p:txBody>
          <a:bodyPr/>
          <a:lstStyle/>
          <a:p>
            <a:r>
              <a:rPr lang="cs-CZ" dirty="0"/>
              <a:t>Právo kybernetické bezpečnosti</a:t>
            </a:r>
            <a:endParaRPr lang="en-GB" dirty="0"/>
          </a:p>
        </p:txBody>
      </p:sp>
      <p:sp>
        <p:nvSpPr>
          <p:cNvPr id="3" name="Zástupný obsah 2">
            <a:extLst>
              <a:ext uri="{FF2B5EF4-FFF2-40B4-BE49-F238E27FC236}">
                <a16:creationId xmlns:a16="http://schemas.microsoft.com/office/drawing/2014/main" id="{4499617C-904F-4F99-8908-5F845858110D}"/>
              </a:ext>
            </a:extLst>
          </p:cNvPr>
          <p:cNvSpPr>
            <a:spLocks noGrp="1"/>
          </p:cNvSpPr>
          <p:nvPr>
            <p:ph idx="1"/>
          </p:nvPr>
        </p:nvSpPr>
        <p:spPr/>
        <p:txBody>
          <a:bodyPr/>
          <a:lstStyle/>
          <a:p>
            <a:r>
              <a:rPr lang="cs-CZ" dirty="0"/>
              <a:t>Směrnice NIS 1 a zákon o kybernetické bezpečnosti</a:t>
            </a:r>
          </a:p>
          <a:p>
            <a:pPr lvl="1"/>
            <a:r>
              <a:rPr lang="cs-CZ" dirty="0"/>
              <a:t>Povinné subjekty</a:t>
            </a:r>
          </a:p>
          <a:p>
            <a:pPr lvl="1"/>
            <a:r>
              <a:rPr lang="cs-CZ" dirty="0"/>
              <a:t>Cloudové služby</a:t>
            </a:r>
          </a:p>
          <a:p>
            <a:r>
              <a:rPr lang="cs-CZ" dirty="0"/>
              <a:t>Směrnice NIS 2 a rozšíření povinných subjektů</a:t>
            </a:r>
          </a:p>
          <a:p>
            <a:pPr lvl="1"/>
            <a:r>
              <a:rPr lang="cs-CZ" dirty="0"/>
              <a:t>Stále cloudové služby</a:t>
            </a:r>
          </a:p>
          <a:p>
            <a:pPr lvl="1"/>
            <a:r>
              <a:rPr lang="cs-CZ" dirty="0"/>
              <a:t>Důležitost videoherního průmyslu však stále nedosahuje kvalit povinných subjektů ve smyslu práva kybernetické bezpečnosti</a:t>
            </a:r>
          </a:p>
          <a:p>
            <a:endParaRPr lang="cs-CZ" dirty="0"/>
          </a:p>
          <a:p>
            <a:r>
              <a:rPr lang="cs-CZ" dirty="0"/>
              <a:t>Osvěta, kyber-hygiena, nátlak spotřebitelů na herní průmysl</a:t>
            </a:r>
          </a:p>
          <a:p>
            <a:pPr lvl="1"/>
            <a:r>
              <a:rPr lang="cs-CZ" dirty="0"/>
              <a:t>Možná změna skrze ochranu spotřebitele</a:t>
            </a:r>
          </a:p>
          <a:p>
            <a:pPr lvl="1"/>
            <a:endParaRPr lang="en-GB" dirty="0"/>
          </a:p>
        </p:txBody>
      </p:sp>
      <p:sp>
        <p:nvSpPr>
          <p:cNvPr id="4" name="Zástupný symbol pro číslo snímku 3">
            <a:extLst>
              <a:ext uri="{FF2B5EF4-FFF2-40B4-BE49-F238E27FC236}">
                <a16:creationId xmlns:a16="http://schemas.microsoft.com/office/drawing/2014/main" id="{04420A1E-C0B3-5C23-5714-4A50A253EB97}"/>
              </a:ext>
            </a:extLst>
          </p:cNvPr>
          <p:cNvSpPr>
            <a:spLocks noGrp="1"/>
          </p:cNvSpPr>
          <p:nvPr>
            <p:ph type="sldNum" sz="quarter" idx="11"/>
          </p:nvPr>
        </p:nvSpPr>
        <p:spPr/>
        <p:txBody>
          <a:bodyPr/>
          <a:lstStyle/>
          <a:p>
            <a:fld id="{2179248E-A2BE-4DDC-8C2D-3AE2F36B43AD}" type="slidenum">
              <a:rPr lang="cs-CZ" smtClean="0"/>
              <a:pPr/>
              <a:t>43</a:t>
            </a:fld>
            <a:endParaRPr lang="cs-CZ" dirty="0"/>
          </a:p>
        </p:txBody>
      </p:sp>
    </p:spTree>
    <p:extLst>
      <p:ext uri="{BB962C8B-B14F-4D97-AF65-F5344CB8AC3E}">
        <p14:creationId xmlns:p14="http://schemas.microsoft.com/office/powerpoint/2010/main" val="423842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81C9BB-3311-F91E-B8FE-91100CB6F900}"/>
              </a:ext>
            </a:extLst>
          </p:cNvPr>
          <p:cNvSpPr>
            <a:spLocks noGrp="1"/>
          </p:cNvSpPr>
          <p:nvPr>
            <p:ph type="title"/>
          </p:nvPr>
        </p:nvSpPr>
        <p:spPr/>
        <p:txBody>
          <a:bodyPr/>
          <a:lstStyle/>
          <a:p>
            <a:r>
              <a:rPr lang="cs-CZ" dirty="0"/>
              <a:t>Doporučení pro vás</a:t>
            </a:r>
            <a:endParaRPr lang="en-GB" dirty="0"/>
          </a:p>
        </p:txBody>
      </p:sp>
      <p:sp>
        <p:nvSpPr>
          <p:cNvPr id="3" name="Zástupný obsah 2">
            <a:extLst>
              <a:ext uri="{FF2B5EF4-FFF2-40B4-BE49-F238E27FC236}">
                <a16:creationId xmlns:a16="http://schemas.microsoft.com/office/drawing/2014/main" id="{680CBCCB-DED1-4A2E-3911-2C3D2D763200}"/>
              </a:ext>
            </a:extLst>
          </p:cNvPr>
          <p:cNvSpPr>
            <a:spLocks noGrp="1"/>
          </p:cNvSpPr>
          <p:nvPr>
            <p:ph idx="1"/>
          </p:nvPr>
        </p:nvSpPr>
        <p:spPr/>
        <p:txBody>
          <a:bodyPr>
            <a:normAutofit fontScale="92500" lnSpcReduction="20000"/>
          </a:bodyPr>
          <a:lstStyle/>
          <a:p>
            <a:r>
              <a:rPr lang="en-GB" dirty="0">
                <a:hlinkClick r:id="rId2"/>
              </a:rPr>
              <a:t>https://www.privacytools.io/</a:t>
            </a:r>
            <a:endParaRPr lang="cs-CZ" dirty="0"/>
          </a:p>
          <a:p>
            <a:r>
              <a:rPr lang="cs-CZ" dirty="0"/>
              <a:t>Používat silná hesla, neopakovat – </a:t>
            </a:r>
            <a:r>
              <a:rPr lang="cs-CZ" dirty="0" err="1"/>
              <a:t>Bitwarden</a:t>
            </a:r>
            <a:endParaRPr lang="cs-CZ" dirty="0"/>
          </a:p>
          <a:p>
            <a:r>
              <a:rPr lang="cs-CZ" dirty="0"/>
              <a:t>Používat </a:t>
            </a:r>
            <a:r>
              <a:rPr lang="cs-CZ" dirty="0" err="1"/>
              <a:t>multi</a:t>
            </a:r>
            <a:r>
              <a:rPr lang="cs-CZ" dirty="0"/>
              <a:t>-faktor, kde bude možné</a:t>
            </a:r>
          </a:p>
          <a:p>
            <a:r>
              <a:rPr lang="cs-CZ" dirty="0"/>
              <a:t>Nevyzradit na sebe internetu více, než je nutné</a:t>
            </a:r>
          </a:p>
          <a:p>
            <a:r>
              <a:rPr lang="cs-CZ" dirty="0"/>
              <a:t>Nestahovat z nedůvěryhodných zdrojů (i Pirátská zátoka umí být důvěryhodná, ehm)</a:t>
            </a:r>
          </a:p>
          <a:p>
            <a:r>
              <a:rPr lang="cs-CZ" dirty="0"/>
              <a:t>Pozor na skryté ceny, </a:t>
            </a:r>
            <a:r>
              <a:rPr lang="cs-CZ" dirty="0" err="1"/>
              <a:t>příražky</a:t>
            </a:r>
            <a:r>
              <a:rPr lang="cs-CZ" dirty="0"/>
              <a:t> a mikrotransakce</a:t>
            </a:r>
          </a:p>
          <a:p>
            <a:r>
              <a:rPr lang="cs-CZ" dirty="0"/>
              <a:t>Aktualizujte…všechno</a:t>
            </a:r>
          </a:p>
          <a:p>
            <a:r>
              <a:rPr lang="cs-CZ" dirty="0"/>
              <a:t>Pozor na </a:t>
            </a:r>
            <a:r>
              <a:rPr lang="cs-CZ" dirty="0" err="1"/>
              <a:t>phishing</a:t>
            </a:r>
            <a:r>
              <a:rPr lang="cs-CZ" dirty="0"/>
              <a:t>, stačí i rozdíl mezi muni.cz a mvni.cz</a:t>
            </a:r>
          </a:p>
          <a:p>
            <a:r>
              <a:rPr lang="cs-CZ" dirty="0"/>
              <a:t>Pokud prodáváte počítač – smazat, zformátovat, převálcovat</a:t>
            </a:r>
          </a:p>
          <a:p>
            <a:r>
              <a:rPr lang="cs-CZ" dirty="0"/>
              <a:t>VPN (více viz </a:t>
            </a:r>
            <a:r>
              <a:rPr lang="cs-CZ" dirty="0">
                <a:hlinkClick r:id="rId3"/>
              </a:rPr>
              <a:t>Kaspersky</a:t>
            </a:r>
            <a:r>
              <a:rPr lang="cs-CZ" dirty="0"/>
              <a:t>)</a:t>
            </a:r>
          </a:p>
          <a:p>
            <a:endParaRPr lang="en-GB" dirty="0"/>
          </a:p>
        </p:txBody>
      </p:sp>
      <p:sp>
        <p:nvSpPr>
          <p:cNvPr id="4" name="Zástupný symbol pro číslo snímku 3">
            <a:extLst>
              <a:ext uri="{FF2B5EF4-FFF2-40B4-BE49-F238E27FC236}">
                <a16:creationId xmlns:a16="http://schemas.microsoft.com/office/drawing/2014/main" id="{A21FFA51-2A06-2A32-777A-13F8464B75E5}"/>
              </a:ext>
            </a:extLst>
          </p:cNvPr>
          <p:cNvSpPr>
            <a:spLocks noGrp="1"/>
          </p:cNvSpPr>
          <p:nvPr>
            <p:ph type="sldNum" sz="quarter" idx="11"/>
          </p:nvPr>
        </p:nvSpPr>
        <p:spPr/>
        <p:txBody>
          <a:bodyPr/>
          <a:lstStyle/>
          <a:p>
            <a:fld id="{2179248E-A2BE-4DDC-8C2D-3AE2F36B43AD}" type="slidenum">
              <a:rPr lang="cs-CZ" smtClean="0"/>
              <a:pPr/>
              <a:t>44</a:t>
            </a:fld>
            <a:endParaRPr lang="cs-CZ" dirty="0"/>
          </a:p>
        </p:txBody>
      </p:sp>
    </p:spTree>
    <p:extLst>
      <p:ext uri="{BB962C8B-B14F-4D97-AF65-F5344CB8AC3E}">
        <p14:creationId xmlns:p14="http://schemas.microsoft.com/office/powerpoint/2010/main" val="114540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EEE6FC-5C58-8D64-0433-CDE9B5509C4E}"/>
              </a:ext>
            </a:extLst>
          </p:cNvPr>
          <p:cNvSpPr>
            <a:spLocks noGrp="1"/>
          </p:cNvSpPr>
          <p:nvPr>
            <p:ph type="title"/>
          </p:nvPr>
        </p:nvSpPr>
        <p:spPr/>
        <p:txBody>
          <a:bodyPr/>
          <a:lstStyle/>
          <a:p>
            <a:r>
              <a:rPr lang="cs-CZ" dirty="0"/>
              <a:t>Další prameny</a:t>
            </a:r>
            <a:endParaRPr lang="en-GB" dirty="0"/>
          </a:p>
        </p:txBody>
      </p:sp>
      <p:sp>
        <p:nvSpPr>
          <p:cNvPr id="3" name="Zástupný obsah 2">
            <a:extLst>
              <a:ext uri="{FF2B5EF4-FFF2-40B4-BE49-F238E27FC236}">
                <a16:creationId xmlns:a16="http://schemas.microsoft.com/office/drawing/2014/main" id="{823ED458-BAB2-B89E-12C8-959840E881D2}"/>
              </a:ext>
            </a:extLst>
          </p:cNvPr>
          <p:cNvSpPr>
            <a:spLocks noGrp="1"/>
          </p:cNvSpPr>
          <p:nvPr>
            <p:ph idx="1"/>
          </p:nvPr>
        </p:nvSpPr>
        <p:spPr/>
        <p:txBody>
          <a:bodyPr/>
          <a:lstStyle/>
          <a:p>
            <a:r>
              <a:rPr lang="cs-CZ" dirty="0">
                <a:hlinkClick r:id="rId2"/>
              </a:rPr>
              <a:t>SecurityHQ</a:t>
            </a:r>
            <a:endParaRPr lang="cs-CZ" dirty="0"/>
          </a:p>
          <a:p>
            <a:r>
              <a:rPr lang="cs-CZ" dirty="0" err="1"/>
              <a:t>Bennani</a:t>
            </a:r>
            <a:r>
              <a:rPr lang="cs-CZ" dirty="0"/>
              <a:t>, </a:t>
            </a:r>
            <a:r>
              <a:rPr lang="cs-CZ" dirty="0" err="1"/>
              <a:t>Hatim</a:t>
            </a:r>
            <a:r>
              <a:rPr lang="cs-CZ" dirty="0"/>
              <a:t>. </a:t>
            </a:r>
            <a:r>
              <a:rPr lang="cs-CZ" i="1" dirty="0" err="1"/>
              <a:t>Cybersecurity</a:t>
            </a:r>
            <a:r>
              <a:rPr lang="cs-CZ" i="1" dirty="0"/>
              <a:t>, </a:t>
            </a:r>
            <a:r>
              <a:rPr lang="cs-CZ" i="1" dirty="0" err="1"/>
              <a:t>Cybercrime</a:t>
            </a:r>
            <a:r>
              <a:rPr lang="cs-CZ" i="1" dirty="0"/>
              <a:t> and </a:t>
            </a:r>
            <a:r>
              <a:rPr lang="cs-CZ" i="1" dirty="0" err="1"/>
              <a:t>the</a:t>
            </a:r>
            <a:r>
              <a:rPr lang="cs-CZ" i="1" dirty="0"/>
              <a:t> Video Gaming </a:t>
            </a:r>
            <a:r>
              <a:rPr lang="cs-CZ" i="1" dirty="0" err="1"/>
              <a:t>Industry</a:t>
            </a:r>
            <a:r>
              <a:rPr lang="cs-CZ" dirty="0"/>
              <a:t>. </a:t>
            </a:r>
            <a:r>
              <a:rPr lang="cs-CZ" dirty="0" err="1"/>
              <a:t>Utica</a:t>
            </a:r>
            <a:r>
              <a:rPr lang="cs-CZ" dirty="0"/>
              <a:t> University </a:t>
            </a:r>
            <a:r>
              <a:rPr lang="cs-CZ" dirty="0" err="1"/>
              <a:t>ProQuest</a:t>
            </a:r>
            <a:r>
              <a:rPr lang="cs-CZ" dirty="0"/>
              <a:t> </a:t>
            </a:r>
            <a:r>
              <a:rPr lang="cs-CZ" dirty="0" err="1"/>
              <a:t>Dissertations</a:t>
            </a:r>
            <a:r>
              <a:rPr lang="cs-CZ" dirty="0"/>
              <a:t> </a:t>
            </a:r>
            <a:r>
              <a:rPr lang="cs-CZ" dirty="0" err="1"/>
              <a:t>Publishing</a:t>
            </a:r>
            <a:r>
              <a:rPr lang="cs-CZ" dirty="0"/>
              <a:t>, 2022. Náhled dostupný </a:t>
            </a:r>
            <a:r>
              <a:rPr lang="cs-CZ" dirty="0">
                <a:hlinkClick r:id="rId3"/>
              </a:rPr>
              <a:t>zde</a:t>
            </a:r>
            <a:endParaRPr lang="cs-CZ" dirty="0"/>
          </a:p>
          <a:p>
            <a:r>
              <a:rPr lang="cs-CZ" dirty="0">
                <a:hlinkClick r:id="rId4"/>
              </a:rPr>
              <a:t>Darknet </a:t>
            </a:r>
            <a:r>
              <a:rPr lang="cs-CZ" dirty="0" err="1">
                <a:hlinkClick r:id="rId4"/>
              </a:rPr>
              <a:t>Diaries</a:t>
            </a:r>
            <a:endParaRPr lang="cs-CZ" dirty="0"/>
          </a:p>
          <a:p>
            <a:pPr lvl="1"/>
            <a:r>
              <a:rPr lang="cs-CZ" dirty="0"/>
              <a:t>V kontextu videoher doporučuji začít EP </a:t>
            </a:r>
            <a:r>
              <a:rPr lang="cs-CZ" dirty="0">
                <a:hlinkClick r:id="rId5"/>
              </a:rPr>
              <a:t>45</a:t>
            </a:r>
            <a:r>
              <a:rPr lang="cs-CZ" dirty="0"/>
              <a:t> a </a:t>
            </a:r>
            <a:r>
              <a:rPr lang="cs-CZ" dirty="0">
                <a:hlinkClick r:id="rId6"/>
              </a:rPr>
              <a:t>46</a:t>
            </a:r>
            <a:r>
              <a:rPr lang="cs-CZ" dirty="0"/>
              <a:t>: XBOX Underground</a:t>
            </a:r>
            <a:endParaRPr lang="en-GB" dirty="0"/>
          </a:p>
        </p:txBody>
      </p:sp>
      <p:sp>
        <p:nvSpPr>
          <p:cNvPr id="4" name="Zástupný symbol pro číslo snímku 3">
            <a:extLst>
              <a:ext uri="{FF2B5EF4-FFF2-40B4-BE49-F238E27FC236}">
                <a16:creationId xmlns:a16="http://schemas.microsoft.com/office/drawing/2014/main" id="{19EAF254-248A-5669-54DA-260A4EF730A8}"/>
              </a:ext>
            </a:extLst>
          </p:cNvPr>
          <p:cNvSpPr>
            <a:spLocks noGrp="1"/>
          </p:cNvSpPr>
          <p:nvPr>
            <p:ph type="sldNum" sz="quarter" idx="11"/>
          </p:nvPr>
        </p:nvSpPr>
        <p:spPr/>
        <p:txBody>
          <a:bodyPr/>
          <a:lstStyle/>
          <a:p>
            <a:fld id="{2179248E-A2BE-4DDC-8C2D-3AE2F36B43AD}" type="slidenum">
              <a:rPr lang="cs-CZ" smtClean="0"/>
              <a:pPr/>
              <a:t>45</a:t>
            </a:fld>
            <a:endParaRPr lang="cs-CZ" dirty="0"/>
          </a:p>
        </p:txBody>
      </p:sp>
    </p:spTree>
    <p:extLst>
      <p:ext uri="{BB962C8B-B14F-4D97-AF65-F5344CB8AC3E}">
        <p14:creationId xmlns:p14="http://schemas.microsoft.com/office/powerpoint/2010/main" val="302300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D5F44544-4032-9605-3914-D685F29B916E}"/>
              </a:ext>
            </a:extLst>
          </p:cNvPr>
          <p:cNvSpPr>
            <a:spLocks noGrp="1"/>
          </p:cNvSpPr>
          <p:nvPr>
            <p:ph type="ctrTitle"/>
          </p:nvPr>
        </p:nvSpPr>
        <p:spPr>
          <a:xfrm>
            <a:off x="1524000" y="1527907"/>
            <a:ext cx="9144000" cy="3802185"/>
          </a:xfrm>
        </p:spPr>
        <p:txBody>
          <a:bodyPr>
            <a:normAutofit fontScale="90000"/>
          </a:bodyPr>
          <a:lstStyle/>
          <a:p>
            <a:r>
              <a:rPr lang="cs-CZ" dirty="0"/>
              <a:t>Hry jako hrozba </a:t>
            </a:r>
            <a:br>
              <a:rPr lang="cs-CZ" dirty="0"/>
            </a:br>
            <a:r>
              <a:rPr lang="cs-CZ" dirty="0"/>
              <a:t>vs. </a:t>
            </a:r>
            <a:br>
              <a:rPr lang="cs-CZ" dirty="0"/>
            </a:br>
            <a:r>
              <a:rPr lang="cs-CZ" dirty="0"/>
              <a:t>hry jako způsob rozšíření povědomí o kybernetické bezpečnosti</a:t>
            </a:r>
            <a:endParaRPr lang="en-GB" dirty="0"/>
          </a:p>
        </p:txBody>
      </p:sp>
      <p:sp>
        <p:nvSpPr>
          <p:cNvPr id="4" name="Zástupný symbol pro číslo snímku 3">
            <a:extLst>
              <a:ext uri="{FF2B5EF4-FFF2-40B4-BE49-F238E27FC236}">
                <a16:creationId xmlns:a16="http://schemas.microsoft.com/office/drawing/2014/main" id="{5F9BE3DB-B783-05AC-5709-4B841B59D0F3}"/>
              </a:ext>
            </a:extLst>
          </p:cNvPr>
          <p:cNvSpPr>
            <a:spLocks noGrp="1"/>
          </p:cNvSpPr>
          <p:nvPr>
            <p:ph type="sldNum" sz="quarter" idx="12"/>
          </p:nvPr>
        </p:nvSpPr>
        <p:spPr/>
        <p:txBody>
          <a:bodyPr/>
          <a:lstStyle/>
          <a:p>
            <a:fld id="{2179248E-A2BE-4DDC-8C2D-3AE2F36B43AD}" type="slidenum">
              <a:rPr lang="cs-CZ" smtClean="0"/>
              <a:pPr/>
              <a:t>46</a:t>
            </a:fld>
            <a:endParaRPr lang="cs-CZ" dirty="0"/>
          </a:p>
        </p:txBody>
      </p:sp>
    </p:spTree>
    <p:extLst>
      <p:ext uri="{BB962C8B-B14F-4D97-AF65-F5344CB8AC3E}">
        <p14:creationId xmlns:p14="http://schemas.microsoft.com/office/powerpoint/2010/main" val="194505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Zástupný symbol obrázku 6">
            <a:extLst>
              <a:ext uri="{FF2B5EF4-FFF2-40B4-BE49-F238E27FC236}">
                <a16:creationId xmlns:a16="http://schemas.microsoft.com/office/drawing/2014/main" id="{5EF7BFC0-11B9-A844-1ED5-7B7347C3D381}"/>
              </a:ext>
            </a:extLst>
          </p:cNvPr>
          <p:cNvSpPr>
            <a:spLocks noGrp="1"/>
          </p:cNvSpPr>
          <p:nvPr>
            <p:ph type="pic" sz="quarter" idx="10"/>
          </p:nvPr>
        </p:nvSpPr>
        <p:spPr/>
      </p:sp>
      <p:sp>
        <p:nvSpPr>
          <p:cNvPr id="5" name="Nadpis 4">
            <a:extLst>
              <a:ext uri="{FF2B5EF4-FFF2-40B4-BE49-F238E27FC236}">
                <a16:creationId xmlns:a16="http://schemas.microsoft.com/office/drawing/2014/main" id="{FAF1728F-7DE2-07D6-3ACF-8BD7FDF4BA88}"/>
              </a:ext>
            </a:extLst>
          </p:cNvPr>
          <p:cNvSpPr>
            <a:spLocks noGrp="1"/>
          </p:cNvSpPr>
          <p:nvPr>
            <p:ph type="title"/>
          </p:nvPr>
        </p:nvSpPr>
        <p:spPr/>
        <p:txBody>
          <a:bodyPr>
            <a:normAutofit fontScale="90000"/>
          </a:bodyPr>
          <a:lstStyle/>
          <a:p>
            <a:r>
              <a:rPr lang="cs-CZ"/>
              <a:t>Distribuce videoher – second hand games</a:t>
            </a:r>
          </a:p>
        </p:txBody>
      </p:sp>
      <p:sp>
        <p:nvSpPr>
          <p:cNvPr id="4" name="Zástupný symbol pro číslo snímku 3">
            <a:extLst>
              <a:ext uri="{FF2B5EF4-FFF2-40B4-BE49-F238E27FC236}">
                <a16:creationId xmlns:a16="http://schemas.microsoft.com/office/drawing/2014/main" id="{DBECDE49-DEBD-6BD5-8DAD-9C6FEE584699}"/>
              </a:ext>
            </a:extLst>
          </p:cNvPr>
          <p:cNvSpPr>
            <a:spLocks noGrp="1"/>
          </p:cNvSpPr>
          <p:nvPr>
            <p:ph type="sldNum" sz="quarter" idx="4294967295"/>
          </p:nvPr>
        </p:nvSpPr>
        <p:spPr>
          <a:xfrm>
            <a:off x="9448800" y="6356350"/>
            <a:ext cx="2743200" cy="365125"/>
          </a:xfrm>
        </p:spPr>
        <p:txBody>
          <a:bodyPr/>
          <a:lstStyle/>
          <a:p>
            <a:fld id="{2179248E-A2BE-4DDC-8C2D-3AE2F36B43AD}" type="slidenum">
              <a:rPr lang="cs-CZ" smtClean="0"/>
              <a:pPr/>
              <a:t>47</a:t>
            </a:fld>
            <a:endParaRPr lang="cs-CZ" dirty="0"/>
          </a:p>
        </p:txBody>
      </p:sp>
    </p:spTree>
    <p:extLst>
      <p:ext uri="{BB962C8B-B14F-4D97-AF65-F5344CB8AC3E}">
        <p14:creationId xmlns:p14="http://schemas.microsoft.com/office/powerpoint/2010/main" val="1856545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B3AE55E0-9A68-F6FA-C8F9-E3D8836DBFB7}"/>
              </a:ext>
            </a:extLst>
          </p:cNvPr>
          <p:cNvSpPr>
            <a:spLocks noGrp="1"/>
          </p:cNvSpPr>
          <p:nvPr>
            <p:ph type="title"/>
          </p:nvPr>
        </p:nvSpPr>
        <p:spPr/>
        <p:txBody>
          <a:bodyPr/>
          <a:lstStyle/>
          <a:p>
            <a:r>
              <a:rPr lang="cs-CZ"/>
              <a:t>Distribuce</a:t>
            </a:r>
          </a:p>
        </p:txBody>
      </p:sp>
      <p:sp>
        <p:nvSpPr>
          <p:cNvPr id="6" name="Zástupný obsah 5">
            <a:extLst>
              <a:ext uri="{FF2B5EF4-FFF2-40B4-BE49-F238E27FC236}">
                <a16:creationId xmlns:a16="http://schemas.microsoft.com/office/drawing/2014/main" id="{0E90AEC6-EE68-6D39-05FE-5A8D2406FE30}"/>
              </a:ext>
            </a:extLst>
          </p:cNvPr>
          <p:cNvSpPr>
            <a:spLocks noGrp="1"/>
          </p:cNvSpPr>
          <p:nvPr>
            <p:ph idx="1"/>
          </p:nvPr>
        </p:nvSpPr>
        <p:spPr/>
        <p:txBody>
          <a:bodyPr/>
          <a:lstStyle/>
          <a:p>
            <a:r>
              <a:rPr lang="cs-CZ"/>
              <a:t>Přesun od fyzického nosiče k online distribuci</a:t>
            </a:r>
          </a:p>
          <a:p>
            <a:r>
              <a:rPr lang="cs-CZ"/>
              <a:t>“Distribuce“ přístupu – CD key, activation key, product key</a:t>
            </a:r>
          </a:p>
          <a:p>
            <a:pPr lvl="1"/>
            <a:r>
              <a:rPr lang="cs-CZ"/>
              <a:t>Aktivace na platformě</a:t>
            </a:r>
          </a:p>
          <a:p>
            <a:r>
              <a:rPr lang="cs-CZ"/>
              <a:t>Warez a redistribuce klíčů</a:t>
            </a:r>
          </a:p>
          <a:p>
            <a:pPr lvl="1"/>
            <a:r>
              <a:rPr lang="cs-CZ"/>
              <a:t>G2A, CDKeys, Kingpuin</a:t>
            </a:r>
          </a:p>
          <a:p>
            <a:r>
              <a:rPr lang="cs-CZ"/>
              <a:t>Budoucnost hraní – viz minulý seminář – cloud gaming</a:t>
            </a:r>
          </a:p>
          <a:p>
            <a:r>
              <a:rPr lang="cs-CZ"/>
              <a:t>Problematika právní kvalifikace herního klíče?</a:t>
            </a:r>
          </a:p>
          <a:p>
            <a:endParaRPr lang="cs-CZ"/>
          </a:p>
        </p:txBody>
      </p:sp>
    </p:spTree>
    <p:extLst>
      <p:ext uri="{BB962C8B-B14F-4D97-AF65-F5344CB8AC3E}">
        <p14:creationId xmlns:p14="http://schemas.microsoft.com/office/powerpoint/2010/main" val="2912368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14375A-46E4-6292-D5D2-26327C1C2B35}"/>
              </a:ext>
            </a:extLst>
          </p:cNvPr>
          <p:cNvSpPr>
            <a:spLocks noGrp="1"/>
          </p:cNvSpPr>
          <p:nvPr>
            <p:ph type="title"/>
          </p:nvPr>
        </p:nvSpPr>
        <p:spPr/>
        <p:txBody>
          <a:bodyPr/>
          <a:lstStyle/>
          <a:p>
            <a:r>
              <a:rPr lang="cs-CZ"/>
              <a:t>Francie: UFC-Que Choisir v. Valve</a:t>
            </a:r>
          </a:p>
        </p:txBody>
      </p:sp>
      <p:sp>
        <p:nvSpPr>
          <p:cNvPr id="3" name="Zástupný obsah 2">
            <a:extLst>
              <a:ext uri="{FF2B5EF4-FFF2-40B4-BE49-F238E27FC236}">
                <a16:creationId xmlns:a16="http://schemas.microsoft.com/office/drawing/2014/main" id="{E147797A-3EE1-6701-6A34-1B16F27B5804}"/>
              </a:ext>
            </a:extLst>
          </p:cNvPr>
          <p:cNvSpPr>
            <a:spLocks noGrp="1"/>
          </p:cNvSpPr>
          <p:nvPr>
            <p:ph idx="1"/>
          </p:nvPr>
        </p:nvSpPr>
        <p:spPr/>
        <p:txBody>
          <a:bodyPr>
            <a:normAutofit fontScale="92500" lnSpcReduction="20000"/>
          </a:bodyPr>
          <a:lstStyle/>
          <a:p>
            <a:r>
              <a:rPr lang="cs-CZ"/>
              <a:t>Organizace ochrany spotřebitele</a:t>
            </a:r>
          </a:p>
          <a:p>
            <a:r>
              <a:rPr lang="cs-CZ"/>
              <a:t>https://store.steampowered.com/subscriber_agreement/</a:t>
            </a:r>
          </a:p>
          <a:p>
            <a:r>
              <a:rPr lang="cs-CZ"/>
              <a:t>Doložky omezující prodej her spojených s účtem – neplatné</a:t>
            </a:r>
          </a:p>
          <a:p>
            <a:r>
              <a:rPr lang="cs-CZ"/>
              <a:t>Je proti principu vyčerpání práv – co to je?</a:t>
            </a:r>
          </a:p>
          <a:p>
            <a:pPr lvl="1"/>
            <a:r>
              <a:rPr lang="cs-CZ"/>
              <a:t>§ 14 CZ AutZ</a:t>
            </a:r>
          </a:p>
          <a:p>
            <a:pPr lvl="1"/>
            <a:r>
              <a:rPr lang="cs-CZ"/>
              <a:t>Čl. 3 odst. 3 a čl. 4 odst. 2 InfoSocS</a:t>
            </a:r>
          </a:p>
          <a:p>
            <a:pPr lvl="1"/>
            <a:r>
              <a:rPr lang="cs-CZ"/>
              <a:t>Čl. 4 odst. 2 SoftD</a:t>
            </a:r>
          </a:p>
          <a:p>
            <a:r>
              <a:rPr lang="cs-CZ"/>
              <a:t>V případě Valve se jednalo o „prodej“</a:t>
            </a:r>
          </a:p>
          <a:p>
            <a:pPr lvl="1"/>
            <a:r>
              <a:rPr lang="cs-CZ"/>
              <a:t>Videohra dostupná po neomezenou dobu</a:t>
            </a:r>
          </a:p>
          <a:p>
            <a:pPr lvl="1"/>
            <a:r>
              <a:rPr lang="cs-CZ"/>
              <a:t>Známá dopředu</a:t>
            </a:r>
          </a:p>
          <a:p>
            <a:pPr lvl="1"/>
            <a:r>
              <a:rPr lang="cs-CZ"/>
              <a:t>Cena zaplacena jednorázově</a:t>
            </a:r>
          </a:p>
          <a:p>
            <a:r>
              <a:rPr lang="cs-CZ"/>
              <a:t>Nikoliv však účty!</a:t>
            </a:r>
          </a:p>
          <a:p>
            <a:endParaRPr lang="cs-CZ"/>
          </a:p>
          <a:p>
            <a:endParaRPr lang="cs-CZ"/>
          </a:p>
        </p:txBody>
      </p:sp>
      <p:sp>
        <p:nvSpPr>
          <p:cNvPr id="4" name="Zástupný symbol pro číslo snímku 3">
            <a:extLst>
              <a:ext uri="{FF2B5EF4-FFF2-40B4-BE49-F238E27FC236}">
                <a16:creationId xmlns:a16="http://schemas.microsoft.com/office/drawing/2014/main" id="{45DBA5F5-842B-8F66-88DC-6DF203EA1EF4}"/>
              </a:ext>
            </a:extLst>
          </p:cNvPr>
          <p:cNvSpPr>
            <a:spLocks noGrp="1"/>
          </p:cNvSpPr>
          <p:nvPr>
            <p:ph type="sldNum" sz="quarter" idx="11"/>
          </p:nvPr>
        </p:nvSpPr>
        <p:spPr/>
        <p:txBody>
          <a:bodyPr/>
          <a:lstStyle/>
          <a:p>
            <a:fld id="{2179248E-A2BE-4DDC-8C2D-3AE2F36B43AD}" type="slidenum">
              <a:rPr lang="cs-CZ" smtClean="0"/>
              <a:pPr/>
              <a:t>49</a:t>
            </a:fld>
            <a:endParaRPr lang="cs-CZ" dirty="0"/>
          </a:p>
        </p:txBody>
      </p:sp>
    </p:spTree>
    <p:extLst>
      <p:ext uri="{BB962C8B-B14F-4D97-AF65-F5344CB8AC3E}">
        <p14:creationId xmlns:p14="http://schemas.microsoft.com/office/powerpoint/2010/main" val="1477832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EA54A5-6B42-357A-2C66-669148AAF369}"/>
              </a:ext>
            </a:extLst>
          </p:cNvPr>
          <p:cNvSpPr>
            <a:spLocks noGrp="1"/>
          </p:cNvSpPr>
          <p:nvPr>
            <p:ph type="title"/>
          </p:nvPr>
        </p:nvSpPr>
        <p:spPr/>
        <p:txBody>
          <a:bodyPr/>
          <a:lstStyle/>
          <a:p>
            <a:r>
              <a:rPr lang="cs-CZ" dirty="0"/>
              <a:t>PEGI</a:t>
            </a:r>
          </a:p>
        </p:txBody>
      </p:sp>
      <p:sp>
        <p:nvSpPr>
          <p:cNvPr id="4" name="Zástupný symbol pro číslo snímku 3">
            <a:extLst>
              <a:ext uri="{FF2B5EF4-FFF2-40B4-BE49-F238E27FC236}">
                <a16:creationId xmlns:a16="http://schemas.microsoft.com/office/drawing/2014/main" id="{58996BF4-0FAB-FD77-7FB1-D910C410DE70}"/>
              </a:ext>
            </a:extLst>
          </p:cNvPr>
          <p:cNvSpPr>
            <a:spLocks noGrp="1"/>
          </p:cNvSpPr>
          <p:nvPr>
            <p:ph type="sldNum" sz="quarter" idx="11"/>
          </p:nvPr>
        </p:nvSpPr>
        <p:spPr/>
        <p:txBody>
          <a:bodyPr/>
          <a:lstStyle/>
          <a:p>
            <a:fld id="{2179248E-A2BE-4DDC-8C2D-3AE2F36B43AD}" type="slidenum">
              <a:rPr lang="cs-CZ" smtClean="0"/>
              <a:pPr/>
              <a:t>5</a:t>
            </a:fld>
            <a:endParaRPr lang="cs-CZ" dirty="0"/>
          </a:p>
        </p:txBody>
      </p:sp>
      <p:pic>
        <p:nvPicPr>
          <p:cNvPr id="5" name="Zástupný obsah 12">
            <a:extLst>
              <a:ext uri="{FF2B5EF4-FFF2-40B4-BE49-F238E27FC236}">
                <a16:creationId xmlns:a16="http://schemas.microsoft.com/office/drawing/2014/main" id="{C238E340-819E-F94B-4E14-DFE5CB18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84" y="2421661"/>
            <a:ext cx="571500" cy="695325"/>
          </a:xfrm>
          <a:prstGeom prst="rect">
            <a:avLst/>
          </a:prstGeom>
        </p:spPr>
      </p:pic>
      <p:pic>
        <p:nvPicPr>
          <p:cNvPr id="6" name="Obrázek 5">
            <a:extLst>
              <a:ext uri="{FF2B5EF4-FFF2-40B4-BE49-F238E27FC236}">
                <a16:creationId xmlns:a16="http://schemas.microsoft.com/office/drawing/2014/main" id="{4A2A5698-0BDA-F771-2A0E-C4C8E20DA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84" y="1316112"/>
            <a:ext cx="571500" cy="695325"/>
          </a:xfrm>
          <a:prstGeom prst="rect">
            <a:avLst/>
          </a:prstGeom>
        </p:spPr>
      </p:pic>
      <p:pic>
        <p:nvPicPr>
          <p:cNvPr id="7" name="Obrázek 6">
            <a:extLst>
              <a:ext uri="{FF2B5EF4-FFF2-40B4-BE49-F238E27FC236}">
                <a16:creationId xmlns:a16="http://schemas.microsoft.com/office/drawing/2014/main" id="{FCEC5D50-E943-A5A8-9D3F-35052757D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084" y="3306790"/>
            <a:ext cx="571500" cy="695325"/>
          </a:xfrm>
          <a:prstGeom prst="rect">
            <a:avLst/>
          </a:prstGeom>
        </p:spPr>
      </p:pic>
      <p:pic>
        <p:nvPicPr>
          <p:cNvPr id="8" name="Obrázek 7">
            <a:extLst>
              <a:ext uri="{FF2B5EF4-FFF2-40B4-BE49-F238E27FC236}">
                <a16:creationId xmlns:a16="http://schemas.microsoft.com/office/drawing/2014/main" id="{34E7AC2F-200C-A8F8-8ABF-FFA0878B2A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84" y="4357261"/>
            <a:ext cx="571500" cy="695325"/>
          </a:xfrm>
          <a:prstGeom prst="rect">
            <a:avLst/>
          </a:prstGeom>
        </p:spPr>
      </p:pic>
      <p:pic>
        <p:nvPicPr>
          <p:cNvPr id="9" name="Obrázek 8">
            <a:extLst>
              <a:ext uri="{FF2B5EF4-FFF2-40B4-BE49-F238E27FC236}">
                <a16:creationId xmlns:a16="http://schemas.microsoft.com/office/drawing/2014/main" id="{D6898738-C1F5-DB20-D60D-7E821F1288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84" y="5403827"/>
            <a:ext cx="571500" cy="695325"/>
          </a:xfrm>
          <a:prstGeom prst="rect">
            <a:avLst/>
          </a:prstGeom>
        </p:spPr>
      </p:pic>
      <p:sp>
        <p:nvSpPr>
          <p:cNvPr id="10" name="TextovéPole 9">
            <a:extLst>
              <a:ext uri="{FF2B5EF4-FFF2-40B4-BE49-F238E27FC236}">
                <a16:creationId xmlns:a16="http://schemas.microsoft.com/office/drawing/2014/main" id="{86F2E731-A034-A978-6F50-DBE129997D8D}"/>
              </a:ext>
            </a:extLst>
          </p:cNvPr>
          <p:cNvSpPr txBox="1"/>
          <p:nvPr/>
        </p:nvSpPr>
        <p:spPr>
          <a:xfrm>
            <a:off x="1300584" y="1240523"/>
            <a:ext cx="10408385" cy="5262979"/>
          </a:xfrm>
          <a:prstGeom prst="rect">
            <a:avLst/>
          </a:prstGeom>
          <a:noFill/>
        </p:spPr>
        <p:txBody>
          <a:bodyPr wrap="square" rtlCol="0">
            <a:spAutoFit/>
          </a:bodyPr>
          <a:lstStyle/>
          <a:p>
            <a:pPr marL="457200" indent="-457200" algn="l">
              <a:buFont typeface="Arial" panose="020B0604020202020204" pitchFamily="34" charset="0"/>
              <a:buChar char="•"/>
            </a:pPr>
            <a:r>
              <a:rPr lang="cs-CZ" sz="1400" dirty="0">
                <a:latin typeface="+mn-lt"/>
              </a:rPr>
              <a:t>Obsah her, označených tímto ratingem je považován za vhodný pro všechny věkové skupiny. Jistá úroveň násilí je (v humorném kontextu) akceptovatelná (</a:t>
            </a:r>
            <a:r>
              <a:rPr lang="cs-CZ" sz="1400" dirty="0" err="1">
                <a:latin typeface="+mn-lt"/>
              </a:rPr>
              <a:t>Bugs</a:t>
            </a:r>
            <a:r>
              <a:rPr lang="cs-CZ" sz="1400" dirty="0">
                <a:latin typeface="+mn-lt"/>
              </a:rPr>
              <a:t> </a:t>
            </a:r>
            <a:r>
              <a:rPr lang="cs-CZ" sz="1400" dirty="0" err="1">
                <a:latin typeface="+mn-lt"/>
              </a:rPr>
              <a:t>Bunny</a:t>
            </a:r>
            <a:r>
              <a:rPr lang="cs-CZ" sz="1400" dirty="0">
                <a:latin typeface="+mn-lt"/>
              </a:rPr>
              <a:t> nebo Tom &amp; Jerry). Dítě by nemělo asociovat postavu na obrazovce s postavami reálného života, hra neustále naznačuje, že jde o čirou fantazii. Hra neobsahuje zvuky ani scény, které by mohly dítě vyděsit, nenarazíte v ní ani na vulgární výrazy.</a:t>
            </a:r>
          </a:p>
          <a:p>
            <a:pPr marL="457200" indent="-457200" algn="l">
              <a:buFont typeface="Arial" panose="020B0604020202020204" pitchFamily="34" charset="0"/>
              <a:buChar char="•"/>
            </a:pPr>
            <a:r>
              <a:rPr lang="cs-CZ" sz="1400" b="1" dirty="0">
                <a:latin typeface="+mn-lt"/>
              </a:rPr>
              <a:t>Příklad: Super Mario Maker 2</a:t>
            </a:r>
          </a:p>
          <a:p>
            <a:pPr marL="457200" indent="-457200" algn="l">
              <a:buFont typeface="Arial" panose="020B0604020202020204" pitchFamily="34" charset="0"/>
              <a:buChar char="•"/>
            </a:pPr>
            <a:endParaRPr lang="cs-CZ" sz="1400" dirty="0">
              <a:latin typeface="+mn-lt"/>
            </a:endParaRPr>
          </a:p>
          <a:p>
            <a:pPr marL="457200" indent="-457200" algn="l">
              <a:buFont typeface="Arial" panose="020B0604020202020204" pitchFamily="34" charset="0"/>
              <a:buChar char="•"/>
            </a:pPr>
            <a:r>
              <a:rPr lang="cs-CZ" sz="1400" dirty="0">
                <a:latin typeface="+mn-lt"/>
              </a:rPr>
              <a:t>Hry, které by mohly být normálně ohodnoceny nálepkou PEGI 3, ale obsahují scény, které mohou nahánět hrůzu.</a:t>
            </a:r>
            <a:endParaRPr lang="cs-CZ" sz="1400" dirty="0"/>
          </a:p>
          <a:p>
            <a:pPr marL="457200" indent="-457200" algn="l">
              <a:buFont typeface="Arial" panose="020B0604020202020204" pitchFamily="34" charset="0"/>
              <a:buChar char="•"/>
            </a:pPr>
            <a:r>
              <a:rPr lang="cs-CZ" sz="1400" b="1" dirty="0">
                <a:latin typeface="+mn-lt"/>
              </a:rPr>
              <a:t>Příklad: </a:t>
            </a:r>
            <a:r>
              <a:rPr lang="en-US" sz="1400" b="1" dirty="0">
                <a:latin typeface="+mn-lt"/>
              </a:rPr>
              <a:t>SpongeBob SquarePants: Battle for Bikini Bottom – Rehydrated</a:t>
            </a:r>
            <a:endParaRPr lang="cs-CZ" sz="1400" b="1" dirty="0">
              <a:latin typeface="+mn-lt"/>
            </a:endParaRPr>
          </a:p>
          <a:p>
            <a:pPr marL="457200" indent="-457200" algn="l">
              <a:buFont typeface="Arial" panose="020B0604020202020204" pitchFamily="34" charset="0"/>
              <a:buChar char="•"/>
            </a:pPr>
            <a:endParaRPr lang="cs-CZ" sz="1400" dirty="0">
              <a:latin typeface="+mn-lt"/>
            </a:endParaRPr>
          </a:p>
          <a:p>
            <a:pPr marL="457200" indent="-457200" algn="l">
              <a:buFont typeface="Arial" panose="020B0604020202020204" pitchFamily="34" charset="0"/>
              <a:buChar char="•"/>
            </a:pPr>
            <a:r>
              <a:rPr lang="cs-CZ" sz="1400" dirty="0">
                <a:latin typeface="+mn-lt"/>
              </a:rPr>
              <a:t>Hry označené tímto ratingem mohou zobrazovat určitou míru násilí, stále však pouze vůči fantazijním postavám. Násilí vůči lidem nebo zvířatům nesmí být vyjádřeno graficky. Nahota může být do určité míry zobrazena, případné vulgární projevy musí být mírné a bez sexuálního významu.</a:t>
            </a:r>
          </a:p>
          <a:p>
            <a:pPr marL="457200" indent="-457200" algn="l">
              <a:buFont typeface="Arial" panose="020B0604020202020204" pitchFamily="34" charset="0"/>
              <a:buChar char="•"/>
            </a:pPr>
            <a:r>
              <a:rPr lang="cs-CZ" sz="1400" b="1" dirty="0">
                <a:latin typeface="+mn-lt"/>
              </a:rPr>
              <a:t>Příklad: </a:t>
            </a:r>
            <a:r>
              <a:rPr lang="cs-CZ" sz="1400" b="1" dirty="0" err="1">
                <a:latin typeface="+mn-lt"/>
              </a:rPr>
              <a:t>Gundam</a:t>
            </a:r>
            <a:r>
              <a:rPr lang="cs-CZ" sz="1400" b="1" dirty="0">
                <a:latin typeface="+mn-lt"/>
              </a:rPr>
              <a:t> Versus</a:t>
            </a:r>
          </a:p>
          <a:p>
            <a:pPr marL="457200" indent="-457200" algn="l">
              <a:buFont typeface="Arial" panose="020B0604020202020204" pitchFamily="34" charset="0"/>
              <a:buChar char="•"/>
            </a:pPr>
            <a:endParaRPr lang="cs-CZ" sz="1400" dirty="0">
              <a:latin typeface="+mn-lt"/>
            </a:endParaRPr>
          </a:p>
          <a:p>
            <a:pPr marL="457200" indent="-457200" algn="l">
              <a:buFont typeface="Arial" panose="020B0604020202020204" pitchFamily="34" charset="0"/>
              <a:buChar char="•"/>
            </a:pPr>
            <a:r>
              <a:rPr lang="cs-CZ" sz="1400" dirty="0">
                <a:latin typeface="+mn-lt"/>
              </a:rPr>
              <a:t>Tento rating upozorňuje na to, že násilí nebo sexuální aktivity jsou ve hře zobrazené stejně, jako v reálném životě. Jejich hráči se mohou setkat s extrémnější vulgární mluvou, používáním tabáku a drog a vykreslením kriminálních a sexuálních aktivit.</a:t>
            </a:r>
            <a:endParaRPr lang="cs-CZ" sz="1400" dirty="0"/>
          </a:p>
          <a:p>
            <a:pPr marL="457200" indent="-457200" algn="l">
              <a:buFont typeface="Arial" panose="020B0604020202020204" pitchFamily="34" charset="0"/>
              <a:buChar char="•"/>
            </a:pPr>
            <a:r>
              <a:rPr lang="cs-CZ" sz="1400" b="1" dirty="0">
                <a:latin typeface="+mn-lt"/>
              </a:rPr>
              <a:t>Příklad: Halo 5: </a:t>
            </a:r>
            <a:r>
              <a:rPr lang="cs-CZ" sz="1400" b="1" dirty="0" err="1">
                <a:latin typeface="+mn-lt"/>
              </a:rPr>
              <a:t>Guardians</a:t>
            </a:r>
            <a:endParaRPr lang="cs-CZ" sz="1400" b="1" dirty="0">
              <a:latin typeface="+mn-lt"/>
            </a:endParaRPr>
          </a:p>
          <a:p>
            <a:pPr marL="457200" indent="-457200" algn="l">
              <a:buFont typeface="Arial" panose="020B0604020202020204" pitchFamily="34" charset="0"/>
              <a:buChar char="•"/>
            </a:pPr>
            <a:endParaRPr lang="cs-CZ" sz="1400" dirty="0">
              <a:latin typeface="+mn-lt"/>
            </a:endParaRPr>
          </a:p>
          <a:p>
            <a:pPr marL="457200" indent="-457200" algn="l">
              <a:buFont typeface="Arial" panose="020B0604020202020204" pitchFamily="34" charset="0"/>
              <a:buChar char="•"/>
            </a:pPr>
            <a:r>
              <a:rPr lang="cs-CZ" sz="1400" dirty="0">
                <a:latin typeface="+mn-lt"/>
              </a:rPr>
              <a:t>Klasifikace pro dospělé je aplikována, pokud je ve hře přítomno zobrazení hrubého násilí nebo specifických druhů násilí. Hrubé násilí je velmi složité definovat, protože jeho úroveň je v mnoha případech velmi subjektivní, ale obecně může být definováno, jako podoba násilí, která může v hráči způsobit odpor. </a:t>
            </a:r>
          </a:p>
          <a:p>
            <a:pPr marL="457200" indent="-457200">
              <a:buFont typeface="Arial" panose="020B0604020202020204" pitchFamily="34" charset="0"/>
              <a:buChar char="•"/>
            </a:pPr>
            <a:r>
              <a:rPr lang="cs-CZ" sz="1400" b="1" dirty="0">
                <a:latin typeface="+mn-lt"/>
              </a:rPr>
              <a:t>Příklad: </a:t>
            </a:r>
            <a:r>
              <a:rPr lang="cs-CZ" sz="1400" b="1" dirty="0" err="1">
                <a:latin typeface="+mn-lt"/>
              </a:rPr>
              <a:t>Mortal</a:t>
            </a:r>
            <a:r>
              <a:rPr lang="cs-CZ" sz="1400" b="1" dirty="0">
                <a:latin typeface="+mn-lt"/>
              </a:rPr>
              <a:t> </a:t>
            </a:r>
            <a:r>
              <a:rPr lang="cs-CZ" sz="1400" b="1" dirty="0" err="1">
                <a:latin typeface="+mn-lt"/>
              </a:rPr>
              <a:t>Kombat</a:t>
            </a:r>
            <a:endParaRPr lang="cs-CZ" sz="1400" b="1" dirty="0">
              <a:latin typeface="+mn-lt"/>
            </a:endParaRPr>
          </a:p>
          <a:p>
            <a:pPr marL="457200" indent="-457200" algn="l">
              <a:buFont typeface="Arial" panose="020B0604020202020204" pitchFamily="34" charset="0"/>
              <a:buChar char="•"/>
            </a:pPr>
            <a:endParaRPr lang="cs-CZ" sz="1400" dirty="0" err="1">
              <a:latin typeface="+mn-lt"/>
            </a:endParaRPr>
          </a:p>
        </p:txBody>
      </p:sp>
      <p:sp>
        <p:nvSpPr>
          <p:cNvPr id="11" name="TextovéPole 10">
            <a:extLst>
              <a:ext uri="{FF2B5EF4-FFF2-40B4-BE49-F238E27FC236}">
                <a16:creationId xmlns:a16="http://schemas.microsoft.com/office/drawing/2014/main" id="{D20F9F3C-0026-DC48-F315-DE7C2EBF839F}"/>
              </a:ext>
            </a:extLst>
          </p:cNvPr>
          <p:cNvSpPr txBox="1"/>
          <p:nvPr/>
        </p:nvSpPr>
        <p:spPr>
          <a:xfrm>
            <a:off x="729084" y="6270000"/>
            <a:ext cx="4572000" cy="369332"/>
          </a:xfrm>
          <a:prstGeom prst="rect">
            <a:avLst/>
          </a:prstGeom>
          <a:noFill/>
        </p:spPr>
        <p:txBody>
          <a:bodyPr wrap="square">
            <a:spAutoFit/>
          </a:bodyPr>
          <a:lstStyle/>
          <a:p>
            <a:r>
              <a:rPr lang="cs-CZ"/>
              <a:t>Zdroj: </a:t>
            </a:r>
            <a:r>
              <a:rPr lang="cs-CZ">
                <a:hlinkClick r:id="rId7"/>
              </a:rPr>
              <a:t>PEGI</a:t>
            </a:r>
            <a:endParaRPr lang="cs-CZ"/>
          </a:p>
        </p:txBody>
      </p:sp>
    </p:spTree>
    <p:extLst>
      <p:ext uri="{BB962C8B-B14F-4D97-AF65-F5344CB8AC3E}">
        <p14:creationId xmlns:p14="http://schemas.microsoft.com/office/powerpoint/2010/main" val="227486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fade">
                                      <p:cBhvr>
                                        <p:cTn id="18" dur="500"/>
                                        <p:tgtEl>
                                          <p:spTgt spid="1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animEffect transition="in" filter="fade">
                                      <p:cBhvr>
                                        <p:cTn id="23" dur="500"/>
                                        <p:tgtEl>
                                          <p:spTgt spid="10">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xEl>
                                              <p:pRg st="7" end="7"/>
                                            </p:txEl>
                                          </p:spTgt>
                                        </p:tgtEl>
                                        <p:attrNameLst>
                                          <p:attrName>style.visibility</p:attrName>
                                        </p:attrNameLst>
                                      </p:cBhvr>
                                      <p:to>
                                        <p:strVal val="visible"/>
                                      </p:to>
                                    </p:set>
                                    <p:animEffect transition="in" filter="fade">
                                      <p:cBhvr>
                                        <p:cTn id="26" dur="500"/>
                                        <p:tgtEl>
                                          <p:spTgt spid="10">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9" end="9"/>
                                            </p:txEl>
                                          </p:spTgt>
                                        </p:tgtEl>
                                        <p:attrNameLst>
                                          <p:attrName>style.visibility</p:attrName>
                                        </p:attrNameLst>
                                      </p:cBhvr>
                                      <p:to>
                                        <p:strVal val="visible"/>
                                      </p:to>
                                    </p:set>
                                    <p:animEffect transition="in" filter="fade">
                                      <p:cBhvr>
                                        <p:cTn id="31" dur="500"/>
                                        <p:tgtEl>
                                          <p:spTgt spid="10">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xEl>
                                              <p:pRg st="10" end="10"/>
                                            </p:txEl>
                                          </p:spTgt>
                                        </p:tgtEl>
                                        <p:attrNameLst>
                                          <p:attrName>style.visibility</p:attrName>
                                        </p:attrNameLst>
                                      </p:cBhvr>
                                      <p:to>
                                        <p:strVal val="visible"/>
                                      </p:to>
                                    </p:set>
                                    <p:animEffect transition="in" filter="fade">
                                      <p:cBhvr>
                                        <p:cTn id="34" dur="500"/>
                                        <p:tgtEl>
                                          <p:spTgt spid="10">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12" end="12"/>
                                            </p:txEl>
                                          </p:spTgt>
                                        </p:tgtEl>
                                        <p:attrNameLst>
                                          <p:attrName>style.visibility</p:attrName>
                                        </p:attrNameLst>
                                      </p:cBhvr>
                                      <p:to>
                                        <p:strVal val="visible"/>
                                      </p:to>
                                    </p:set>
                                    <p:animEffect transition="in" filter="fade">
                                      <p:cBhvr>
                                        <p:cTn id="39" dur="500"/>
                                        <p:tgtEl>
                                          <p:spTgt spid="10">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xEl>
                                              <p:pRg st="13" end="13"/>
                                            </p:txEl>
                                          </p:spTgt>
                                        </p:tgtEl>
                                        <p:attrNameLst>
                                          <p:attrName>style.visibility</p:attrName>
                                        </p:attrNameLst>
                                      </p:cBhvr>
                                      <p:to>
                                        <p:strVal val="visible"/>
                                      </p:to>
                                    </p:set>
                                    <p:animEffect transition="in" filter="fade">
                                      <p:cBhvr>
                                        <p:cTn id="42" dur="500"/>
                                        <p:tgtEl>
                                          <p:spTgt spid="1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A0D368-07BE-7599-83CC-A326A1870389}"/>
              </a:ext>
            </a:extLst>
          </p:cNvPr>
          <p:cNvSpPr>
            <a:spLocks noGrp="1"/>
          </p:cNvSpPr>
          <p:nvPr>
            <p:ph type="title"/>
          </p:nvPr>
        </p:nvSpPr>
        <p:spPr/>
        <p:txBody>
          <a:bodyPr/>
          <a:lstStyle/>
          <a:p>
            <a:r>
              <a:rPr lang="cs-CZ"/>
              <a:t>Německo: BGH Half-life 2 2010</a:t>
            </a:r>
          </a:p>
        </p:txBody>
      </p:sp>
      <p:sp>
        <p:nvSpPr>
          <p:cNvPr id="3" name="Zástupný obsah 2">
            <a:extLst>
              <a:ext uri="{FF2B5EF4-FFF2-40B4-BE49-F238E27FC236}">
                <a16:creationId xmlns:a16="http://schemas.microsoft.com/office/drawing/2014/main" id="{9600C9A1-307E-2FB3-1718-6FAFDC5869D8}"/>
              </a:ext>
            </a:extLst>
          </p:cNvPr>
          <p:cNvSpPr>
            <a:spLocks noGrp="1"/>
          </p:cNvSpPr>
          <p:nvPr>
            <p:ph idx="1"/>
          </p:nvPr>
        </p:nvSpPr>
        <p:spPr/>
        <p:txBody>
          <a:bodyPr>
            <a:normAutofit fontScale="92500" lnSpcReduction="20000"/>
          </a:bodyPr>
          <a:lstStyle/>
          <a:p>
            <a:r>
              <a:rPr lang="cs-CZ" i="1"/>
              <a:t>Half-Life 2 </a:t>
            </a:r>
            <a:r>
              <a:rPr lang="cs-CZ"/>
              <a:t>[2010] BGH I ZR 178/08 </a:t>
            </a:r>
          </a:p>
          <a:p>
            <a:r>
              <a:rPr lang="cs-CZ"/>
              <a:t>Prodej DVD, účet a aktivace, VZBV</a:t>
            </a:r>
          </a:p>
          <a:p>
            <a:r>
              <a:rPr lang="cs-CZ"/>
              <a:t>§ 307 BGB – nevýhodná ustanovení, pokud v rozporu s principy právní úpravy – neplatné</a:t>
            </a:r>
          </a:p>
          <a:p>
            <a:r>
              <a:rPr lang="cs-CZ"/>
              <a:t>ALE – vyčerpání se týká jen DVD, nikoliv nutně vytvořeného účtu</a:t>
            </a:r>
          </a:p>
          <a:p>
            <a:r>
              <a:rPr lang="cs-CZ"/>
              <a:t>=&gt; nelze omezovat majitele práv ve způsobech distribuce</a:t>
            </a:r>
          </a:p>
          <a:p>
            <a:r>
              <a:rPr lang="cs-CZ"/>
              <a:t>2014 nový pokus VZBV </a:t>
            </a:r>
            <a:r>
              <a:rPr lang="cs-CZ" i="1"/>
              <a:t>Landgericht Berlin 15 O 56/13 (Steam Accounts) </a:t>
            </a:r>
            <a:r>
              <a:rPr lang="cs-CZ"/>
              <a:t>[2014]; – nejednalo se o DVD, ale už jen online</a:t>
            </a:r>
          </a:p>
          <a:p>
            <a:pPr lvl="1"/>
            <a:r>
              <a:rPr lang="cs-CZ"/>
              <a:t>argumentace UsedSoft – ale nesplněny podmínky vyčerpání, nejednalo se o prodej</a:t>
            </a:r>
          </a:p>
          <a:p>
            <a:r>
              <a:rPr lang="cs-CZ"/>
              <a:t>Landgericht Berlin 16 O 73/13 (Keyselling) – jednota nosiče a aktivačního klíče</a:t>
            </a:r>
          </a:p>
          <a:p>
            <a:endParaRPr lang="cs-CZ"/>
          </a:p>
          <a:p>
            <a:endParaRPr lang="cs-CZ"/>
          </a:p>
        </p:txBody>
      </p:sp>
      <p:sp>
        <p:nvSpPr>
          <p:cNvPr id="4" name="Zástupný symbol pro číslo snímku 3">
            <a:extLst>
              <a:ext uri="{FF2B5EF4-FFF2-40B4-BE49-F238E27FC236}">
                <a16:creationId xmlns:a16="http://schemas.microsoft.com/office/drawing/2014/main" id="{284E46AE-4C96-6EA3-99E8-99E84D9ECA06}"/>
              </a:ext>
            </a:extLst>
          </p:cNvPr>
          <p:cNvSpPr>
            <a:spLocks noGrp="1"/>
          </p:cNvSpPr>
          <p:nvPr>
            <p:ph type="sldNum" sz="quarter" idx="11"/>
          </p:nvPr>
        </p:nvSpPr>
        <p:spPr/>
        <p:txBody>
          <a:bodyPr/>
          <a:lstStyle/>
          <a:p>
            <a:fld id="{2179248E-A2BE-4DDC-8C2D-3AE2F36B43AD}" type="slidenum">
              <a:rPr lang="cs-CZ" smtClean="0"/>
              <a:pPr/>
              <a:t>50</a:t>
            </a:fld>
            <a:endParaRPr lang="cs-CZ" dirty="0"/>
          </a:p>
        </p:txBody>
      </p:sp>
    </p:spTree>
    <p:extLst>
      <p:ext uri="{BB962C8B-B14F-4D97-AF65-F5344CB8AC3E}">
        <p14:creationId xmlns:p14="http://schemas.microsoft.com/office/powerpoint/2010/main" val="3351855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46F66E-02E5-2241-2E9D-7DAAB3FF36A0}"/>
              </a:ext>
            </a:extLst>
          </p:cNvPr>
          <p:cNvSpPr>
            <a:spLocks noGrp="1"/>
          </p:cNvSpPr>
          <p:nvPr>
            <p:ph type="title"/>
          </p:nvPr>
        </p:nvSpPr>
        <p:spPr/>
        <p:txBody>
          <a:bodyPr/>
          <a:lstStyle/>
          <a:p>
            <a:r>
              <a:rPr lang="cs-CZ"/>
              <a:t>C-128/11 UsedSoft</a:t>
            </a:r>
          </a:p>
        </p:txBody>
      </p:sp>
      <p:sp>
        <p:nvSpPr>
          <p:cNvPr id="3" name="Zástupný obsah 2">
            <a:extLst>
              <a:ext uri="{FF2B5EF4-FFF2-40B4-BE49-F238E27FC236}">
                <a16:creationId xmlns:a16="http://schemas.microsoft.com/office/drawing/2014/main" id="{7EDC1B0D-2669-803F-0473-9850F75AD2F6}"/>
              </a:ext>
            </a:extLst>
          </p:cNvPr>
          <p:cNvSpPr>
            <a:spLocks noGrp="1"/>
          </p:cNvSpPr>
          <p:nvPr>
            <p:ph idx="1"/>
          </p:nvPr>
        </p:nvSpPr>
        <p:spPr/>
        <p:txBody>
          <a:bodyPr>
            <a:normAutofit lnSpcReduction="10000"/>
          </a:bodyPr>
          <a:lstStyle/>
          <a:p>
            <a:pPr marL="54000" indent="0">
              <a:buNone/>
            </a:pPr>
            <a:r>
              <a:rPr lang="cs-CZ" i="1"/>
              <a:t>Článek 4 odst. 2 směrnice Evropského parlamentu a Rady 2009/24/ES ze dne 23. dubna 2009 o právní ochraně počítačových programů musí být vykládán v tom smyslu, že se právo na rozšiřování rozmnoženiny počítačového programu vyčerpá, pokud nositel autorského práva, který udělil svolení byť i s bezúplatným stažením této rozmnoženiny z internetu na nosič dat, poskytl rovněž – výměnou za zaplacení ceny, která mu má zajistit odměnu odpovídající hospodářské hodnotě rozmnoženiny díla, jehož je vlastníkem – k uvedené rozmnoženině užívací právo bez časového omezení.</a:t>
            </a:r>
          </a:p>
          <a:p>
            <a:pPr marL="54000" indent="0">
              <a:buNone/>
            </a:pPr>
            <a:endParaRPr lang="cs-CZ" i="1"/>
          </a:p>
          <a:p>
            <a:pPr marL="54000" indent="0">
              <a:buNone/>
            </a:pPr>
            <a:r>
              <a:rPr lang="cs-CZ"/>
              <a:t>Klíčová kvalifikace: jedná se o PRODEJ?</a:t>
            </a:r>
          </a:p>
          <a:p>
            <a:endParaRPr lang="cs-CZ"/>
          </a:p>
        </p:txBody>
      </p:sp>
      <p:sp>
        <p:nvSpPr>
          <p:cNvPr id="4" name="Zástupný symbol pro číslo snímku 3">
            <a:extLst>
              <a:ext uri="{FF2B5EF4-FFF2-40B4-BE49-F238E27FC236}">
                <a16:creationId xmlns:a16="http://schemas.microsoft.com/office/drawing/2014/main" id="{F5514516-DB59-B194-985E-DE37F187DF74}"/>
              </a:ext>
            </a:extLst>
          </p:cNvPr>
          <p:cNvSpPr>
            <a:spLocks noGrp="1"/>
          </p:cNvSpPr>
          <p:nvPr>
            <p:ph type="sldNum" sz="quarter" idx="11"/>
          </p:nvPr>
        </p:nvSpPr>
        <p:spPr/>
        <p:txBody>
          <a:bodyPr/>
          <a:lstStyle/>
          <a:p>
            <a:fld id="{2179248E-A2BE-4DDC-8C2D-3AE2F36B43AD}" type="slidenum">
              <a:rPr lang="cs-CZ" smtClean="0"/>
              <a:pPr/>
              <a:t>51</a:t>
            </a:fld>
            <a:endParaRPr lang="cs-CZ" dirty="0"/>
          </a:p>
        </p:txBody>
      </p:sp>
    </p:spTree>
    <p:extLst>
      <p:ext uri="{BB962C8B-B14F-4D97-AF65-F5344CB8AC3E}">
        <p14:creationId xmlns:p14="http://schemas.microsoft.com/office/powerpoint/2010/main" val="1394201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E6E9F4-54BF-D06D-74B0-15C0AF6E25B1}"/>
              </a:ext>
            </a:extLst>
          </p:cNvPr>
          <p:cNvSpPr>
            <a:spLocks noGrp="1"/>
          </p:cNvSpPr>
          <p:nvPr>
            <p:ph type="title"/>
          </p:nvPr>
        </p:nvSpPr>
        <p:spPr/>
        <p:txBody>
          <a:bodyPr/>
          <a:lstStyle/>
          <a:p>
            <a:r>
              <a:rPr lang="cs-CZ"/>
              <a:t>C-128/11 UsedSoft</a:t>
            </a:r>
          </a:p>
        </p:txBody>
      </p:sp>
      <p:sp>
        <p:nvSpPr>
          <p:cNvPr id="3" name="Zástupný obsah 2">
            <a:extLst>
              <a:ext uri="{FF2B5EF4-FFF2-40B4-BE49-F238E27FC236}">
                <a16:creationId xmlns:a16="http://schemas.microsoft.com/office/drawing/2014/main" id="{88C3AC24-5992-D4E6-517B-E41A825CB351}"/>
              </a:ext>
            </a:extLst>
          </p:cNvPr>
          <p:cNvSpPr>
            <a:spLocks noGrp="1"/>
          </p:cNvSpPr>
          <p:nvPr>
            <p:ph idx="1"/>
          </p:nvPr>
        </p:nvSpPr>
        <p:spPr/>
        <p:txBody>
          <a:bodyPr>
            <a:normAutofit fontScale="92500" lnSpcReduction="20000"/>
          </a:bodyPr>
          <a:lstStyle/>
          <a:p>
            <a:r>
              <a:rPr lang="cs-CZ" i="1"/>
              <a:t>Článek 4 odst. 2 a čl. 5 odst. 1 směrnice 2009/24 musí být vykládány v tom smyslu, že v případě dalšího prodeje uživatelské licence, který znamená současně další prodej rozmnoženiny počítačového programu stažené z internetové stránky nositele autorského práva, se druhý nabyvatel uvedené licence, jež byla původně udělena prvnímu nabyvateli uvedeným nositelem práva bez časového omezení a výměnou za zaplacení ceny, která měla posledně uvedenému zajistit odměnu odpovídající hospodářské hodnotě uvedené rozmnoženiny jeho díla, jakož i každý její následný nabyvatel mohou dovolávat vyčerpání práva na rozšiřování stanoveného v čl. 4 odst. 2 této směrnice, a lze tudíž mít za to, že jsou oprávněnými nabyvateli rozmnoženiny počítačového programu ve smyslu čl. 5 odst. 1 uvedené směrnice a že mají právo na pořízení rozmnoženiny stanovené v posledně uvedeném ustanovení.</a:t>
            </a:r>
          </a:p>
          <a:p>
            <a:endParaRPr lang="cs-CZ"/>
          </a:p>
        </p:txBody>
      </p:sp>
      <p:sp>
        <p:nvSpPr>
          <p:cNvPr id="4" name="Zástupný symbol pro číslo snímku 3">
            <a:extLst>
              <a:ext uri="{FF2B5EF4-FFF2-40B4-BE49-F238E27FC236}">
                <a16:creationId xmlns:a16="http://schemas.microsoft.com/office/drawing/2014/main" id="{94D4A1F6-663E-045A-BFBB-9D61A1A847F5}"/>
              </a:ext>
            </a:extLst>
          </p:cNvPr>
          <p:cNvSpPr>
            <a:spLocks noGrp="1"/>
          </p:cNvSpPr>
          <p:nvPr>
            <p:ph type="sldNum" sz="quarter" idx="11"/>
          </p:nvPr>
        </p:nvSpPr>
        <p:spPr/>
        <p:txBody>
          <a:bodyPr/>
          <a:lstStyle/>
          <a:p>
            <a:fld id="{2179248E-A2BE-4DDC-8C2D-3AE2F36B43AD}" type="slidenum">
              <a:rPr lang="cs-CZ" smtClean="0"/>
              <a:pPr/>
              <a:t>52</a:t>
            </a:fld>
            <a:endParaRPr lang="cs-CZ" dirty="0"/>
          </a:p>
        </p:txBody>
      </p:sp>
    </p:spTree>
    <p:extLst>
      <p:ext uri="{BB962C8B-B14F-4D97-AF65-F5344CB8AC3E}">
        <p14:creationId xmlns:p14="http://schemas.microsoft.com/office/powerpoint/2010/main" val="302315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F70DF1-F594-48D7-AB28-12D012E75735}"/>
              </a:ext>
            </a:extLst>
          </p:cNvPr>
          <p:cNvSpPr>
            <a:spLocks noGrp="1"/>
          </p:cNvSpPr>
          <p:nvPr>
            <p:ph type="title"/>
          </p:nvPr>
        </p:nvSpPr>
        <p:spPr/>
        <p:txBody>
          <a:bodyPr/>
          <a:lstStyle/>
          <a:p>
            <a:r>
              <a:rPr lang="cs-CZ"/>
              <a:t>UsedSoft kauza na národní úrovni</a:t>
            </a:r>
          </a:p>
        </p:txBody>
      </p:sp>
      <p:sp>
        <p:nvSpPr>
          <p:cNvPr id="3" name="Zástupný obsah 2">
            <a:extLst>
              <a:ext uri="{FF2B5EF4-FFF2-40B4-BE49-F238E27FC236}">
                <a16:creationId xmlns:a16="http://schemas.microsoft.com/office/drawing/2014/main" id="{5CD69D81-3895-883E-704F-255B88D5168D}"/>
              </a:ext>
            </a:extLst>
          </p:cNvPr>
          <p:cNvSpPr>
            <a:spLocks noGrp="1"/>
          </p:cNvSpPr>
          <p:nvPr>
            <p:ph idx="1"/>
          </p:nvPr>
        </p:nvSpPr>
        <p:spPr/>
        <p:txBody>
          <a:bodyPr/>
          <a:lstStyle/>
          <a:p>
            <a:r>
              <a:rPr lang="cs-CZ"/>
              <a:t>I přes poměrně „optimistické“ rozhodnutí skončil tento případ na národní úrovni negativně pro UsedSoft – nebyla schopna prokázat „vyčerpání“ práv.</a:t>
            </a:r>
          </a:p>
          <a:p>
            <a:endParaRPr lang="cs-CZ"/>
          </a:p>
        </p:txBody>
      </p:sp>
      <p:sp>
        <p:nvSpPr>
          <p:cNvPr id="4" name="Zástupný symbol pro číslo snímku 3">
            <a:extLst>
              <a:ext uri="{FF2B5EF4-FFF2-40B4-BE49-F238E27FC236}">
                <a16:creationId xmlns:a16="http://schemas.microsoft.com/office/drawing/2014/main" id="{87E068A2-374B-7DC6-7BB2-80718C67668B}"/>
              </a:ext>
            </a:extLst>
          </p:cNvPr>
          <p:cNvSpPr>
            <a:spLocks noGrp="1"/>
          </p:cNvSpPr>
          <p:nvPr>
            <p:ph type="sldNum" sz="quarter" idx="11"/>
          </p:nvPr>
        </p:nvSpPr>
        <p:spPr/>
        <p:txBody>
          <a:bodyPr/>
          <a:lstStyle/>
          <a:p>
            <a:fld id="{2179248E-A2BE-4DDC-8C2D-3AE2F36B43AD}" type="slidenum">
              <a:rPr lang="cs-CZ" smtClean="0"/>
              <a:pPr/>
              <a:t>53</a:t>
            </a:fld>
            <a:endParaRPr lang="cs-CZ" dirty="0"/>
          </a:p>
        </p:txBody>
      </p:sp>
    </p:spTree>
    <p:extLst>
      <p:ext uri="{BB962C8B-B14F-4D97-AF65-F5344CB8AC3E}">
        <p14:creationId xmlns:p14="http://schemas.microsoft.com/office/powerpoint/2010/main" val="1270094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D0072F-0E1D-EBB5-2F1A-375BCE162534}"/>
              </a:ext>
            </a:extLst>
          </p:cNvPr>
          <p:cNvSpPr>
            <a:spLocks noGrp="1"/>
          </p:cNvSpPr>
          <p:nvPr>
            <p:ph type="title"/>
          </p:nvPr>
        </p:nvSpPr>
        <p:spPr/>
        <p:txBody>
          <a:bodyPr/>
          <a:lstStyle/>
          <a:p>
            <a:r>
              <a:rPr lang="cs-CZ"/>
              <a:t>ALE C-263/18 - Tom Kabinet</a:t>
            </a:r>
          </a:p>
        </p:txBody>
      </p:sp>
      <p:sp>
        <p:nvSpPr>
          <p:cNvPr id="3" name="Zástupný obsah 2">
            <a:extLst>
              <a:ext uri="{FF2B5EF4-FFF2-40B4-BE49-F238E27FC236}">
                <a16:creationId xmlns:a16="http://schemas.microsoft.com/office/drawing/2014/main" id="{536158EA-930D-F38D-A964-79E4AAEC4D90}"/>
              </a:ext>
            </a:extLst>
          </p:cNvPr>
          <p:cNvSpPr>
            <a:spLocks noGrp="1"/>
          </p:cNvSpPr>
          <p:nvPr>
            <p:ph idx="1"/>
          </p:nvPr>
        </p:nvSpPr>
        <p:spPr/>
        <p:txBody>
          <a:bodyPr>
            <a:normAutofit fontScale="92500" lnSpcReduction="10000"/>
          </a:bodyPr>
          <a:lstStyle/>
          <a:p>
            <a:pPr marL="54000" indent="0">
              <a:buNone/>
            </a:pPr>
            <a:r>
              <a:rPr lang="cs-CZ" i="1"/>
              <a:t>Poskytnutí elektronické knihy k trvalému užívání prostřednictvím stažení spadá pod pojem „sdělování veřejnosti“ a konkrétně pod pojem „zpřístupnění […] děl [autorů] veřejnosti takovým způsobem, že každý jednotlivec ze strany veřejnosti má k těmto dílům přístup z místa a v době, které si zvolí“ ve smyslu čl. 3 odst. 1 směrnice Evropského parlamentu a Rady 2001/29/ES ze dne 22. května 2001 o harmonizaci určitých aspektů autorského práva a práv s ním souvisejících v informační společnosti.</a:t>
            </a:r>
          </a:p>
          <a:p>
            <a:pPr marL="54000" indent="0">
              <a:buNone/>
            </a:pPr>
            <a:endParaRPr lang="cs-CZ" i="1"/>
          </a:p>
          <a:p>
            <a:pPr marL="54000" indent="0">
              <a:buNone/>
            </a:pPr>
            <a:r>
              <a:rPr lang="cs-CZ"/>
              <a:t>Kvalifikace videohry – komplexní dílo</a:t>
            </a:r>
          </a:p>
          <a:p>
            <a:pPr marL="54000" indent="0">
              <a:buNone/>
            </a:pPr>
            <a:r>
              <a:rPr lang="cs-CZ"/>
              <a:t>E-book a počítačový program – „incidental and essential elements of the work“ (Trapova/Fava, s. 9).</a:t>
            </a:r>
          </a:p>
          <a:p>
            <a:pPr marL="54000" indent="0">
              <a:buNone/>
            </a:pPr>
            <a:endParaRPr lang="cs-CZ"/>
          </a:p>
          <a:p>
            <a:endParaRPr lang="cs-CZ"/>
          </a:p>
          <a:p>
            <a:endParaRPr lang="cs-CZ"/>
          </a:p>
        </p:txBody>
      </p:sp>
      <p:sp>
        <p:nvSpPr>
          <p:cNvPr id="4" name="Zástupný symbol pro číslo snímku 3">
            <a:extLst>
              <a:ext uri="{FF2B5EF4-FFF2-40B4-BE49-F238E27FC236}">
                <a16:creationId xmlns:a16="http://schemas.microsoft.com/office/drawing/2014/main" id="{E85F37FA-895A-1E67-3DCC-3739DFA5A4E0}"/>
              </a:ext>
            </a:extLst>
          </p:cNvPr>
          <p:cNvSpPr>
            <a:spLocks noGrp="1"/>
          </p:cNvSpPr>
          <p:nvPr>
            <p:ph type="sldNum" sz="quarter" idx="11"/>
          </p:nvPr>
        </p:nvSpPr>
        <p:spPr/>
        <p:txBody>
          <a:bodyPr/>
          <a:lstStyle/>
          <a:p>
            <a:fld id="{2179248E-A2BE-4DDC-8C2D-3AE2F36B43AD}" type="slidenum">
              <a:rPr lang="cs-CZ" smtClean="0"/>
              <a:pPr/>
              <a:t>54</a:t>
            </a:fld>
            <a:endParaRPr lang="cs-CZ" dirty="0"/>
          </a:p>
        </p:txBody>
      </p:sp>
    </p:spTree>
    <p:extLst>
      <p:ext uri="{BB962C8B-B14F-4D97-AF65-F5344CB8AC3E}">
        <p14:creationId xmlns:p14="http://schemas.microsoft.com/office/powerpoint/2010/main" val="3249883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788DC7-6419-2A39-30E1-96B0725077F8}"/>
              </a:ext>
            </a:extLst>
          </p:cNvPr>
          <p:cNvSpPr>
            <a:spLocks noGrp="1"/>
          </p:cNvSpPr>
          <p:nvPr>
            <p:ph type="title"/>
          </p:nvPr>
        </p:nvSpPr>
        <p:spPr/>
        <p:txBody>
          <a:bodyPr/>
          <a:lstStyle/>
          <a:p>
            <a:r>
              <a:rPr lang="cs-CZ"/>
              <a:t>Otázky</a:t>
            </a:r>
          </a:p>
        </p:txBody>
      </p:sp>
      <p:sp>
        <p:nvSpPr>
          <p:cNvPr id="3" name="Zástupný obsah 2">
            <a:extLst>
              <a:ext uri="{FF2B5EF4-FFF2-40B4-BE49-F238E27FC236}">
                <a16:creationId xmlns:a16="http://schemas.microsoft.com/office/drawing/2014/main" id="{CDE9853B-A4BF-98BE-AE65-61FF4D77168E}"/>
              </a:ext>
            </a:extLst>
          </p:cNvPr>
          <p:cNvSpPr>
            <a:spLocks noGrp="1"/>
          </p:cNvSpPr>
          <p:nvPr>
            <p:ph idx="1"/>
          </p:nvPr>
        </p:nvSpPr>
        <p:spPr/>
        <p:txBody>
          <a:bodyPr/>
          <a:lstStyle/>
          <a:p>
            <a:r>
              <a:rPr lang="cs-CZ"/>
              <a:t>Licence/Prodej</a:t>
            </a:r>
          </a:p>
          <a:p>
            <a:r>
              <a:rPr lang="cs-CZ"/>
              <a:t>Zboží/služba</a:t>
            </a:r>
          </a:p>
          <a:p>
            <a:endParaRPr lang="cs-CZ"/>
          </a:p>
        </p:txBody>
      </p:sp>
      <p:sp>
        <p:nvSpPr>
          <p:cNvPr id="4" name="Zástupný symbol pro číslo snímku 3">
            <a:extLst>
              <a:ext uri="{FF2B5EF4-FFF2-40B4-BE49-F238E27FC236}">
                <a16:creationId xmlns:a16="http://schemas.microsoft.com/office/drawing/2014/main" id="{0D7D3F89-7FC1-49AF-99B7-1A644B3AE9F5}"/>
              </a:ext>
            </a:extLst>
          </p:cNvPr>
          <p:cNvSpPr>
            <a:spLocks noGrp="1"/>
          </p:cNvSpPr>
          <p:nvPr>
            <p:ph type="sldNum" sz="quarter" idx="11"/>
          </p:nvPr>
        </p:nvSpPr>
        <p:spPr/>
        <p:txBody>
          <a:bodyPr/>
          <a:lstStyle/>
          <a:p>
            <a:fld id="{2179248E-A2BE-4DDC-8C2D-3AE2F36B43AD}" type="slidenum">
              <a:rPr lang="cs-CZ" smtClean="0"/>
              <a:pPr/>
              <a:t>55</a:t>
            </a:fld>
            <a:endParaRPr lang="cs-CZ" dirty="0"/>
          </a:p>
        </p:txBody>
      </p:sp>
    </p:spTree>
    <p:extLst>
      <p:ext uri="{BB962C8B-B14F-4D97-AF65-F5344CB8AC3E}">
        <p14:creationId xmlns:p14="http://schemas.microsoft.com/office/powerpoint/2010/main" val="1966356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2A8A682-00DB-CE33-AB40-9CEA9F896440}"/>
              </a:ext>
            </a:extLst>
          </p:cNvPr>
          <p:cNvSpPr>
            <a:spLocks noGrp="1"/>
          </p:cNvSpPr>
          <p:nvPr>
            <p:ph type="title"/>
          </p:nvPr>
        </p:nvSpPr>
        <p:spPr/>
        <p:txBody>
          <a:bodyPr/>
          <a:lstStyle/>
          <a:p>
            <a:r>
              <a:rPr lang="cs-CZ" dirty="0"/>
              <a:t>Děkuji za pozornost</a:t>
            </a:r>
          </a:p>
        </p:txBody>
      </p:sp>
      <p:sp>
        <p:nvSpPr>
          <p:cNvPr id="6" name="Zástupný text 5">
            <a:extLst>
              <a:ext uri="{FF2B5EF4-FFF2-40B4-BE49-F238E27FC236}">
                <a16:creationId xmlns:a16="http://schemas.microsoft.com/office/drawing/2014/main" id="{4D5482CD-079C-838D-FF59-19DC59806A60}"/>
              </a:ext>
            </a:extLst>
          </p:cNvPr>
          <p:cNvSpPr>
            <a:spLocks noGrp="1"/>
          </p:cNvSpPr>
          <p:nvPr>
            <p:ph type="body" idx="1"/>
          </p:nvPr>
        </p:nvSpPr>
        <p:spPr>
          <a:xfrm>
            <a:off x="831850" y="4192437"/>
            <a:ext cx="4827078" cy="1502510"/>
          </a:xfrm>
        </p:spPr>
        <p:txBody>
          <a:bodyPr>
            <a:normAutofit/>
          </a:bodyPr>
          <a:lstStyle/>
          <a:p>
            <a:r>
              <a:rPr lang="cs-CZ" dirty="0">
                <a:hlinkClick r:id="rId2"/>
              </a:rPr>
              <a:t>Jakub.vostoupal@law.muni.cz</a:t>
            </a:r>
            <a:endParaRPr lang="cs-CZ" dirty="0"/>
          </a:p>
          <a:p>
            <a:endParaRPr lang="cs-CZ" dirty="0"/>
          </a:p>
          <a:p>
            <a:r>
              <a:rPr lang="cs-CZ" dirty="0"/>
              <a:t>Dotazy však primárně na:</a:t>
            </a:r>
          </a:p>
          <a:p>
            <a:r>
              <a:rPr lang="cs-CZ" dirty="0">
                <a:hlinkClick r:id="rId3"/>
              </a:rPr>
              <a:t>Frantisek.kasl@muni.cz</a:t>
            </a:r>
            <a:r>
              <a:rPr lang="cs-CZ" dirty="0"/>
              <a:t> </a:t>
            </a:r>
          </a:p>
        </p:txBody>
      </p:sp>
      <p:sp>
        <p:nvSpPr>
          <p:cNvPr id="4" name="Zástupný symbol pro číslo snímku 3">
            <a:extLst>
              <a:ext uri="{FF2B5EF4-FFF2-40B4-BE49-F238E27FC236}">
                <a16:creationId xmlns:a16="http://schemas.microsoft.com/office/drawing/2014/main" id="{5B134D9F-D5AB-1577-0428-04BC2543C366}"/>
              </a:ext>
            </a:extLst>
          </p:cNvPr>
          <p:cNvSpPr>
            <a:spLocks noGrp="1"/>
          </p:cNvSpPr>
          <p:nvPr>
            <p:ph type="sldNum" sz="quarter" idx="4294967295"/>
          </p:nvPr>
        </p:nvSpPr>
        <p:spPr>
          <a:xfrm>
            <a:off x="9448800" y="6356350"/>
            <a:ext cx="2743200" cy="365125"/>
          </a:xfrm>
        </p:spPr>
        <p:txBody>
          <a:bodyPr/>
          <a:lstStyle/>
          <a:p>
            <a:fld id="{2179248E-A2BE-4DDC-8C2D-3AE2F36B43AD}" type="slidenum">
              <a:rPr lang="cs-CZ" smtClean="0"/>
              <a:pPr/>
              <a:t>56</a:t>
            </a:fld>
            <a:endParaRPr lang="cs-CZ" dirty="0"/>
          </a:p>
        </p:txBody>
      </p:sp>
      <p:pic>
        <p:nvPicPr>
          <p:cNvPr id="23" name="Zástupný symbol obrázku 22" descr="Obsah obrázku savec, venku, území, kožešina&#10;&#10;Popis byl vytvořen automaticky">
            <a:extLst>
              <a:ext uri="{FF2B5EF4-FFF2-40B4-BE49-F238E27FC236}">
                <a16:creationId xmlns:a16="http://schemas.microsoft.com/office/drawing/2014/main" id="{888371B5-B772-D697-5D95-62E8CD7D531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3995871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FAA847-8EB2-04C1-30FA-6517921DBD3F}"/>
              </a:ext>
            </a:extLst>
          </p:cNvPr>
          <p:cNvSpPr>
            <a:spLocks noGrp="1"/>
          </p:cNvSpPr>
          <p:nvPr>
            <p:ph type="title"/>
          </p:nvPr>
        </p:nvSpPr>
        <p:spPr/>
        <p:txBody>
          <a:bodyPr/>
          <a:lstStyle/>
          <a:p>
            <a:r>
              <a:rPr lang="cs-CZ"/>
              <a:t>PEGI</a:t>
            </a:r>
          </a:p>
        </p:txBody>
      </p:sp>
      <p:sp>
        <p:nvSpPr>
          <p:cNvPr id="3" name="Zástupný obsah 2">
            <a:extLst>
              <a:ext uri="{FF2B5EF4-FFF2-40B4-BE49-F238E27FC236}">
                <a16:creationId xmlns:a16="http://schemas.microsoft.com/office/drawing/2014/main" id="{624365E5-147C-8DAF-B6A3-D97AA463CFB4}"/>
              </a:ext>
            </a:extLst>
          </p:cNvPr>
          <p:cNvSpPr>
            <a:spLocks noGrp="1"/>
          </p:cNvSpPr>
          <p:nvPr>
            <p:ph idx="1"/>
          </p:nvPr>
        </p:nvSpPr>
        <p:spPr/>
        <p:txBody>
          <a:bodyPr>
            <a:normAutofit fontScale="70000" lnSpcReduction="20000"/>
          </a:bodyPr>
          <a:lstStyle/>
          <a:p>
            <a:pPr marL="285750" indent="-285750">
              <a:buFont typeface="Arial" panose="020B0604020202020204" pitchFamily="34" charset="0"/>
              <a:buChar char="•"/>
            </a:pPr>
            <a:r>
              <a:rPr lang="cs-CZ" b="1"/>
              <a:t>Vulgární mluva </a:t>
            </a:r>
            <a:r>
              <a:rPr lang="cs-CZ"/>
              <a:t>- Hra obsahuje vulgární mluvu (např. sexuální nadávky, rouhání)</a:t>
            </a:r>
          </a:p>
          <a:p>
            <a:pPr marL="285750" indent="-285750">
              <a:buFont typeface="Arial" panose="020B0604020202020204" pitchFamily="34" charset="0"/>
              <a:buChar char="•"/>
            </a:pPr>
            <a:r>
              <a:rPr lang="cs-CZ" b="1"/>
              <a:t>Diskriminace</a:t>
            </a:r>
            <a:r>
              <a:rPr lang="cs-CZ"/>
              <a:t> - Hra obsahuje vylíčení nebo materiál, který může podpořit diskriminaci (např. rasová či náboženská stereotypizace)</a:t>
            </a:r>
          </a:p>
          <a:p>
            <a:pPr marL="285750" indent="-285750">
              <a:buFont typeface="Arial" panose="020B0604020202020204" pitchFamily="34" charset="0"/>
              <a:buChar char="•"/>
            </a:pPr>
            <a:r>
              <a:rPr lang="cs-CZ" b="1"/>
              <a:t>Drogy</a:t>
            </a:r>
            <a:r>
              <a:rPr lang="cs-CZ"/>
              <a:t> - Hra se vztahuje nebo popisuje užívání drog (vč. alkoholu a tabáku)</a:t>
            </a:r>
          </a:p>
          <a:p>
            <a:pPr marL="285750" indent="-285750">
              <a:buFont typeface="Arial" panose="020B0604020202020204" pitchFamily="34" charset="0"/>
              <a:buChar char="•"/>
            </a:pPr>
            <a:r>
              <a:rPr lang="cs-CZ" b="1"/>
              <a:t>Strach </a:t>
            </a:r>
            <a:r>
              <a:rPr lang="cs-CZ"/>
              <a:t>- Hra může nahánět strach nebo děsit malé děti</a:t>
            </a:r>
          </a:p>
          <a:p>
            <a:pPr marL="285750" indent="-285750">
              <a:buFont typeface="Arial" panose="020B0604020202020204" pitchFamily="34" charset="0"/>
              <a:buChar char="•"/>
            </a:pPr>
            <a:r>
              <a:rPr lang="cs-CZ" b="1"/>
              <a:t>Gamblerství </a:t>
            </a:r>
            <a:r>
              <a:rPr lang="cs-CZ"/>
              <a:t>- Hra podporuje nebo učí gamblerství (prvky hazardní hry) – od 2020 taková hra automaticky spadne pod PEGI 18</a:t>
            </a:r>
          </a:p>
          <a:p>
            <a:pPr marL="285750" indent="-285750">
              <a:buFont typeface="Arial" panose="020B0604020202020204" pitchFamily="34" charset="0"/>
              <a:buChar char="•"/>
            </a:pPr>
            <a:r>
              <a:rPr lang="cs-CZ" b="1"/>
              <a:t>Sex </a:t>
            </a:r>
            <a:r>
              <a:rPr lang="cs-CZ"/>
              <a:t>- Hra obsahuje sexuální odkazy (PEGI 12), sexuální chování (PEGI 16) nebo explicitní nahotu (PEGI 18)</a:t>
            </a:r>
          </a:p>
          <a:p>
            <a:pPr marL="285750" indent="-285750">
              <a:buFont typeface="Arial" panose="020B0604020202020204" pitchFamily="34" charset="0"/>
              <a:buChar char="•"/>
            </a:pPr>
            <a:r>
              <a:rPr lang="cs-CZ" b="1"/>
              <a:t>Násilí </a:t>
            </a:r>
            <a:r>
              <a:rPr lang="cs-CZ"/>
              <a:t>- Hra obsahuje prvky násilí – nerealistické (PEGI 7) =&gt; brutální a plně realistické (PEGI 18)</a:t>
            </a:r>
          </a:p>
          <a:p>
            <a:pPr marL="285750" indent="-285750">
              <a:buFont typeface="Arial" panose="020B0604020202020204" pitchFamily="34" charset="0"/>
              <a:buChar char="•"/>
            </a:pPr>
            <a:r>
              <a:rPr lang="cs-CZ" b="1"/>
              <a:t>Mikrotransakce </a:t>
            </a:r>
            <a:r>
              <a:rPr lang="cs-CZ"/>
              <a:t>- (od 2018) Hra umožňuje hráči nakupovat prvky za skutečné peníze (např. bonusové úrovně, skiny, herní měna, sezónní vstupenky, vylepšení) - zahrnuje lootboxy</a:t>
            </a:r>
          </a:p>
          <a:p>
            <a:pPr marL="285750" indent="-285750">
              <a:buFont typeface="Arial" panose="020B0604020202020204" pitchFamily="34" charset="0"/>
              <a:buChar char="•"/>
            </a:pPr>
            <a:r>
              <a:rPr lang="cs-CZ" b="1"/>
              <a:t>Online </a:t>
            </a:r>
            <a:r>
              <a:rPr lang="cs-CZ"/>
              <a:t>- Hra může být hrána online – zrušen 2015 (většina her má online prvek)</a:t>
            </a:r>
          </a:p>
          <a:p>
            <a:endParaRPr lang="cs-CZ"/>
          </a:p>
        </p:txBody>
      </p:sp>
      <p:sp>
        <p:nvSpPr>
          <p:cNvPr id="4" name="Zástupný symbol pro číslo snímku 3">
            <a:extLst>
              <a:ext uri="{FF2B5EF4-FFF2-40B4-BE49-F238E27FC236}">
                <a16:creationId xmlns:a16="http://schemas.microsoft.com/office/drawing/2014/main" id="{EE561120-AE64-5304-B1E1-7E57E0D82567}"/>
              </a:ext>
            </a:extLst>
          </p:cNvPr>
          <p:cNvSpPr>
            <a:spLocks noGrp="1"/>
          </p:cNvSpPr>
          <p:nvPr>
            <p:ph type="sldNum" sz="quarter" idx="11"/>
          </p:nvPr>
        </p:nvSpPr>
        <p:spPr/>
        <p:txBody>
          <a:bodyPr/>
          <a:lstStyle/>
          <a:p>
            <a:fld id="{2179248E-A2BE-4DDC-8C2D-3AE2F36B43AD}" type="slidenum">
              <a:rPr lang="cs-CZ" smtClean="0"/>
              <a:pPr/>
              <a:t>6</a:t>
            </a:fld>
            <a:endParaRPr lang="cs-CZ" dirty="0"/>
          </a:p>
        </p:txBody>
      </p:sp>
      <p:sp>
        <p:nvSpPr>
          <p:cNvPr id="6" name="TextovéPole 5">
            <a:extLst>
              <a:ext uri="{FF2B5EF4-FFF2-40B4-BE49-F238E27FC236}">
                <a16:creationId xmlns:a16="http://schemas.microsoft.com/office/drawing/2014/main" id="{A3653479-F52B-47BF-DCE5-5DF0CC82F583}"/>
              </a:ext>
            </a:extLst>
          </p:cNvPr>
          <p:cNvSpPr txBox="1"/>
          <p:nvPr/>
        </p:nvSpPr>
        <p:spPr>
          <a:xfrm>
            <a:off x="816943" y="6110668"/>
            <a:ext cx="4572000" cy="369332"/>
          </a:xfrm>
          <a:prstGeom prst="rect">
            <a:avLst/>
          </a:prstGeom>
          <a:noFill/>
        </p:spPr>
        <p:txBody>
          <a:bodyPr wrap="square">
            <a:spAutoFit/>
          </a:bodyPr>
          <a:lstStyle/>
          <a:p>
            <a:r>
              <a:rPr lang="cs-CZ"/>
              <a:t>Zdroj: </a:t>
            </a:r>
            <a:r>
              <a:rPr lang="cs-CZ">
                <a:hlinkClick r:id="rId2"/>
              </a:rPr>
              <a:t>PEGI</a:t>
            </a:r>
            <a:endParaRPr lang="cs-CZ"/>
          </a:p>
        </p:txBody>
      </p:sp>
    </p:spTree>
    <p:extLst>
      <p:ext uri="{BB962C8B-B14F-4D97-AF65-F5344CB8AC3E}">
        <p14:creationId xmlns:p14="http://schemas.microsoft.com/office/powerpoint/2010/main" val="16626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33A7DDAD-339D-96FA-D130-94183B2DEE81}"/>
              </a:ext>
            </a:extLst>
          </p:cNvPr>
          <p:cNvSpPr>
            <a:spLocks noGrp="1"/>
          </p:cNvSpPr>
          <p:nvPr>
            <p:ph type="sldNum" sz="quarter" idx="11"/>
          </p:nvPr>
        </p:nvSpPr>
        <p:spPr/>
        <p:txBody>
          <a:bodyPr/>
          <a:lstStyle/>
          <a:p>
            <a:fld id="{2179248E-A2BE-4DDC-8C2D-3AE2F36B43AD}" type="slidenum">
              <a:rPr lang="cs-CZ" smtClean="0"/>
              <a:pPr/>
              <a:t>7</a:t>
            </a:fld>
            <a:endParaRPr lang="cs-CZ" dirty="0"/>
          </a:p>
        </p:txBody>
      </p:sp>
      <p:pic>
        <p:nvPicPr>
          <p:cNvPr id="6" name="Obrázek 5">
            <a:extLst>
              <a:ext uri="{FF2B5EF4-FFF2-40B4-BE49-F238E27FC236}">
                <a16:creationId xmlns:a16="http://schemas.microsoft.com/office/drawing/2014/main" id="{1C126E66-4D30-A846-9E78-09AE616C82F4}"/>
              </a:ext>
            </a:extLst>
          </p:cNvPr>
          <p:cNvPicPr>
            <a:picLocks noChangeAspect="1"/>
          </p:cNvPicPr>
          <p:nvPr/>
        </p:nvPicPr>
        <p:blipFill>
          <a:blip r:embed="rId2"/>
          <a:stretch>
            <a:fillRect/>
          </a:stretch>
        </p:blipFill>
        <p:spPr>
          <a:xfrm>
            <a:off x="755576" y="479563"/>
            <a:ext cx="2008079" cy="5662629"/>
          </a:xfrm>
          <a:prstGeom prst="rect">
            <a:avLst/>
          </a:prstGeom>
        </p:spPr>
      </p:pic>
      <p:pic>
        <p:nvPicPr>
          <p:cNvPr id="7" name="Obrázek 6">
            <a:extLst>
              <a:ext uri="{FF2B5EF4-FFF2-40B4-BE49-F238E27FC236}">
                <a16:creationId xmlns:a16="http://schemas.microsoft.com/office/drawing/2014/main" id="{7EE15BE9-A1AE-4D61-6806-719B377B0816}"/>
              </a:ext>
            </a:extLst>
          </p:cNvPr>
          <p:cNvPicPr>
            <a:picLocks noChangeAspect="1"/>
          </p:cNvPicPr>
          <p:nvPr/>
        </p:nvPicPr>
        <p:blipFill>
          <a:blip r:embed="rId3"/>
          <a:stretch>
            <a:fillRect/>
          </a:stretch>
        </p:blipFill>
        <p:spPr>
          <a:xfrm>
            <a:off x="2763655" y="479563"/>
            <a:ext cx="1289167" cy="5658437"/>
          </a:xfrm>
          <a:prstGeom prst="rect">
            <a:avLst/>
          </a:prstGeom>
        </p:spPr>
      </p:pic>
      <p:pic>
        <p:nvPicPr>
          <p:cNvPr id="8" name="Zástupný obsah 8">
            <a:extLst>
              <a:ext uri="{FF2B5EF4-FFF2-40B4-BE49-F238E27FC236}">
                <a16:creationId xmlns:a16="http://schemas.microsoft.com/office/drawing/2014/main" id="{EEE23740-8096-E440-FE47-FAD6C9AD71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001"/>
          <a:stretch/>
        </p:blipFill>
        <p:spPr>
          <a:xfrm>
            <a:off x="800368" y="1105216"/>
            <a:ext cx="531272" cy="451576"/>
          </a:xfrm>
          <a:prstGeom prst="rect">
            <a:avLst/>
          </a:prstGeom>
        </p:spPr>
      </p:pic>
      <p:sp>
        <p:nvSpPr>
          <p:cNvPr id="9" name="TextovéPole 8">
            <a:extLst>
              <a:ext uri="{FF2B5EF4-FFF2-40B4-BE49-F238E27FC236}">
                <a16:creationId xmlns:a16="http://schemas.microsoft.com/office/drawing/2014/main" id="{F18CB6EB-7E17-A561-8AE7-6BBD70738280}"/>
              </a:ext>
            </a:extLst>
          </p:cNvPr>
          <p:cNvSpPr txBox="1"/>
          <p:nvPr/>
        </p:nvSpPr>
        <p:spPr>
          <a:xfrm>
            <a:off x="800368" y="6259962"/>
            <a:ext cx="4572000" cy="369332"/>
          </a:xfrm>
          <a:prstGeom prst="rect">
            <a:avLst/>
          </a:prstGeom>
          <a:noFill/>
        </p:spPr>
        <p:txBody>
          <a:bodyPr wrap="square">
            <a:spAutoFit/>
          </a:bodyPr>
          <a:lstStyle/>
          <a:p>
            <a:r>
              <a:rPr lang="cs-CZ"/>
              <a:t>Zdroj: </a:t>
            </a:r>
            <a:r>
              <a:rPr lang="cs-CZ">
                <a:hlinkClick r:id="rId5"/>
              </a:rPr>
              <a:t>Wikipedia/PEGI</a:t>
            </a:r>
            <a:endParaRPr lang="cs-CZ"/>
          </a:p>
        </p:txBody>
      </p:sp>
      <p:sp>
        <p:nvSpPr>
          <p:cNvPr id="10" name="TextovéPole 9">
            <a:extLst>
              <a:ext uri="{FF2B5EF4-FFF2-40B4-BE49-F238E27FC236}">
                <a16:creationId xmlns:a16="http://schemas.microsoft.com/office/drawing/2014/main" id="{173DB991-52F2-52CC-271F-DD67120EEE4B}"/>
              </a:ext>
            </a:extLst>
          </p:cNvPr>
          <p:cNvSpPr txBox="1"/>
          <p:nvPr/>
        </p:nvSpPr>
        <p:spPr>
          <a:xfrm>
            <a:off x="4168608" y="663065"/>
            <a:ext cx="6605586" cy="369332"/>
          </a:xfrm>
          <a:prstGeom prst="rect">
            <a:avLst/>
          </a:prstGeom>
          <a:noFill/>
        </p:spPr>
        <p:txBody>
          <a:bodyPr wrap="square">
            <a:spAutoFit/>
          </a:bodyPr>
          <a:lstStyle/>
          <a:p>
            <a:pPr marL="457200" indent="-457200" algn="l">
              <a:buFont typeface="Arial" panose="020B0604020202020204" pitchFamily="34" charset="0"/>
              <a:buChar char="•"/>
            </a:pPr>
            <a:r>
              <a:rPr lang="cs-CZ" sz="1800"/>
              <a:t>Mafia II</a:t>
            </a:r>
          </a:p>
        </p:txBody>
      </p:sp>
      <p:sp>
        <p:nvSpPr>
          <p:cNvPr id="11" name="TextovéPole 10">
            <a:extLst>
              <a:ext uri="{FF2B5EF4-FFF2-40B4-BE49-F238E27FC236}">
                <a16:creationId xmlns:a16="http://schemas.microsoft.com/office/drawing/2014/main" id="{FDFA2B2B-5432-9EE9-74E6-D8D7ACBA4ACB}"/>
              </a:ext>
            </a:extLst>
          </p:cNvPr>
          <p:cNvSpPr txBox="1"/>
          <p:nvPr/>
        </p:nvSpPr>
        <p:spPr>
          <a:xfrm>
            <a:off x="4168608" y="1239129"/>
            <a:ext cx="5386386" cy="369332"/>
          </a:xfrm>
          <a:prstGeom prst="rect">
            <a:avLst/>
          </a:prstGeom>
          <a:noFill/>
        </p:spPr>
        <p:txBody>
          <a:bodyPr wrap="square">
            <a:spAutoFit/>
          </a:bodyPr>
          <a:lstStyle/>
          <a:p>
            <a:pPr marL="457200" indent="-457200" algn="l">
              <a:buFont typeface="Arial" panose="020B0604020202020204" pitchFamily="34" charset="0"/>
              <a:buChar char="•"/>
            </a:pPr>
            <a:r>
              <a:rPr lang="cs-CZ" sz="1800"/>
              <a:t>SWAT: Target Liberty</a:t>
            </a:r>
          </a:p>
        </p:txBody>
      </p:sp>
      <p:sp>
        <p:nvSpPr>
          <p:cNvPr id="12" name="TextovéPole 11">
            <a:extLst>
              <a:ext uri="{FF2B5EF4-FFF2-40B4-BE49-F238E27FC236}">
                <a16:creationId xmlns:a16="http://schemas.microsoft.com/office/drawing/2014/main" id="{615A7F0D-9E08-F4C8-C1B9-F21CB0C5DF36}"/>
              </a:ext>
            </a:extLst>
          </p:cNvPr>
          <p:cNvSpPr txBox="1"/>
          <p:nvPr/>
        </p:nvSpPr>
        <p:spPr>
          <a:xfrm>
            <a:off x="4195670" y="1743185"/>
            <a:ext cx="5386386" cy="369332"/>
          </a:xfrm>
          <a:prstGeom prst="rect">
            <a:avLst/>
          </a:prstGeom>
          <a:noFill/>
        </p:spPr>
        <p:txBody>
          <a:bodyPr wrap="square">
            <a:spAutoFit/>
          </a:bodyPr>
          <a:lstStyle/>
          <a:p>
            <a:pPr marL="457200" indent="-457200" algn="l">
              <a:buFont typeface="Arial" panose="020B0604020202020204" pitchFamily="34" charset="0"/>
              <a:buChar char="•"/>
            </a:pPr>
            <a:r>
              <a:rPr lang="cs-CZ" sz="1800"/>
              <a:t>Payday 2</a:t>
            </a:r>
          </a:p>
        </p:txBody>
      </p:sp>
      <p:sp>
        <p:nvSpPr>
          <p:cNvPr id="13" name="TextovéPole 12">
            <a:extLst>
              <a:ext uri="{FF2B5EF4-FFF2-40B4-BE49-F238E27FC236}">
                <a16:creationId xmlns:a16="http://schemas.microsoft.com/office/drawing/2014/main" id="{6A46AE75-BB75-B2AC-8ABA-04C99C487DED}"/>
              </a:ext>
            </a:extLst>
          </p:cNvPr>
          <p:cNvSpPr txBox="1"/>
          <p:nvPr/>
        </p:nvSpPr>
        <p:spPr>
          <a:xfrm>
            <a:off x="4195670" y="2381965"/>
            <a:ext cx="5386386" cy="369332"/>
          </a:xfrm>
          <a:prstGeom prst="rect">
            <a:avLst/>
          </a:prstGeom>
          <a:noFill/>
        </p:spPr>
        <p:txBody>
          <a:bodyPr wrap="square">
            <a:spAutoFit/>
          </a:bodyPr>
          <a:lstStyle/>
          <a:p>
            <a:pPr marL="457200" indent="-457200" algn="l">
              <a:buFont typeface="Arial" panose="020B0604020202020204" pitchFamily="34" charset="0"/>
              <a:buChar char="•"/>
            </a:pPr>
            <a:r>
              <a:rPr lang="cs-CZ" sz="1800"/>
              <a:t>Minecraft</a:t>
            </a:r>
          </a:p>
        </p:txBody>
      </p:sp>
      <p:sp>
        <p:nvSpPr>
          <p:cNvPr id="14" name="TextovéPole 13">
            <a:extLst>
              <a:ext uri="{FF2B5EF4-FFF2-40B4-BE49-F238E27FC236}">
                <a16:creationId xmlns:a16="http://schemas.microsoft.com/office/drawing/2014/main" id="{17AD9948-277C-B0EB-21E3-2B730BDE625A}"/>
              </a:ext>
            </a:extLst>
          </p:cNvPr>
          <p:cNvSpPr txBox="1"/>
          <p:nvPr/>
        </p:nvSpPr>
        <p:spPr>
          <a:xfrm>
            <a:off x="4168608" y="2939449"/>
            <a:ext cx="5386386" cy="369332"/>
          </a:xfrm>
          <a:prstGeom prst="rect">
            <a:avLst/>
          </a:prstGeom>
          <a:noFill/>
        </p:spPr>
        <p:txBody>
          <a:bodyPr wrap="square">
            <a:spAutoFit/>
          </a:bodyPr>
          <a:lstStyle/>
          <a:p>
            <a:pPr marL="457200" indent="-457200" algn="l">
              <a:buFont typeface="Arial" panose="020B0604020202020204" pitchFamily="34" charset="0"/>
              <a:buChar char="•"/>
            </a:pPr>
            <a:r>
              <a:rPr lang="cs-CZ" sz="1800"/>
              <a:t>GTA V Casino</a:t>
            </a:r>
          </a:p>
        </p:txBody>
      </p:sp>
      <p:sp>
        <p:nvSpPr>
          <p:cNvPr id="15" name="TextovéPole 14">
            <a:extLst>
              <a:ext uri="{FF2B5EF4-FFF2-40B4-BE49-F238E27FC236}">
                <a16:creationId xmlns:a16="http://schemas.microsoft.com/office/drawing/2014/main" id="{7732349B-2DBF-FA3D-BE85-28254806AA53}"/>
              </a:ext>
            </a:extLst>
          </p:cNvPr>
          <p:cNvSpPr txBox="1"/>
          <p:nvPr/>
        </p:nvSpPr>
        <p:spPr>
          <a:xfrm>
            <a:off x="4182300" y="3691508"/>
            <a:ext cx="5386386" cy="369332"/>
          </a:xfrm>
          <a:prstGeom prst="rect">
            <a:avLst/>
          </a:prstGeom>
          <a:noFill/>
        </p:spPr>
        <p:txBody>
          <a:bodyPr wrap="square">
            <a:spAutoFit/>
          </a:bodyPr>
          <a:lstStyle/>
          <a:p>
            <a:pPr marL="457200" indent="-457200" algn="l">
              <a:buFont typeface="Arial" panose="020B0604020202020204" pitchFamily="34" charset="0"/>
              <a:buChar char="•"/>
            </a:pPr>
            <a:r>
              <a:rPr lang="cs-CZ" sz="1800"/>
              <a:t>GTA V</a:t>
            </a:r>
          </a:p>
        </p:txBody>
      </p:sp>
      <p:sp>
        <p:nvSpPr>
          <p:cNvPr id="16" name="TextovéPole 15">
            <a:extLst>
              <a:ext uri="{FF2B5EF4-FFF2-40B4-BE49-F238E27FC236}">
                <a16:creationId xmlns:a16="http://schemas.microsoft.com/office/drawing/2014/main" id="{190E8730-29C1-B127-927B-B38014B5618A}"/>
              </a:ext>
            </a:extLst>
          </p:cNvPr>
          <p:cNvSpPr txBox="1"/>
          <p:nvPr/>
        </p:nvSpPr>
        <p:spPr>
          <a:xfrm>
            <a:off x="4195670" y="4291369"/>
            <a:ext cx="5386386" cy="369332"/>
          </a:xfrm>
          <a:prstGeom prst="rect">
            <a:avLst/>
          </a:prstGeom>
          <a:noFill/>
        </p:spPr>
        <p:txBody>
          <a:bodyPr wrap="square">
            <a:spAutoFit/>
          </a:bodyPr>
          <a:lstStyle/>
          <a:p>
            <a:pPr marL="457200" indent="-457200" algn="l">
              <a:buFont typeface="Arial" panose="020B0604020202020204" pitchFamily="34" charset="0"/>
              <a:buChar char="•"/>
            </a:pPr>
            <a:r>
              <a:rPr lang="cs-CZ" sz="1800"/>
              <a:t>DOOM</a:t>
            </a:r>
          </a:p>
        </p:txBody>
      </p:sp>
      <p:sp>
        <p:nvSpPr>
          <p:cNvPr id="17" name="TextovéPole 16">
            <a:extLst>
              <a:ext uri="{FF2B5EF4-FFF2-40B4-BE49-F238E27FC236}">
                <a16:creationId xmlns:a16="http://schemas.microsoft.com/office/drawing/2014/main" id="{294D645E-A78D-2F7A-CC6D-59EB1470A437}"/>
              </a:ext>
            </a:extLst>
          </p:cNvPr>
          <p:cNvSpPr txBox="1"/>
          <p:nvPr/>
        </p:nvSpPr>
        <p:spPr>
          <a:xfrm>
            <a:off x="4283968" y="5043428"/>
            <a:ext cx="5386386" cy="369332"/>
          </a:xfrm>
          <a:prstGeom prst="rect">
            <a:avLst/>
          </a:prstGeom>
          <a:noFill/>
        </p:spPr>
        <p:txBody>
          <a:bodyPr wrap="square">
            <a:spAutoFit/>
          </a:bodyPr>
          <a:lstStyle/>
          <a:p>
            <a:pPr marL="457200" indent="-457200" algn="l">
              <a:buFont typeface="Arial" panose="020B0604020202020204" pitchFamily="34" charset="0"/>
              <a:buChar char="•"/>
            </a:pPr>
            <a:r>
              <a:rPr lang="cs-CZ" sz="1800"/>
              <a:t>World of Warships</a:t>
            </a:r>
          </a:p>
        </p:txBody>
      </p:sp>
      <p:sp>
        <p:nvSpPr>
          <p:cNvPr id="18" name="TextovéPole 17">
            <a:extLst>
              <a:ext uri="{FF2B5EF4-FFF2-40B4-BE49-F238E27FC236}">
                <a16:creationId xmlns:a16="http://schemas.microsoft.com/office/drawing/2014/main" id="{C06A1D14-FD6A-7C28-9943-84721531A3D4}"/>
              </a:ext>
            </a:extLst>
          </p:cNvPr>
          <p:cNvSpPr txBox="1"/>
          <p:nvPr/>
        </p:nvSpPr>
        <p:spPr>
          <a:xfrm>
            <a:off x="4283968" y="5643289"/>
            <a:ext cx="5386386" cy="369332"/>
          </a:xfrm>
          <a:prstGeom prst="rect">
            <a:avLst/>
          </a:prstGeom>
          <a:noFill/>
        </p:spPr>
        <p:txBody>
          <a:bodyPr wrap="square">
            <a:spAutoFit/>
          </a:bodyPr>
          <a:lstStyle/>
          <a:p>
            <a:pPr marL="457200" indent="-457200" algn="l">
              <a:buFont typeface="Arial" panose="020B0604020202020204" pitchFamily="34" charset="0"/>
              <a:buChar char="•"/>
            </a:pPr>
            <a:r>
              <a:rPr lang="cs-CZ" sz="1800"/>
              <a:t>Mario Cart 8</a:t>
            </a:r>
          </a:p>
        </p:txBody>
      </p:sp>
    </p:spTree>
    <p:extLst>
      <p:ext uri="{BB962C8B-B14F-4D97-AF65-F5344CB8AC3E}">
        <p14:creationId xmlns:p14="http://schemas.microsoft.com/office/powerpoint/2010/main" val="55456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5AC510-1247-879D-0184-8DFCF13844F9}"/>
              </a:ext>
            </a:extLst>
          </p:cNvPr>
          <p:cNvSpPr>
            <a:spLocks noGrp="1"/>
          </p:cNvSpPr>
          <p:nvPr>
            <p:ph type="title"/>
          </p:nvPr>
        </p:nvSpPr>
        <p:spPr/>
        <p:txBody>
          <a:bodyPr/>
          <a:lstStyle/>
          <a:p>
            <a:r>
              <a:rPr lang="cs-CZ" b="1" dirty="0" err="1"/>
              <a:t>Entertainment</a:t>
            </a:r>
            <a:r>
              <a:rPr lang="cs-CZ" b="1" dirty="0"/>
              <a:t> Software Rating </a:t>
            </a:r>
            <a:r>
              <a:rPr lang="cs-CZ" b="1" dirty="0" err="1"/>
              <a:t>Board</a:t>
            </a:r>
            <a:endParaRPr lang="cs-CZ" dirty="0"/>
          </a:p>
        </p:txBody>
      </p:sp>
      <p:sp>
        <p:nvSpPr>
          <p:cNvPr id="4" name="Zástupný symbol pro číslo snímku 3">
            <a:extLst>
              <a:ext uri="{FF2B5EF4-FFF2-40B4-BE49-F238E27FC236}">
                <a16:creationId xmlns:a16="http://schemas.microsoft.com/office/drawing/2014/main" id="{1B8312B3-ECF4-A7DC-16B2-1E115388C671}"/>
              </a:ext>
            </a:extLst>
          </p:cNvPr>
          <p:cNvSpPr>
            <a:spLocks noGrp="1"/>
          </p:cNvSpPr>
          <p:nvPr>
            <p:ph type="sldNum" sz="quarter" idx="11"/>
          </p:nvPr>
        </p:nvSpPr>
        <p:spPr/>
        <p:txBody>
          <a:bodyPr/>
          <a:lstStyle/>
          <a:p>
            <a:fld id="{2179248E-A2BE-4DDC-8C2D-3AE2F36B43AD}" type="slidenum">
              <a:rPr lang="cs-CZ" smtClean="0"/>
              <a:pPr/>
              <a:t>8</a:t>
            </a:fld>
            <a:endParaRPr lang="cs-CZ" dirty="0"/>
          </a:p>
        </p:txBody>
      </p:sp>
      <p:pic>
        <p:nvPicPr>
          <p:cNvPr id="5" name="Zástupný obsah 5">
            <a:extLst>
              <a:ext uri="{FF2B5EF4-FFF2-40B4-BE49-F238E27FC236}">
                <a16:creationId xmlns:a16="http://schemas.microsoft.com/office/drawing/2014/main" id="{4105F1E7-EE42-1A3C-A72E-46B40215EF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5398" y="875268"/>
            <a:ext cx="1336804" cy="1041245"/>
          </a:xfrm>
          <a:prstGeom prst="rect">
            <a:avLst/>
          </a:prstGeom>
        </p:spPr>
      </p:pic>
      <p:sp>
        <p:nvSpPr>
          <p:cNvPr id="6" name="TextovéPole 5">
            <a:extLst>
              <a:ext uri="{FF2B5EF4-FFF2-40B4-BE49-F238E27FC236}">
                <a16:creationId xmlns:a16="http://schemas.microsoft.com/office/drawing/2014/main" id="{53631802-DC38-5FFA-440C-D8D3FFEE02E8}"/>
              </a:ext>
            </a:extLst>
          </p:cNvPr>
          <p:cNvSpPr txBox="1"/>
          <p:nvPr/>
        </p:nvSpPr>
        <p:spPr>
          <a:xfrm>
            <a:off x="1296730" y="1517917"/>
            <a:ext cx="6984776" cy="4524315"/>
          </a:xfrm>
          <a:prstGeom prst="rect">
            <a:avLst/>
          </a:prstGeom>
          <a:noFill/>
        </p:spPr>
        <p:txBody>
          <a:bodyPr wrap="square">
            <a:spAutoFit/>
          </a:bodyPr>
          <a:lstStyle/>
          <a:p>
            <a:r>
              <a:rPr lang="cs-CZ" sz="1600"/>
              <a:t>+ 30 obsahových descriptorů: </a:t>
            </a:r>
            <a:r>
              <a:rPr lang="cs-CZ" sz="1600" b="1"/>
              <a:t>Alcohol Reference; Animated Blood; Blood; Blood and Gore; Cartoon Violence; Comic Mischief; Crude Humor; Drug Reference; Edutainment </a:t>
            </a:r>
            <a:r>
              <a:rPr lang="cs-CZ" sz="1600"/>
              <a:t>(zábavná forma vzdělávání)</a:t>
            </a:r>
            <a:r>
              <a:rPr lang="cs-CZ" sz="1600" b="1"/>
              <a:t>; Fantasy Violence; Informational </a:t>
            </a:r>
            <a:r>
              <a:rPr lang="cs-CZ" sz="1600"/>
              <a:t>(poskytování faktů nebo statistik)</a:t>
            </a:r>
            <a:r>
              <a:rPr lang="cs-CZ" sz="1600" b="1"/>
              <a:t>; Intense Violence; Language; Lyrics </a:t>
            </a:r>
            <a:r>
              <a:rPr lang="cs-CZ" sz="1600"/>
              <a:t>(hudební doprovod s vulgaritami nebo odkazy na sex, alkohol nebo užívání drog)</a:t>
            </a:r>
            <a:r>
              <a:rPr lang="cs-CZ" sz="1600" b="1"/>
              <a:t>; Mature Humor; Mild Violence; Nudity; Partial Nudity; Real Gambling </a:t>
            </a:r>
            <a:r>
              <a:rPr lang="cs-CZ" sz="1600"/>
              <a:t>(za skutečné peníze)</a:t>
            </a:r>
            <a:r>
              <a:rPr lang="cs-CZ" sz="1600" b="1"/>
              <a:t>; Sexual Content; Sexual Themes; Sexual Violence; Simulated Gambling; Some Adult Assistance May Be Needed; Strong Language; Strong Lyrics; Strong Sexual Content; Suggestive Themes </a:t>
            </a:r>
            <a:r>
              <a:rPr lang="cs-CZ" sz="1600"/>
              <a:t>(sexuálně dráždivý obsah)</a:t>
            </a:r>
            <a:r>
              <a:rPr lang="cs-CZ" sz="1600" b="1"/>
              <a:t>; Tobacco Reference; Use of Drugs; Use of Alcohol; Use of Tobacco; Violence</a:t>
            </a:r>
          </a:p>
          <a:p>
            <a:r>
              <a:rPr lang="cs-CZ" sz="1600"/>
              <a:t>+ interaktivní elementy: </a:t>
            </a:r>
            <a:r>
              <a:rPr lang="en-US" sz="1600" b="1"/>
              <a:t>In-Game Purchases </a:t>
            </a:r>
            <a:r>
              <a:rPr lang="en-US" sz="1600"/>
              <a:t>(</a:t>
            </a:r>
            <a:r>
              <a:rPr lang="cs-CZ" sz="1600"/>
              <a:t>za skutečné peníze</a:t>
            </a:r>
            <a:r>
              <a:rPr lang="en-US" sz="1600"/>
              <a:t>)</a:t>
            </a:r>
            <a:r>
              <a:rPr lang="en-US" sz="1600" b="1"/>
              <a:t>; In-Game Purchases (Includes Random Items) </a:t>
            </a:r>
            <a:r>
              <a:rPr lang="en-US" sz="1600"/>
              <a:t>(lootbox</a:t>
            </a:r>
            <a:r>
              <a:rPr lang="cs-CZ" sz="1600"/>
              <a:t>y</a:t>
            </a:r>
            <a:r>
              <a:rPr lang="en-US" sz="1600"/>
              <a:t>, item pack</a:t>
            </a:r>
            <a:r>
              <a:rPr lang="cs-CZ" sz="1600"/>
              <a:t>y</a:t>
            </a:r>
            <a:r>
              <a:rPr lang="en-US" sz="1600"/>
              <a:t>, mystery awards)</a:t>
            </a:r>
            <a:r>
              <a:rPr lang="en-US" sz="1600" b="1"/>
              <a:t>; Shares Location </a:t>
            </a:r>
            <a:r>
              <a:rPr lang="en-US" sz="1600"/>
              <a:t>(</a:t>
            </a:r>
            <a:r>
              <a:rPr lang="cs-CZ" sz="1600"/>
              <a:t>sdílení hráčova umístění s jinými hráči</a:t>
            </a:r>
            <a:r>
              <a:rPr lang="en-US" sz="1600"/>
              <a:t>)</a:t>
            </a:r>
            <a:r>
              <a:rPr lang="en-US" sz="1600" b="1"/>
              <a:t>; Users Interact </a:t>
            </a:r>
            <a:r>
              <a:rPr lang="cs-CZ" sz="1600"/>
              <a:t>(přímá komunikace s komunitou přes sociální média)</a:t>
            </a:r>
            <a:r>
              <a:rPr lang="en-US" sz="1600" b="1"/>
              <a:t>; Unrestricted Internet; Online Interactions Not Rated by the ESRB </a:t>
            </a:r>
            <a:r>
              <a:rPr lang="cs-CZ" sz="1600"/>
              <a:t>(obsah vytvářený uživateli, který nepodléhá hodnocení)</a:t>
            </a:r>
            <a:endParaRPr lang="cs-CZ" sz="1600" b="1"/>
          </a:p>
        </p:txBody>
      </p:sp>
      <p:pic>
        <p:nvPicPr>
          <p:cNvPr id="7" name="Obrázek 6">
            <a:extLst>
              <a:ext uri="{FF2B5EF4-FFF2-40B4-BE49-F238E27FC236}">
                <a16:creationId xmlns:a16="http://schemas.microsoft.com/office/drawing/2014/main" id="{5345569A-4203-C0EC-54AF-B5D7794D41B6}"/>
              </a:ext>
            </a:extLst>
          </p:cNvPr>
          <p:cNvPicPr>
            <a:picLocks noChangeAspect="1"/>
          </p:cNvPicPr>
          <p:nvPr/>
        </p:nvPicPr>
        <p:blipFill>
          <a:blip r:embed="rId3"/>
          <a:stretch>
            <a:fillRect/>
          </a:stretch>
        </p:blipFill>
        <p:spPr>
          <a:xfrm>
            <a:off x="455155" y="1286832"/>
            <a:ext cx="598113" cy="4941168"/>
          </a:xfrm>
          <a:prstGeom prst="rect">
            <a:avLst/>
          </a:prstGeom>
        </p:spPr>
      </p:pic>
      <p:sp>
        <p:nvSpPr>
          <p:cNvPr id="8" name="TextovéPole 7">
            <a:extLst>
              <a:ext uri="{FF2B5EF4-FFF2-40B4-BE49-F238E27FC236}">
                <a16:creationId xmlns:a16="http://schemas.microsoft.com/office/drawing/2014/main" id="{FA5D07C3-F8F2-6525-878D-7701BA599AD3}"/>
              </a:ext>
            </a:extLst>
          </p:cNvPr>
          <p:cNvSpPr txBox="1"/>
          <p:nvPr/>
        </p:nvSpPr>
        <p:spPr>
          <a:xfrm>
            <a:off x="1296730" y="6128577"/>
            <a:ext cx="4572000" cy="369332"/>
          </a:xfrm>
          <a:prstGeom prst="rect">
            <a:avLst/>
          </a:prstGeom>
          <a:noFill/>
        </p:spPr>
        <p:txBody>
          <a:bodyPr wrap="square">
            <a:spAutoFit/>
          </a:bodyPr>
          <a:lstStyle/>
          <a:p>
            <a:r>
              <a:rPr lang="cs-CZ">
                <a:hlinkClick r:id="rId4"/>
              </a:rPr>
              <a:t>https://www.esrb.org/ratings-guide/</a:t>
            </a:r>
            <a:r>
              <a:rPr lang="cs-CZ"/>
              <a:t> </a:t>
            </a:r>
          </a:p>
        </p:txBody>
      </p:sp>
    </p:spTree>
    <p:extLst>
      <p:ext uri="{BB962C8B-B14F-4D97-AF65-F5344CB8AC3E}">
        <p14:creationId xmlns:p14="http://schemas.microsoft.com/office/powerpoint/2010/main" val="44870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BFB40C-1951-73F0-D5F3-29DEE9535D62}"/>
              </a:ext>
            </a:extLst>
          </p:cNvPr>
          <p:cNvSpPr>
            <a:spLocks noGrp="1"/>
          </p:cNvSpPr>
          <p:nvPr>
            <p:ph type="title"/>
          </p:nvPr>
        </p:nvSpPr>
        <p:spPr/>
        <p:txBody>
          <a:bodyPr/>
          <a:lstStyle/>
          <a:p>
            <a:r>
              <a:rPr lang="cs-CZ"/>
              <a:t>Hodnocení PEGI</a:t>
            </a:r>
          </a:p>
        </p:txBody>
      </p:sp>
      <p:sp>
        <p:nvSpPr>
          <p:cNvPr id="4" name="Zástupný symbol pro číslo snímku 3">
            <a:extLst>
              <a:ext uri="{FF2B5EF4-FFF2-40B4-BE49-F238E27FC236}">
                <a16:creationId xmlns:a16="http://schemas.microsoft.com/office/drawing/2014/main" id="{F3DDF429-0070-BC62-1E55-D2FC5A707F53}"/>
              </a:ext>
            </a:extLst>
          </p:cNvPr>
          <p:cNvSpPr>
            <a:spLocks noGrp="1"/>
          </p:cNvSpPr>
          <p:nvPr>
            <p:ph type="sldNum" sz="quarter" idx="11"/>
          </p:nvPr>
        </p:nvSpPr>
        <p:spPr/>
        <p:txBody>
          <a:bodyPr/>
          <a:lstStyle/>
          <a:p>
            <a:fld id="{2179248E-A2BE-4DDC-8C2D-3AE2F36B43AD}" type="slidenum">
              <a:rPr lang="cs-CZ" smtClean="0"/>
              <a:pPr/>
              <a:t>9</a:t>
            </a:fld>
            <a:endParaRPr lang="cs-CZ" dirty="0"/>
          </a:p>
        </p:txBody>
      </p:sp>
      <p:sp>
        <p:nvSpPr>
          <p:cNvPr id="6" name="Zástupný obsah 3">
            <a:extLst>
              <a:ext uri="{FF2B5EF4-FFF2-40B4-BE49-F238E27FC236}">
                <a16:creationId xmlns:a16="http://schemas.microsoft.com/office/drawing/2014/main" id="{CA8F0C4A-BE48-C853-0E6A-B1B5A868EA67}"/>
              </a:ext>
            </a:extLst>
          </p:cNvPr>
          <p:cNvSpPr>
            <a:spLocks noGrp="1"/>
          </p:cNvSpPr>
          <p:nvPr>
            <p:ph idx="1"/>
          </p:nvPr>
        </p:nvSpPr>
        <p:spPr>
          <a:xfrm>
            <a:off x="838200" y="1395413"/>
            <a:ext cx="10515600" cy="4487862"/>
          </a:xfrm>
        </p:spPr>
        <p:txBody>
          <a:bodyPr>
            <a:normAutofit fontScale="92500" lnSpcReduction="20000"/>
          </a:bodyPr>
          <a:lstStyle/>
          <a:p>
            <a:r>
              <a:rPr lang="cs-CZ" b="1"/>
              <a:t>Tradiční metoda ověření před vydáním (fyzické nosiče)</a:t>
            </a:r>
          </a:p>
          <a:p>
            <a:pPr lvl="1"/>
            <a:r>
              <a:rPr lang="cs-CZ"/>
              <a:t>Před vydáním vyplní vydavatelé formulář hodnocení obsahu pro každou verzi svého produktu. Tento dotazník zjišťuje skutečnosti o obsahu produktu, zaměřuje se na možnou přítomnost násilí, sexu, vulgárních výrazů a dalšího audiovizuálního obsahu, který může být pro některé věkové kategorie považován za nevhodný.</a:t>
            </a:r>
          </a:p>
          <a:p>
            <a:pPr lvl="1"/>
            <a:r>
              <a:rPr lang="cs-CZ"/>
              <a:t>Na základě odpovědí vydavatele online systém hodnocení PEGI automaticky určí prozatímní věkovou kategorii s deskriptory obsahu.</a:t>
            </a:r>
          </a:p>
          <a:p>
            <a:pPr lvl="1"/>
            <a:r>
              <a:rPr lang="cs-CZ"/>
              <a:t>Správci systému PEGI obdrží hru od vydavatele a řádně zkontrolují prozatímní věkovou kategorii. Institut </a:t>
            </a:r>
            <a:r>
              <a:rPr lang="cs-CZ">
                <a:hlinkClick r:id="rId2"/>
              </a:rPr>
              <a:t>NICAM</a:t>
            </a:r>
            <a:r>
              <a:rPr lang="cs-CZ"/>
              <a:t> se stará o hry kategorie 3 a 7, zatímco </a:t>
            </a:r>
            <a:r>
              <a:rPr lang="cs-CZ">
                <a:hlinkClick r:id="rId3"/>
              </a:rPr>
              <a:t>hodnotící komise VSC</a:t>
            </a:r>
            <a:r>
              <a:rPr lang="cs-CZ"/>
              <a:t> kontroluje kategorie 12, 16 a 18.</a:t>
            </a:r>
          </a:p>
          <a:p>
            <a:pPr lvl="1"/>
            <a:r>
              <a:rPr lang="cs-CZ"/>
              <a:t>V závislosti na této kontrole správci buď schválí nebo změní prozatímní věk a PEGI poskytne vydavateli licenci na používání ikony příslušné věkové kategorie a odpovídající deskriptory obsahu.</a:t>
            </a:r>
          </a:p>
          <a:p>
            <a:pPr lvl="1"/>
            <a:r>
              <a:rPr lang="cs-CZ"/>
              <a:t>Vydavatel je nyní oprávněn reprodukovat dané logo věkové kategorie a deskriptory obsahu na obaly nebo v digitálních prodejních místech v souladu s pokyny pro značení PEGI a kodexem chování PEGI.</a:t>
            </a:r>
          </a:p>
          <a:p>
            <a:pPr lvl="1"/>
            <a:endParaRPr lang="cs-CZ"/>
          </a:p>
          <a:p>
            <a:endParaRPr lang="cs-CZ"/>
          </a:p>
        </p:txBody>
      </p:sp>
      <p:sp>
        <p:nvSpPr>
          <p:cNvPr id="7" name="TextovéPole 6">
            <a:extLst>
              <a:ext uri="{FF2B5EF4-FFF2-40B4-BE49-F238E27FC236}">
                <a16:creationId xmlns:a16="http://schemas.microsoft.com/office/drawing/2014/main" id="{BE11BE68-AF03-DA1E-71DB-B79CB801B058}"/>
              </a:ext>
            </a:extLst>
          </p:cNvPr>
          <p:cNvSpPr txBox="1"/>
          <p:nvPr/>
        </p:nvSpPr>
        <p:spPr>
          <a:xfrm>
            <a:off x="816943" y="6110668"/>
            <a:ext cx="4572000" cy="369332"/>
          </a:xfrm>
          <a:prstGeom prst="rect">
            <a:avLst/>
          </a:prstGeom>
          <a:noFill/>
        </p:spPr>
        <p:txBody>
          <a:bodyPr wrap="square">
            <a:spAutoFit/>
          </a:bodyPr>
          <a:lstStyle/>
          <a:p>
            <a:r>
              <a:rPr lang="cs-CZ"/>
              <a:t>Zdroj: </a:t>
            </a:r>
            <a:r>
              <a:rPr lang="cs-CZ">
                <a:hlinkClick r:id="rId4"/>
              </a:rPr>
              <a:t>PEGI</a:t>
            </a:r>
            <a:endParaRPr lang="cs-CZ"/>
          </a:p>
        </p:txBody>
      </p:sp>
    </p:spTree>
    <p:extLst>
      <p:ext uri="{BB962C8B-B14F-4D97-AF65-F5344CB8AC3E}">
        <p14:creationId xmlns:p14="http://schemas.microsoft.com/office/powerpoint/2010/main" val="350706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lavní nastavení">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ácia94" id="{D057A84D-56CD-5C42-93D9-B5B7F092ACB5}" vid="{F7749699-44F1-4C49-9680-0CEAECFEAA81}"/>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prezentace</Template>
  <TotalTime>5427</TotalTime>
  <Words>4727</Words>
  <Application>Microsoft Office PowerPoint</Application>
  <PresentationFormat>Širokoúhlá obrazovka</PresentationFormat>
  <Paragraphs>384</Paragraphs>
  <Slides>56</Slides>
  <Notes>1</Notes>
  <HiddenSlides>9</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56</vt:i4>
      </vt:variant>
    </vt:vector>
  </HeadingPairs>
  <TitlesOfParts>
    <vt:vector size="60" baseType="lpstr">
      <vt:lpstr>Calibri</vt:lpstr>
      <vt:lpstr>Muni Bold</vt:lpstr>
      <vt:lpstr>Arial</vt:lpstr>
      <vt:lpstr>Motiv Office</vt:lpstr>
      <vt:lpstr>Vybrané regulatorní otázky videoher</vt:lpstr>
      <vt:lpstr>Obsah</vt:lpstr>
      <vt:lpstr>Ochrana dětí a mladistvých</vt:lpstr>
      <vt:lpstr>Ochrana dětí a mladistvých</vt:lpstr>
      <vt:lpstr>PEGI</vt:lpstr>
      <vt:lpstr>PEGI</vt:lpstr>
      <vt:lpstr>Prezentace aplikace PowerPoint</vt:lpstr>
      <vt:lpstr>Entertainment Software Rating Board</vt:lpstr>
      <vt:lpstr>Hodnocení PEGI</vt:lpstr>
      <vt:lpstr>Hodnocení PEGI</vt:lpstr>
      <vt:lpstr>Prezentace aplikace PowerPoint</vt:lpstr>
      <vt:lpstr>Statistiky PEGI</vt:lpstr>
      <vt:lpstr>Statistiky PEGI</vt:lpstr>
      <vt:lpstr>Regulatorní zásahy na ochranu uživatelů ve světě</vt:lpstr>
      <vt:lpstr>Prvky hazardu ve videohrách</vt:lpstr>
      <vt:lpstr>Prvky hazardu ve videohrách</vt:lpstr>
      <vt:lpstr>Prvky hazardu ve videohrách</vt:lpstr>
      <vt:lpstr>Prvky hazardu ve videohrách</vt:lpstr>
      <vt:lpstr>Regulace lootboxů ve světě</vt:lpstr>
      <vt:lpstr>Regulace lootboxů ve světě</vt:lpstr>
      <vt:lpstr>Quo Vadis?</vt:lpstr>
      <vt:lpstr>Quo Vadis?</vt:lpstr>
      <vt:lpstr>Quo Vadis?</vt:lpstr>
      <vt:lpstr>Hazard, děti a online reklama</vt:lpstr>
      <vt:lpstr>Děti a reklama ve hrách</vt:lpstr>
      <vt:lpstr>Regulace reklamy</vt:lpstr>
      <vt:lpstr>Reklama – velké špatné</vt:lpstr>
      <vt:lpstr>Co je zacílení na dětskou herní základnu?</vt:lpstr>
      <vt:lpstr>Další prvky zakázaných praktik</vt:lpstr>
      <vt:lpstr>A co na to budoucnost české justice?</vt:lpstr>
      <vt:lpstr>Dohled nad reklamou v ČR</vt:lpstr>
      <vt:lpstr>Kybernetická bezpečnost v kontextu videoher</vt:lpstr>
      <vt:lpstr>Úvod do kybernetické bezpečnosti</vt:lpstr>
      <vt:lpstr>Proč videoherní průmysl?</vt:lpstr>
      <vt:lpstr>Proč videoherní průmysl?</vt:lpstr>
      <vt:lpstr>Eskalace problému</vt:lpstr>
      <vt:lpstr>Jak si udělat takový hezký kyberútok?</vt:lpstr>
      <vt:lpstr>Herní a Warez fóra a Pirátská zátoka</vt:lpstr>
      <vt:lpstr>Prezentace aplikace PowerPoint</vt:lpstr>
      <vt:lpstr>Když celý internet ví, kde jsi…</vt:lpstr>
      <vt:lpstr>Relevantní kyberútoky 2022</vt:lpstr>
      <vt:lpstr>Relevantní kyberútoky 2022</vt:lpstr>
      <vt:lpstr>Právo kybernetické bezpečnosti</vt:lpstr>
      <vt:lpstr>Doporučení pro vás</vt:lpstr>
      <vt:lpstr>Další prameny</vt:lpstr>
      <vt:lpstr>Hry jako hrozba  vs.  hry jako způsob rozšíření povědomí o kybernetické bezpečnosti</vt:lpstr>
      <vt:lpstr>Distribuce videoher – second hand games</vt:lpstr>
      <vt:lpstr>Distribuce</vt:lpstr>
      <vt:lpstr>Francie: UFC-Que Choisir v. Valve</vt:lpstr>
      <vt:lpstr>Německo: BGH Half-life 2 2010</vt:lpstr>
      <vt:lpstr>C-128/11 UsedSoft</vt:lpstr>
      <vt:lpstr>C-128/11 UsedSoft</vt:lpstr>
      <vt:lpstr>UsedSoft kauza na národní úrovni</vt:lpstr>
      <vt:lpstr>ALE C-263/18 - Tom Kabinet</vt:lpstr>
      <vt:lpstr>Otázky</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data protection ECL</dc:title>
  <dc:creator>F K</dc:creator>
  <cp:lastModifiedBy>Jakub Vostoupal</cp:lastModifiedBy>
  <cp:revision>27</cp:revision>
  <dcterms:created xsi:type="dcterms:W3CDTF">2023-03-11T12:14:57Z</dcterms:created>
  <dcterms:modified xsi:type="dcterms:W3CDTF">2023-05-14T19:46:38Z</dcterms:modified>
</cp:coreProperties>
</file>