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3" r:id="rId2"/>
    <p:sldMasterId id="2147483676" r:id="rId3"/>
    <p:sldMasterId id="2147483688" r:id="rId4"/>
    <p:sldMasterId id="2147483700" r:id="rId5"/>
    <p:sldMasterId id="2147483712" r:id="rId6"/>
    <p:sldMasterId id="2147483724" r:id="rId7"/>
    <p:sldMasterId id="2147483736" r:id="rId8"/>
    <p:sldMasterId id="2147483748" r:id="rId9"/>
    <p:sldMasterId id="2147483760" r:id="rId10"/>
  </p:sldMasterIdLst>
  <p:notesMasterIdLst>
    <p:notesMasterId r:id="rId47"/>
  </p:notesMasterIdLst>
  <p:handoutMasterIdLst>
    <p:handoutMasterId r:id="rId48"/>
  </p:handoutMasterIdLst>
  <p:sldIdLst>
    <p:sldId id="309" r:id="rId11"/>
    <p:sldId id="626" r:id="rId12"/>
    <p:sldId id="673" r:id="rId13"/>
    <p:sldId id="674" r:id="rId14"/>
    <p:sldId id="675" r:id="rId15"/>
    <p:sldId id="676" r:id="rId16"/>
    <p:sldId id="677" r:id="rId17"/>
    <p:sldId id="672" r:id="rId18"/>
    <p:sldId id="465" r:id="rId19"/>
    <p:sldId id="627" r:id="rId20"/>
    <p:sldId id="648" r:id="rId21"/>
    <p:sldId id="661" r:id="rId22"/>
    <p:sldId id="650" r:id="rId23"/>
    <p:sldId id="660" r:id="rId24"/>
    <p:sldId id="651" r:id="rId25"/>
    <p:sldId id="655" r:id="rId26"/>
    <p:sldId id="472" r:id="rId27"/>
    <p:sldId id="434" r:id="rId28"/>
    <p:sldId id="652" r:id="rId29"/>
    <p:sldId id="654" r:id="rId30"/>
    <p:sldId id="646" r:id="rId31"/>
    <p:sldId id="647" r:id="rId32"/>
    <p:sldId id="657" r:id="rId33"/>
    <p:sldId id="658" r:id="rId34"/>
    <p:sldId id="659" r:id="rId35"/>
    <p:sldId id="425" r:id="rId36"/>
    <p:sldId id="653" r:id="rId37"/>
    <p:sldId id="662" r:id="rId38"/>
    <p:sldId id="664" r:id="rId39"/>
    <p:sldId id="669" r:id="rId40"/>
    <p:sldId id="665" r:id="rId41"/>
    <p:sldId id="668" r:id="rId42"/>
    <p:sldId id="666" r:id="rId43"/>
    <p:sldId id="670" r:id="rId44"/>
    <p:sldId id="671" r:id="rId45"/>
    <p:sldId id="370" r:id="rId4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7"/>
    <a:srgbClr val="E5D5BD"/>
    <a:srgbClr val="E7C99D"/>
    <a:srgbClr val="80379B"/>
    <a:srgbClr val="A9AAAE"/>
    <a:srgbClr val="68676C"/>
    <a:srgbClr val="DFE1E2"/>
    <a:srgbClr val="DFE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872" autoAdjust="0"/>
  </p:normalViewPr>
  <p:slideViewPr>
    <p:cSldViewPr>
      <p:cViewPr varScale="1">
        <p:scale>
          <a:sx n="81" d="100"/>
          <a:sy n="81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7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6CCBC480-291D-42E2-A9A5-F40EA07F4C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CA2C9FF7-D47D-4449-9BE0-D5DB5A326E5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38596" name="Rectangle 4">
            <a:extLst>
              <a:ext uri="{FF2B5EF4-FFF2-40B4-BE49-F238E27FC236}">
                <a16:creationId xmlns:a16="http://schemas.microsoft.com/office/drawing/2014/main" id="{C59BEF94-892E-482E-96B0-1E07BA35B43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38597" name="Rectangle 5">
            <a:extLst>
              <a:ext uri="{FF2B5EF4-FFF2-40B4-BE49-F238E27FC236}">
                <a16:creationId xmlns:a16="http://schemas.microsoft.com/office/drawing/2014/main" id="{6E23B39A-762A-4FDE-96BA-0BF63443BBE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CC6A739-9DB2-485E-958D-60F0AB67F31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>
            <a:extLst>
              <a:ext uri="{FF2B5EF4-FFF2-40B4-BE49-F238E27FC236}">
                <a16:creationId xmlns:a16="http://schemas.microsoft.com/office/drawing/2014/main" id="{58D96E9C-9A40-47B1-9F37-094C92DE1A3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9A38CBA7-5F04-434E-99FB-3B39965C28C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FB9B4C49-042B-4775-A029-CFB68ECD05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4853" name="Rectangle 5">
            <a:extLst>
              <a:ext uri="{FF2B5EF4-FFF2-40B4-BE49-F238E27FC236}">
                <a16:creationId xmlns:a16="http://schemas.microsoft.com/office/drawing/2014/main" id="{7901A0E0-9094-4DB3-AB55-75291604D4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334854" name="Rectangle 6">
            <a:extLst>
              <a:ext uri="{FF2B5EF4-FFF2-40B4-BE49-F238E27FC236}">
                <a16:creationId xmlns:a16="http://schemas.microsoft.com/office/drawing/2014/main" id="{9EA40E96-CB85-4009-9746-D7C1C829C5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34855" name="Rectangle 7">
            <a:extLst>
              <a:ext uri="{FF2B5EF4-FFF2-40B4-BE49-F238E27FC236}">
                <a16:creationId xmlns:a16="http://schemas.microsoft.com/office/drawing/2014/main" id="{F2344CA5-2E3C-44A4-A42D-7DB98B387A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ECDD245-D265-48B1-A4BD-D6C59701FCC1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63A2F1F2-3AB8-4C1C-BDF1-ECABA02FB4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68B1AA-93C7-4F02-B520-3D1C211B49E6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88800230-389A-481C-9E28-0AC9A6C415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D214A5C4-0723-41BA-9E66-AD2650F47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9E774788-6001-4DA6-9AE4-64663ECFEC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3DF5C8-1315-4403-9A36-ACB0C255F177}" type="slidenum">
              <a:rPr lang="cs-CZ" altLang="cs-CZ"/>
              <a:pPr>
                <a:spcBef>
                  <a:spcPct val="0"/>
                </a:spcBef>
              </a:pPr>
              <a:t>36</a:t>
            </a:fld>
            <a:endParaRPr lang="cs-CZ" altLang="cs-CZ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1AFBEE4C-4B02-4567-83C1-B9EFD89CD7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FB7BC00E-BCB6-420B-8991-EA02722872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86F233AA-ADF6-4D55-A52C-CA30016DC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cs-CZ"/>
          </a:p>
        </p:txBody>
      </p:sp>
      <p:pic>
        <p:nvPicPr>
          <p:cNvPr id="5" name="Picture 21" descr="pruh+znak_PF_13_gray5+fialovy_RGB">
            <a:extLst>
              <a:ext uri="{FF2B5EF4-FFF2-40B4-BE49-F238E27FC236}">
                <a16:creationId xmlns:a16="http://schemas.microsoft.com/office/drawing/2014/main" id="{D839870E-C94E-424D-9F1E-1322C2B95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6">
            <a:extLst>
              <a:ext uri="{FF2B5EF4-FFF2-40B4-BE49-F238E27FC236}">
                <a16:creationId xmlns:a16="http://schemas.microsoft.com/office/drawing/2014/main" id="{44F6FEFD-AB5E-4BFB-A909-A52EFE4AA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cs-CZ"/>
          </a:p>
        </p:txBody>
      </p:sp>
      <p:pic>
        <p:nvPicPr>
          <p:cNvPr id="7" name="Picture 27" descr="PF_PPT_en">
            <a:extLst>
              <a:ext uri="{FF2B5EF4-FFF2-40B4-BE49-F238E27FC236}">
                <a16:creationId xmlns:a16="http://schemas.microsoft.com/office/drawing/2014/main" id="{0B0EBA20-D9FB-4C64-B1C9-412EE5ADE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1800"/>
            <a:ext cx="53879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5100" y="3860800"/>
            <a:ext cx="5969000" cy="2376488"/>
          </a:xfrm>
        </p:spPr>
        <p:txBody>
          <a:bodyPr bIns="1080000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5100" y="3141663"/>
            <a:ext cx="5969000" cy="6477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68676C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279EA38-C0C8-4ABC-94F3-1E3E85ACA4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705100" y="6442075"/>
            <a:ext cx="4960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827E73A-902C-4A7C-AE0F-110F2B573BB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442075"/>
            <a:ext cx="658812" cy="279400"/>
          </a:xfrm>
        </p:spPr>
        <p:txBody>
          <a:bodyPr/>
          <a:lstStyle>
            <a:lvl1pPr>
              <a:defRPr/>
            </a:lvl1pPr>
          </a:lstStyle>
          <a:p>
            <a:fld id="{81C2A9E1-3B12-4084-884B-5023EA57457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753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F92FFB-B458-4DA2-B938-CC6648991D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116B7A-DC80-4A16-BBE7-97F84C707C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FAB1D-AD1E-4BC0-A6C3-FA74BD344C1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70866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A1D0D970-B77D-4016-A3CA-4B5AFE4D0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pic>
        <p:nvPicPr>
          <p:cNvPr id="5" name="Picture 21" descr="pruh+znak_PF_13_gray5+fialovy_RGB">
            <a:extLst>
              <a:ext uri="{FF2B5EF4-FFF2-40B4-BE49-F238E27FC236}">
                <a16:creationId xmlns:a16="http://schemas.microsoft.com/office/drawing/2014/main" id="{C58FA1BE-BAB2-4467-8E79-1F80C2CAF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6">
            <a:extLst>
              <a:ext uri="{FF2B5EF4-FFF2-40B4-BE49-F238E27FC236}">
                <a16:creationId xmlns:a16="http://schemas.microsoft.com/office/drawing/2014/main" id="{40568B5B-32B9-4C36-A8AF-CA7259F2A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pic>
        <p:nvPicPr>
          <p:cNvPr id="7" name="Picture 27" descr="PF_PPT_en">
            <a:extLst>
              <a:ext uri="{FF2B5EF4-FFF2-40B4-BE49-F238E27FC236}">
                <a16:creationId xmlns:a16="http://schemas.microsoft.com/office/drawing/2014/main" id="{680C91FC-C872-40A4-9614-E69A5F8E3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1800"/>
            <a:ext cx="53879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5100" y="3860800"/>
            <a:ext cx="5969000" cy="2376488"/>
          </a:xfrm>
        </p:spPr>
        <p:txBody>
          <a:bodyPr bIns="1080000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5100" y="3141663"/>
            <a:ext cx="5969000" cy="6477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68676C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D21A1B7-F221-4B24-91C6-F72362ABBF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705100" y="6442075"/>
            <a:ext cx="4960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5D60113-2C2F-438E-B7EA-5C32952D62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442075"/>
            <a:ext cx="658812" cy="279400"/>
          </a:xfrm>
        </p:spPr>
        <p:txBody>
          <a:bodyPr/>
          <a:lstStyle>
            <a:lvl1pPr>
              <a:defRPr/>
            </a:lvl1pPr>
          </a:lstStyle>
          <a:p>
            <a:fld id="{3CD44C77-1BED-42C4-B7E0-C77D342D5FA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40176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47B988-CD63-4F03-8EAE-9BE741B93BE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684D5B-E00E-4CDD-8EEC-40D2E3F195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66D48-0E56-467D-B4DE-E38F06288AE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25355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AF5F3C-AFEE-436A-B8EF-100A15065C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A7EEA9-1829-405B-9870-BA9EA14095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FDDE5-60D4-4B45-B029-A41E3519B1F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40138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4A69A4-FE01-44F0-8166-BD0E30D766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70813-6829-48EE-97BE-2FE54D8AA1F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FAB67-46DB-41B5-BB82-6BDF9EF4458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94665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D3DF82C-DEB8-418F-A4D1-3B9457876C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E2EC473-D885-44BE-AFA1-81ACBDB9FC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AA354F-BC8C-4DB7-9090-AAD0CA611CB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73031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B69234B-AEFA-4AE5-90FD-17509B5A03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B04765-2CA5-4622-B3B0-287DB6BC6C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6C9DD-9299-475B-9C8C-3E64747104D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94186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27D0092-6E93-4456-94EB-76E7FCF582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6D27331-ECBB-4B8D-B324-52AB6AF45E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AD77C7-FAA0-4B6D-B0D7-0A8EAA66363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89789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B4E78F-A05A-465D-B784-683FBAB6162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E07284-F2BA-474A-84EE-B6225D5075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10D92-62D0-4ADC-A069-70C703D909A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634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6B9473-E578-4D7A-8EF3-5038031D46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20A9EC-FEA4-43C7-A7DE-103BF886CFD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01AF4-93D7-4D5A-9D30-9008971BD6B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29865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FD1885-C6B5-48ED-89D6-1C663E6120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5E5A18-B5AC-495D-A0AC-B8FDD04D1C3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9542CE-2C73-48E9-917A-EFBB8D40FBB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145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916727-E7A0-4C90-8ED6-D847FF04085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241BE2-24C3-4D93-83FE-5FF0406BDC5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6157C-803A-4AC6-8058-D6CCA1728FA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78782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D02504-FAE1-45A7-88E3-4816515AEE7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C6CC35-7AC2-4F87-9141-80B6E336D8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4C5AB-7E12-4D99-89AE-A264F74B502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9156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B03C8E-86E2-49B5-97B8-F02FA67A72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866178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16890D-D19F-46DA-8A1B-0BDFEFFD11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82002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AC6549-71AD-4FA4-8A3A-CFFBFD5045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696190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FEB3DA-BC8E-4F79-BF5F-AFAF23CB9D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175595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1EADD13-9DDB-484C-A6E0-4F76876992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376419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88F2006-2EC7-444A-920B-1E75569EB1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087391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F04C48-7EF7-49BD-A058-9A2D88492BF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549317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BC648A-3F02-43B4-9F74-E81F71421BA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128158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6574D4-49A9-43E4-B2F8-86C2BE30EA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2037A7-85EF-4EC8-A0C5-B0F01B6A38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CC01C-4275-4B50-9F25-F1EDFB1629C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0799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A7A1F1-5961-4B07-9E9F-7D1BA2A386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306882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234AA8-9C8A-4BC9-B396-E1CB95A07EC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265652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852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85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0579F6-6026-4F04-B306-5590478F63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58775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A1E0557F-12C2-4B21-BC0E-6C843D392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pic>
        <p:nvPicPr>
          <p:cNvPr id="5" name="Picture 21" descr="pruh+znak_PF_13_gray5+fialovy_RGB">
            <a:extLst>
              <a:ext uri="{FF2B5EF4-FFF2-40B4-BE49-F238E27FC236}">
                <a16:creationId xmlns:a16="http://schemas.microsoft.com/office/drawing/2014/main" id="{5D9FB2A8-0CB8-4A92-9249-2F372D866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6">
            <a:extLst>
              <a:ext uri="{FF2B5EF4-FFF2-40B4-BE49-F238E27FC236}">
                <a16:creationId xmlns:a16="http://schemas.microsoft.com/office/drawing/2014/main" id="{0FF787EC-B728-4BF8-8152-089F9A7C8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pic>
        <p:nvPicPr>
          <p:cNvPr id="7" name="Picture 27" descr="PF_PPT_en">
            <a:extLst>
              <a:ext uri="{FF2B5EF4-FFF2-40B4-BE49-F238E27FC236}">
                <a16:creationId xmlns:a16="http://schemas.microsoft.com/office/drawing/2014/main" id="{F520A8C7-31CE-491C-A437-CDE8EBC41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1800"/>
            <a:ext cx="53879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5100" y="3860800"/>
            <a:ext cx="5969000" cy="2376488"/>
          </a:xfrm>
        </p:spPr>
        <p:txBody>
          <a:bodyPr bIns="1080000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5100" y="3141663"/>
            <a:ext cx="5969000" cy="6477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68676C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581DAB9-0B90-435C-A84D-9968E8509F4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705100" y="6442075"/>
            <a:ext cx="4960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B68AA5D-09AA-444B-B239-E2E61088CE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442075"/>
            <a:ext cx="658812" cy="279400"/>
          </a:xfrm>
        </p:spPr>
        <p:txBody>
          <a:bodyPr/>
          <a:lstStyle>
            <a:lvl1pPr>
              <a:defRPr/>
            </a:lvl1pPr>
          </a:lstStyle>
          <a:p>
            <a:fld id="{4669307B-C6FB-4AB8-BEEE-64528FBADFA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0622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961647-15B2-488C-85DF-6E3B3C3750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ABBA79-CFDB-4138-B442-1A5D19421E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850D3-7EFC-4530-A959-B778E9F4307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9234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2072E6-721A-4F5C-B34F-79149C07FA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6E253B-B728-41DC-A35E-5F2D69E12D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FBF45-3BCD-49FA-8505-0BCCDF3C5FE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1842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6B9C5B-ACAD-4568-99FB-E046052D26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946918-E38A-4F7C-99A2-8890581649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7F170-16CE-4177-AF1C-AA8189805F9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1432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741BC02-98F3-4B1B-BACF-464D82275B7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5F38916-EC88-4F94-BAF3-54EE0C16EB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8320B-8BDE-4B71-802C-F9E199F9D0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2427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56D65C7-1F70-4A0B-893A-A52D13F6C7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8A00974-6071-48EE-B982-15F8F0B9F9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2E567-194C-4DA7-BCC9-BDE67D02CE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5888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478FBE9-A42B-4931-87CF-655A5581CE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51A03E2-5F70-46B3-97EE-E9B7AFD3B5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87E6E-2671-4B2B-BFF0-454E9AE5E99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11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A08341-B20C-4AFD-A0B6-33398F4F44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2D6DD7-6491-4F22-ABD5-085607DB09D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EDCD9-D204-442E-B26B-8D506D55442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18995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9143E-7885-4437-8E73-96C93FB6E6D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DEF97F-DFD9-4911-849F-25F0032147F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D96A3-9667-443B-80B8-18513E38CE6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6374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BC1783-92EA-4314-A2AF-5A03EA4D8CC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6F7462-9C3E-49EC-BDAE-84C4686599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7A24C-7480-4780-BB22-5D7FF8E52CC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5933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C8E47D-F06F-49C5-90FD-FF8B93C695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18EEE3-4886-4D44-8B2B-3B8397B0F3F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9DE8D-69EF-43AA-80C4-FA13D823F52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9873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012F7E-C522-4F33-BA51-7FF538CA2C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AA7BD2-A17A-47AB-8CD9-F28BAB95E6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C3D42-AEC5-40C5-BE39-4B02EBAE999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7545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8CA50FBF-9FC4-437F-A805-2232AF2A4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pic>
        <p:nvPicPr>
          <p:cNvPr id="5" name="Picture 21" descr="pruh+znak_PF_13_gray5+fialovy_RGB">
            <a:extLst>
              <a:ext uri="{FF2B5EF4-FFF2-40B4-BE49-F238E27FC236}">
                <a16:creationId xmlns:a16="http://schemas.microsoft.com/office/drawing/2014/main" id="{5955452E-D03C-47F0-BA61-FAE0C4A9E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6">
            <a:extLst>
              <a:ext uri="{FF2B5EF4-FFF2-40B4-BE49-F238E27FC236}">
                <a16:creationId xmlns:a16="http://schemas.microsoft.com/office/drawing/2014/main" id="{60855FDD-6E9A-48BE-B260-76DB800E8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pic>
        <p:nvPicPr>
          <p:cNvPr id="7" name="Picture 27" descr="PF_PPT_en">
            <a:extLst>
              <a:ext uri="{FF2B5EF4-FFF2-40B4-BE49-F238E27FC236}">
                <a16:creationId xmlns:a16="http://schemas.microsoft.com/office/drawing/2014/main" id="{371D594F-9F97-41E7-B581-D726EB0EE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1800"/>
            <a:ext cx="53879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5100" y="3860800"/>
            <a:ext cx="5969000" cy="2376488"/>
          </a:xfrm>
        </p:spPr>
        <p:txBody>
          <a:bodyPr bIns="1080000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5100" y="3141663"/>
            <a:ext cx="5969000" cy="6477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68676C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FBDC2DD-5013-4DBD-B042-BCCAB6EE531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705100" y="6442075"/>
            <a:ext cx="4960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B1B2E6F8-3885-460D-A794-39D0714471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442075"/>
            <a:ext cx="658812" cy="279400"/>
          </a:xfrm>
        </p:spPr>
        <p:txBody>
          <a:bodyPr/>
          <a:lstStyle>
            <a:lvl1pPr>
              <a:defRPr/>
            </a:lvl1pPr>
          </a:lstStyle>
          <a:p>
            <a:fld id="{664B6034-0498-4E03-B150-4D07A70EA29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950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5F5436-6CE7-4830-93C1-9C7FD4B8A8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D785A3-51A1-44E7-AA4C-457C05F4ED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30DFC-2E05-4E2F-A2F4-B3DE163D53B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91026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CB02CB-EDAF-479B-9E1A-C304FF668D3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7B286C-C7B1-4751-93B6-6F8579C2B0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423C9-4A9A-42C5-8FA7-32BAFF4A0E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37937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8BE171-F89C-4EC7-B490-0802A2F3FD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BF172A-2A25-449D-983C-7B4044E624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A61E8-3179-42C5-B4A3-DE2914E64B9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63322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9845AA-260D-4049-A1AB-4427E1682FD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718F814-BAB5-4302-972E-2096D24673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302C8-45C0-4D07-820B-F22C5A473A1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2409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93B2472-ADE4-4820-A36E-6DF73DEED7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52A902-A0D9-4C65-8151-8C87E9C542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3C75B-C9DB-4575-82D8-977F4A73992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785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EA754D-E6CA-43D4-89F3-136ACE5BB9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6254FD-ECDD-479B-9D11-4E89DDA1905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74E1A-F835-4E63-B712-1D4616ADF6B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45017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D97C328-CD9B-487D-974C-408158E95B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7035F07-2B5D-4DE7-8CD1-3E82C3E4D5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03CFD-690E-4E24-B440-F2622B41B97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4443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6E74C3-EB0D-4D00-9AF6-4EDC2A3EB1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ACD2F8-2BFA-488D-82F9-A1DB7D91FA6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98CC9-EE03-4FA7-97CF-9B5665C7AA5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17094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150EE-CB64-4E5F-8630-68C2C71B74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A4E7E6-E775-4FA4-892D-35E7EAC7FF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643A32-8ADC-4246-A899-35A29BF7D77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47524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EFB76F-6A2A-4DF8-A5CE-166B2AD01A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E8E0FD-91A4-497E-8CAD-7C80C3196D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C804B-7439-4496-A7B3-F23F1A052A1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67641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A519A8-7ADD-4742-9553-DC48221A79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13CD17-5FD9-4874-A43A-EC36C972E3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3A530-5B21-4DDA-AFFA-EEE9536FC69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612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91ED25C9-714C-4B19-A45B-4EB550AD5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pic>
        <p:nvPicPr>
          <p:cNvPr id="5" name="Picture 21" descr="pruh+znak_PF_13_gray5+fialovy_RGB">
            <a:extLst>
              <a:ext uri="{FF2B5EF4-FFF2-40B4-BE49-F238E27FC236}">
                <a16:creationId xmlns:a16="http://schemas.microsoft.com/office/drawing/2014/main" id="{5101E473-E385-4A91-BC0D-9DD3F3358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6">
            <a:extLst>
              <a:ext uri="{FF2B5EF4-FFF2-40B4-BE49-F238E27FC236}">
                <a16:creationId xmlns:a16="http://schemas.microsoft.com/office/drawing/2014/main" id="{3CC6F9B3-AC42-453A-BC79-5396082B0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pic>
        <p:nvPicPr>
          <p:cNvPr id="7" name="Picture 27" descr="PF_PPT_en">
            <a:extLst>
              <a:ext uri="{FF2B5EF4-FFF2-40B4-BE49-F238E27FC236}">
                <a16:creationId xmlns:a16="http://schemas.microsoft.com/office/drawing/2014/main" id="{35CDCC5F-342A-4A79-BBF5-376AC2F8E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1800"/>
            <a:ext cx="53879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5100" y="3860800"/>
            <a:ext cx="5969000" cy="2376488"/>
          </a:xfrm>
        </p:spPr>
        <p:txBody>
          <a:bodyPr bIns="1080000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5100" y="3141663"/>
            <a:ext cx="5969000" cy="6477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68676C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3DAB94F-E8CF-462E-8B20-77C1C18AE39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705100" y="6442075"/>
            <a:ext cx="4960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2340AB12-C309-4E26-A1A5-8359550278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442075"/>
            <a:ext cx="658812" cy="279400"/>
          </a:xfrm>
        </p:spPr>
        <p:txBody>
          <a:bodyPr/>
          <a:lstStyle>
            <a:lvl1pPr>
              <a:defRPr/>
            </a:lvl1pPr>
          </a:lstStyle>
          <a:p>
            <a:fld id="{65EABB13-797F-4068-BC89-1C2BDF3C77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73370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D597E5-86FA-49AA-9CA9-FEAEBA7DAB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936B2A-263B-4F88-AB26-DA1812301F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B9C77-4F28-4475-BA75-F20DC884642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04743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E52493-217D-461D-9F69-DF078EB93D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D14A0A-263E-4EB6-9C36-D435A50DFE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572C9-CEBD-4D79-AC7B-450FD448535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24821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2FB1FC-09F1-4DED-ACBF-A735E01242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C61D8A-500D-4DA6-B2D5-4484FFD275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97F7C-21D3-4994-B7C3-DD3DE70309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4880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3C4858A-BB7C-4E78-AA3E-069F890225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D9BB120-AE62-442B-9309-EDCE629BFE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9DE2C-569C-40FC-8BB3-6B7D528521B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683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3B5302-BE9A-46CC-A92F-B088CC3207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779BB72-E8E9-4A97-9B9C-13BC5A9C01B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7F574-234A-492D-8ACA-DE2F4D777FC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2029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BF0BCA-6C9B-4F55-95E3-7F2E4BD476C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F49927-E219-457F-BDFD-2B616AE796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0EBB1-2340-4C08-9B0C-35B6C412BD4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66837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71A2374-4910-4800-89F4-CD032397CF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D01B8D8-2A97-440F-882D-EC550E3CA7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415DC-C9F6-491B-9A01-2356F1078D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04137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AD67A9-8FDB-4FE4-A5BD-5D2E2E6A49F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B6BB03-FF7E-4A2B-B5A0-A9ADFB31ACD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97D32F-4F4C-4361-AC00-8B4EE9A7D52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46871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66E4E0-15D0-4739-905F-D5AD0847DD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C4F72E-7B5D-40CB-AA53-A207247268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BA894-2B39-4331-B12F-D1FD8B52A07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38127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3839BB-39C1-4B28-A6B7-2A7644DD0D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0FFE04-A3D5-46F4-8B0C-D2389B263F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2EE14-1FD2-485F-807A-A37A3B6761E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5811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0666D6-5189-426D-B10A-4E93BC53C2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B07301-114A-4D2D-9DFE-A8894F6B27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79C49-D0E0-4518-97E8-DCB7E984F3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42874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4C765E27-EED0-4BB3-948D-2F83AE357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pic>
        <p:nvPicPr>
          <p:cNvPr id="5" name="Picture 21" descr="pruh+znak_PF_13_gray5+fialovy_RGB">
            <a:extLst>
              <a:ext uri="{FF2B5EF4-FFF2-40B4-BE49-F238E27FC236}">
                <a16:creationId xmlns:a16="http://schemas.microsoft.com/office/drawing/2014/main" id="{8EDADF5D-3C17-49C2-B10F-560322529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6">
            <a:extLst>
              <a:ext uri="{FF2B5EF4-FFF2-40B4-BE49-F238E27FC236}">
                <a16:creationId xmlns:a16="http://schemas.microsoft.com/office/drawing/2014/main" id="{13ABF1E7-55B2-4C42-8E04-84686FC42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pic>
        <p:nvPicPr>
          <p:cNvPr id="7" name="Picture 27" descr="PF_PPT_en">
            <a:extLst>
              <a:ext uri="{FF2B5EF4-FFF2-40B4-BE49-F238E27FC236}">
                <a16:creationId xmlns:a16="http://schemas.microsoft.com/office/drawing/2014/main" id="{7D3D36CB-6CEE-4909-B27C-BE865A0B3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1800"/>
            <a:ext cx="53879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5100" y="3860800"/>
            <a:ext cx="5969000" cy="2376488"/>
          </a:xfrm>
        </p:spPr>
        <p:txBody>
          <a:bodyPr bIns="1080000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5100" y="3141663"/>
            <a:ext cx="5969000" cy="6477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68676C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3A0D15C-1B7B-40F6-B137-0F24DF1609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705100" y="6442075"/>
            <a:ext cx="4960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0AB7BD2-CB07-4EE7-BF58-B9031B2283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442075"/>
            <a:ext cx="658812" cy="279400"/>
          </a:xfrm>
        </p:spPr>
        <p:txBody>
          <a:bodyPr/>
          <a:lstStyle>
            <a:lvl1pPr>
              <a:defRPr/>
            </a:lvl1pPr>
          </a:lstStyle>
          <a:p>
            <a:fld id="{6B39CC66-4600-4525-B1D3-A39272FA5C1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354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F3A445-16D4-4121-B7D8-A88482A298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5B7E38-CFC8-4B20-A8AF-FE23C45F17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5EFAE-AFD3-456B-AF29-BB5B32755CC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37523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17D494-7C8A-4C84-B819-3F0A935B3E1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D69895-EEE0-4E54-981A-D503CC2BC1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F4B28-3559-4EC8-ACAC-A7213EEC30D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77254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2CA6C4-B7B7-4ECC-8374-A4B8B1F222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541C5B-299A-4EC8-A67A-6707C2FF39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ECE2E7-3DF2-4D08-AC67-788EDD610DA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758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8ADF6B-9B79-4655-912F-1BAB5869E4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EBA64C-24F0-4C97-A2A1-BFA5C6DC6B5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67AA0-719B-42AC-A4C4-3B521A178CD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4061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DB5BC6-1348-4297-B00D-A98289993B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C451FBD-4238-4365-8019-A005F9FDEC7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45FB9-8A57-445C-B07B-55825A90C79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90147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0D33CE-D585-4F0F-BDFD-6AAE25B847F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BB2BCC8-B27E-464F-B033-F55D42FB3C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14D61-97C5-4D05-AAF0-6D7CEC7224D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78467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E0142F0-F5CD-48A7-85BC-C2954B37C8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9C81968-B74A-4DC2-B706-A913351BDC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90529-54BE-4A40-BA5E-D338351BD65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49096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CF05C7-BD26-49E2-B22C-174F72E975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70A11B-95A1-411E-BC5A-038B7CEE6F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A4466-D513-47BE-9006-C309BAA93E9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3255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BDE712-8329-4341-ABA6-858304E0FF5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99EBD8-0898-47A0-AB57-030DD0B6EE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C56DF-6542-4EE3-AEFF-B0DA485E73C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99039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F10195-1361-49B8-9E1D-857B8DCADC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367629-8F7F-4D84-B2A7-CDDABF9AF6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3BD917-18CE-473C-94AA-530BC35BAFD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96302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65BB0D-7A65-48F3-BD6E-15FEF22DBB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AA1DDC-3A76-4B16-9321-B2738FF35C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A90B9-3732-4B31-9FC3-6C925C06C89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57802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3CEB3ABC-1C0A-4393-A9D6-EE91CEA34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pic>
        <p:nvPicPr>
          <p:cNvPr id="5" name="Picture 21" descr="pruh+znak_PF_13_gray5+fialovy_RGB">
            <a:extLst>
              <a:ext uri="{FF2B5EF4-FFF2-40B4-BE49-F238E27FC236}">
                <a16:creationId xmlns:a16="http://schemas.microsoft.com/office/drawing/2014/main" id="{FB4D17D3-279C-4862-A845-F5687BFD9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6">
            <a:extLst>
              <a:ext uri="{FF2B5EF4-FFF2-40B4-BE49-F238E27FC236}">
                <a16:creationId xmlns:a16="http://schemas.microsoft.com/office/drawing/2014/main" id="{D091F68C-13B1-4D33-9DC2-5EFD9334F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pic>
        <p:nvPicPr>
          <p:cNvPr id="7" name="Picture 27" descr="PF_PPT_en">
            <a:extLst>
              <a:ext uri="{FF2B5EF4-FFF2-40B4-BE49-F238E27FC236}">
                <a16:creationId xmlns:a16="http://schemas.microsoft.com/office/drawing/2014/main" id="{4B4DB16A-FB37-4816-9230-568D44574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1800"/>
            <a:ext cx="53879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5100" y="3860800"/>
            <a:ext cx="5969000" cy="2376488"/>
          </a:xfrm>
        </p:spPr>
        <p:txBody>
          <a:bodyPr bIns="1080000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5100" y="3141663"/>
            <a:ext cx="5969000" cy="6477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68676C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6D4AA22-56A2-4D30-9A2E-7FF15C3E38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705100" y="6442075"/>
            <a:ext cx="4960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CD649D1-AB7C-444E-98D2-44B64FCF1C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442075"/>
            <a:ext cx="658812" cy="279400"/>
          </a:xfrm>
        </p:spPr>
        <p:txBody>
          <a:bodyPr/>
          <a:lstStyle>
            <a:lvl1pPr>
              <a:defRPr/>
            </a:lvl1pPr>
          </a:lstStyle>
          <a:p>
            <a:fld id="{589CF13C-FA17-4BC9-A585-45A4C6630D1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40545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F42FCF-934F-4CD3-957A-A95485BBCCA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6AE24B-7F7C-4028-9D9A-6051360379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EA0F1-7975-4DA7-B5D8-AE483A1261F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36025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FCEBAE-B053-4A72-A164-6CB046B34E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E1FD91-ED96-423F-8A5E-9D0B730DF0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D41ED-B22F-4B54-97D6-6EB9F6B64CA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025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6853BC5-ABCD-465E-8F9F-D7D8269062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F4463D0-110F-4EF0-8E9C-A3A5D7A03C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FA5FC-C154-4D10-B6A5-BD946B538FB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43552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4DD0CB-4EDE-48DE-83DB-FD26A84931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01DCD6-FE9C-4C28-8681-DD1B447941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BD664-5C27-4BFA-83CC-3CF49DFF5BE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38181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0DB9EAE-82C8-4391-9E86-0DFF34B17BF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9A1391-82B3-4A11-9F38-CFC733D096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DFC37-2AD4-4221-8071-842AE2FD633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39595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02DE0B-D690-4BAE-89CC-C65AA0D161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14FEB7-936C-4505-B45E-6BD832932E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49D5DB-F583-4701-A895-1E3F0928ABD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74155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35D5C30-C7CE-433E-BC3E-72A8348F98F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D82EA56-097A-47FC-9591-DBF4BFD8C1B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ABD29-8A9D-4169-9B54-9B47032C9E6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6714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1AE65D-0E3D-42EF-B71F-7E08F4F803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C6A4D-8826-473E-A22E-D3E272EE2B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E2EA4-2E91-4882-9104-22BF09A8340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73469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7EF4F6-A927-44E1-A528-BDD74095EFA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5B86AD-6E48-4938-8133-5DCB488D3C2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3F5C5-08FC-4F51-9999-D69F431B92B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00056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4C9891-BDDF-4C1D-AAB4-ADC99D0D88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5F70A5-37B1-4B08-AA24-6281122A35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3CFA6-6998-407F-9947-0EA3D41F1FD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85379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4167CC-E9B6-42BC-88AF-2714EB5372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CE5F3C-D240-41A2-880F-9153CC50DA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5CC2E-B607-4484-B551-31C91658364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27658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7A824241-DD95-4D63-B292-D5E292768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pic>
        <p:nvPicPr>
          <p:cNvPr id="5" name="Picture 21" descr="pruh+znak_PF_13_gray5+fialovy_RGB">
            <a:extLst>
              <a:ext uri="{FF2B5EF4-FFF2-40B4-BE49-F238E27FC236}">
                <a16:creationId xmlns:a16="http://schemas.microsoft.com/office/drawing/2014/main" id="{C6AB4C90-F95C-45DC-B639-33A2EC9AD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6">
            <a:extLst>
              <a:ext uri="{FF2B5EF4-FFF2-40B4-BE49-F238E27FC236}">
                <a16:creationId xmlns:a16="http://schemas.microsoft.com/office/drawing/2014/main" id="{3D02014C-9978-4FE0-B832-C61E17033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pic>
        <p:nvPicPr>
          <p:cNvPr id="7" name="Picture 27" descr="PF_PPT_en">
            <a:extLst>
              <a:ext uri="{FF2B5EF4-FFF2-40B4-BE49-F238E27FC236}">
                <a16:creationId xmlns:a16="http://schemas.microsoft.com/office/drawing/2014/main" id="{F989A4E6-9CE8-4E81-81F1-0D108DB69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1800"/>
            <a:ext cx="53879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5100" y="3860800"/>
            <a:ext cx="5969000" cy="2376488"/>
          </a:xfrm>
        </p:spPr>
        <p:txBody>
          <a:bodyPr bIns="1080000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5100" y="3141663"/>
            <a:ext cx="5969000" cy="6477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68676C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5466C92-780C-40C5-B190-B663BF613E9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705100" y="6442075"/>
            <a:ext cx="4960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21EC43E-2CD8-44B0-BA25-BA479F1D77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442075"/>
            <a:ext cx="658812" cy="279400"/>
          </a:xfrm>
        </p:spPr>
        <p:txBody>
          <a:bodyPr/>
          <a:lstStyle>
            <a:lvl1pPr>
              <a:defRPr/>
            </a:lvl1pPr>
          </a:lstStyle>
          <a:p>
            <a:fld id="{84AF27DD-DF01-458C-8CEE-5FA8F22F5C1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09350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EBB2B6-C9D2-4402-8706-096C00ACB1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6E18D7-9D58-488C-B4CE-18B5FA7F00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270B9-A7B2-462B-AD39-CD4750D65AB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559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C51585-6A36-4EE7-9308-946C3366B15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433A8F-875E-4C21-BDA6-75BAF81E1C6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C26307-B2E6-40F4-B5B8-6715178BFC7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89332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052C91-521A-413D-AB45-CFDEEC4ADC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369C2E-A310-4E27-903A-39A54CD728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3279D-032D-43F3-9986-738BD85D811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53854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782CFA-D33D-4830-A805-C3F29AD3AC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F38B1C-3014-4994-8937-FB1DCC0320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A2422-BB9E-4A6C-BCA8-9B900A8FFFD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48951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F5ACAEB-2D11-47CA-8F39-7795A2F295F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3FC90DD-1481-4E4C-92EC-D0838184FA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04376F-6984-4565-95A7-F7478D750E4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27452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2504ED0-2F92-40D6-B20A-CAC052D07B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0AB1B1-4E8A-4778-8197-DB8B2A6E07C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AA53E-E7E5-439C-80DE-B7BDD0A4943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56496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9ADFD44-C89F-4B61-9DFB-DA82B12B6A5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631ECD-4EA6-4367-B145-E53EEB7332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C2A12-0A3B-4EA6-A24A-0B4F1D39C03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10156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B2E2EF-467B-4F7C-BE39-02A42C9F3A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CBB11-2509-4094-98D2-600817B435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46B2C-4442-4A83-AB11-1BC3724C75E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2448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DB428C-B43F-4A94-8054-DD37F5A6C2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12648C-3250-44FE-A6FA-1BFBF2E081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C3FF5-96DB-4E04-B0AD-DC56CDC7F06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75819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6CE89C-1D40-4EC5-99C2-ECCE020F3E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F8887A-D7AA-4FBC-A2DB-CDC418FC78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A1540-1C1F-4CAC-9E80-5780551A829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16123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EF693E-7107-4F67-A470-C77881691C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7E7BE5-A115-45EC-B877-6A1B81E0CDC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97DF3-6233-46C6-AA60-9C1DDA9EF0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68372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61E819A4-874A-4C7A-8B57-5D55E2287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pic>
        <p:nvPicPr>
          <p:cNvPr id="5" name="Picture 21" descr="pruh+znak_PF_13_gray5+fialovy_RGB">
            <a:extLst>
              <a:ext uri="{FF2B5EF4-FFF2-40B4-BE49-F238E27FC236}">
                <a16:creationId xmlns:a16="http://schemas.microsoft.com/office/drawing/2014/main" id="{46C8AADF-D1F7-4D22-9F9C-806F19450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6">
            <a:extLst>
              <a:ext uri="{FF2B5EF4-FFF2-40B4-BE49-F238E27FC236}">
                <a16:creationId xmlns:a16="http://schemas.microsoft.com/office/drawing/2014/main" id="{F4F7DF42-F559-4AF0-89C1-0C8A18DF3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pic>
        <p:nvPicPr>
          <p:cNvPr id="7" name="Picture 27" descr="PF_PPT_en">
            <a:extLst>
              <a:ext uri="{FF2B5EF4-FFF2-40B4-BE49-F238E27FC236}">
                <a16:creationId xmlns:a16="http://schemas.microsoft.com/office/drawing/2014/main" id="{CC4AA3EA-56C4-455B-A5C2-1132247BA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1800"/>
            <a:ext cx="53879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5100" y="3860800"/>
            <a:ext cx="5969000" cy="2376488"/>
          </a:xfrm>
        </p:spPr>
        <p:txBody>
          <a:bodyPr bIns="1080000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5100" y="3141663"/>
            <a:ext cx="5969000" cy="6477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68676C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8260791-4986-42A0-8FE4-C386E178B4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705100" y="6442075"/>
            <a:ext cx="4960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D4C2D89-78C8-4921-BC61-3B3DC7E4446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7988" y="6442075"/>
            <a:ext cx="658812" cy="279400"/>
          </a:xfrm>
        </p:spPr>
        <p:txBody>
          <a:bodyPr/>
          <a:lstStyle>
            <a:lvl1pPr>
              <a:defRPr/>
            </a:lvl1pPr>
          </a:lstStyle>
          <a:p>
            <a:fld id="{1A9DB250-59B7-4227-A678-80558C14016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89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4214AF-8C68-4670-96D3-BC65262FED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7EED45-3EA7-4980-B465-39F86BD3A9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0914B-3E52-4E0F-BF37-D379C3A63B3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42336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279047-F525-419E-B3CE-EE7B81DA70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3E1C49-6F61-4F33-A319-EA28ACEFA9B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3A161D-042C-4D84-8ED3-CB3FB4D1607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7331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7C124C-FB4B-48B9-B1E8-8807AF24A4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5BE414-7AAB-45D6-AAE6-B93CF40D83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0269E-A072-459F-87B2-D425BE8F4A4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07544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8DB45-2159-4DD4-A39A-EC027C8CFC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7FEB5-C1C1-4580-ABFE-FBCDEF82ED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41FD4-D7AA-4209-828D-D7DBBBF826F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32811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275BBB2-A2BA-4A0A-846B-4E52F3E5ED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B05018B-CEDE-4D7A-A99C-2E652323B6D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7EBE3-EF95-491D-856A-2B2AC872FB8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8916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35E025-8EA5-4287-8F9C-D211450E0E8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2B8BC7-0D98-4AC5-8C07-454BBF84BD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56C07-588F-4F5F-AD28-9FDC8147CCE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72200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9BA038-F1D2-42EF-9BF4-2E4A5BB0A6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9A9A6A5-4C70-4720-9F61-9AA5A064CE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BE985-A3D7-47ED-84C0-617AC71CA74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27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5C46EE-895B-4A00-9145-3EB365692A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AB0E3-4587-418F-B3B4-56708895F95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CE5A2-A7CF-4AD3-80ED-2F7707DD8EF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0997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50D4A6-1572-42C8-AF35-FA936C61B5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3D5774-B716-49FE-9E9F-070FACB5F7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60EF0-8234-479E-B3CD-05E86BDA142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88020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47FE38-FA17-4137-88DE-2D69B8F711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BF6523-46A2-499E-8B23-A037B4877C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44F2B-B7FD-4EC2-A2EA-7EA5B2E24AE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5472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4B091C-3CF9-4B81-8619-C791C6B62D2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139972-73B1-482C-9762-A5F1BB6CBD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A8E29-E56A-45EA-A5F6-0F7285BFD0D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071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>
            <a:extLst>
              <a:ext uri="{FF2B5EF4-FFF2-40B4-BE49-F238E27FC236}">
                <a16:creationId xmlns:a16="http://schemas.microsoft.com/office/drawing/2014/main" id="{39D894B0-6BE8-4709-A135-A4F8C37F3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"/>
            <a:ext cx="9144000" cy="889000"/>
          </a:xfrm>
          <a:prstGeom prst="rect">
            <a:avLst/>
          </a:prstGeom>
          <a:solidFill>
            <a:srgbClr val="DFE1E2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cs-CZ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11DC0ECD-7462-4D20-9F8E-DE6C68314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E452BD98-FA07-41DF-80A0-AE8012766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26308" name="Rectangle 4">
            <a:extLst>
              <a:ext uri="{FF2B5EF4-FFF2-40B4-BE49-F238E27FC236}">
                <a16:creationId xmlns:a16="http://schemas.microsoft.com/office/drawing/2014/main" id="{ACDD3F78-6CB8-47F9-95D8-BCA06F773B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77777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6309" name="Rectangle 5">
            <a:extLst>
              <a:ext uri="{FF2B5EF4-FFF2-40B4-BE49-F238E27FC236}">
                <a16:creationId xmlns:a16="http://schemas.microsoft.com/office/drawing/2014/main" id="{41C407A0-5482-4E8B-806B-949A9FA415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Trebuchet MS" panose="020B0603020202020204" pitchFamily="34" charset="0"/>
              </a:defRPr>
            </a:lvl1pPr>
          </a:lstStyle>
          <a:p>
            <a:fld id="{9CEC144E-C030-4BE5-A4F7-9553F50B714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3079" name="Text Box 10">
            <a:extLst>
              <a:ext uri="{FF2B5EF4-FFF2-40B4-BE49-F238E27FC236}">
                <a16:creationId xmlns:a16="http://schemas.microsoft.com/office/drawing/2014/main" id="{1E9C16F6-B727-4DA3-835C-BE158BD80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61925"/>
            <a:ext cx="2160588" cy="2127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>
                <a:solidFill>
                  <a:srgbClr val="68676C"/>
                </a:solidFill>
                <a:latin typeface="Trebuchet MS" pitchFamily="34" charset="0"/>
                <a:cs typeface="Arial" charset="0"/>
              </a:rPr>
              <a:t>www.law.muni.cz</a:t>
            </a:r>
          </a:p>
        </p:txBody>
      </p:sp>
      <p:pic>
        <p:nvPicPr>
          <p:cNvPr id="1032" name="Picture 24" descr="PF_PPT_nahled">
            <a:extLst>
              <a:ext uri="{FF2B5EF4-FFF2-40B4-BE49-F238E27FC236}">
                <a16:creationId xmlns:a16="http://schemas.microsoft.com/office/drawing/2014/main" id="{37C2D288-1DA1-4781-84E1-7BC5871E8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-6350"/>
            <a:ext cx="2339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25">
            <a:extLst>
              <a:ext uri="{FF2B5EF4-FFF2-40B4-BE49-F238E27FC236}">
                <a16:creationId xmlns:a16="http://schemas.microsoft.com/office/drawing/2014/main" id="{A87140CC-1769-4450-AE24-4DE39DE77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8191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cs-CZ"/>
          </a:p>
        </p:txBody>
      </p:sp>
      <p:pic>
        <p:nvPicPr>
          <p:cNvPr id="1034" name="Picture 28" descr="PF_PPT_en2">
            <a:extLst>
              <a:ext uri="{FF2B5EF4-FFF2-40B4-BE49-F238E27FC236}">
                <a16:creationId xmlns:a16="http://schemas.microsoft.com/office/drawing/2014/main" id="{7122E0C1-EE53-4200-A589-F83B7C1F9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15900"/>
            <a:ext cx="20224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252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>
            <a:extLst>
              <a:ext uri="{FF2B5EF4-FFF2-40B4-BE49-F238E27FC236}">
                <a16:creationId xmlns:a16="http://schemas.microsoft.com/office/drawing/2014/main" id="{F379A89F-5587-4A9B-AE92-0E8FEFD49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"/>
            <a:ext cx="9144000" cy="889000"/>
          </a:xfrm>
          <a:prstGeom prst="rect">
            <a:avLst/>
          </a:prstGeom>
          <a:solidFill>
            <a:srgbClr val="DFE1E2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B2A050E-50B6-4AFF-80FB-820508650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108508D5-68F1-496F-B68F-1EB5D0D34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26308" name="Rectangle 4">
            <a:extLst>
              <a:ext uri="{FF2B5EF4-FFF2-40B4-BE49-F238E27FC236}">
                <a16:creationId xmlns:a16="http://schemas.microsoft.com/office/drawing/2014/main" id="{DD5DABF8-F794-4C76-BA89-51049D499D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77777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6309" name="Rectangle 5">
            <a:extLst>
              <a:ext uri="{FF2B5EF4-FFF2-40B4-BE49-F238E27FC236}">
                <a16:creationId xmlns:a16="http://schemas.microsoft.com/office/drawing/2014/main" id="{CC096CCE-09FC-4032-9B6A-2D5C5801AD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00"/>
                </a:solidFill>
                <a:latin typeface="Trebuchet MS" panose="020B0603020202020204" pitchFamily="34" charset="0"/>
              </a:defRPr>
            </a:lvl1pPr>
          </a:lstStyle>
          <a:p>
            <a:fld id="{5E6537A2-C1A7-4172-B15B-9292CB68ADE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2295" name="Text Box 10">
            <a:extLst>
              <a:ext uri="{FF2B5EF4-FFF2-40B4-BE49-F238E27FC236}">
                <a16:creationId xmlns:a16="http://schemas.microsoft.com/office/drawing/2014/main" id="{FC179C95-C9BD-4719-97F4-B7CDE11E5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61925"/>
            <a:ext cx="2160588" cy="2127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>
                <a:solidFill>
                  <a:srgbClr val="68676C"/>
                </a:solidFill>
                <a:latin typeface="Trebuchet MS" pitchFamily="34" charset="0"/>
                <a:cs typeface="Arial" charset="0"/>
              </a:rPr>
              <a:t>www.law.muni.cz</a:t>
            </a:r>
          </a:p>
        </p:txBody>
      </p:sp>
      <p:pic>
        <p:nvPicPr>
          <p:cNvPr id="10248" name="Picture 24" descr="PF_PPT_nahled">
            <a:extLst>
              <a:ext uri="{FF2B5EF4-FFF2-40B4-BE49-F238E27FC236}">
                <a16:creationId xmlns:a16="http://schemas.microsoft.com/office/drawing/2014/main" id="{EB22635C-3384-4C5F-8B7B-CA6E6FFEE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-6350"/>
            <a:ext cx="2339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25">
            <a:extLst>
              <a:ext uri="{FF2B5EF4-FFF2-40B4-BE49-F238E27FC236}">
                <a16:creationId xmlns:a16="http://schemas.microsoft.com/office/drawing/2014/main" id="{0EABB559-237C-47A6-8498-B06ADC6BC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8191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pic>
        <p:nvPicPr>
          <p:cNvPr id="10250" name="Picture 28" descr="PF_PPT_en2">
            <a:extLst>
              <a:ext uri="{FF2B5EF4-FFF2-40B4-BE49-F238E27FC236}">
                <a16:creationId xmlns:a16="http://schemas.microsoft.com/office/drawing/2014/main" id="{2D8553DF-ECDF-4DEE-A254-A85638305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15900"/>
            <a:ext cx="20224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260" r:id="rId1"/>
    <p:sldLayoutId id="2147487242" r:id="rId2"/>
    <p:sldLayoutId id="2147487243" r:id="rId3"/>
    <p:sldLayoutId id="2147487244" r:id="rId4"/>
    <p:sldLayoutId id="2147487245" r:id="rId5"/>
    <p:sldLayoutId id="2147487246" r:id="rId6"/>
    <p:sldLayoutId id="2147487247" r:id="rId7"/>
    <p:sldLayoutId id="2147487248" r:id="rId8"/>
    <p:sldLayoutId id="2147487249" r:id="rId9"/>
    <p:sldLayoutId id="2147487250" r:id="rId10"/>
    <p:sldLayoutId id="214748725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12EE48C-B16F-486B-A32D-7190DEBAC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cs-CZ"/>
          </a:p>
        </p:txBody>
      </p:sp>
      <p:sp>
        <p:nvSpPr>
          <p:cNvPr id="227332" name="Rectangle 4">
            <a:extLst>
              <a:ext uri="{FF2B5EF4-FFF2-40B4-BE49-F238E27FC236}">
                <a16:creationId xmlns:a16="http://schemas.microsoft.com/office/drawing/2014/main" id="{CDF172A5-AE40-4695-B394-995190604A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5100" y="6442075"/>
            <a:ext cx="496093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77777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052" name="Rectangle 11">
            <a:extLst>
              <a:ext uri="{FF2B5EF4-FFF2-40B4-BE49-F238E27FC236}">
                <a16:creationId xmlns:a16="http://schemas.microsoft.com/office/drawing/2014/main" id="{127749C6-728C-468E-A6AB-1C89910A59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05100" y="3141663"/>
            <a:ext cx="59690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077" name="Rectangle 22">
            <a:extLst>
              <a:ext uri="{FF2B5EF4-FFF2-40B4-BE49-F238E27FC236}">
                <a16:creationId xmlns:a16="http://schemas.microsoft.com/office/drawing/2014/main" id="{BBA7F5EE-00E6-4416-8A80-37A7BF03A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cs-CZ"/>
          </a:p>
        </p:txBody>
      </p:sp>
      <p:pic>
        <p:nvPicPr>
          <p:cNvPr id="2054" name="Picture 24" descr="pruh+znak_PF_13_gray5+fialovy_RGB">
            <a:extLst>
              <a:ext uri="{FF2B5EF4-FFF2-40B4-BE49-F238E27FC236}">
                <a16:creationId xmlns:a16="http://schemas.microsoft.com/office/drawing/2014/main" id="{0CE14DF9-03C2-482B-86B1-906026D9C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5" descr="PF_PPT_en">
            <a:extLst>
              <a:ext uri="{FF2B5EF4-FFF2-40B4-BE49-F238E27FC236}">
                <a16:creationId xmlns:a16="http://schemas.microsoft.com/office/drawing/2014/main" id="{A4BF3E4C-D91B-41E5-9A9D-9389A167D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1800"/>
            <a:ext cx="53879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61" r:id="rId1"/>
    <p:sldLayoutId id="2147487162" r:id="rId2"/>
    <p:sldLayoutId id="2147487163" r:id="rId3"/>
    <p:sldLayoutId id="2147487164" r:id="rId4"/>
    <p:sldLayoutId id="2147487165" r:id="rId5"/>
    <p:sldLayoutId id="2147487166" r:id="rId6"/>
    <p:sldLayoutId id="2147487167" r:id="rId7"/>
    <p:sldLayoutId id="2147487168" r:id="rId8"/>
    <p:sldLayoutId id="2147487169" r:id="rId9"/>
    <p:sldLayoutId id="2147487170" r:id="rId10"/>
    <p:sldLayoutId id="2147487171" r:id="rId11"/>
  </p:sldLayoutIdLst>
  <p:hf sldNum="0"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anose="05000000000000000000" pitchFamily="2" charset="2"/>
        <a:defRPr sz="5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anose="05000000000000000000" pitchFamily="2" charset="2"/>
        <a:defRPr sz="5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anose="05000000000000000000" pitchFamily="2" charset="2"/>
        <a:defRPr sz="5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anose="05000000000000000000" pitchFamily="2" charset="2"/>
        <a:defRPr sz="5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anose="05000000000000000000" pitchFamily="2" charset="2"/>
        <a:defRPr sz="52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anose="05000000000000000000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anose="05000000000000000000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D1E1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>
            <a:extLst>
              <a:ext uri="{FF2B5EF4-FFF2-40B4-BE49-F238E27FC236}">
                <a16:creationId xmlns:a16="http://schemas.microsoft.com/office/drawing/2014/main" id="{EFDC305C-CF2E-40C0-903C-E1E40D735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"/>
            <a:ext cx="9144000" cy="889000"/>
          </a:xfrm>
          <a:prstGeom prst="rect">
            <a:avLst/>
          </a:prstGeom>
          <a:solidFill>
            <a:srgbClr val="DFE1E2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A9B9BE49-E849-4515-92D4-4F185C0EA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E4BED085-D9DE-42B2-AA95-453638BE9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26308" name="Rectangle 4">
            <a:extLst>
              <a:ext uri="{FF2B5EF4-FFF2-40B4-BE49-F238E27FC236}">
                <a16:creationId xmlns:a16="http://schemas.microsoft.com/office/drawing/2014/main" id="{4D56F4E1-2736-4B53-BCF0-F4B627A0E0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77777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6309" name="Rectangle 5">
            <a:extLst>
              <a:ext uri="{FF2B5EF4-FFF2-40B4-BE49-F238E27FC236}">
                <a16:creationId xmlns:a16="http://schemas.microsoft.com/office/drawing/2014/main" id="{D18E7ADF-40F1-478F-9DC2-38333C1F00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00"/>
                </a:solidFill>
                <a:latin typeface="Trebuchet MS" panose="020B0603020202020204" pitchFamily="34" charset="0"/>
              </a:defRPr>
            </a:lvl1pPr>
          </a:lstStyle>
          <a:p>
            <a:fld id="{8DC44F4C-6398-4C1F-BC72-72E804544F3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127" name="Text Box 10">
            <a:extLst>
              <a:ext uri="{FF2B5EF4-FFF2-40B4-BE49-F238E27FC236}">
                <a16:creationId xmlns:a16="http://schemas.microsoft.com/office/drawing/2014/main" id="{F87017CC-5DA1-4745-B490-9174B6848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61925"/>
            <a:ext cx="2160588" cy="2127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>
                <a:solidFill>
                  <a:srgbClr val="68676C"/>
                </a:solidFill>
                <a:latin typeface="Trebuchet MS" pitchFamily="34" charset="0"/>
                <a:cs typeface="Arial" charset="0"/>
              </a:rPr>
              <a:t>www.law.muni.cz</a:t>
            </a:r>
          </a:p>
        </p:txBody>
      </p:sp>
      <p:pic>
        <p:nvPicPr>
          <p:cNvPr id="3080" name="Picture 24" descr="PF_PPT_nahled">
            <a:extLst>
              <a:ext uri="{FF2B5EF4-FFF2-40B4-BE49-F238E27FC236}">
                <a16:creationId xmlns:a16="http://schemas.microsoft.com/office/drawing/2014/main" id="{F85340C2-E3DC-405F-96B1-E1E0B49DD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-6350"/>
            <a:ext cx="2339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25">
            <a:extLst>
              <a:ext uri="{FF2B5EF4-FFF2-40B4-BE49-F238E27FC236}">
                <a16:creationId xmlns:a16="http://schemas.microsoft.com/office/drawing/2014/main" id="{C48DA04E-D7DC-4AC0-AF7B-0113166F3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8191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pic>
        <p:nvPicPr>
          <p:cNvPr id="3082" name="Picture 28" descr="PF_PPT_en2">
            <a:extLst>
              <a:ext uri="{FF2B5EF4-FFF2-40B4-BE49-F238E27FC236}">
                <a16:creationId xmlns:a16="http://schemas.microsoft.com/office/drawing/2014/main" id="{78573CC6-D6CC-4E6F-ACD4-E5C19D380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15900"/>
            <a:ext cx="20224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253" r:id="rId1"/>
    <p:sldLayoutId id="2147487172" r:id="rId2"/>
    <p:sldLayoutId id="2147487173" r:id="rId3"/>
    <p:sldLayoutId id="2147487174" r:id="rId4"/>
    <p:sldLayoutId id="2147487175" r:id="rId5"/>
    <p:sldLayoutId id="2147487176" r:id="rId6"/>
    <p:sldLayoutId id="2147487177" r:id="rId7"/>
    <p:sldLayoutId id="2147487178" r:id="rId8"/>
    <p:sldLayoutId id="2147487179" r:id="rId9"/>
    <p:sldLayoutId id="2147487180" r:id="rId10"/>
    <p:sldLayoutId id="214748718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>
            <a:extLst>
              <a:ext uri="{FF2B5EF4-FFF2-40B4-BE49-F238E27FC236}">
                <a16:creationId xmlns:a16="http://schemas.microsoft.com/office/drawing/2014/main" id="{4AEFF9A5-68DB-440F-AC49-9B167CDB9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"/>
            <a:ext cx="9144000" cy="889000"/>
          </a:xfrm>
          <a:prstGeom prst="rect">
            <a:avLst/>
          </a:prstGeom>
          <a:solidFill>
            <a:srgbClr val="DFE1E2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50AA1D22-E64A-4373-9357-43C71932C7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C3809F27-4E78-4BB6-9D2E-412A8C6C97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26308" name="Rectangle 4">
            <a:extLst>
              <a:ext uri="{FF2B5EF4-FFF2-40B4-BE49-F238E27FC236}">
                <a16:creationId xmlns:a16="http://schemas.microsoft.com/office/drawing/2014/main" id="{20D2B91F-732A-4498-94E6-5821982850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77777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6309" name="Rectangle 5">
            <a:extLst>
              <a:ext uri="{FF2B5EF4-FFF2-40B4-BE49-F238E27FC236}">
                <a16:creationId xmlns:a16="http://schemas.microsoft.com/office/drawing/2014/main" id="{AD512964-391F-470A-AAB0-B49A91FBD5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00"/>
                </a:solidFill>
                <a:latin typeface="Trebuchet MS" panose="020B0603020202020204" pitchFamily="34" charset="0"/>
              </a:defRPr>
            </a:lvl1pPr>
          </a:lstStyle>
          <a:p>
            <a:fld id="{865B1E8F-70E3-403E-9720-951C9854D0B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151" name="Text Box 10">
            <a:extLst>
              <a:ext uri="{FF2B5EF4-FFF2-40B4-BE49-F238E27FC236}">
                <a16:creationId xmlns:a16="http://schemas.microsoft.com/office/drawing/2014/main" id="{49C3E7AE-03DE-4138-AB4A-623D6A7DF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61925"/>
            <a:ext cx="2160588" cy="2127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>
                <a:solidFill>
                  <a:srgbClr val="68676C"/>
                </a:solidFill>
                <a:latin typeface="Trebuchet MS" pitchFamily="34" charset="0"/>
                <a:cs typeface="Arial" charset="0"/>
              </a:rPr>
              <a:t>www.law.muni.cz</a:t>
            </a:r>
          </a:p>
        </p:txBody>
      </p:sp>
      <p:pic>
        <p:nvPicPr>
          <p:cNvPr id="4104" name="Picture 24" descr="PF_PPT_nahled">
            <a:extLst>
              <a:ext uri="{FF2B5EF4-FFF2-40B4-BE49-F238E27FC236}">
                <a16:creationId xmlns:a16="http://schemas.microsoft.com/office/drawing/2014/main" id="{3DCEA3A0-CAD5-45C3-8E5C-62F909C1E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-6350"/>
            <a:ext cx="2339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25">
            <a:extLst>
              <a:ext uri="{FF2B5EF4-FFF2-40B4-BE49-F238E27FC236}">
                <a16:creationId xmlns:a16="http://schemas.microsoft.com/office/drawing/2014/main" id="{EE5D5BE3-D286-4B8A-8F5A-17F89222B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8191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pic>
        <p:nvPicPr>
          <p:cNvPr id="4106" name="Picture 28" descr="PF_PPT_en2">
            <a:extLst>
              <a:ext uri="{FF2B5EF4-FFF2-40B4-BE49-F238E27FC236}">
                <a16:creationId xmlns:a16="http://schemas.microsoft.com/office/drawing/2014/main" id="{D14BF712-F17C-4A77-8B87-CB525BB15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15900"/>
            <a:ext cx="20224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254" r:id="rId1"/>
    <p:sldLayoutId id="2147487182" r:id="rId2"/>
    <p:sldLayoutId id="2147487183" r:id="rId3"/>
    <p:sldLayoutId id="2147487184" r:id="rId4"/>
    <p:sldLayoutId id="2147487185" r:id="rId5"/>
    <p:sldLayoutId id="2147487186" r:id="rId6"/>
    <p:sldLayoutId id="2147487187" r:id="rId7"/>
    <p:sldLayoutId id="2147487188" r:id="rId8"/>
    <p:sldLayoutId id="2147487189" r:id="rId9"/>
    <p:sldLayoutId id="2147487190" r:id="rId10"/>
    <p:sldLayoutId id="214748719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30634868-F49D-4EA3-8CAC-048B53765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"/>
            <a:ext cx="9144000" cy="889000"/>
          </a:xfrm>
          <a:prstGeom prst="rect">
            <a:avLst/>
          </a:prstGeom>
          <a:solidFill>
            <a:srgbClr val="DFE1E2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973CEE6-461C-459A-B93B-CEC1C0F0C9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B995C0D-D5C8-446E-B164-4D8865D0A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26308" name="Rectangle 4">
            <a:extLst>
              <a:ext uri="{FF2B5EF4-FFF2-40B4-BE49-F238E27FC236}">
                <a16:creationId xmlns:a16="http://schemas.microsoft.com/office/drawing/2014/main" id="{A44ABCBC-248F-41CE-A67A-2AE7C3A72C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77777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6309" name="Rectangle 5">
            <a:extLst>
              <a:ext uri="{FF2B5EF4-FFF2-40B4-BE49-F238E27FC236}">
                <a16:creationId xmlns:a16="http://schemas.microsoft.com/office/drawing/2014/main" id="{6F073D2E-7761-412C-81CB-867EFBC89D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00"/>
                </a:solidFill>
                <a:latin typeface="Trebuchet MS" panose="020B0603020202020204" pitchFamily="34" charset="0"/>
              </a:defRPr>
            </a:lvl1pPr>
          </a:lstStyle>
          <a:p>
            <a:fld id="{F7AE9285-F9E1-455C-8202-C9C7AB64CD7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175" name="Text Box 10">
            <a:extLst>
              <a:ext uri="{FF2B5EF4-FFF2-40B4-BE49-F238E27FC236}">
                <a16:creationId xmlns:a16="http://schemas.microsoft.com/office/drawing/2014/main" id="{93E8D31A-CE1D-449B-A05C-3A286C789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61925"/>
            <a:ext cx="2160588" cy="2127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>
                <a:solidFill>
                  <a:srgbClr val="68676C"/>
                </a:solidFill>
                <a:latin typeface="Trebuchet MS" pitchFamily="34" charset="0"/>
                <a:cs typeface="Arial" charset="0"/>
              </a:rPr>
              <a:t>www.law.muni.cz</a:t>
            </a:r>
          </a:p>
        </p:txBody>
      </p:sp>
      <p:pic>
        <p:nvPicPr>
          <p:cNvPr id="5128" name="Picture 24" descr="PF_PPT_nahled">
            <a:extLst>
              <a:ext uri="{FF2B5EF4-FFF2-40B4-BE49-F238E27FC236}">
                <a16:creationId xmlns:a16="http://schemas.microsoft.com/office/drawing/2014/main" id="{37F86C89-7ABC-46B3-9126-DCC206392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-6350"/>
            <a:ext cx="2339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25">
            <a:extLst>
              <a:ext uri="{FF2B5EF4-FFF2-40B4-BE49-F238E27FC236}">
                <a16:creationId xmlns:a16="http://schemas.microsoft.com/office/drawing/2014/main" id="{06BCCC32-23F1-4D50-865B-C3517DBB5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8191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pic>
        <p:nvPicPr>
          <p:cNvPr id="5130" name="Picture 28" descr="PF_PPT_en2">
            <a:extLst>
              <a:ext uri="{FF2B5EF4-FFF2-40B4-BE49-F238E27FC236}">
                <a16:creationId xmlns:a16="http://schemas.microsoft.com/office/drawing/2014/main" id="{C5243214-F26E-4754-91F6-D537326FB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15900"/>
            <a:ext cx="20224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255" r:id="rId1"/>
    <p:sldLayoutId id="2147487192" r:id="rId2"/>
    <p:sldLayoutId id="2147487193" r:id="rId3"/>
    <p:sldLayoutId id="2147487194" r:id="rId4"/>
    <p:sldLayoutId id="2147487195" r:id="rId5"/>
    <p:sldLayoutId id="2147487196" r:id="rId6"/>
    <p:sldLayoutId id="2147487197" r:id="rId7"/>
    <p:sldLayoutId id="2147487198" r:id="rId8"/>
    <p:sldLayoutId id="2147487199" r:id="rId9"/>
    <p:sldLayoutId id="2147487200" r:id="rId10"/>
    <p:sldLayoutId id="214748720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>
            <a:extLst>
              <a:ext uri="{FF2B5EF4-FFF2-40B4-BE49-F238E27FC236}">
                <a16:creationId xmlns:a16="http://schemas.microsoft.com/office/drawing/2014/main" id="{3254AD37-913F-4D33-A0E6-867705E56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"/>
            <a:ext cx="9144000" cy="889000"/>
          </a:xfrm>
          <a:prstGeom prst="rect">
            <a:avLst/>
          </a:prstGeom>
          <a:solidFill>
            <a:srgbClr val="DFE1E2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0B75D44-51A6-4BA2-8026-C250F521FE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D9FE4C7-1B49-4316-BF0F-241E13ACD6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26308" name="Rectangle 4">
            <a:extLst>
              <a:ext uri="{FF2B5EF4-FFF2-40B4-BE49-F238E27FC236}">
                <a16:creationId xmlns:a16="http://schemas.microsoft.com/office/drawing/2014/main" id="{A1954155-6C71-4A28-8C59-3DA9254639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77777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6309" name="Rectangle 5">
            <a:extLst>
              <a:ext uri="{FF2B5EF4-FFF2-40B4-BE49-F238E27FC236}">
                <a16:creationId xmlns:a16="http://schemas.microsoft.com/office/drawing/2014/main" id="{E69A3674-4E6F-497D-A093-8130601A69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00"/>
                </a:solidFill>
                <a:latin typeface="Trebuchet MS" panose="020B0603020202020204" pitchFamily="34" charset="0"/>
              </a:defRPr>
            </a:lvl1pPr>
          </a:lstStyle>
          <a:p>
            <a:fld id="{D6DEFAAC-90B2-4769-AF19-990F5370F593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199" name="Text Box 10">
            <a:extLst>
              <a:ext uri="{FF2B5EF4-FFF2-40B4-BE49-F238E27FC236}">
                <a16:creationId xmlns:a16="http://schemas.microsoft.com/office/drawing/2014/main" id="{59495131-2059-4388-87F8-7393461D4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61925"/>
            <a:ext cx="2160588" cy="2127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>
                <a:solidFill>
                  <a:srgbClr val="68676C"/>
                </a:solidFill>
                <a:latin typeface="Trebuchet MS" pitchFamily="34" charset="0"/>
                <a:cs typeface="Arial" charset="0"/>
              </a:rPr>
              <a:t>www.law.muni.cz</a:t>
            </a:r>
          </a:p>
        </p:txBody>
      </p:sp>
      <p:pic>
        <p:nvPicPr>
          <p:cNvPr id="6152" name="Picture 24" descr="PF_PPT_nahled">
            <a:extLst>
              <a:ext uri="{FF2B5EF4-FFF2-40B4-BE49-F238E27FC236}">
                <a16:creationId xmlns:a16="http://schemas.microsoft.com/office/drawing/2014/main" id="{AB160809-7043-471F-A90F-7BD985324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-6350"/>
            <a:ext cx="2339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25">
            <a:extLst>
              <a:ext uri="{FF2B5EF4-FFF2-40B4-BE49-F238E27FC236}">
                <a16:creationId xmlns:a16="http://schemas.microsoft.com/office/drawing/2014/main" id="{C63CDFD3-4D7C-4D49-9D7A-DC8189733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8191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pic>
        <p:nvPicPr>
          <p:cNvPr id="6154" name="Picture 28" descr="PF_PPT_en2">
            <a:extLst>
              <a:ext uri="{FF2B5EF4-FFF2-40B4-BE49-F238E27FC236}">
                <a16:creationId xmlns:a16="http://schemas.microsoft.com/office/drawing/2014/main" id="{D1D22D48-0BCA-4A9B-8E58-67934C4C5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15900"/>
            <a:ext cx="20224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256" r:id="rId1"/>
    <p:sldLayoutId id="2147487202" r:id="rId2"/>
    <p:sldLayoutId id="2147487203" r:id="rId3"/>
    <p:sldLayoutId id="2147487204" r:id="rId4"/>
    <p:sldLayoutId id="2147487205" r:id="rId5"/>
    <p:sldLayoutId id="2147487206" r:id="rId6"/>
    <p:sldLayoutId id="2147487207" r:id="rId7"/>
    <p:sldLayoutId id="2147487208" r:id="rId8"/>
    <p:sldLayoutId id="2147487209" r:id="rId9"/>
    <p:sldLayoutId id="2147487210" r:id="rId10"/>
    <p:sldLayoutId id="214748721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>
            <a:extLst>
              <a:ext uri="{FF2B5EF4-FFF2-40B4-BE49-F238E27FC236}">
                <a16:creationId xmlns:a16="http://schemas.microsoft.com/office/drawing/2014/main" id="{FA5E81A4-FDEA-4CCE-901D-65B652C8F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"/>
            <a:ext cx="9144000" cy="889000"/>
          </a:xfrm>
          <a:prstGeom prst="rect">
            <a:avLst/>
          </a:prstGeom>
          <a:solidFill>
            <a:srgbClr val="DFE1E2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E2BE90B-4284-444B-868F-9BD513AF2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CBF877C-3B98-4BB2-9CEC-4B8018FDB5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26308" name="Rectangle 4">
            <a:extLst>
              <a:ext uri="{FF2B5EF4-FFF2-40B4-BE49-F238E27FC236}">
                <a16:creationId xmlns:a16="http://schemas.microsoft.com/office/drawing/2014/main" id="{4F517C3A-55F6-4739-A078-907E8AAFB3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77777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6309" name="Rectangle 5">
            <a:extLst>
              <a:ext uri="{FF2B5EF4-FFF2-40B4-BE49-F238E27FC236}">
                <a16:creationId xmlns:a16="http://schemas.microsoft.com/office/drawing/2014/main" id="{7E6BE7BA-06B2-455F-99BB-4B974F7A59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00"/>
                </a:solidFill>
                <a:latin typeface="Trebuchet MS" panose="020B0603020202020204" pitchFamily="34" charset="0"/>
              </a:defRPr>
            </a:lvl1pPr>
          </a:lstStyle>
          <a:p>
            <a:fld id="{ADF24555-CE19-4BA8-BFF8-E4CED98077F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223" name="Text Box 10">
            <a:extLst>
              <a:ext uri="{FF2B5EF4-FFF2-40B4-BE49-F238E27FC236}">
                <a16:creationId xmlns:a16="http://schemas.microsoft.com/office/drawing/2014/main" id="{992C69B4-EBF8-40E0-91A9-2A21F7FDF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61925"/>
            <a:ext cx="2160588" cy="2127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>
                <a:solidFill>
                  <a:srgbClr val="68676C"/>
                </a:solidFill>
                <a:latin typeface="Trebuchet MS" pitchFamily="34" charset="0"/>
                <a:cs typeface="Arial" charset="0"/>
              </a:rPr>
              <a:t>www.law.muni.cz</a:t>
            </a:r>
          </a:p>
        </p:txBody>
      </p:sp>
      <p:pic>
        <p:nvPicPr>
          <p:cNvPr id="7176" name="Picture 24" descr="PF_PPT_nahled">
            <a:extLst>
              <a:ext uri="{FF2B5EF4-FFF2-40B4-BE49-F238E27FC236}">
                <a16:creationId xmlns:a16="http://schemas.microsoft.com/office/drawing/2014/main" id="{22976D69-5DE1-4B8A-8E6D-4EFCED5BF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-6350"/>
            <a:ext cx="2339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25">
            <a:extLst>
              <a:ext uri="{FF2B5EF4-FFF2-40B4-BE49-F238E27FC236}">
                <a16:creationId xmlns:a16="http://schemas.microsoft.com/office/drawing/2014/main" id="{2503E379-A75E-4412-AD75-042661C87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8191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pic>
        <p:nvPicPr>
          <p:cNvPr id="7178" name="Picture 28" descr="PF_PPT_en2">
            <a:extLst>
              <a:ext uri="{FF2B5EF4-FFF2-40B4-BE49-F238E27FC236}">
                <a16:creationId xmlns:a16="http://schemas.microsoft.com/office/drawing/2014/main" id="{B4E53EF4-F08D-45BA-8BDA-F3FE408C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15900"/>
            <a:ext cx="20224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257" r:id="rId1"/>
    <p:sldLayoutId id="2147487212" r:id="rId2"/>
    <p:sldLayoutId id="2147487213" r:id="rId3"/>
    <p:sldLayoutId id="2147487214" r:id="rId4"/>
    <p:sldLayoutId id="2147487215" r:id="rId5"/>
    <p:sldLayoutId id="2147487216" r:id="rId6"/>
    <p:sldLayoutId id="2147487217" r:id="rId7"/>
    <p:sldLayoutId id="2147487218" r:id="rId8"/>
    <p:sldLayoutId id="2147487219" r:id="rId9"/>
    <p:sldLayoutId id="2147487220" r:id="rId10"/>
    <p:sldLayoutId id="214748722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>
            <a:extLst>
              <a:ext uri="{FF2B5EF4-FFF2-40B4-BE49-F238E27FC236}">
                <a16:creationId xmlns:a16="http://schemas.microsoft.com/office/drawing/2014/main" id="{90FB1E62-BA0F-490D-B4F2-DD781F18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"/>
            <a:ext cx="9144000" cy="889000"/>
          </a:xfrm>
          <a:prstGeom prst="rect">
            <a:avLst/>
          </a:prstGeom>
          <a:solidFill>
            <a:srgbClr val="DFE1E2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3E4B44A-6A4D-4D30-832A-E3B3B7CAC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10C3FD1-39F0-450D-9F24-B5F4178D4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26308" name="Rectangle 4">
            <a:extLst>
              <a:ext uri="{FF2B5EF4-FFF2-40B4-BE49-F238E27FC236}">
                <a16:creationId xmlns:a16="http://schemas.microsoft.com/office/drawing/2014/main" id="{B2C42845-5FC5-4DFC-8DB2-D845762996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77777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6309" name="Rectangle 5">
            <a:extLst>
              <a:ext uri="{FF2B5EF4-FFF2-40B4-BE49-F238E27FC236}">
                <a16:creationId xmlns:a16="http://schemas.microsoft.com/office/drawing/2014/main" id="{083B6FB4-7424-443D-9FEC-B6F97E3B0C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00"/>
                </a:solidFill>
                <a:latin typeface="Trebuchet MS" panose="020B0603020202020204" pitchFamily="34" charset="0"/>
              </a:defRPr>
            </a:lvl1pPr>
          </a:lstStyle>
          <a:p>
            <a:fld id="{0A511301-7D70-4210-A242-AF7FB7C2308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247" name="Text Box 10">
            <a:extLst>
              <a:ext uri="{FF2B5EF4-FFF2-40B4-BE49-F238E27FC236}">
                <a16:creationId xmlns:a16="http://schemas.microsoft.com/office/drawing/2014/main" id="{011BE8A6-57E0-4AC0-8E28-25DB68009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61925"/>
            <a:ext cx="2160588" cy="2127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>
                <a:solidFill>
                  <a:srgbClr val="68676C"/>
                </a:solidFill>
                <a:latin typeface="Trebuchet MS" pitchFamily="34" charset="0"/>
                <a:cs typeface="Arial" charset="0"/>
              </a:rPr>
              <a:t>www.law.muni.cz</a:t>
            </a:r>
          </a:p>
        </p:txBody>
      </p:sp>
      <p:pic>
        <p:nvPicPr>
          <p:cNvPr id="8200" name="Picture 24" descr="PF_PPT_nahled">
            <a:extLst>
              <a:ext uri="{FF2B5EF4-FFF2-40B4-BE49-F238E27FC236}">
                <a16:creationId xmlns:a16="http://schemas.microsoft.com/office/drawing/2014/main" id="{14C2C9BB-D7F8-4719-9B05-9E40B0B2C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-6350"/>
            <a:ext cx="2339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25">
            <a:extLst>
              <a:ext uri="{FF2B5EF4-FFF2-40B4-BE49-F238E27FC236}">
                <a16:creationId xmlns:a16="http://schemas.microsoft.com/office/drawing/2014/main" id="{550F5187-5274-49ED-8E32-A0F5A0BFA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8191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pic>
        <p:nvPicPr>
          <p:cNvPr id="8202" name="Picture 28" descr="PF_PPT_en2">
            <a:extLst>
              <a:ext uri="{FF2B5EF4-FFF2-40B4-BE49-F238E27FC236}">
                <a16:creationId xmlns:a16="http://schemas.microsoft.com/office/drawing/2014/main" id="{38DC9CA3-E42F-4CE3-9FAE-D0ABAA78C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15900"/>
            <a:ext cx="20224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258" r:id="rId1"/>
    <p:sldLayoutId id="2147487222" r:id="rId2"/>
    <p:sldLayoutId id="2147487223" r:id="rId3"/>
    <p:sldLayoutId id="2147487224" r:id="rId4"/>
    <p:sldLayoutId id="2147487225" r:id="rId5"/>
    <p:sldLayoutId id="2147487226" r:id="rId6"/>
    <p:sldLayoutId id="2147487227" r:id="rId7"/>
    <p:sldLayoutId id="2147487228" r:id="rId8"/>
    <p:sldLayoutId id="2147487229" r:id="rId9"/>
    <p:sldLayoutId id="2147487230" r:id="rId10"/>
    <p:sldLayoutId id="214748723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>
            <a:extLst>
              <a:ext uri="{FF2B5EF4-FFF2-40B4-BE49-F238E27FC236}">
                <a16:creationId xmlns:a16="http://schemas.microsoft.com/office/drawing/2014/main" id="{8E9E1A77-7585-414E-BEC1-1A5F8435C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"/>
            <a:ext cx="9144000" cy="889000"/>
          </a:xfrm>
          <a:prstGeom prst="rect">
            <a:avLst/>
          </a:prstGeom>
          <a:solidFill>
            <a:srgbClr val="DFE1E2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7E69715-13EE-412F-BFC8-8BE885DE36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553E101-01AF-4710-BA5C-818BB44D6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26308" name="Rectangle 4">
            <a:extLst>
              <a:ext uri="{FF2B5EF4-FFF2-40B4-BE49-F238E27FC236}">
                <a16:creationId xmlns:a16="http://schemas.microsoft.com/office/drawing/2014/main" id="{1B553C49-5C50-4B49-B3D0-623961846E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77777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6309" name="Rectangle 5">
            <a:extLst>
              <a:ext uri="{FF2B5EF4-FFF2-40B4-BE49-F238E27FC236}">
                <a16:creationId xmlns:a16="http://schemas.microsoft.com/office/drawing/2014/main" id="{169C8AF4-76AB-4467-9E87-8E4B557E7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00"/>
                </a:solidFill>
                <a:latin typeface="Trebuchet MS" panose="020B0603020202020204" pitchFamily="34" charset="0"/>
              </a:defRPr>
            </a:lvl1pPr>
          </a:lstStyle>
          <a:p>
            <a:fld id="{B21C1924-5753-4E73-9F03-48FC6B87237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1271" name="Text Box 10">
            <a:extLst>
              <a:ext uri="{FF2B5EF4-FFF2-40B4-BE49-F238E27FC236}">
                <a16:creationId xmlns:a16="http://schemas.microsoft.com/office/drawing/2014/main" id="{E0680AD9-6DE3-41FD-AC41-DCB3CEAC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61925"/>
            <a:ext cx="2160588" cy="2127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>
                <a:solidFill>
                  <a:srgbClr val="68676C"/>
                </a:solidFill>
                <a:latin typeface="Trebuchet MS" pitchFamily="34" charset="0"/>
                <a:cs typeface="Arial" charset="0"/>
              </a:rPr>
              <a:t>www.law.muni.cz</a:t>
            </a:r>
          </a:p>
        </p:txBody>
      </p:sp>
      <p:pic>
        <p:nvPicPr>
          <p:cNvPr id="9224" name="Picture 24" descr="PF_PPT_nahled">
            <a:extLst>
              <a:ext uri="{FF2B5EF4-FFF2-40B4-BE49-F238E27FC236}">
                <a16:creationId xmlns:a16="http://schemas.microsoft.com/office/drawing/2014/main" id="{C6DDEA9A-AF83-4B41-8DF8-1BA9EBBD4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-6350"/>
            <a:ext cx="2339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25">
            <a:extLst>
              <a:ext uri="{FF2B5EF4-FFF2-40B4-BE49-F238E27FC236}">
                <a16:creationId xmlns:a16="http://schemas.microsoft.com/office/drawing/2014/main" id="{F4F1476D-B50E-4E64-B1E9-EB2A51539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8191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endParaRPr lang="en-US" altLang="cs-CZ">
              <a:solidFill>
                <a:srgbClr val="000000"/>
              </a:solidFill>
            </a:endParaRPr>
          </a:p>
        </p:txBody>
      </p:sp>
      <p:pic>
        <p:nvPicPr>
          <p:cNvPr id="9226" name="Picture 28" descr="PF_PPT_en2">
            <a:extLst>
              <a:ext uri="{FF2B5EF4-FFF2-40B4-BE49-F238E27FC236}">
                <a16:creationId xmlns:a16="http://schemas.microsoft.com/office/drawing/2014/main" id="{8FE84DFD-C352-4D9C-B138-A705C7A72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15900"/>
            <a:ext cx="20224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259" r:id="rId1"/>
    <p:sldLayoutId id="2147487232" r:id="rId2"/>
    <p:sldLayoutId id="2147487233" r:id="rId3"/>
    <p:sldLayoutId id="2147487234" r:id="rId4"/>
    <p:sldLayoutId id="2147487235" r:id="rId5"/>
    <p:sldLayoutId id="2147487236" r:id="rId6"/>
    <p:sldLayoutId id="2147487237" r:id="rId7"/>
    <p:sldLayoutId id="2147487238" r:id="rId8"/>
    <p:sldLayoutId id="2147487239" r:id="rId9"/>
    <p:sldLayoutId id="2147487240" r:id="rId10"/>
    <p:sldLayoutId id="214748724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9AAAE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mian.czudek@law.muni.cz" TargetMode="External"/><Relationship Id="rId2" Type="http://schemas.openxmlformats.org/officeDocument/2006/relationships/hyperlink" Target="mailto:107940@" TargetMode="Externa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BA74F286-FF29-429F-8374-E089BCC022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2819400"/>
            <a:ext cx="6172200" cy="3311525"/>
          </a:xfrm>
        </p:spPr>
        <p:txBody>
          <a:bodyPr/>
          <a:lstStyle/>
          <a:p>
            <a:pPr eaLnBrk="1" hangingPunct="1"/>
            <a:r>
              <a:rPr lang="cs-CZ" altLang="cs-CZ" sz="5600" b="1">
                <a:latin typeface="Calibri" panose="020F0502020204030204" pitchFamily="34" charset="0"/>
                <a:cs typeface="Calibri" panose="020F0502020204030204" pitchFamily="34" charset="0"/>
              </a:rPr>
              <a:t>Compliance a identifikace klientů</a:t>
            </a:r>
            <a:br>
              <a:rPr lang="cs-CZ" altLang="cs-CZ" sz="5600" b="1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altLang="cs-CZ" sz="6000" b="1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cs-CZ" sz="6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B22A63F1-897F-4317-B968-F4017F080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562600"/>
            <a:ext cx="59690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108000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7D1E1E"/>
              </a:buClr>
              <a:buSzPct val="90000"/>
              <a:buFont typeface="Wingdings" panose="05000000000000000000" pitchFamily="2" charset="2"/>
              <a:buNone/>
            </a:pP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</a:rPr>
              <a:t>Marek Bočánek</a:t>
            </a:r>
            <a:endParaRPr lang="en-US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7D1E1E"/>
              </a:buClr>
              <a:buSzPct val="90000"/>
              <a:buFont typeface="Wingdings" panose="05000000000000000000" pitchFamily="2" charset="2"/>
              <a:buNone/>
            </a:pPr>
            <a:r>
              <a:rPr lang="cs-CZ" altLang="cs-CZ" sz="240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107940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@</a:t>
            </a:r>
            <a:r>
              <a:rPr lang="en-US" altLang="cs-CZ" sz="240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law.muni.cz</a:t>
            </a:r>
            <a:endParaRPr lang="en-US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7D1E1E"/>
              </a:buClr>
              <a:buSzPct val="90000"/>
              <a:buFont typeface="Wingdings" panose="05000000000000000000" pitchFamily="2" charset="2"/>
              <a:buNone/>
            </a:pPr>
            <a:endParaRPr lang="en-US" altLang="cs-CZ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96B31E1A-FBF8-4F51-9E3E-2BA1140B7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125538"/>
            <a:ext cx="7772400" cy="1008062"/>
          </a:xfrm>
        </p:spPr>
        <p:txBody>
          <a:bodyPr/>
          <a:lstStyle/>
          <a:p>
            <a:pPr algn="ctr"/>
            <a:r>
              <a:rPr lang="cs-CZ" altLang="cs-CZ">
                <a:cs typeface="Calibri" panose="020F0502020204030204" pitchFamily="34" charset="0"/>
              </a:rPr>
              <a:t>Identifikace osoby – majitele účtu – doklady totožnosti</a:t>
            </a:r>
            <a:endParaRPr lang="cs-CZ" altLang="cs-CZ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028622C1-498F-46D7-9C19-3BB54F849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3" y="2209800"/>
            <a:ext cx="7772400" cy="3921125"/>
          </a:xfrm>
        </p:spPr>
        <p:txBody>
          <a:bodyPr/>
          <a:lstStyle/>
          <a:p>
            <a:pPr lvl="1" eaLnBrk="1" hangingPunct="1"/>
            <a:r>
              <a:rPr lang="cs-CZ" altLang="cs-CZ" dirty="0"/>
              <a:t>běžně pouze občanský průkaz, cizinci pas (K tomu je ale vyžadováno potvrzení o trvalém pobytu v ČR nebo cizině.)</a:t>
            </a:r>
          </a:p>
          <a:p>
            <a:pPr lvl="1" eaLnBrk="1" hangingPunct="1"/>
            <a:r>
              <a:rPr lang="cs-CZ" altLang="cs-CZ" dirty="0"/>
              <a:t>uzavírání smlouvy na dálku – vyžadované dva doklady totožnosti často (Není ale nutné, např. Česká spořitelna vyžadovala často pouze jeden.); Jedná se o prevenci podvodů s doklady totožnosti, které vznikají hlavně u online otevírání účtů.</a:t>
            </a:r>
          </a:p>
          <a:p>
            <a:pPr lvl="1" eaLnBrk="1" hangingPunct="1"/>
            <a:r>
              <a:rPr lang="cs-CZ" altLang="cs-CZ" dirty="0"/>
              <a:t>druhý doklad totožnosti: pas, potvrzení o trvalém pobytu, řidičský průkaz, zbrojní pas, průkaz vůdce malého plavidla (prostě doklad s fotografií, vydaný státním orgánem)</a:t>
            </a:r>
          </a:p>
          <a:p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4A6747-FBE8-4CEE-85E9-A172287275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3557" name="Slide Number Placeholder 4">
            <a:extLst>
              <a:ext uri="{FF2B5EF4-FFF2-40B4-BE49-F238E27FC236}">
                <a16:creationId xmlns:a16="http://schemas.microsoft.com/office/drawing/2014/main" id="{944DD1B7-727E-4870-BAC1-EAA43A4936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6E1D43-C0F6-46F0-8C80-F3B47E98F871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cs-CZ" altLang="cs-CZ"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7869D2E3-8EA7-46E1-BE5F-BBE627C8D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125538"/>
            <a:ext cx="7772400" cy="1008062"/>
          </a:xfrm>
        </p:spPr>
        <p:txBody>
          <a:bodyPr/>
          <a:lstStyle/>
          <a:p>
            <a:pPr algn="ctr"/>
            <a:r>
              <a:rPr lang="cs-CZ" altLang="cs-CZ">
                <a:cs typeface="Calibri" panose="020F0502020204030204" pitchFamily="34" charset="0"/>
              </a:rPr>
              <a:t>Identifikace osoby – majitele účtu – jediněčný identifikátor</a:t>
            </a:r>
            <a:endParaRPr lang="cs-CZ" altLang="cs-CZ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91B0DCD5-D3BA-40C3-BD26-B614618B8D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2209800"/>
            <a:ext cx="7772400" cy="3921125"/>
          </a:xfrm>
        </p:spPr>
        <p:txBody>
          <a:bodyPr/>
          <a:lstStyle/>
          <a:p>
            <a:pPr lvl="1" eaLnBrk="1" hangingPunct="1"/>
            <a:r>
              <a:rPr lang="cs-CZ" altLang="cs-CZ" sz="2400" dirty="0"/>
              <a:t>Národní identifikační číslo</a:t>
            </a:r>
          </a:p>
          <a:p>
            <a:pPr marL="457200" indent="-457200">
              <a:buFont typeface="Trebuchet MS" panose="020B0603020202020204" pitchFamily="34" charset="0"/>
              <a:buAutoNum type="alphaLcParenR"/>
            </a:pPr>
            <a:endParaRPr lang="cs-CZ" altLang="cs-CZ" dirty="0"/>
          </a:p>
          <a:p>
            <a:pPr marL="457200" indent="-457200">
              <a:buFont typeface="Trebuchet MS" panose="020B0603020202020204" pitchFamily="34" charset="0"/>
              <a:buAutoNum type="alphaLcParenR"/>
            </a:pPr>
            <a:r>
              <a:rPr lang="cs-CZ" altLang="cs-CZ" dirty="0"/>
              <a:t>rodné číslo FO, DIČ u PO – Česká a Slovenská republika</a:t>
            </a:r>
          </a:p>
          <a:p>
            <a:pPr marL="457200" indent="-457200">
              <a:buFont typeface="Trebuchet MS" panose="020B0603020202020204" pitchFamily="34" charset="0"/>
              <a:buAutoNum type="alphaLcParenR"/>
            </a:pPr>
            <a:r>
              <a:rPr lang="cs-CZ" altLang="cs-CZ" dirty="0"/>
              <a:t>číslo národního pojištění u FO nebo TIN (analogie DIČ) – USA</a:t>
            </a:r>
          </a:p>
          <a:p>
            <a:pPr marL="457200" indent="-457200">
              <a:buFont typeface="Trebuchet MS" panose="020B0603020202020204" pitchFamily="34" charset="0"/>
              <a:buAutoNum type="alphaLcParenR"/>
            </a:pPr>
            <a:r>
              <a:rPr lang="cs-CZ" altLang="cs-CZ" dirty="0"/>
              <a:t>Nestanovené přesně – Německo, Maďarsko – používá se často číslo průkazu totožnosti nebo analogie DIČ.</a:t>
            </a:r>
          </a:p>
          <a:p>
            <a:pPr marL="457200" indent="-457200">
              <a:buFont typeface="Trebuchet MS" panose="020B0603020202020204" pitchFamily="34" charset="0"/>
              <a:buAutoNum type="alphaLcParenR"/>
            </a:pPr>
            <a:endParaRPr lang="cs-CZ" alt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BAE83-B267-4F2A-AE7B-0340A59872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4581" name="Slide Number Placeholder 4">
            <a:extLst>
              <a:ext uri="{FF2B5EF4-FFF2-40B4-BE49-F238E27FC236}">
                <a16:creationId xmlns:a16="http://schemas.microsoft.com/office/drawing/2014/main" id="{5DE0A2F5-492D-42AF-A734-FB98185557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EB10178-EF10-43FD-8ECD-40E58D2E7939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cs-CZ" altLang="cs-CZ"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5B970F42-B9A6-4686-81D5-A82D51560A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125538"/>
            <a:ext cx="7772400" cy="1008062"/>
          </a:xfrm>
        </p:spPr>
        <p:txBody>
          <a:bodyPr/>
          <a:lstStyle/>
          <a:p>
            <a:pPr algn="ctr"/>
            <a:r>
              <a:rPr lang="cs-CZ" altLang="cs-CZ">
                <a:cs typeface="Calibri" panose="020F0502020204030204" pitchFamily="34" charset="0"/>
              </a:rPr>
              <a:t>Identifikace osoby – majitele účtu – potenciální podvody</a:t>
            </a:r>
            <a:endParaRPr lang="cs-CZ" altLang="cs-CZ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636ACCBB-ED42-407D-810C-35516B98DD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2209800"/>
            <a:ext cx="7772400" cy="3921125"/>
          </a:xfrm>
        </p:spPr>
        <p:txBody>
          <a:bodyPr/>
          <a:lstStyle/>
          <a:p>
            <a:pPr lvl="1" eaLnBrk="1" hangingPunct="1"/>
            <a:r>
              <a:rPr lang="cs-CZ" altLang="cs-CZ"/>
              <a:t>Falešný průkaz totožnosti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A2286-8239-4027-8614-CB492671AB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33FC2D3E-65F0-4356-9E96-73DBF4E876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6C8469-DD64-4E92-AF80-1A7A561DD7FC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cs-CZ" altLang="cs-CZ" sz="1200"/>
          </a:p>
        </p:txBody>
      </p:sp>
      <p:pic>
        <p:nvPicPr>
          <p:cNvPr id="25606" name="Picture 4">
            <a:extLst>
              <a:ext uri="{FF2B5EF4-FFF2-40B4-BE49-F238E27FC236}">
                <a16:creationId xmlns:a16="http://schemas.microsoft.com/office/drawing/2014/main" id="{649642C8-06FE-4006-A6F4-40D0E035D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7772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E90A547D-4DAE-45E1-9777-F209A05E2A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125538"/>
            <a:ext cx="7772400" cy="1008062"/>
          </a:xfrm>
        </p:spPr>
        <p:txBody>
          <a:bodyPr/>
          <a:lstStyle/>
          <a:p>
            <a:pPr algn="ctr"/>
            <a:r>
              <a:rPr lang="cs-CZ" altLang="cs-CZ"/>
              <a:t>Identifikace osoby – majitele účtu – falešné potvrzení adresy pobytu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83B69284-4DED-438D-AA9F-786A43CC8A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2209800"/>
            <a:ext cx="7772400" cy="3921125"/>
          </a:xfrm>
        </p:spPr>
        <p:txBody>
          <a:bodyPr/>
          <a:lstStyle/>
          <a:p>
            <a:pPr lvl="1" eaLnBrk="1" hangingPunct="1"/>
            <a:r>
              <a:rPr lang="cs-CZ" altLang="cs-CZ" sz="2400"/>
              <a:t>Falešné potvrzení adresy – které je správné?</a:t>
            </a:r>
          </a:p>
          <a:p>
            <a:pPr lvl="1" eaLnBrk="1" hangingPunct="1"/>
            <a:endParaRPr lang="cs-CZ" altLang="cs-CZ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8FDDB-AC39-4ADE-AACF-8FE1FFCB7A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6629" name="Slide Number Placeholder 4">
            <a:extLst>
              <a:ext uri="{FF2B5EF4-FFF2-40B4-BE49-F238E27FC236}">
                <a16:creationId xmlns:a16="http://schemas.microsoft.com/office/drawing/2014/main" id="{38B9D3E4-982D-42A7-86E5-79E8D0834E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C58289-C053-41F2-8C0A-91443D876DC9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cs-CZ" altLang="cs-CZ" sz="1200"/>
          </a:p>
        </p:txBody>
      </p:sp>
      <p:pic>
        <p:nvPicPr>
          <p:cNvPr id="26630" name="Picture 5">
            <a:extLst>
              <a:ext uri="{FF2B5EF4-FFF2-40B4-BE49-F238E27FC236}">
                <a16:creationId xmlns:a16="http://schemas.microsoft.com/office/drawing/2014/main" id="{5B69A48F-7750-4C5B-B4DB-0D8606EB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11438"/>
            <a:ext cx="6019800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C4B1C016-86E0-4AA7-9156-8AEC20957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125538"/>
            <a:ext cx="7772400" cy="1008062"/>
          </a:xfrm>
        </p:spPr>
        <p:txBody>
          <a:bodyPr/>
          <a:lstStyle/>
          <a:p>
            <a:pPr algn="ctr"/>
            <a:r>
              <a:rPr lang="cs-CZ" altLang="cs-CZ"/>
              <a:t>Identifikace osoby – majitele účtu – falešné potvrzení adresy pobytu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AD8F22FF-F28E-4C6F-A636-79E6E2B227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2209800"/>
            <a:ext cx="7772400" cy="3921125"/>
          </a:xfrm>
        </p:spPr>
        <p:txBody>
          <a:bodyPr/>
          <a:lstStyle/>
          <a:p>
            <a:pPr lvl="1" eaLnBrk="1" hangingPunct="1"/>
            <a:r>
              <a:rPr lang="cs-CZ" altLang="cs-CZ" sz="2400"/>
              <a:t>Falešné potvrzení adresy – které je správné?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24DBF-0CDC-43AC-A23B-579425387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7653" name="Slide Number Placeholder 4">
            <a:extLst>
              <a:ext uri="{FF2B5EF4-FFF2-40B4-BE49-F238E27FC236}">
                <a16:creationId xmlns:a16="http://schemas.microsoft.com/office/drawing/2014/main" id="{935A4384-0B3A-484F-AE05-3A0ACA8884A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D92CC4-2CC4-4E49-B3A9-C2AB89C0F056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cs-CZ" altLang="cs-CZ" sz="1200"/>
          </a:p>
        </p:txBody>
      </p:sp>
      <p:pic>
        <p:nvPicPr>
          <p:cNvPr id="27654" name="Picture 5">
            <a:extLst>
              <a:ext uri="{FF2B5EF4-FFF2-40B4-BE49-F238E27FC236}">
                <a16:creationId xmlns:a16="http://schemas.microsoft.com/office/drawing/2014/main" id="{3DB46980-BE7E-47E7-A579-D3EF59131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89213"/>
            <a:ext cx="6248400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B2110B7-FF29-449D-BDDC-FD39C25D59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125538"/>
            <a:ext cx="7772400" cy="1008062"/>
          </a:xfrm>
        </p:spPr>
        <p:txBody>
          <a:bodyPr/>
          <a:lstStyle/>
          <a:p>
            <a:pPr algn="ctr"/>
            <a:r>
              <a:rPr lang="cs-CZ" altLang="cs-CZ"/>
              <a:t>Identifikace osoby – majitele účtu – používání screening databází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17F137CF-F925-4ACB-8584-6DCD7540B8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2209800"/>
            <a:ext cx="7772400" cy="3921125"/>
          </a:xfrm>
        </p:spPr>
        <p:txBody>
          <a:bodyPr/>
          <a:lstStyle/>
          <a:p>
            <a:pPr lvl="1" eaLnBrk="1" hangingPunct="1"/>
            <a:r>
              <a:rPr lang="cs-CZ" altLang="cs-CZ" dirty="0"/>
              <a:t>Nejpoužívanější databáze na světě je </a:t>
            </a:r>
            <a:r>
              <a:rPr lang="cs-CZ" altLang="cs-CZ" dirty="0" err="1"/>
              <a:t>World</a:t>
            </a:r>
            <a:r>
              <a:rPr lang="cs-CZ" altLang="cs-CZ" dirty="0"/>
              <a:t> </a:t>
            </a:r>
            <a:r>
              <a:rPr lang="cs-CZ" altLang="cs-CZ" dirty="0" err="1"/>
              <a:t>Check</a:t>
            </a:r>
            <a:r>
              <a:rPr lang="cs-CZ" altLang="cs-CZ" dirty="0"/>
              <a:t> od společnosti </a:t>
            </a:r>
            <a:r>
              <a:rPr lang="cs-CZ" altLang="cs-CZ" dirty="0" err="1"/>
              <a:t>Refinitiv</a:t>
            </a:r>
            <a:r>
              <a:rPr lang="cs-CZ" altLang="cs-CZ" dirty="0"/>
              <a:t>, používaná pro ověření si klientů obvykle před uzavíráním smlouvy.</a:t>
            </a:r>
          </a:p>
          <a:p>
            <a:pPr lvl="1" eaLnBrk="1" hangingPunct="1"/>
            <a:r>
              <a:rPr lang="cs-CZ" altLang="cs-CZ" dirty="0"/>
              <a:t>Monitoruje existující rizika FO a PO, záznamy takových osob z minulosti (trestní, licenční, zakázaná činnost v jiných jurisdikcích), obchodní rejstříky, politicky exponované osoby, rizikové země atd.</a:t>
            </a:r>
          </a:p>
          <a:p>
            <a:pPr lvl="1" eaLnBrk="1" hangingPunct="1"/>
            <a:r>
              <a:rPr lang="cs-CZ" altLang="cs-CZ" dirty="0"/>
              <a:t>současná konkurence: </a:t>
            </a:r>
            <a:r>
              <a:rPr lang="cs-CZ" altLang="cs-CZ" dirty="0" err="1"/>
              <a:t>Encompass</a:t>
            </a:r>
            <a:r>
              <a:rPr lang="cs-CZ" altLang="cs-CZ" dirty="0"/>
              <a:t>, </a:t>
            </a:r>
            <a:r>
              <a:rPr lang="cs-CZ" altLang="cs-CZ" dirty="0" err="1"/>
              <a:t>DueDil</a:t>
            </a:r>
            <a:r>
              <a:rPr lang="cs-CZ" altLang="cs-CZ" dirty="0"/>
              <a:t>, Dow Jones Risk </a:t>
            </a:r>
            <a:r>
              <a:rPr lang="en-US" altLang="cs-CZ" dirty="0"/>
              <a:t>&amp; Compliance, AML Risk Manager </a:t>
            </a:r>
            <a:r>
              <a:rPr lang="en-US" altLang="cs-CZ" dirty="0" err="1"/>
              <a:t>atd</a:t>
            </a:r>
            <a:r>
              <a:rPr lang="en-US" altLang="cs-CZ" dirty="0"/>
              <a:t>.</a:t>
            </a:r>
            <a:endParaRPr lang="cs-CZ" altLang="cs-CZ" sz="2400" dirty="0"/>
          </a:p>
          <a:p>
            <a:pPr lvl="1" eaLnBrk="1" hangingPunct="1"/>
            <a:r>
              <a:rPr lang="cs-CZ" altLang="cs-CZ" dirty="0"/>
              <a:t>příklad výpisu o FO na slidu 6 s falešným průkazem totožnosti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AC15C-28D8-44F0-8FF8-2A5B8F1950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Zápatí prezentace</a:t>
            </a:r>
          </a:p>
        </p:txBody>
      </p:sp>
      <p:sp>
        <p:nvSpPr>
          <p:cNvPr id="28677" name="Slide Number Placeholder 4">
            <a:extLst>
              <a:ext uri="{FF2B5EF4-FFF2-40B4-BE49-F238E27FC236}">
                <a16:creationId xmlns:a16="http://schemas.microsoft.com/office/drawing/2014/main" id="{5FB07028-EDFA-48EF-BD12-689892A261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CF83DE-9D9F-40EB-BEA5-0E741E7A9B9C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cs-CZ" altLang="cs-CZ"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C0D45A0F-B240-425F-A8E9-63DF49493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125538"/>
            <a:ext cx="7772400" cy="1008062"/>
          </a:xfrm>
        </p:spPr>
        <p:txBody>
          <a:bodyPr/>
          <a:lstStyle/>
          <a:p>
            <a:pPr algn="ctr"/>
            <a:r>
              <a:rPr lang="cs-CZ" altLang="cs-CZ"/>
              <a:t>Identifikace osoby – majitele účtu – </a:t>
            </a:r>
            <a:br>
              <a:rPr lang="cs-CZ" altLang="cs-CZ"/>
            </a:br>
            <a:r>
              <a:rPr lang="cs-CZ" altLang="cs-CZ"/>
              <a:t>právnická osoba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1FF42847-BBB3-4615-9FBB-494EE3302F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2209800"/>
            <a:ext cx="7772400" cy="3921125"/>
          </a:xfrm>
        </p:spPr>
        <p:txBody>
          <a:bodyPr/>
          <a:lstStyle/>
          <a:p>
            <a:pPr lvl="1" eaLnBrk="1" hangingPunct="1"/>
            <a:r>
              <a:rPr lang="cs-CZ" altLang="cs-CZ" dirty="0"/>
              <a:t>základní dokumenty o právnické osobě – obchodní firma/název právnické osoby, sídlo (skutečné místo podnikání), kdo za společnost jedná, vlastník, DIČ</a:t>
            </a:r>
          </a:p>
          <a:p>
            <a:pPr lvl="1" eaLnBrk="1" hangingPunct="1"/>
            <a:r>
              <a:rPr lang="cs-CZ" altLang="cs-CZ" dirty="0"/>
              <a:t>překládá se: výpis z obchodního rejstříku, příp. zakládací listina, plná moc atd.</a:t>
            </a:r>
          </a:p>
          <a:p>
            <a:pPr lvl="1" eaLnBrk="1" hangingPunct="1"/>
            <a:endParaRPr lang="cs-CZ" altLang="cs-CZ" dirty="0"/>
          </a:p>
          <a:p>
            <a:pPr lvl="1" eaLnBrk="1" hangingPunct="1"/>
            <a:r>
              <a:rPr lang="cs-CZ" altLang="cs-CZ" dirty="0"/>
              <a:t>Je potřebné si uvědomit, že se identifikují dvě roviny: samotná právnická osoba dle výpisu z obchodního rejstříku (příp. vyžadovaných dokumentů, je-li to zahraniční PO), ale také FO jednající za společnost a skutečný majitel společnosti.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7A0AC7-BB39-411B-8F23-0C6CBBDF86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Zápatí prezentace</a:t>
            </a:r>
          </a:p>
        </p:txBody>
      </p:sp>
      <p:sp>
        <p:nvSpPr>
          <p:cNvPr id="29701" name="Slide Number Placeholder 4">
            <a:extLst>
              <a:ext uri="{FF2B5EF4-FFF2-40B4-BE49-F238E27FC236}">
                <a16:creationId xmlns:a16="http://schemas.microsoft.com/office/drawing/2014/main" id="{9F152665-213D-4B36-BF1C-F5B6831263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1388A6-87E8-43A5-A2C8-1D680ABBAA42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cs-CZ" altLang="cs-CZ"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7E34E0A3-5408-469E-8A0D-416D88A58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/>
              <a:t>Identifikace osoby – majitele účtu - FO</a:t>
            </a:r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ACB10BCC-EF33-402E-8797-F11908D29A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978775" cy="43021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cs-CZ" altLang="cs-CZ"/>
          </a:p>
          <a:p>
            <a:pPr marL="457200" lvl="1" indent="0" eaLnBrk="1" hangingPunct="1">
              <a:buFont typeface="Wingdings" panose="05000000000000000000" pitchFamily="2" charset="2"/>
              <a:buNone/>
            </a:pPr>
            <a:endParaRPr lang="cs-CZ" altLang="cs-CZ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cs-CZ" altLang="cs-CZ"/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4721B39B-3075-40EF-8B61-0EE8D38C7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570038"/>
            <a:ext cx="6434137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2D10C7C8-F0E2-43B3-839E-A926D16A4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/>
              <a:t>Identifikace osoby – majitele účtu - PO</a:t>
            </a:r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C0D0CA35-11D9-47A1-B36C-1234D48F9E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95865E-888F-4C77-8CAF-3426268113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F6F6F7"/>
                </a:solidFill>
              </a:rPr>
              <a:t>n</a:t>
            </a:r>
          </a:p>
        </p:txBody>
      </p:sp>
      <p:sp>
        <p:nvSpPr>
          <p:cNvPr id="31749" name="Zástupný symbol pro číslo snímku 4">
            <a:extLst>
              <a:ext uri="{FF2B5EF4-FFF2-40B4-BE49-F238E27FC236}">
                <a16:creationId xmlns:a16="http://schemas.microsoft.com/office/drawing/2014/main" id="{1C46E80A-A085-4B3F-81B8-FFE007F8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9C28F8-CE83-41BE-82ED-BF9A807ED916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cs-CZ" altLang="cs-CZ" sz="1200"/>
          </a:p>
        </p:txBody>
      </p:sp>
      <p:pic>
        <p:nvPicPr>
          <p:cNvPr id="31750" name="Picture 2">
            <a:extLst>
              <a:ext uri="{FF2B5EF4-FFF2-40B4-BE49-F238E27FC236}">
                <a16:creationId xmlns:a16="http://schemas.microsoft.com/office/drawing/2014/main" id="{1EE66933-7021-42E3-B4C9-697AA867D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46238"/>
            <a:ext cx="7056438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9159F14E-D268-41FA-B860-6FA3546D54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/>
              <a:t>Skuteční majitelé</a:t>
            </a:r>
          </a:p>
        </p:txBody>
      </p:sp>
      <p:sp>
        <p:nvSpPr>
          <p:cNvPr id="32771" name="Zástupný symbol pro obsah 2">
            <a:extLst>
              <a:ext uri="{FF2B5EF4-FFF2-40B4-BE49-F238E27FC236}">
                <a16:creationId xmlns:a16="http://schemas.microsoft.com/office/drawing/2014/main" id="{31A41751-62FB-46A6-9C88-E48924894F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dirty="0"/>
              <a:t>tzv. </a:t>
            </a:r>
            <a:r>
              <a:rPr lang="cs-CZ" altLang="cs-CZ" sz="2200" dirty="0" err="1"/>
              <a:t>ultimate</a:t>
            </a:r>
            <a:r>
              <a:rPr lang="cs-CZ" altLang="cs-CZ" sz="2200" dirty="0"/>
              <a:t> </a:t>
            </a:r>
            <a:r>
              <a:rPr lang="cs-CZ" altLang="cs-CZ" sz="2200" dirty="0" err="1"/>
              <a:t>beneficial</a:t>
            </a:r>
            <a:r>
              <a:rPr lang="cs-CZ" altLang="cs-CZ" sz="2200" dirty="0"/>
              <a:t> </a:t>
            </a:r>
            <a:r>
              <a:rPr lang="cs-CZ" altLang="cs-CZ" sz="2200" dirty="0" err="1"/>
              <a:t>owners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UBOs</a:t>
            </a:r>
            <a:r>
              <a:rPr lang="cs-CZ" altLang="cs-CZ" sz="2200" dirty="0"/>
              <a:t>, příp. controlling </a:t>
            </a:r>
            <a:r>
              <a:rPr lang="cs-CZ" altLang="cs-CZ" sz="2200" dirty="0" err="1"/>
              <a:t>persons</a:t>
            </a:r>
            <a:r>
              <a:rPr lang="cs-CZ" altLang="cs-CZ" sz="2200" dirty="0"/>
              <a:t> (dle OECD terminologie)</a:t>
            </a:r>
          </a:p>
          <a:p>
            <a:pPr eaLnBrk="1" hangingPunct="1"/>
            <a:r>
              <a:rPr lang="cs-CZ" altLang="cs-CZ" sz="2200" dirty="0"/>
              <a:t>definice: „</a:t>
            </a:r>
            <a:r>
              <a:rPr lang="cs-CZ" altLang="cs-CZ" sz="2200" i="1" dirty="0"/>
              <a:t>Skutečným majitelem se rozumí fyzická osoba, která má fakticky nebo právně možnost vykonávat přímo nebo nepřímo rozhodující vliv v právnické osobě, ve svěřenském fondu nebo v jiném právním uspořádání bez právní osobnosti.“ </a:t>
            </a:r>
            <a:r>
              <a:rPr lang="cs-CZ" altLang="cs-CZ" sz="2200" dirty="0"/>
              <a:t>(dle z. č. 253/2008 Sb.)</a:t>
            </a:r>
            <a:endParaRPr lang="cs-CZ" altLang="cs-CZ" dirty="0"/>
          </a:p>
          <a:p>
            <a:pPr eaLnBrk="1" hangingPunct="1"/>
            <a:r>
              <a:rPr lang="cs-CZ" altLang="cs-CZ" dirty="0"/>
              <a:t>Indikátor skutečného majitele u obchodních korporací: sám nebo s jinými osobami mají více než 25 % hlasovacích práv/podílu na ZK větší než 25 %.</a:t>
            </a:r>
          </a:p>
          <a:p>
            <a:pPr eaLnBrk="1" hangingPunct="1"/>
            <a:r>
              <a:rPr lang="cs-CZ" altLang="cs-CZ" dirty="0"/>
              <a:t>Sám nebo společně s jinými ovládají takovou PO.</a:t>
            </a:r>
          </a:p>
          <a:p>
            <a:pPr eaLnBrk="1" hangingPunct="1"/>
            <a:r>
              <a:rPr lang="cs-CZ" altLang="cs-CZ" dirty="0"/>
              <a:t>Je příjemcem alespoň 25 % zisku z této PO.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0FAE22D-B72E-48CA-BDCD-0026BB90CF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F6F6F7"/>
                </a:solidFill>
              </a:rPr>
              <a:t>n</a:t>
            </a:r>
          </a:p>
        </p:txBody>
      </p:sp>
      <p:sp>
        <p:nvSpPr>
          <p:cNvPr id="32773" name="Zástupný symbol pro číslo snímku 4">
            <a:extLst>
              <a:ext uri="{FF2B5EF4-FFF2-40B4-BE49-F238E27FC236}">
                <a16:creationId xmlns:a16="http://schemas.microsoft.com/office/drawing/2014/main" id="{8D294EB3-CFDD-4F40-9965-56580AD97F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F22E3B-9364-46B2-9578-B12D6DBE07C7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cs-CZ" altLang="cs-CZ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sah 2">
            <a:extLst>
              <a:ext uri="{FF2B5EF4-FFF2-40B4-BE49-F238E27FC236}">
                <a16:creationId xmlns:a16="http://schemas.microsoft.com/office/drawing/2014/main" id="{46C32A0B-853B-484F-BD11-5AA606B114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2057400"/>
            <a:ext cx="7772400" cy="4073525"/>
          </a:xfrm>
        </p:spPr>
        <p:txBody>
          <a:bodyPr/>
          <a:lstStyle/>
          <a:p>
            <a:r>
              <a:rPr lang="cs-CZ" sz="2000" dirty="0"/>
              <a:t>Zdroj</a:t>
            </a:r>
            <a:r>
              <a:rPr lang="en-US" sz="2000" dirty="0"/>
              <a:t>: </a:t>
            </a:r>
            <a:r>
              <a:rPr lang="cs-CZ" sz="2000" dirty="0"/>
              <a:t>Doporučení </a:t>
            </a:r>
            <a:r>
              <a:rPr lang="en-US" sz="2000" dirty="0"/>
              <a:t>FATF (40+9)</a:t>
            </a:r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KLIENT</a:t>
            </a:r>
            <a:r>
              <a:rPr lang="en-US" sz="2000" dirty="0"/>
              <a:t> (</a:t>
            </a:r>
            <a:r>
              <a:rPr lang="cs-CZ" sz="2000" dirty="0"/>
              <a:t>nerezident, množství hotovosti, PE</a:t>
            </a:r>
            <a:r>
              <a:rPr lang="en-US" sz="2000" dirty="0"/>
              <a:t>P,</a:t>
            </a:r>
            <a:r>
              <a:rPr lang="cs-CZ" sz="2000" dirty="0"/>
              <a:t> vlastnická struktura, akcie na doručitele</a:t>
            </a:r>
            <a:r>
              <a:rPr lang="en-US" sz="2000" dirty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GEOGRAFIE</a:t>
            </a:r>
            <a:r>
              <a:rPr lang="en-US" sz="2000" dirty="0"/>
              <a:t> (</a:t>
            </a:r>
            <a:r>
              <a:rPr lang="cs-CZ" sz="2000" dirty="0"/>
              <a:t>seznam nespolupracujících</a:t>
            </a:r>
            <a:r>
              <a:rPr lang="en-US" sz="2000" dirty="0"/>
              <a:t>/</a:t>
            </a:r>
            <a:r>
              <a:rPr lang="cs-CZ" sz="2000" dirty="0"/>
              <a:t>sankcionovaných zemí – tzv. černá a šedá listina</a:t>
            </a:r>
            <a:r>
              <a:rPr lang="en-US" sz="2000" dirty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PRODUKT</a:t>
            </a:r>
            <a:r>
              <a:rPr lang="en-US" sz="2000" dirty="0"/>
              <a:t>/</a:t>
            </a:r>
            <a:r>
              <a:rPr lang="cs-CZ" sz="2000" dirty="0"/>
              <a:t>SLUŽBA</a:t>
            </a:r>
            <a:r>
              <a:rPr lang="en-US" sz="2000" dirty="0"/>
              <a:t> (</a:t>
            </a:r>
            <a:r>
              <a:rPr lang="cs-CZ" sz="2000" dirty="0"/>
              <a:t>nabídka klienta, odvětví, distribuční kanály, zákazníci, dodavatelé</a:t>
            </a:r>
            <a:r>
              <a:rPr lang="en-US" sz="2000" dirty="0"/>
              <a:t>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6F70992-24A3-4068-88DF-0282D15C57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1508" name="Zástupný symbol pro číslo snímku 4">
            <a:extLst>
              <a:ext uri="{FF2B5EF4-FFF2-40B4-BE49-F238E27FC236}">
                <a16:creationId xmlns:a16="http://schemas.microsoft.com/office/drawing/2014/main" id="{A067A3AC-5F9C-491F-8A93-B06922B86B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2CE4E5-9CA3-4A84-B38C-1FF5B73A518D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cs-CZ" altLang="cs-CZ" sz="12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84A886-0E82-4903-9B15-E777E6117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25538"/>
            <a:ext cx="7772400" cy="931862"/>
          </a:xfrm>
        </p:spPr>
        <p:txBody>
          <a:bodyPr/>
          <a:lstStyle/>
          <a:p>
            <a:pPr algn="ctr"/>
            <a:r>
              <a:rPr lang="en-US" sz="3000" dirty="0"/>
              <a:t>AML/CFT Compliance program – </a:t>
            </a:r>
            <a:br>
              <a:rPr lang="cs-CZ" sz="3000" dirty="0"/>
            </a:br>
            <a:r>
              <a:rPr lang="cs-CZ" sz="3000" dirty="0"/>
              <a:t>Hodnocení rizik</a:t>
            </a:r>
            <a:endParaRPr lang="en-US" sz="3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8A53A2DE-4A26-442D-A6B6-3DCFCF78A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11263"/>
            <a:ext cx="7772400" cy="501650"/>
          </a:xfrm>
        </p:spPr>
        <p:txBody>
          <a:bodyPr/>
          <a:lstStyle/>
          <a:p>
            <a:pPr algn="ctr" eaLnBrk="1" hangingPunct="1"/>
            <a:r>
              <a:rPr lang="cs-CZ" altLang="cs-CZ"/>
              <a:t>Skuteční majitelé</a:t>
            </a:r>
          </a:p>
        </p:txBody>
      </p:sp>
      <p:sp>
        <p:nvSpPr>
          <p:cNvPr id="33795" name="Zástupný symbol pro obsah 2">
            <a:extLst>
              <a:ext uri="{FF2B5EF4-FFF2-40B4-BE49-F238E27FC236}">
                <a16:creationId xmlns:a16="http://schemas.microsoft.com/office/drawing/2014/main" id="{906ADFF4-5569-43CC-9FF3-2EB612E958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vždy nutné zjišťovat u složitějších struktur více právnických osob. </a:t>
            </a:r>
          </a:p>
          <a:p>
            <a:pPr eaLnBrk="1" hangingPunct="1"/>
            <a:r>
              <a:rPr lang="cs-CZ" altLang="cs-CZ" dirty="0"/>
              <a:t>Např. společnost A je vlastněna společností B a ta je zase vlastněna společností C, která až má vlastníky fyzické osoby (pravděpodobně holding) – nutné identifikovat tyto fyzické osoby.</a:t>
            </a:r>
          </a:p>
          <a:p>
            <a:pPr eaLnBrk="1" hangingPunct="1"/>
            <a:r>
              <a:rPr lang="cs-CZ" altLang="cs-CZ" dirty="0"/>
              <a:t>Veškerá identifikace FO se vztahuje i na skutečné majitele.</a:t>
            </a:r>
          </a:p>
          <a:p>
            <a:pPr eaLnBrk="1" hangingPunct="1"/>
            <a:r>
              <a:rPr lang="cs-CZ" altLang="cs-CZ" dirty="0"/>
              <a:t>u FATCA (daňový zákon USA pro reportování občanů USA u zahraničních institucí) snížená úroveň na 10 %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3501F92-4598-4542-9EE2-6DBF795019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F6F6F7"/>
                </a:solidFill>
              </a:rPr>
              <a:t>n</a:t>
            </a:r>
          </a:p>
        </p:txBody>
      </p:sp>
      <p:sp>
        <p:nvSpPr>
          <p:cNvPr id="33797" name="Zástupný symbol pro číslo snímku 4">
            <a:extLst>
              <a:ext uri="{FF2B5EF4-FFF2-40B4-BE49-F238E27FC236}">
                <a16:creationId xmlns:a16="http://schemas.microsoft.com/office/drawing/2014/main" id="{B14DE5E9-FA43-4462-85C7-C937E1939F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4F1D4D-147A-438A-B9D1-708CF20FBDBA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cs-CZ" altLang="cs-CZ" sz="1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BA1E2663-EDC3-4F7A-8F7D-55E4C763FB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/>
              <a:t>Uchovávání záznamů</a:t>
            </a:r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CC728C0A-C9D7-4CED-91FE-5528EDABF8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Veškeré dokumenty, sesbírané během identifikace osob se uchovávají po dobu 10 let.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také z kontrol klienta, plné moci a jakékoliv výjimky z identifikace a kontroly klienta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8F725D-1D0F-4D44-8892-40A0E6787F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F6F6F7"/>
                </a:solidFill>
              </a:rPr>
              <a:t>n</a:t>
            </a:r>
          </a:p>
        </p:txBody>
      </p:sp>
      <p:sp>
        <p:nvSpPr>
          <p:cNvPr id="34821" name="Zástupný symbol pro číslo snímku 4">
            <a:extLst>
              <a:ext uri="{FF2B5EF4-FFF2-40B4-BE49-F238E27FC236}">
                <a16:creationId xmlns:a16="http://schemas.microsoft.com/office/drawing/2014/main" id="{5D4CD39B-2E6B-4304-A109-0544868D51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FCBA0C-8059-45D0-AF6E-04E9ABCE295C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cs-CZ" altLang="cs-CZ"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69F84EA0-164E-4890-9625-1BC0ED081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/>
              <a:t>Klasifikace rizikovosti klienta</a:t>
            </a:r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610BA536-D03D-492E-985F-661440DCCF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dirty="0"/>
              <a:t>směrodatné hodnocení rizik dle §21a AML zákona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b="1" dirty="0"/>
              <a:t>Posouzení země </a:t>
            </a:r>
            <a:r>
              <a:rPr lang="cs-CZ" altLang="cs-CZ" dirty="0"/>
              <a:t>rezidence/občanství FO, resp. sídla PO – problémem jsou rizikové/nespolupracující země definované FATF, OECD nebo EU.</a:t>
            </a:r>
          </a:p>
          <a:p>
            <a:pPr eaLnBrk="1" hangingPunct="1"/>
            <a:r>
              <a:rPr lang="cs-CZ" altLang="cs-CZ" dirty="0"/>
              <a:t>V současné době jsou to dle FATF následující země: Irán, Severní Korea, Bahamy, Albánie, Barbados, Botswana, Kambodža, Ghana, Island, Jamajka, </a:t>
            </a:r>
            <a:r>
              <a:rPr lang="cs-CZ" altLang="cs-CZ" dirty="0" err="1"/>
              <a:t>Maurícius</a:t>
            </a:r>
            <a:r>
              <a:rPr lang="cs-CZ" altLang="cs-CZ" dirty="0"/>
              <a:t>, Mongolsko, Myanmar, Nikaragua, Pákistán, Panama, Sýrie, Uganda, Jemen, Zimbabwe.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C0329D4-8076-4B04-937E-0A59B5978F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F6F6F7"/>
                </a:solidFill>
              </a:rPr>
              <a:t>n</a:t>
            </a:r>
          </a:p>
        </p:txBody>
      </p:sp>
      <p:sp>
        <p:nvSpPr>
          <p:cNvPr id="35845" name="Zástupný symbol pro číslo snímku 4">
            <a:extLst>
              <a:ext uri="{FF2B5EF4-FFF2-40B4-BE49-F238E27FC236}">
                <a16:creationId xmlns:a16="http://schemas.microsoft.com/office/drawing/2014/main" id="{26B1A542-FB3B-4908-94DF-5C15459E1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4191832-853F-4D97-89D5-410B573B1AF1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cs-CZ" altLang="cs-CZ" sz="1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67082098-EF1A-47EF-878E-FABC7F677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/>
              <a:t>Klasifikace rizikovosti klienta</a:t>
            </a:r>
          </a:p>
        </p:txBody>
      </p:sp>
      <p:sp>
        <p:nvSpPr>
          <p:cNvPr id="36867" name="Zástupný symbol pro obsah 2">
            <a:extLst>
              <a:ext uri="{FF2B5EF4-FFF2-40B4-BE49-F238E27FC236}">
                <a16:creationId xmlns:a16="http://schemas.microsoft.com/office/drawing/2014/main" id="{5CD38345-53A1-46CA-B086-DE68896010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z="2000"/>
          </a:p>
          <a:p>
            <a:pPr eaLnBrk="1" hangingPunct="1"/>
            <a:r>
              <a:rPr lang="cs-CZ" altLang="cs-CZ" b="1"/>
              <a:t>Posouzení oboru</a:t>
            </a:r>
            <a:r>
              <a:rPr lang="cs-CZ" altLang="cs-CZ"/>
              <a:t>, ve kterém FO nebo PO působí.</a:t>
            </a:r>
          </a:p>
          <a:p>
            <a:pPr eaLnBrk="1" hangingPunct="1"/>
            <a:endParaRPr lang="cs-CZ" altLang="cs-CZ"/>
          </a:p>
          <a:p>
            <a:pPr algn="just" eaLnBrk="1" hangingPunct="1"/>
            <a:r>
              <a:rPr lang="cs-CZ" altLang="cs-CZ"/>
              <a:t>Např. jedná-li se o kryptoměny, gambling, obchodování s devizovými prostředky, jedná se rozhodně o rizikovější kategorii, než-li standardní e-shop s dárkovými předměty – hrozba tzv. praní peněz.</a:t>
            </a:r>
          </a:p>
          <a:p>
            <a:pPr algn="just" eaLnBrk="1" hangingPunct="1"/>
            <a:endParaRPr lang="cs-CZ" altLang="cs-CZ"/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cs-CZ" altLang="cs-CZ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D41E04-D51C-4ABF-B4EF-FAD5F42C07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F6F6F7"/>
                </a:solidFill>
              </a:rPr>
              <a:t>n</a:t>
            </a:r>
          </a:p>
        </p:txBody>
      </p:sp>
      <p:sp>
        <p:nvSpPr>
          <p:cNvPr id="36869" name="Zástupný symbol pro číslo snímku 4">
            <a:extLst>
              <a:ext uri="{FF2B5EF4-FFF2-40B4-BE49-F238E27FC236}">
                <a16:creationId xmlns:a16="http://schemas.microsoft.com/office/drawing/2014/main" id="{6971DCD3-934A-4B78-B4C7-BDBE969A87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0BCA1B-4E43-49C0-8612-D0FB85A74DE9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cs-CZ" altLang="cs-CZ" sz="1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E69FF0B3-CC14-4FF5-9A8C-53ECC899A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/>
              <a:t>Klasifikace rizikovosti klienta</a:t>
            </a:r>
          </a:p>
        </p:txBody>
      </p:sp>
      <p:sp>
        <p:nvSpPr>
          <p:cNvPr id="37891" name="Zástupný symbol pro obsah 2">
            <a:extLst>
              <a:ext uri="{FF2B5EF4-FFF2-40B4-BE49-F238E27FC236}">
                <a16:creationId xmlns:a16="http://schemas.microsoft.com/office/drawing/2014/main" id="{4CEF7242-9976-447C-9B06-FF421DDE3D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/>
              <a:t>politicky exponovaná osoba – osoba ve významné veřejné funkci s celostátním nebo regionálním významem</a:t>
            </a:r>
          </a:p>
          <a:p>
            <a:pPr eaLnBrk="1" hangingPunct="1"/>
            <a:r>
              <a:rPr lang="cs-CZ" altLang="cs-CZ" sz="2000" dirty="0"/>
              <a:t>Vztahuje se i na manžela, druha, partnera, blízké osoby, příbuzné, společníky nebo skutečné majitele společné PO apod.</a:t>
            </a:r>
          </a:p>
          <a:p>
            <a:pPr eaLnBrk="1" hangingPunct="1"/>
            <a:r>
              <a:rPr lang="cs-CZ" altLang="cs-CZ" sz="2000" dirty="0"/>
              <a:t>4 typy PEP dle FATF: </a:t>
            </a:r>
          </a:p>
          <a:p>
            <a:pPr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000" dirty="0"/>
              <a:t>hlava státu (úroveň 1 PEP, nejvyšší riziko) – členové vlády, parlamentu</a:t>
            </a:r>
          </a:p>
          <a:p>
            <a:pPr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000" dirty="0"/>
              <a:t>vyšší úředníci ve státních orgánech (úroveň 2 PEP, střední riziko) – vedoucí činitelé v armádě, např. v afrických státech</a:t>
            </a:r>
          </a:p>
          <a:p>
            <a:pPr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000" dirty="0"/>
              <a:t>vyšší úředníci v státních společnostech (úroveň 3 PEP, střední riziko) – např. vedoucí </a:t>
            </a:r>
            <a:r>
              <a:rPr lang="cs-CZ" altLang="cs-CZ" sz="2000" dirty="0" err="1"/>
              <a:t>Aramco</a:t>
            </a:r>
            <a:r>
              <a:rPr lang="cs-CZ" altLang="cs-CZ" sz="2000" dirty="0"/>
              <a:t> v Saudské Arábii</a:t>
            </a:r>
          </a:p>
          <a:p>
            <a:pPr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000" dirty="0"/>
              <a:t>regionální zastupitelé a úředníci (úroveň 4 PEP, malé riziko) – starosta, funkcionář určité organizace atd.</a:t>
            </a:r>
          </a:p>
          <a:p>
            <a:pPr eaLnBrk="1" hangingPunct="1">
              <a:buFont typeface="Trebuchet MS" panose="020B0603020202020204" pitchFamily="34" charset="0"/>
              <a:buAutoNum type="arabicPeriod"/>
            </a:pPr>
            <a:endParaRPr lang="cs-CZ" altLang="cs-CZ" sz="2000" dirty="0"/>
          </a:p>
          <a:p>
            <a:pPr eaLnBrk="1" hangingPunct="1"/>
            <a:endParaRPr lang="cs-CZ" altLang="cs-CZ" sz="2000" dirty="0"/>
          </a:p>
          <a:p>
            <a:pPr eaLnBrk="1" hangingPunct="1">
              <a:buFont typeface="Trebuchet MS" panose="020B0603020202020204" pitchFamily="34" charset="0"/>
              <a:buAutoNum type="arabicPeriod"/>
            </a:pPr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algn="just" eaLnBrk="1" hangingPunct="1"/>
            <a:endParaRPr lang="cs-CZ" altLang="cs-CZ" dirty="0"/>
          </a:p>
          <a:p>
            <a:pPr algn="just" eaLnBrk="1" hangingPunct="1">
              <a:buFont typeface="Trebuchet MS" panose="020B0603020202020204" pitchFamily="34" charset="0"/>
              <a:buAutoNum type="alphaLcParenR"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52FAA8A-C84B-48FD-A07A-2F37405924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F6F6F7"/>
                </a:solidFill>
              </a:rPr>
              <a:t>n</a:t>
            </a:r>
          </a:p>
        </p:txBody>
      </p:sp>
      <p:sp>
        <p:nvSpPr>
          <p:cNvPr id="37893" name="Zástupný symbol pro číslo snímku 4">
            <a:extLst>
              <a:ext uri="{FF2B5EF4-FFF2-40B4-BE49-F238E27FC236}">
                <a16:creationId xmlns:a16="http://schemas.microsoft.com/office/drawing/2014/main" id="{ABED4E41-33FC-4AB4-B5AD-EA726CEFE3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CADBD8B-0F81-4E08-BD12-4E35111132E2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cs-CZ" altLang="cs-CZ" sz="1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363D20E2-D728-413C-BC89-36C3FBD87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/>
              <a:t>Klasifikace rizikovosti klienta</a:t>
            </a:r>
          </a:p>
        </p:txBody>
      </p:sp>
      <p:sp>
        <p:nvSpPr>
          <p:cNvPr id="38915" name="Zástupný symbol pro obsah 2">
            <a:extLst>
              <a:ext uri="{FF2B5EF4-FFF2-40B4-BE49-F238E27FC236}">
                <a16:creationId xmlns:a16="http://schemas.microsoft.com/office/drawing/2014/main" id="{0F14635C-E8C4-4798-A316-37EB70A7DC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dirty="0"/>
              <a:t>Další hodnocení rizik:</a:t>
            </a:r>
          </a:p>
          <a:p>
            <a:pPr eaLnBrk="1" hangingPunct="1">
              <a:buFont typeface="Trebuchet MS" panose="020B0603020202020204" pitchFamily="34" charset="0"/>
              <a:buAutoNum type="alphaLcParenR"/>
            </a:pPr>
            <a:r>
              <a:rPr lang="cs-CZ" altLang="cs-CZ" dirty="0"/>
              <a:t>právní struktura a vlastnictví – složitost</a:t>
            </a:r>
          </a:p>
          <a:p>
            <a:pPr eaLnBrk="1" hangingPunct="1">
              <a:buFont typeface="Trebuchet MS" panose="020B0603020202020204" pitchFamily="34" charset="0"/>
              <a:buAutoNum type="alphaLcParenR"/>
            </a:pPr>
            <a:r>
              <a:rPr lang="cs-CZ" altLang="cs-CZ" dirty="0"/>
              <a:t>Trhy, se kterými obchoduje.</a:t>
            </a:r>
          </a:p>
          <a:p>
            <a:pPr eaLnBrk="1" hangingPunct="1">
              <a:buFont typeface="Trebuchet MS" panose="020B0603020202020204" pitchFamily="34" charset="0"/>
              <a:buAutoNum type="alphaLcParenR"/>
            </a:pPr>
            <a:r>
              <a:rPr lang="cs-CZ" altLang="cs-CZ" dirty="0"/>
              <a:t>Charakter obchodního vztahu (nadace přijímající dary z třetích zemí)</a:t>
            </a:r>
          </a:p>
          <a:p>
            <a:pPr eaLnBrk="1" hangingPunct="1">
              <a:buFont typeface="Trebuchet MS" panose="020B0603020202020204" pitchFamily="34" charset="0"/>
              <a:buAutoNum type="alphaLcParenR"/>
            </a:pPr>
            <a:r>
              <a:rPr lang="cs-CZ" altLang="cs-CZ" dirty="0"/>
              <a:t>produkty, služby (podezřelé vágně definované služby – konzultace, marketing, správa vlastních aktiv)</a:t>
            </a:r>
          </a:p>
          <a:p>
            <a:pPr eaLnBrk="1" hangingPunct="1">
              <a:buFont typeface="Trebuchet MS" panose="020B0603020202020204" pitchFamily="34" charset="0"/>
              <a:buAutoNum type="alphaLcParenR"/>
            </a:pPr>
            <a:r>
              <a:rPr lang="cs-CZ" altLang="cs-CZ" dirty="0"/>
              <a:t>typ účtu (společnost si posílá tam a zpátky peníze pouze v rámci vlastních běžných účtů)</a:t>
            </a:r>
          </a:p>
          <a:p>
            <a:pPr eaLnBrk="1" hangingPunct="1">
              <a:buFont typeface="Trebuchet MS" panose="020B0603020202020204" pitchFamily="34" charset="0"/>
              <a:buAutoNum type="alphaLcParenR"/>
            </a:pPr>
            <a:r>
              <a:rPr lang="cs-CZ" altLang="cs-CZ" dirty="0"/>
              <a:t>metody otevírání účtů (vždy pouze online)</a:t>
            </a:r>
          </a:p>
          <a:p>
            <a:pPr eaLnBrk="1" hangingPunct="1"/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algn="just" eaLnBrk="1" hangingPunct="1"/>
            <a:endParaRPr lang="cs-CZ" altLang="cs-CZ" dirty="0"/>
          </a:p>
          <a:p>
            <a:pPr algn="just" eaLnBrk="1" hangingPunct="1">
              <a:buFont typeface="Trebuchet MS" panose="020B0603020202020204" pitchFamily="34" charset="0"/>
              <a:buAutoNum type="alphaLcParenR"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DDECF76-DB70-4F7F-AD0F-666FAF260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F6F6F7"/>
                </a:solidFill>
              </a:rPr>
              <a:t>n</a:t>
            </a:r>
          </a:p>
        </p:txBody>
      </p:sp>
      <p:sp>
        <p:nvSpPr>
          <p:cNvPr id="38917" name="Zástupný symbol pro číslo snímku 4">
            <a:extLst>
              <a:ext uri="{FF2B5EF4-FFF2-40B4-BE49-F238E27FC236}">
                <a16:creationId xmlns:a16="http://schemas.microsoft.com/office/drawing/2014/main" id="{76AE6373-434A-40D0-A14B-FBDD1EE733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95FD25-70C1-466D-87DC-9328308341F5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cs-CZ" altLang="cs-CZ" sz="1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1C24E20-E7E1-4CE4-BB79-AB790591A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125538"/>
            <a:ext cx="7772400" cy="703262"/>
          </a:xfrm>
        </p:spPr>
        <p:txBody>
          <a:bodyPr/>
          <a:lstStyle/>
          <a:p>
            <a:pPr algn="ctr" eaLnBrk="1" hangingPunct="1"/>
            <a:r>
              <a:rPr lang="cs-CZ" altLang="cs-CZ"/>
              <a:t>Příjemce transakce (beneficiary)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B202AC9-B757-49AB-BC58-2AD0C6794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2133600"/>
            <a:ext cx="7772400" cy="3997325"/>
          </a:xfrm>
        </p:spPr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Transakce mají vždy dvě strany rizika – nejenom odesílatele/majitele účtu, ale i přijímající stranu.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U více rizikových klientů je často potřebné ověřit důvod transakce – proč posílá určitému klientovi danou sumu. </a:t>
            </a:r>
          </a:p>
          <a:p>
            <a:pPr eaLnBrk="1" hangingPunct="1"/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9C9871F-D2A3-4B19-A158-24A7337B3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125538"/>
            <a:ext cx="7772400" cy="627062"/>
          </a:xfrm>
        </p:spPr>
        <p:txBody>
          <a:bodyPr/>
          <a:lstStyle/>
          <a:p>
            <a:pPr algn="ctr" eaLnBrk="1" hangingPunct="1"/>
            <a:r>
              <a:rPr lang="cs-CZ" altLang="cs-CZ"/>
              <a:t>Průběžné sledování klienta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148E42B-0966-4AA2-8E5F-E55BE6021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2133600"/>
            <a:ext cx="7772400" cy="3997325"/>
          </a:xfrm>
        </p:spPr>
        <p:txBody>
          <a:bodyPr/>
          <a:lstStyle/>
          <a:p>
            <a:pPr eaLnBrk="1" hangingPunct="1"/>
            <a:r>
              <a:rPr lang="cs-CZ" altLang="cs-CZ" dirty="0"/>
              <a:t>Riziková klasifikace klienta při uzavření smlouvy není dostatečná pro jeho kategorizaci – je nutné neustálé sledování jeho činnosti, zejména u vysoce rizikových klientů.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sledování transakcí vzhledem k vytvořenému profilu klienta</a:t>
            </a:r>
          </a:p>
          <a:p>
            <a:pPr eaLnBrk="1" hangingPunct="1"/>
            <a:r>
              <a:rPr lang="cs-CZ" altLang="cs-CZ" dirty="0"/>
              <a:t>stanovení kritérií již v zásadách hodnocení rizik</a:t>
            </a:r>
          </a:p>
          <a:p>
            <a:pPr eaLnBrk="1" hangingPunct="1"/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4A7D14E-5006-4360-BA90-D499061F8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125538"/>
            <a:ext cx="7772400" cy="627062"/>
          </a:xfrm>
        </p:spPr>
        <p:txBody>
          <a:bodyPr/>
          <a:lstStyle/>
          <a:p>
            <a:pPr algn="ctr" eaLnBrk="1" hangingPunct="1"/>
            <a:r>
              <a:rPr lang="cs-CZ" altLang="cs-CZ"/>
              <a:t>Průběžné sledování klienta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24D640E2-6F70-4277-82A0-57D5ECB57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2133600"/>
            <a:ext cx="7772400" cy="3997325"/>
          </a:xfrm>
        </p:spPr>
        <p:txBody>
          <a:bodyPr/>
          <a:lstStyle/>
          <a:p>
            <a:pPr eaLnBrk="1" hangingPunct="1"/>
            <a:r>
              <a:rPr lang="cs-CZ" altLang="cs-CZ" dirty="0"/>
              <a:t>Příklady podezřelé činnosti klienta:</a:t>
            </a:r>
          </a:p>
          <a:p>
            <a:pPr eaLnBrk="1" hangingPunct="1">
              <a:buFont typeface="Trebuchet MS" panose="020B0603020202020204" pitchFamily="34" charset="0"/>
              <a:buAutoNum type="alphaLcParenR"/>
            </a:pPr>
            <a:r>
              <a:rPr lang="cs-CZ" altLang="cs-CZ" dirty="0"/>
              <a:t>osoba s vykázaným příjmem 300.000 Kč za rok přijme platbu ve výši 5.000.000 Kč.</a:t>
            </a:r>
          </a:p>
          <a:p>
            <a:pPr eaLnBrk="1" hangingPunct="1">
              <a:buFont typeface="Trebuchet MS" panose="020B0603020202020204" pitchFamily="34" charset="0"/>
              <a:buAutoNum type="alphaLcParenR"/>
            </a:pPr>
            <a:r>
              <a:rPr lang="cs-CZ" altLang="cs-CZ" dirty="0"/>
              <a:t>FO nebo PO posílá peníze tam a zpátky s vyšší pravidelností nebo ve vysokých částkách.</a:t>
            </a:r>
          </a:p>
          <a:p>
            <a:pPr eaLnBrk="1" hangingPunct="1">
              <a:buFont typeface="Trebuchet MS" panose="020B0603020202020204" pitchFamily="34" charset="0"/>
              <a:buAutoNum type="alphaLcParenR"/>
            </a:pPr>
            <a:r>
              <a:rPr lang="cs-CZ" altLang="cs-CZ" dirty="0"/>
              <a:t>neobvyklé používání hotovosti</a:t>
            </a:r>
          </a:p>
          <a:p>
            <a:pPr eaLnBrk="1" hangingPunct="1">
              <a:buFont typeface="Trebuchet MS" panose="020B0603020202020204" pitchFamily="34" charset="0"/>
              <a:buAutoNum type="alphaLcParenR"/>
            </a:pPr>
            <a:r>
              <a:rPr lang="cs-CZ" altLang="cs-CZ" dirty="0"/>
              <a:t>nadměrné zisky z investování (např. kryptoměn)</a:t>
            </a:r>
          </a:p>
          <a:p>
            <a:pPr eaLnBrk="1" hangingPunct="1">
              <a:buFont typeface="Trebuchet MS" panose="020B0603020202020204" pitchFamily="34" charset="0"/>
              <a:buAutoNum type="alphaLcParenR"/>
            </a:pPr>
            <a:r>
              <a:rPr lang="cs-CZ" altLang="cs-CZ" dirty="0"/>
              <a:t>častá fakturace mezi spřízněnými PO</a:t>
            </a:r>
          </a:p>
          <a:p>
            <a:pPr eaLnBrk="1" hangingPunct="1">
              <a:buFont typeface="Trebuchet MS" panose="020B0603020202020204" pitchFamily="34" charset="0"/>
              <a:buAutoNum type="alphaLcParenR"/>
            </a:pPr>
            <a:r>
              <a:rPr lang="cs-CZ" altLang="cs-CZ" dirty="0"/>
              <a:t>fakturace za vágní služby, úvěrové smlouvy atd.</a:t>
            </a:r>
          </a:p>
          <a:p>
            <a:pPr eaLnBrk="1" hangingPunct="1"/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E086DE4D-9368-435B-AC65-F77B1660E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125538"/>
            <a:ext cx="7772400" cy="627062"/>
          </a:xfrm>
        </p:spPr>
        <p:txBody>
          <a:bodyPr/>
          <a:lstStyle/>
          <a:p>
            <a:pPr algn="ctr" eaLnBrk="1" hangingPunct="1"/>
            <a:r>
              <a:rPr lang="cs-CZ" altLang="cs-CZ"/>
              <a:t>Postup praní peněz obecně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D6E5D2A-0393-4B6B-89FE-44692F3CE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2133600"/>
            <a:ext cx="7772400" cy="3997325"/>
          </a:xfrm>
        </p:spPr>
        <p:txBody>
          <a:bodyPr/>
          <a:lstStyle/>
          <a:p>
            <a:pPr eaLnBrk="1" hangingPunct="1"/>
            <a:r>
              <a:rPr lang="cs-CZ" altLang="cs-CZ" dirty="0"/>
              <a:t>Rozlišujeme 3 fáze praní peněz:</a:t>
            </a:r>
          </a:p>
          <a:p>
            <a:pPr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/>
              <a:t>vklad na účty (tzv. </a:t>
            </a:r>
            <a:r>
              <a:rPr lang="cs-CZ" altLang="cs-CZ" dirty="0" err="1"/>
              <a:t>placement</a:t>
            </a:r>
            <a:r>
              <a:rPr lang="cs-CZ" altLang="cs-CZ" dirty="0"/>
              <a:t> / namáčení)</a:t>
            </a:r>
          </a:p>
          <a:p>
            <a:pPr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/>
              <a:t>zastření jejich původu (tzv. </a:t>
            </a:r>
            <a:r>
              <a:rPr lang="cs-CZ" altLang="cs-CZ" dirty="0" err="1"/>
              <a:t>layering</a:t>
            </a:r>
            <a:r>
              <a:rPr lang="cs-CZ" altLang="cs-CZ" dirty="0"/>
              <a:t> / mydlení)</a:t>
            </a:r>
          </a:p>
          <a:p>
            <a:pPr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/>
              <a:t>převod majiteli / investice do legálních činností (tzv. </a:t>
            </a:r>
            <a:r>
              <a:rPr lang="cs-CZ" altLang="cs-CZ" dirty="0" err="1"/>
              <a:t>integration</a:t>
            </a:r>
            <a:r>
              <a:rPr lang="cs-CZ" altLang="cs-CZ" dirty="0"/>
              <a:t> / ždímání)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Nápomocné k tomu bývají tzv. </a:t>
            </a:r>
            <a:r>
              <a:rPr lang="cs-CZ" altLang="cs-CZ" dirty="0" err="1"/>
              <a:t>shell</a:t>
            </a:r>
            <a:r>
              <a:rPr lang="cs-CZ" altLang="cs-CZ" dirty="0"/>
              <a:t> </a:t>
            </a:r>
            <a:r>
              <a:rPr lang="cs-CZ" altLang="cs-CZ" dirty="0" err="1"/>
              <a:t>companies</a:t>
            </a:r>
            <a:r>
              <a:rPr lang="cs-CZ" altLang="cs-CZ" dirty="0"/>
              <a:t> – prázdné společnosti/skořápky – pouze pro účely umístění sídla v daňově výhodných jurisdikcích.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sah 2">
            <a:extLst>
              <a:ext uri="{FF2B5EF4-FFF2-40B4-BE49-F238E27FC236}">
                <a16:creationId xmlns:a16="http://schemas.microsoft.com/office/drawing/2014/main" id="{46C32A0B-853B-484F-BD11-5AA606B114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2057400"/>
            <a:ext cx="7772400" cy="4073525"/>
          </a:xfrm>
        </p:spPr>
        <p:txBody>
          <a:bodyPr/>
          <a:lstStyle/>
          <a:p>
            <a:r>
              <a:rPr lang="cs-CZ" sz="2000" dirty="0"/>
              <a:t>Riziková kategorie – 4 základní kategorie:</a:t>
            </a:r>
            <a:endParaRPr lang="en-US" sz="2000" dirty="0"/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highlight>
                  <a:srgbClr val="FF0000"/>
                </a:highlight>
              </a:rPr>
              <a:t>ZAKÁZÁNO</a:t>
            </a:r>
            <a:r>
              <a:rPr lang="en-US" sz="2000" dirty="0"/>
              <a:t> – </a:t>
            </a:r>
            <a:r>
              <a:rPr lang="cs-CZ" sz="2000" dirty="0"/>
              <a:t>schránkové banky (</a:t>
            </a:r>
            <a:r>
              <a:rPr lang="en-US" sz="2000" dirty="0"/>
              <a:t>shell banks</a:t>
            </a:r>
            <a:r>
              <a:rPr lang="cs-CZ" sz="2000" dirty="0"/>
              <a:t>)</a:t>
            </a:r>
            <a:r>
              <a:rPr lang="en-US" sz="2000" dirty="0"/>
              <a:t>, </a:t>
            </a:r>
            <a:r>
              <a:rPr lang="cs-CZ" sz="2000" dirty="0"/>
              <a:t>sankcionované země, sponzorování terorismu, osoby (a wallety) na seznamu OFAC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VYSOKÉ RIZIKO</a:t>
            </a:r>
            <a:r>
              <a:rPr lang="en-US" sz="2000" dirty="0"/>
              <a:t> – </a:t>
            </a:r>
            <a:r>
              <a:rPr lang="cs-CZ" sz="2000" dirty="0"/>
              <a:t>není zakázáno, ale existuje významné riziko (např. </a:t>
            </a:r>
            <a:r>
              <a:rPr lang="en-US" sz="2000" dirty="0"/>
              <a:t>PEP,</a:t>
            </a:r>
            <a:r>
              <a:rPr lang="cs-CZ" sz="2000" dirty="0"/>
              <a:t> země s vysokou mírou korupce, odvětví s významnou mírou hotovosti, alternativní platební instituce, privátní bankovnictví</a:t>
            </a:r>
            <a:r>
              <a:rPr lang="en-US" sz="2000" dirty="0"/>
              <a:t>) – </a:t>
            </a:r>
            <a:r>
              <a:rPr lang="cs-CZ" sz="2000" dirty="0"/>
              <a:t>vyžadováno EDD (zvýšená kontrola)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chemeClr val="bg1">
                    <a:lumMod val="75000"/>
                  </a:schemeClr>
                </a:solidFill>
              </a:rPr>
              <a:t>STŘEDNÍ RIZIKO</a:t>
            </a:r>
            <a:r>
              <a:rPr lang="en-US" sz="2000" dirty="0"/>
              <a:t> (retail</a:t>
            </a:r>
            <a:r>
              <a:rPr lang="cs-CZ" sz="2000" dirty="0"/>
              <a:t>ové podnikání s vyšší úrovní hotovosti, přeprava zboží</a:t>
            </a:r>
            <a:r>
              <a:rPr lang="en-US" sz="20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rgbClr val="00B050"/>
                </a:solidFill>
              </a:rPr>
              <a:t>NÍZKÉ RIZIKO</a:t>
            </a:r>
            <a:r>
              <a:rPr lang="en-US" sz="2000" dirty="0"/>
              <a:t> (</a:t>
            </a:r>
            <a:r>
              <a:rPr lang="cs-CZ" sz="2000" dirty="0"/>
              <a:t>očekávané činnosti</a:t>
            </a:r>
            <a:r>
              <a:rPr lang="en-US" sz="2000" dirty="0"/>
              <a:t>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6F70992-24A3-4068-88DF-0282D15C57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1508" name="Zástupný symbol pro číslo snímku 4">
            <a:extLst>
              <a:ext uri="{FF2B5EF4-FFF2-40B4-BE49-F238E27FC236}">
                <a16:creationId xmlns:a16="http://schemas.microsoft.com/office/drawing/2014/main" id="{A067A3AC-5F9C-491F-8A93-B06922B86B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2CE4E5-9CA3-4A84-B38C-1FF5B73A518D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cs-CZ" altLang="cs-CZ" sz="12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84A886-0E82-4903-9B15-E777E6117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25538"/>
            <a:ext cx="7772400" cy="931862"/>
          </a:xfrm>
        </p:spPr>
        <p:txBody>
          <a:bodyPr/>
          <a:lstStyle/>
          <a:p>
            <a:pPr algn="ctr"/>
            <a:r>
              <a:rPr lang="en-US" sz="3000" dirty="0"/>
              <a:t>AML/CFT Compliance program – </a:t>
            </a:r>
            <a:br>
              <a:rPr lang="cs-CZ" sz="3000" dirty="0"/>
            </a:br>
            <a:r>
              <a:rPr lang="cs-CZ" sz="3000" dirty="0"/>
              <a:t>Hodnocení rizik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3814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915F370-B07B-4D34-84E0-DF9516599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125538"/>
            <a:ext cx="7772400" cy="627062"/>
          </a:xfrm>
        </p:spPr>
        <p:txBody>
          <a:bodyPr/>
          <a:lstStyle/>
          <a:p>
            <a:pPr algn="ctr" eaLnBrk="1" hangingPunct="1"/>
            <a:r>
              <a:rPr lang="cs-CZ" altLang="cs-CZ"/>
              <a:t>Příklady praní peněz – 1. příklad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B036600-615D-46BF-AFE9-9CA54B6E03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2133600"/>
            <a:ext cx="7772400" cy="3997325"/>
          </a:xfrm>
        </p:spPr>
        <p:txBody>
          <a:bodyPr/>
          <a:lstStyle/>
          <a:p>
            <a:pPr eaLnBrk="1" hangingPunct="1"/>
            <a:r>
              <a:rPr lang="cs-CZ" altLang="cs-CZ" dirty="0"/>
              <a:t>Praní peněz přes kliniku v Maďarsku – Report OLAF z roku 2014:</a:t>
            </a:r>
          </a:p>
          <a:p>
            <a:pPr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/>
              <a:t>Maďarská klinika přijme podporu 674 tis. EUR z Evropského fondu regionálního rozvoje.</a:t>
            </a:r>
          </a:p>
          <a:p>
            <a:pPr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/>
              <a:t>Prostředník na Slovensku nakoupí od společnosti Y zařízení za 262 tis. EUR a prodá jej klinice v Maďarsku za „nadhodnocených“ 1.700.000 EUR.</a:t>
            </a:r>
          </a:p>
          <a:p>
            <a:pPr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/>
              <a:t>Zbylých 1.300.000 EUR zprostředkovatelské odměny poputuje přes </a:t>
            </a:r>
            <a:r>
              <a:rPr lang="cs-CZ" altLang="cs-CZ" dirty="0" err="1"/>
              <a:t>Seychellskou</a:t>
            </a:r>
            <a:r>
              <a:rPr lang="cs-CZ" altLang="cs-CZ" dirty="0"/>
              <a:t> společnost zpátky klinice jako bezúroční půjčka</a:t>
            </a:r>
          </a:p>
          <a:p>
            <a:pPr eaLnBrk="1" hangingPunct="1"/>
            <a:endParaRPr lang="cs-CZ" altLang="cs-CZ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4F86886-C05C-4642-A97F-3718D2852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125538"/>
            <a:ext cx="7772400" cy="627062"/>
          </a:xfrm>
        </p:spPr>
        <p:txBody>
          <a:bodyPr/>
          <a:lstStyle/>
          <a:p>
            <a:pPr algn="ctr" eaLnBrk="1" hangingPunct="1"/>
            <a:r>
              <a:rPr lang="cs-CZ" altLang="cs-CZ"/>
              <a:t>Příklady praní peněz – 1. příklad</a:t>
            </a:r>
          </a:p>
        </p:txBody>
      </p:sp>
      <p:pic>
        <p:nvPicPr>
          <p:cNvPr id="46083" name="Picture 1">
            <a:extLst>
              <a:ext uri="{FF2B5EF4-FFF2-40B4-BE49-F238E27FC236}">
                <a16:creationId xmlns:a16="http://schemas.microsoft.com/office/drawing/2014/main" id="{5734D9AB-361F-4164-934D-5A2689E31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600200"/>
            <a:ext cx="7648575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765127A-9AF9-4217-B202-8FEF30EC8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125538"/>
            <a:ext cx="7772400" cy="627062"/>
          </a:xfrm>
        </p:spPr>
        <p:txBody>
          <a:bodyPr/>
          <a:lstStyle/>
          <a:p>
            <a:pPr algn="ctr" eaLnBrk="1" hangingPunct="1"/>
            <a:r>
              <a:rPr lang="cs-CZ" altLang="cs-CZ"/>
              <a:t>Příklady praní peněz – 2. příklad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7E660018-91C3-4721-9BBC-7A38A030D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2133600"/>
            <a:ext cx="7772400" cy="3997325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Ruský prací automat z roku 2014 (zdroj: </a:t>
            </a:r>
            <a:r>
              <a:rPr lang="cs-CZ" altLang="cs-CZ" sz="2000" dirty="0" err="1"/>
              <a:t>Refinitiv</a:t>
            </a:r>
            <a:r>
              <a:rPr lang="cs-CZ" altLang="cs-CZ" sz="2000" dirty="0"/>
              <a:t> / Thomson Reuters):</a:t>
            </a:r>
          </a:p>
          <a:p>
            <a:pPr eaLnBrk="1" hangingPunct="1"/>
            <a:r>
              <a:rPr lang="cs-CZ" altLang="cs-CZ" sz="2000" dirty="0"/>
              <a:t>Minimálně 20 miliard dolarů „vypraných“ z Ruské federace</a:t>
            </a:r>
          </a:p>
          <a:p>
            <a:pPr eaLnBrk="1" hangingPunct="1"/>
            <a:r>
              <a:rPr lang="cs-CZ" altLang="cs-CZ" sz="2000" dirty="0"/>
              <a:t>Bankovní dokumenty o přibližně 70 tisíc transakcích byly získané </a:t>
            </a:r>
            <a:r>
              <a:rPr lang="cs-CZ" altLang="cs-CZ" sz="2000" dirty="0" err="1"/>
              <a:t>Novaya</a:t>
            </a:r>
            <a:r>
              <a:rPr lang="cs-CZ" altLang="cs-CZ" sz="2000" dirty="0"/>
              <a:t> Gazeta a </a:t>
            </a:r>
            <a:r>
              <a:rPr lang="cs-CZ" altLang="cs-CZ" sz="2000" dirty="0" err="1"/>
              <a:t>Organized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Crime</a:t>
            </a:r>
            <a:r>
              <a:rPr lang="cs-CZ" altLang="cs-CZ" sz="2000" dirty="0"/>
              <a:t> and </a:t>
            </a:r>
            <a:r>
              <a:rPr lang="cs-CZ" altLang="cs-CZ" sz="2000" dirty="0" err="1"/>
              <a:t>Corruption</a:t>
            </a:r>
            <a:r>
              <a:rPr lang="cs-CZ" altLang="cs-CZ" sz="2000" dirty="0"/>
              <a:t> Reporting Project (OCCRP)</a:t>
            </a:r>
          </a:p>
          <a:p>
            <a:pPr eaLnBrk="1" hangingPunct="1"/>
            <a:r>
              <a:rPr lang="cs-CZ" altLang="cs-CZ" sz="2000" dirty="0"/>
              <a:t>Peníze byly půjčeny mezi společnostmi ve VB za garance z Ruské federace – převody byly uskutečněny přes Moldávii a Lotyšsko do VB a jiných bezpečnějších jurisdikcí.</a:t>
            </a:r>
          </a:p>
          <a:p>
            <a:pPr eaLnBrk="1" hangingPunct="1"/>
            <a:r>
              <a:rPr lang="cs-CZ" altLang="cs-CZ" sz="2000" dirty="0"/>
              <a:t>Moldavský soud rozhodl o úhradě garantů (ruských společností) věřiteli ve VB na její účet (převod ruských peněz do EU).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4B02E767-F4FC-4F9C-B66A-397BDAF72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125538"/>
            <a:ext cx="7772400" cy="627062"/>
          </a:xfrm>
        </p:spPr>
        <p:txBody>
          <a:bodyPr/>
          <a:lstStyle/>
          <a:p>
            <a:pPr algn="ctr" eaLnBrk="1" hangingPunct="1"/>
            <a:r>
              <a:rPr lang="cs-CZ" altLang="cs-CZ"/>
              <a:t>Příklady praní peněz – 2. příklad</a:t>
            </a:r>
          </a:p>
        </p:txBody>
      </p:sp>
      <p:pic>
        <p:nvPicPr>
          <p:cNvPr id="48131" name="Picture 2">
            <a:extLst>
              <a:ext uri="{FF2B5EF4-FFF2-40B4-BE49-F238E27FC236}">
                <a16:creationId xmlns:a16="http://schemas.microsoft.com/office/drawing/2014/main" id="{2995C78A-EE4A-4312-825C-8A2CBEE20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6096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9498674-B06E-4D49-9823-D48236362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125538"/>
            <a:ext cx="7772400" cy="627062"/>
          </a:xfrm>
        </p:spPr>
        <p:txBody>
          <a:bodyPr/>
          <a:lstStyle/>
          <a:p>
            <a:pPr algn="ctr" eaLnBrk="1" hangingPunct="1"/>
            <a:r>
              <a:rPr lang="cs-CZ" altLang="cs-CZ" dirty="0"/>
              <a:t>Položte si vždy vhodné otázky k případu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589EC40-8EC1-4748-960D-ADC9B6BBA5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8525" y="1735138"/>
            <a:ext cx="7772400" cy="3997325"/>
          </a:xfrm>
        </p:spPr>
        <p:txBody>
          <a:bodyPr/>
          <a:lstStyle/>
          <a:p>
            <a:pPr marL="457200" indent="-45720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/>
              <a:t>Existuje daná společnost?</a:t>
            </a:r>
          </a:p>
          <a:p>
            <a:pPr marL="457200" indent="-45720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/>
              <a:t>Kdo jí vlastní?</a:t>
            </a:r>
          </a:p>
          <a:p>
            <a:pPr marL="457200" indent="-45720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/>
              <a:t>Kde má kancelář a kdo kancelář řídí?</a:t>
            </a:r>
          </a:p>
          <a:p>
            <a:pPr marL="457200" indent="-45720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/>
              <a:t>Kde leží skutečná kancelář, kde se rozhoduje?</a:t>
            </a:r>
          </a:p>
          <a:p>
            <a:pPr marL="457200" indent="-45720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/>
              <a:t>Má nějakou historii nebo je nově založena?</a:t>
            </a:r>
          </a:p>
          <a:p>
            <a:pPr marL="457200" indent="-45720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/>
              <a:t>Je vlastněna nebo řízena osobami napojenými na PEP?</a:t>
            </a:r>
          </a:p>
          <a:p>
            <a:pPr marL="457200" indent="-45720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/>
              <a:t>Je </a:t>
            </a:r>
            <a:r>
              <a:rPr lang="cs-CZ" altLang="cs-CZ" dirty="0" err="1"/>
              <a:t>offshore</a:t>
            </a:r>
            <a:r>
              <a:rPr lang="cs-CZ" altLang="cs-CZ" dirty="0"/>
              <a:t>?</a:t>
            </a:r>
          </a:p>
          <a:p>
            <a:pPr marL="457200" indent="-45720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/>
              <a:t>Kdo jsou skuteční majitelé?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FD3D19E-5C33-4468-A670-A6D41A4C1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125538"/>
            <a:ext cx="7772400" cy="627062"/>
          </a:xfrm>
        </p:spPr>
        <p:txBody>
          <a:bodyPr/>
          <a:lstStyle/>
          <a:p>
            <a:pPr algn="ctr" eaLnBrk="1" hangingPunct="1"/>
            <a:r>
              <a:rPr lang="cs-CZ" altLang="cs-CZ"/>
              <a:t>Položte si vždy vhodné otázky k případu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66C57AB-CCDB-4454-B3F7-7716DB15F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8525" y="1735138"/>
            <a:ext cx="7772400" cy="3997325"/>
          </a:xfrm>
        </p:spPr>
        <p:txBody>
          <a:bodyPr/>
          <a:lstStyle/>
          <a:p>
            <a:pPr marL="457200" indent="-457200" eaLnBrk="1" hangingPunct="1">
              <a:buFont typeface="Trebuchet MS" panose="020B0603020202020204" pitchFamily="34" charset="0"/>
              <a:buAutoNum type="arabicPeriod"/>
            </a:pPr>
            <a:r>
              <a:rPr lang="cs-CZ" altLang="cs-CZ"/>
              <a:t>Jsou hlavní osoby v pozadí trestaní nebo vzniklo již u nich podezření z AML?</a:t>
            </a:r>
          </a:p>
          <a:p>
            <a:pPr marL="457200" indent="-457200" eaLnBrk="1" hangingPunct="1">
              <a:buFont typeface="Trebuchet MS" panose="020B0603020202020204" pitchFamily="34" charset="0"/>
              <a:buAutoNum type="arabicPeriod"/>
            </a:pPr>
            <a:r>
              <a:rPr lang="cs-CZ" altLang="cs-CZ"/>
              <a:t>Představují riziko pro Vaši reputaci nebo obchodní činnost?</a:t>
            </a:r>
          </a:p>
          <a:p>
            <a:pPr marL="457200" indent="-457200" eaLnBrk="1" hangingPunct="1">
              <a:buFont typeface="Trebuchet MS" panose="020B0603020202020204" pitchFamily="34" charset="0"/>
              <a:buAutoNum type="arabicPeriod"/>
            </a:pPr>
            <a:r>
              <a:rPr lang="cs-CZ" altLang="cs-CZ"/>
              <a:t>Jaké máte o nich záznamy?</a:t>
            </a:r>
          </a:p>
          <a:p>
            <a:pPr marL="457200" indent="-457200" eaLnBrk="1" hangingPunct="1">
              <a:buFont typeface="Trebuchet MS" panose="020B0603020202020204" pitchFamily="34" charset="0"/>
              <a:buAutoNum type="arabicPeriod"/>
            </a:pPr>
            <a:r>
              <a:rPr lang="cs-CZ" altLang="cs-CZ"/>
              <a:t>Snaží se o nabízení úplatků, příp. je přijímají?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F721C48A-81F3-46CC-9E0B-D869CFDB23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1203" name="Rectangle 7">
            <a:extLst>
              <a:ext uri="{FF2B5EF4-FFF2-40B4-BE49-F238E27FC236}">
                <a16:creationId xmlns:a16="http://schemas.microsoft.com/office/drawing/2014/main" id="{29F23421-9B48-4024-B445-4BD0BFEA44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3010AF-6439-42AB-94DE-E8FA7A01D3F3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cs-CZ" altLang="cs-CZ" sz="1200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80707602-1EFB-40E0-996B-D3ABD2767D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Děkuji za pozornost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sah 2">
            <a:extLst>
              <a:ext uri="{FF2B5EF4-FFF2-40B4-BE49-F238E27FC236}">
                <a16:creationId xmlns:a16="http://schemas.microsoft.com/office/drawing/2014/main" id="{46C32A0B-853B-484F-BD11-5AA606B114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2057400"/>
            <a:ext cx="7772400" cy="4073525"/>
          </a:xfrm>
        </p:spPr>
        <p:txBody>
          <a:bodyPr/>
          <a:lstStyle/>
          <a:p>
            <a:r>
              <a:rPr lang="cs-CZ" sz="2000" dirty="0"/>
              <a:t>Přístupy k hodnocení rizik:</a:t>
            </a:r>
            <a:endParaRPr lang="en-US" sz="2000" dirty="0"/>
          </a:p>
          <a:p>
            <a:endParaRPr lang="en-US" sz="2000" dirty="0"/>
          </a:p>
          <a:p>
            <a:r>
              <a:rPr lang="cs-CZ" sz="2000" b="1" dirty="0"/>
              <a:t>tzv. </a:t>
            </a:r>
            <a:r>
              <a:rPr lang="en-US" sz="2000" b="1" dirty="0"/>
              <a:t>Risk scoring </a:t>
            </a:r>
            <a:r>
              <a:rPr lang="en-US" sz="2000" dirty="0"/>
              <a:t>– </a:t>
            </a:r>
            <a:r>
              <a:rPr lang="cs-CZ" sz="2000" dirty="0"/>
              <a:t>numerická hodnota pro určení kategorie rizika</a:t>
            </a:r>
            <a:r>
              <a:rPr lang="en-US" sz="2000" dirty="0"/>
              <a:t> (</a:t>
            </a:r>
            <a:r>
              <a:rPr lang="cs-CZ" sz="2000" dirty="0"/>
              <a:t>kombinace hodnot rizikových úrovní, přiřazených jednotlivým aspektům – klient/geografie/produkt</a:t>
            </a:r>
            <a:r>
              <a:rPr lang="en-US" sz="2000" dirty="0"/>
              <a:t>)</a:t>
            </a:r>
          </a:p>
          <a:p>
            <a:r>
              <a:rPr lang="cs-CZ" sz="2000" dirty="0"/>
              <a:t>Následně se numerické hodnoty sečtou a výsledná hodnota se přiřadí k přednastavené kategorii (nízká/střední/vysoká).</a:t>
            </a:r>
            <a:endParaRPr lang="en-US" sz="2000" dirty="0"/>
          </a:p>
          <a:p>
            <a:endParaRPr lang="cs-CZ" sz="2000" b="1" dirty="0"/>
          </a:p>
          <a:p>
            <a:r>
              <a:rPr lang="cs-CZ" sz="2000" b="1" dirty="0"/>
              <a:t>opětovné hodnocení</a:t>
            </a:r>
            <a:r>
              <a:rPr lang="en-US" sz="2000" b="1" dirty="0"/>
              <a:t> – </a:t>
            </a:r>
            <a:r>
              <a:rPr lang="cs-CZ" sz="2000" b="1" dirty="0"/>
              <a:t>každý rok</a:t>
            </a:r>
            <a:endParaRPr lang="en-US" sz="2000" b="1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6F70992-24A3-4068-88DF-0282D15C57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1508" name="Zástupný symbol pro číslo snímku 4">
            <a:extLst>
              <a:ext uri="{FF2B5EF4-FFF2-40B4-BE49-F238E27FC236}">
                <a16:creationId xmlns:a16="http://schemas.microsoft.com/office/drawing/2014/main" id="{A067A3AC-5F9C-491F-8A93-B06922B86B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2CE4E5-9CA3-4A84-B38C-1FF5B73A518D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s-CZ" altLang="cs-CZ" sz="12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84A886-0E82-4903-9B15-E777E6117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25538"/>
            <a:ext cx="7772400" cy="931862"/>
          </a:xfrm>
        </p:spPr>
        <p:txBody>
          <a:bodyPr/>
          <a:lstStyle/>
          <a:p>
            <a:pPr algn="ctr"/>
            <a:r>
              <a:rPr lang="en-US" sz="3000" dirty="0"/>
              <a:t>AML/CFT Compliance program – </a:t>
            </a:r>
            <a:br>
              <a:rPr lang="cs-CZ" sz="3000" dirty="0"/>
            </a:br>
            <a:r>
              <a:rPr lang="cs-CZ" sz="3000" dirty="0"/>
              <a:t>Hodnocení rizik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8688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sah 2">
            <a:extLst>
              <a:ext uri="{FF2B5EF4-FFF2-40B4-BE49-F238E27FC236}">
                <a16:creationId xmlns:a16="http://schemas.microsoft.com/office/drawing/2014/main" id="{46C32A0B-853B-484F-BD11-5AA606B114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2057400"/>
            <a:ext cx="7772400" cy="4073525"/>
          </a:xfrm>
        </p:spPr>
        <p:txBody>
          <a:bodyPr/>
          <a:lstStyle/>
          <a:p>
            <a:r>
              <a:rPr lang="cs-CZ" sz="2000" b="1" dirty="0"/>
              <a:t>4 pilíře</a:t>
            </a:r>
            <a:r>
              <a:rPr lang="en-US" sz="2000" b="1" dirty="0"/>
              <a:t>:</a:t>
            </a:r>
          </a:p>
          <a:p>
            <a:pPr marL="0" indent="0">
              <a:buNone/>
            </a:pP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první linie </a:t>
            </a:r>
            <a:r>
              <a:rPr lang="en-US" sz="2000" dirty="0"/>
              <a:t>– </a:t>
            </a:r>
            <a:r>
              <a:rPr lang="cs-CZ" sz="2000" dirty="0"/>
              <a:t>vnitřní zásady a procesy + vnitřní kontroly (segregace povinností, uchovávání záznamů, vyhotovování hlášení</a:t>
            </a:r>
            <a:r>
              <a:rPr lang="en-US" sz="2000" dirty="0"/>
              <a:t>, </a:t>
            </a:r>
            <a:r>
              <a:rPr lang="cs-CZ" sz="2000" dirty="0"/>
              <a:t>screening</a:t>
            </a:r>
            <a:r>
              <a:rPr lang="en-US" sz="20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druhá linie </a:t>
            </a:r>
            <a:r>
              <a:rPr lang="en-US" sz="2000" dirty="0"/>
              <a:t>– </a:t>
            </a:r>
            <a:r>
              <a:rPr lang="cs-CZ" sz="2000" dirty="0"/>
              <a:t>funkce oddělení compliance s</a:t>
            </a:r>
            <a:r>
              <a:rPr lang="en-US" sz="2000" dirty="0"/>
              <a:t> compliance officer </a:t>
            </a:r>
            <a:r>
              <a:rPr lang="cs-CZ" sz="2000" dirty="0"/>
              <a:t>pozicemi </a:t>
            </a:r>
            <a:r>
              <a:rPr lang="en-US" sz="2000" dirty="0"/>
              <a:t>(</a:t>
            </a:r>
            <a:r>
              <a:rPr lang="cs-CZ" sz="2000" dirty="0"/>
              <a:t>majícími přiměřenou kvalifikaci</a:t>
            </a:r>
            <a:r>
              <a:rPr lang="en-US" sz="20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pravidelná školení </a:t>
            </a:r>
            <a:r>
              <a:rPr lang="en-US" sz="2000" dirty="0"/>
              <a:t>– </a:t>
            </a:r>
            <a:r>
              <a:rPr lang="cs-CZ" sz="2000" dirty="0"/>
              <a:t>opakovaná školení a zlepšování kvalifikace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třetí linie </a:t>
            </a:r>
            <a:r>
              <a:rPr lang="en-US" sz="2000" dirty="0"/>
              <a:t>– </a:t>
            </a:r>
            <a:r>
              <a:rPr lang="cs-CZ" sz="2000" dirty="0"/>
              <a:t>Nezávislý audit </a:t>
            </a:r>
            <a:r>
              <a:rPr lang="en-US" sz="2000" dirty="0"/>
              <a:t>– </a:t>
            </a:r>
            <a:r>
              <a:rPr lang="cs-CZ" sz="2000" dirty="0"/>
              <a:t>hodnocení integrity, vhodnosti vnitřních zásad a postupů a kontroly klientů</a:t>
            </a:r>
            <a:endParaRPr lang="en-US" sz="2000" b="1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6F70992-24A3-4068-88DF-0282D15C57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1508" name="Zástupný symbol pro číslo snímku 4">
            <a:extLst>
              <a:ext uri="{FF2B5EF4-FFF2-40B4-BE49-F238E27FC236}">
                <a16:creationId xmlns:a16="http://schemas.microsoft.com/office/drawing/2014/main" id="{A067A3AC-5F9C-491F-8A93-B06922B86B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2CE4E5-9CA3-4A84-B38C-1FF5B73A518D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cs-CZ" altLang="cs-CZ" sz="12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84A886-0E82-4903-9B15-E777E6117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25538"/>
            <a:ext cx="7772400" cy="931862"/>
          </a:xfrm>
        </p:spPr>
        <p:txBody>
          <a:bodyPr/>
          <a:lstStyle/>
          <a:p>
            <a:pPr algn="ctr"/>
            <a:r>
              <a:rPr lang="en-US" sz="3000" dirty="0"/>
              <a:t>AML/CFT Compliance program – </a:t>
            </a:r>
            <a:br>
              <a:rPr lang="cs-CZ" sz="3000" dirty="0"/>
            </a:br>
            <a:r>
              <a:rPr lang="cs-CZ" sz="3000" dirty="0"/>
              <a:t>Hodnocení rizik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13520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sah 2">
            <a:extLst>
              <a:ext uri="{FF2B5EF4-FFF2-40B4-BE49-F238E27FC236}">
                <a16:creationId xmlns:a16="http://schemas.microsoft.com/office/drawing/2014/main" id="{46C32A0B-853B-484F-BD11-5AA606B114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2057400"/>
            <a:ext cx="7772400" cy="4073525"/>
          </a:xfrm>
        </p:spPr>
        <p:txBody>
          <a:bodyPr/>
          <a:lstStyle/>
          <a:p>
            <a:r>
              <a:rPr lang="en-US" sz="2000" dirty="0"/>
              <a:t>Procedure for CDD (customer due diligence)</a:t>
            </a:r>
            <a:r>
              <a:rPr lang="cs-CZ" sz="2000" dirty="0"/>
              <a:t> – původně v tomto pořadí vyjmenován prvně v USA PATRIOT ACT – čl. 326</a:t>
            </a:r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cs-CZ" sz="2000" dirty="0"/>
              <a:t>úplná identifikace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cs-CZ" sz="2000" dirty="0"/>
              <a:t>vytvoření profilu ve vztahu k transakcím a činnostem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cs-CZ" sz="2000" dirty="0"/>
              <a:t>hodnocení rizik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cs-CZ" sz="2000" dirty="0"/>
              <a:t>rozhodnutí o přijetí klienta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cs-CZ" sz="2000" dirty="0"/>
              <a:t>m</a:t>
            </a:r>
            <a:r>
              <a:rPr lang="en-US" sz="2000" dirty="0" err="1"/>
              <a:t>onitoring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cs-CZ" sz="2000" dirty="0"/>
              <a:t>investigace</a:t>
            </a:r>
            <a:r>
              <a:rPr lang="en-US" sz="2000" dirty="0"/>
              <a:t> (STR/SAR)</a:t>
            </a:r>
          </a:p>
          <a:p>
            <a:pPr marL="457200" indent="-457200">
              <a:buAutoNum type="arabicPeriod"/>
            </a:pPr>
            <a:r>
              <a:rPr lang="cs-CZ" sz="2000" dirty="0"/>
              <a:t>uchovávání záznamů</a:t>
            </a:r>
            <a:endParaRPr lang="en-US" sz="20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6F70992-24A3-4068-88DF-0282D15C57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1508" name="Zástupný symbol pro číslo snímku 4">
            <a:extLst>
              <a:ext uri="{FF2B5EF4-FFF2-40B4-BE49-F238E27FC236}">
                <a16:creationId xmlns:a16="http://schemas.microsoft.com/office/drawing/2014/main" id="{A067A3AC-5F9C-491F-8A93-B06922B86B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2CE4E5-9CA3-4A84-B38C-1FF5B73A518D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cs-CZ" altLang="cs-CZ" sz="12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84A886-0E82-4903-9B15-E777E6117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25538"/>
            <a:ext cx="7772400" cy="931862"/>
          </a:xfrm>
        </p:spPr>
        <p:txBody>
          <a:bodyPr/>
          <a:lstStyle/>
          <a:p>
            <a:pPr algn="ctr"/>
            <a:r>
              <a:rPr lang="en-US" sz="3000" dirty="0"/>
              <a:t>AML/CFT Compliance program – </a:t>
            </a:r>
            <a:br>
              <a:rPr lang="cs-CZ" sz="3000" dirty="0"/>
            </a:br>
            <a:r>
              <a:rPr lang="cs-CZ" sz="3000" dirty="0"/>
              <a:t>Hodnocení rizik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88375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sah 2">
            <a:extLst>
              <a:ext uri="{FF2B5EF4-FFF2-40B4-BE49-F238E27FC236}">
                <a16:creationId xmlns:a16="http://schemas.microsoft.com/office/drawing/2014/main" id="{46C32A0B-853B-484F-BD11-5AA606B114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2057400"/>
            <a:ext cx="7772400" cy="4073525"/>
          </a:xfrm>
        </p:spPr>
        <p:txBody>
          <a:bodyPr/>
          <a:lstStyle/>
          <a:p>
            <a:r>
              <a:rPr lang="cs-CZ" sz="2000" dirty="0"/>
              <a:t>Procesy EDD (zesílená kontrola klienta)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cs-CZ" sz="2000" dirty="0"/>
              <a:t>zisk důvěryhodného zdroje o původu majetku/peněz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cs-CZ" sz="2000" dirty="0"/>
              <a:t>identifikace FO ovládajících účet/majících podpisová práva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cs-CZ" sz="2000" dirty="0"/>
              <a:t>profese/odvětví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cs-CZ" sz="2000" dirty="0"/>
              <a:t>účetní závěrky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cs-CZ" sz="2000" dirty="0"/>
              <a:t>bankovní reference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cs-CZ" sz="2000" dirty="0"/>
              <a:t>pobyt klienta/reálné zaměstnání/reálný výkon činnosti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cs-CZ" sz="2000" dirty="0"/>
              <a:t>primární oblast působnosti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cs-CZ" sz="2000" dirty="0"/>
              <a:t>popis obchodních operací, očekávané objemy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cs-CZ" sz="2000" dirty="0"/>
              <a:t>vysvětlení změn na účtu</a:t>
            </a:r>
            <a:endParaRPr lang="en-US" sz="20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6F70992-24A3-4068-88DF-0282D15C57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1508" name="Zástupný symbol pro číslo snímku 4">
            <a:extLst>
              <a:ext uri="{FF2B5EF4-FFF2-40B4-BE49-F238E27FC236}">
                <a16:creationId xmlns:a16="http://schemas.microsoft.com/office/drawing/2014/main" id="{A067A3AC-5F9C-491F-8A93-B06922B86B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2CE4E5-9CA3-4A84-B38C-1FF5B73A518D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cs-CZ" altLang="cs-CZ" sz="12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84A886-0E82-4903-9B15-E777E6117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25538"/>
            <a:ext cx="7772400" cy="931862"/>
          </a:xfrm>
        </p:spPr>
        <p:txBody>
          <a:bodyPr/>
          <a:lstStyle/>
          <a:p>
            <a:pPr algn="ctr"/>
            <a:r>
              <a:rPr lang="en-US" sz="3000" dirty="0"/>
              <a:t>AML/CFT Compliance program – </a:t>
            </a:r>
            <a:br>
              <a:rPr lang="cs-CZ" sz="3000" dirty="0"/>
            </a:br>
            <a:r>
              <a:rPr lang="cs-CZ" sz="3000" dirty="0"/>
              <a:t>Hodnocení rizik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52965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sah 2">
            <a:extLst>
              <a:ext uri="{FF2B5EF4-FFF2-40B4-BE49-F238E27FC236}">
                <a16:creationId xmlns:a16="http://schemas.microsoft.com/office/drawing/2014/main" id="{46C32A0B-853B-484F-BD11-5AA606B114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1219200"/>
            <a:ext cx="7772400" cy="4911725"/>
          </a:xfrm>
        </p:spPr>
        <p:txBody>
          <a:bodyPr/>
          <a:lstStyle/>
          <a:p>
            <a:pPr algn="just"/>
            <a:endParaRPr lang="cs-CZ" altLang="cs-CZ" sz="2000" dirty="0"/>
          </a:p>
          <a:p>
            <a:pPr algn="just"/>
            <a:r>
              <a:rPr lang="cs-CZ" altLang="cs-CZ" sz="2000" dirty="0"/>
              <a:t>KYC – </a:t>
            </a:r>
            <a:r>
              <a:rPr lang="cs-CZ" altLang="cs-CZ" sz="2000" dirty="0" err="1"/>
              <a:t>know</a:t>
            </a:r>
            <a:r>
              <a:rPr lang="cs-CZ" altLang="cs-CZ" sz="2000" dirty="0"/>
              <a:t> </a:t>
            </a:r>
            <a:r>
              <a:rPr lang="cs-CZ" altLang="cs-CZ" sz="2000" dirty="0" err="1"/>
              <a:t>your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customer</a:t>
            </a:r>
            <a:endParaRPr lang="cs-CZ" altLang="cs-CZ" sz="2000" dirty="0"/>
          </a:p>
          <a:p>
            <a:pPr algn="just">
              <a:buFont typeface="Trebuchet MS" panose="020B0603020202020204" pitchFamily="34" charset="0"/>
              <a:buAutoNum type="alphaLcParenR"/>
            </a:pPr>
            <a:r>
              <a:rPr lang="cs-CZ" altLang="cs-CZ" sz="2000" dirty="0"/>
              <a:t>identifikace osoby (FO nebo PO), která je majitelem účtu</a:t>
            </a:r>
          </a:p>
          <a:p>
            <a:pPr algn="just">
              <a:buFont typeface="Trebuchet MS" panose="020B0603020202020204" pitchFamily="34" charset="0"/>
              <a:buAutoNum type="alphaLcParenR"/>
            </a:pPr>
            <a:r>
              <a:rPr lang="cs-CZ" altLang="cs-CZ" sz="2000" dirty="0"/>
              <a:t>identifikace skutečných majitelů právnické osoby</a:t>
            </a:r>
          </a:p>
          <a:p>
            <a:pPr algn="just">
              <a:buFont typeface="Trebuchet MS" panose="020B0603020202020204" pitchFamily="34" charset="0"/>
              <a:buAutoNum type="alphaLcParenR"/>
            </a:pPr>
            <a:r>
              <a:rPr lang="cs-CZ" altLang="cs-CZ" sz="2000" dirty="0"/>
              <a:t>příjemce transakce</a:t>
            </a:r>
          </a:p>
          <a:p>
            <a:pPr algn="just">
              <a:buFont typeface="Trebuchet MS" panose="020B0603020202020204" pitchFamily="34" charset="0"/>
              <a:buAutoNum type="alphaLcParenR"/>
            </a:pPr>
            <a:r>
              <a:rPr lang="cs-CZ" altLang="cs-CZ" sz="2000" dirty="0"/>
              <a:t>klasifikace klienta vzhledem k jeho rizikovému profilu</a:t>
            </a:r>
          </a:p>
          <a:p>
            <a:pPr algn="just">
              <a:buFont typeface="Trebuchet MS" panose="020B0603020202020204" pitchFamily="34" charset="0"/>
              <a:buAutoNum type="alphaLcParenR"/>
            </a:pPr>
            <a:r>
              <a:rPr lang="cs-CZ" altLang="cs-CZ" sz="2000" dirty="0"/>
              <a:t>průběžné sledování klienta</a:t>
            </a:r>
          </a:p>
          <a:p>
            <a:pPr algn="just">
              <a:buFont typeface="Trebuchet MS" panose="020B0603020202020204" pitchFamily="34" charset="0"/>
              <a:buAutoNum type="alphaLcParenR"/>
            </a:pPr>
            <a:r>
              <a:rPr lang="cs-CZ" altLang="cs-CZ" sz="2000" dirty="0"/>
              <a:t>uchovávání záznamů 10 let od uskutečnění obchodu nebo ukončení obchodního vztahu s klientem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6F70992-24A3-4068-88DF-0282D15C57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1508" name="Zástupný symbol pro číslo snímku 4">
            <a:extLst>
              <a:ext uri="{FF2B5EF4-FFF2-40B4-BE49-F238E27FC236}">
                <a16:creationId xmlns:a16="http://schemas.microsoft.com/office/drawing/2014/main" id="{A067A3AC-5F9C-491F-8A93-B06922B86B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2CE4E5-9CA3-4A84-B38C-1FF5B73A518D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802751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>
            <a:extLst>
              <a:ext uri="{FF2B5EF4-FFF2-40B4-BE49-F238E27FC236}">
                <a16:creationId xmlns:a16="http://schemas.microsoft.com/office/drawing/2014/main" id="{043DDB98-EDA3-4496-BD6B-8C11354B53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C4E3E6-B274-4963-8170-BB722C781EFA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cs-CZ" altLang="cs-CZ" sz="1200"/>
          </a:p>
        </p:txBody>
      </p:sp>
      <p:sp>
        <p:nvSpPr>
          <p:cNvPr id="22531" name="Rectangle 48">
            <a:extLst>
              <a:ext uri="{FF2B5EF4-FFF2-40B4-BE49-F238E27FC236}">
                <a16:creationId xmlns:a16="http://schemas.microsoft.com/office/drawing/2014/main" id="{75EC6FFD-2702-4418-B1F4-77F3AFF46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143000"/>
            <a:ext cx="7772400" cy="503238"/>
          </a:xfrm>
        </p:spPr>
        <p:txBody>
          <a:bodyPr/>
          <a:lstStyle/>
          <a:p>
            <a:pPr algn="ctr"/>
            <a:r>
              <a:rPr lang="cs-CZ" altLang="cs-CZ">
                <a:cs typeface="Calibri" panose="020F0502020204030204" pitchFamily="34" charset="0"/>
              </a:rPr>
              <a:t>Identifikace osoby – majitele účtu</a:t>
            </a:r>
            <a:br>
              <a:rPr lang="pl-PL" altLang="cs-CZ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cs-CZ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cs-CZ" b="1"/>
          </a:p>
        </p:txBody>
      </p:sp>
      <p:sp>
        <p:nvSpPr>
          <p:cNvPr id="22532" name="Rectangle 49">
            <a:extLst>
              <a:ext uri="{FF2B5EF4-FFF2-40B4-BE49-F238E27FC236}">
                <a16:creationId xmlns:a16="http://schemas.microsoft.com/office/drawing/2014/main" id="{8F797E15-2027-4412-B1A1-3D9ACB1C48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2438400"/>
            <a:ext cx="7772400" cy="3692525"/>
          </a:xfrm>
        </p:spPr>
        <p:txBody>
          <a:bodyPr/>
          <a:lstStyle/>
          <a:p>
            <a:pPr lvl="1" indent="-342900">
              <a:buFont typeface="Wingdings" panose="05000000000000000000" pitchFamily="2" charset="2"/>
              <a:buChar char="q"/>
            </a:pPr>
            <a:r>
              <a:rPr lang="cs-CZ" altLang="cs-CZ" sz="2400" dirty="0"/>
              <a:t>Minimální požadavky:</a:t>
            </a:r>
          </a:p>
          <a:p>
            <a:pPr lvl="1" indent="-342900">
              <a:buFont typeface="Trebuchet MS" panose="020B0603020202020204" pitchFamily="34" charset="0"/>
              <a:buAutoNum type="arabicPeriod"/>
            </a:pPr>
            <a:r>
              <a:rPr lang="cs-CZ" altLang="cs-CZ" sz="2400" dirty="0"/>
              <a:t>jméno ( občanský průkaz, pas) – druhý doklad totožnosti (i s trvalým bydlištěm jeden z nich) pro založení účtu na dálku (online, bez fyzické přítomnosti)</a:t>
            </a:r>
          </a:p>
          <a:p>
            <a:pPr lvl="1" indent="-342900">
              <a:buFont typeface="Trebuchet MS" panose="020B0603020202020204" pitchFamily="34" charset="0"/>
              <a:buAutoNum type="arabicPeriod"/>
            </a:pPr>
            <a:r>
              <a:rPr lang="cs-CZ" altLang="cs-CZ" sz="2400" dirty="0"/>
              <a:t>datum narození</a:t>
            </a:r>
          </a:p>
          <a:p>
            <a:pPr lvl="1" indent="-342900">
              <a:buFont typeface="Trebuchet MS" panose="020B0603020202020204" pitchFamily="34" charset="0"/>
              <a:buAutoNum type="arabicPeriod"/>
            </a:pPr>
            <a:r>
              <a:rPr lang="cs-CZ" altLang="cs-CZ" sz="2400" dirty="0"/>
              <a:t>jedinečný identifikátor – příslušné k dané zemi</a:t>
            </a:r>
          </a:p>
          <a:p>
            <a:pPr lvl="1" indent="-342900">
              <a:buFont typeface="Trebuchet MS" panose="020B0603020202020204" pitchFamily="34" charset="0"/>
              <a:buAutoNum type="arabicPeriod"/>
            </a:pPr>
            <a:endParaRPr lang="cs-CZ" altLang="cs-CZ" sz="2400" dirty="0"/>
          </a:p>
          <a:p>
            <a:pPr lvl="1" indent="-342900">
              <a:buFont typeface="Wingdings" panose="05000000000000000000" pitchFamily="2" charset="2"/>
              <a:buNone/>
            </a:pPr>
            <a:endParaRPr lang="pl-PL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 ENG">
  <a:themeElements>
    <a:clrScheme name="PF_PPT_prezentace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PF_PPT_prezenta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F_PPT_prezentac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prezentace ENG">
  <a:themeElements>
    <a:clrScheme name="PF_PPT_prezentace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PF_PPT_prezenta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F_PPT_prezentac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ÉŽOVÁ TITL">
  <a:themeElements>
    <a:clrScheme name="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TIT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ezentace ENG">
  <a:themeElements>
    <a:clrScheme name="PF_PPT_prezentace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PF_PPT_prezenta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F_PPT_prezentac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rezentace ENG">
  <a:themeElements>
    <a:clrScheme name="PF_PPT_prezentace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PF_PPT_prezenta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F_PPT_prezentac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prezentace ENG">
  <a:themeElements>
    <a:clrScheme name="PF_PPT_prezentace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PF_PPT_prezenta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F_PPT_prezentac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prezentace ENG">
  <a:themeElements>
    <a:clrScheme name="PF_PPT_prezentace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PF_PPT_prezenta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F_PPT_prezentac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prezentace ENG">
  <a:themeElements>
    <a:clrScheme name="PF_PPT_prezentace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PF_PPT_prezenta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F_PPT_prezentac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prezentace ENG">
  <a:themeElements>
    <a:clrScheme name="PF_PPT_prezentace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PF_PPT_prezenta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F_PPT_prezentac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prezentace ENG">
  <a:themeElements>
    <a:clrScheme name="PF_PPT_prezentace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PF_PPT_prezenta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F_PPT_prezentac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ENG</Template>
  <TotalTime>10235</TotalTime>
  <Words>2065</Words>
  <Application>Microsoft Office PowerPoint</Application>
  <PresentationFormat>Předvádění na obrazovce (4:3)</PresentationFormat>
  <Paragraphs>269</Paragraphs>
  <Slides>36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10</vt:i4>
      </vt:variant>
      <vt:variant>
        <vt:lpstr>Nadpisy snímků</vt:lpstr>
      </vt:variant>
      <vt:variant>
        <vt:i4>36</vt:i4>
      </vt:variant>
    </vt:vector>
  </HeadingPairs>
  <TitlesOfParts>
    <vt:vector size="50" baseType="lpstr">
      <vt:lpstr>Arial</vt:lpstr>
      <vt:lpstr>Calibri</vt:lpstr>
      <vt:lpstr>Trebuchet MS</vt:lpstr>
      <vt:lpstr>Wingdings</vt:lpstr>
      <vt:lpstr>prezentace ENG</vt:lpstr>
      <vt:lpstr>BÉŽOVÁ TITL</vt:lpstr>
      <vt:lpstr>1_prezentace ENG</vt:lpstr>
      <vt:lpstr>2_prezentace ENG</vt:lpstr>
      <vt:lpstr>3_prezentace ENG</vt:lpstr>
      <vt:lpstr>4_prezentace ENG</vt:lpstr>
      <vt:lpstr>5_prezentace ENG</vt:lpstr>
      <vt:lpstr>6_prezentace ENG</vt:lpstr>
      <vt:lpstr>7_prezentace ENG</vt:lpstr>
      <vt:lpstr>8_prezentace ENG</vt:lpstr>
      <vt:lpstr>Compliance a identifikace klientů  </vt:lpstr>
      <vt:lpstr>AML/CFT Compliance program –  Hodnocení rizik</vt:lpstr>
      <vt:lpstr>AML/CFT Compliance program –  Hodnocení rizik</vt:lpstr>
      <vt:lpstr>AML/CFT Compliance program –  Hodnocení rizik</vt:lpstr>
      <vt:lpstr>AML/CFT Compliance program –  Hodnocení rizik</vt:lpstr>
      <vt:lpstr>AML/CFT Compliance program –  Hodnocení rizik</vt:lpstr>
      <vt:lpstr>AML/CFT Compliance program –  Hodnocení rizik</vt:lpstr>
      <vt:lpstr>Prezentace aplikace PowerPoint</vt:lpstr>
      <vt:lpstr>Identifikace osoby – majitele účtu  </vt:lpstr>
      <vt:lpstr>Identifikace osoby – majitele účtu – doklady totožnosti</vt:lpstr>
      <vt:lpstr>Identifikace osoby – majitele účtu – jediněčný identifikátor</vt:lpstr>
      <vt:lpstr>Identifikace osoby – majitele účtu – potenciální podvody</vt:lpstr>
      <vt:lpstr>Identifikace osoby – majitele účtu – falešné potvrzení adresy pobytu</vt:lpstr>
      <vt:lpstr>Identifikace osoby – majitele účtu – falešné potvrzení adresy pobytu</vt:lpstr>
      <vt:lpstr>Identifikace osoby – majitele účtu – používání screening databází</vt:lpstr>
      <vt:lpstr>Identifikace osoby – majitele účtu –  právnická osoba</vt:lpstr>
      <vt:lpstr>Identifikace osoby – majitele účtu - FO</vt:lpstr>
      <vt:lpstr>Identifikace osoby – majitele účtu - PO</vt:lpstr>
      <vt:lpstr>Skuteční majitelé</vt:lpstr>
      <vt:lpstr>Skuteční majitelé</vt:lpstr>
      <vt:lpstr>Uchovávání záznamů</vt:lpstr>
      <vt:lpstr>Klasifikace rizikovosti klienta</vt:lpstr>
      <vt:lpstr>Klasifikace rizikovosti klienta</vt:lpstr>
      <vt:lpstr>Klasifikace rizikovosti klienta</vt:lpstr>
      <vt:lpstr>Klasifikace rizikovosti klienta</vt:lpstr>
      <vt:lpstr>Příjemce transakce (beneficiary)</vt:lpstr>
      <vt:lpstr>Průběžné sledování klienta</vt:lpstr>
      <vt:lpstr>Průběžné sledování klienta</vt:lpstr>
      <vt:lpstr>Postup praní peněz obecně</vt:lpstr>
      <vt:lpstr>Příklady praní peněz – 1. příklad</vt:lpstr>
      <vt:lpstr>Příklady praní peněz – 1. příklad</vt:lpstr>
      <vt:lpstr>Příklady praní peněz – 2. příklad</vt:lpstr>
      <vt:lpstr>Příklady praní peněz – 2. příklad</vt:lpstr>
      <vt:lpstr>Položte si vždy vhodné otázky k případu</vt:lpstr>
      <vt:lpstr>Položte si vždy vhodné otázky k případu</vt:lpstr>
      <vt:lpstr>Děkuji za pozornost</vt:lpstr>
    </vt:vector>
  </TitlesOfParts>
  <Company>Radek Poisl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</dc:title>
  <dc:creator>KC</dc:creator>
  <cp:lastModifiedBy>Jana Bortlíková</cp:lastModifiedBy>
  <cp:revision>696</cp:revision>
  <dcterms:created xsi:type="dcterms:W3CDTF">2010-09-08T00:19:02Z</dcterms:created>
  <dcterms:modified xsi:type="dcterms:W3CDTF">2021-04-25T17:12:16Z</dcterms:modified>
</cp:coreProperties>
</file>