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  <p:sldMasterId id="2147483688" r:id="rId4"/>
    <p:sldMasterId id="2147483700" r:id="rId5"/>
    <p:sldMasterId id="2147483712" r:id="rId6"/>
    <p:sldMasterId id="2147483724" r:id="rId7"/>
    <p:sldMasterId id="2147483736" r:id="rId8"/>
    <p:sldMasterId id="2147483748" r:id="rId9"/>
    <p:sldMasterId id="2147483760" r:id="rId10"/>
  </p:sldMasterIdLst>
  <p:notesMasterIdLst>
    <p:notesMasterId r:id="rId40"/>
  </p:notesMasterIdLst>
  <p:handoutMasterIdLst>
    <p:handoutMasterId r:id="rId41"/>
  </p:handoutMasterIdLst>
  <p:sldIdLst>
    <p:sldId id="309" r:id="rId11"/>
    <p:sldId id="465" r:id="rId12"/>
    <p:sldId id="307" r:id="rId13"/>
    <p:sldId id="661" r:id="rId14"/>
    <p:sldId id="667" r:id="rId15"/>
    <p:sldId id="668" r:id="rId16"/>
    <p:sldId id="669" r:id="rId17"/>
    <p:sldId id="670" r:id="rId18"/>
    <p:sldId id="671" r:id="rId19"/>
    <p:sldId id="672" r:id="rId20"/>
    <p:sldId id="673" r:id="rId21"/>
    <p:sldId id="674" r:id="rId22"/>
    <p:sldId id="662" r:id="rId23"/>
    <p:sldId id="663" r:id="rId24"/>
    <p:sldId id="664" r:id="rId25"/>
    <p:sldId id="665" r:id="rId26"/>
    <p:sldId id="666" r:id="rId27"/>
    <p:sldId id="648" r:id="rId28"/>
    <p:sldId id="649" r:id="rId29"/>
    <p:sldId id="627" r:id="rId30"/>
    <p:sldId id="650" r:id="rId31"/>
    <p:sldId id="660" r:id="rId32"/>
    <p:sldId id="651" r:id="rId33"/>
    <p:sldId id="655" r:id="rId34"/>
    <p:sldId id="472" r:id="rId35"/>
    <p:sldId id="434" r:id="rId36"/>
    <p:sldId id="652" r:id="rId37"/>
    <p:sldId id="654" r:id="rId38"/>
    <p:sldId id="370" r:id="rId3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8F21E-12C2-3A7B-4AD1-810B30E5FFC9}" v="13" dt="2023-02-23T13:05:45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 autoAdjust="0"/>
    <p:restoredTop sz="94923" autoAdjust="0"/>
  </p:normalViewPr>
  <p:slideViewPr>
    <p:cSldViewPr>
      <p:cViewPr varScale="1">
        <p:scale>
          <a:sx n="102" d="100"/>
          <a:sy n="102" d="100"/>
        </p:scale>
        <p:origin x="17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microsoft.com/office/2015/10/relationships/revisionInfo" Target="revisionInfo.xml"/><Relationship Id="rId20" Type="http://schemas.openxmlformats.org/officeDocument/2006/relationships/slide" Target="slides/slide10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741FB940-5895-FDDA-1931-A7FDCEF905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363F2EDE-F747-3EDC-AA7D-DB54C16711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87A6EBD8-B713-1CFD-9E83-42CD698D3D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8301E626-173B-258C-31D8-8C3FCB462C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4F9D7-2268-4947-B825-BE26B1A3BD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D95A62DE-D29F-AB94-B8B5-DCA9AA10DB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AC0079BD-A264-E64E-5DAE-9A2F49D63B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EA8FD37C-713D-0699-9FB9-D1F25D88E89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3446B559-CCE3-2AE2-A67C-AD78AC5337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FBD75CD2-F021-B8F1-1B34-C9E2F5B740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FD7EF65-DA4C-8314-D801-72447AE642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5419F7-4AAD-4888-B7A8-A06C03444F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10EF47DD-6661-A947-3D8B-11C403854C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AA8EA-D175-4EFF-A1A0-077FE61A7F4C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F09F50E4-7D00-5918-B2C3-3BABF8694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22A93083-A2B8-0051-3B3A-591C12760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7">
            <a:extLst>
              <a:ext uri="{FF2B5EF4-FFF2-40B4-BE49-F238E27FC236}">
                <a16:creationId xmlns:a16="http://schemas.microsoft.com/office/drawing/2014/main" id="{B35DACCD-B36C-3270-8CC3-C5C41C8BD4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145269-85D8-4130-B33C-E190A3225A6B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56381D95-E2BA-7C37-96DE-600ECFD53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BA3B7B55-0FCC-1DAB-6513-2DF65EBFF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>
            <a:extLst>
              <a:ext uri="{FF2B5EF4-FFF2-40B4-BE49-F238E27FC236}">
                <a16:creationId xmlns:a16="http://schemas.microsoft.com/office/drawing/2014/main" id="{1AD01963-61E4-15E8-02FA-947DAF8DE3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28C749-C1AD-4F0F-B1E7-AFA19EFDA5EC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18643DA2-E43E-D863-6732-C85E0E022B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4633BADE-CEFC-A4BA-AB5A-2A5690F8E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>
            <a:extLst>
              <a:ext uri="{FF2B5EF4-FFF2-40B4-BE49-F238E27FC236}">
                <a16:creationId xmlns:a16="http://schemas.microsoft.com/office/drawing/2014/main" id="{48C0A5DF-8F0A-30A7-4522-05FE031A5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2A7CD3-57EA-4F6F-9FE2-C66863A9B8ED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21BE0B9F-86C5-5A92-67DE-09A36953E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A29E7AC4-C48A-D2CA-A857-6D246B4F1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7">
            <a:extLst>
              <a:ext uri="{FF2B5EF4-FFF2-40B4-BE49-F238E27FC236}">
                <a16:creationId xmlns:a16="http://schemas.microsoft.com/office/drawing/2014/main" id="{F9EBE21E-C7EC-C0EB-EAE0-B6C9D2515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0E32DF-B353-451B-8C78-E31DE24EE27A}" type="slidenum">
              <a:rPr lang="cs-CZ" altLang="cs-CZ" smtClean="0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58927B7C-A50C-2671-68E5-3F646242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8412352E-4EA2-B1DC-CF6B-A90D57B4C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>
            <a:extLst>
              <a:ext uri="{FF2B5EF4-FFF2-40B4-BE49-F238E27FC236}">
                <a16:creationId xmlns:a16="http://schemas.microsoft.com/office/drawing/2014/main" id="{A932CFE9-8AC6-2B0C-E184-D91E8DC1A4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445D2D-F1C9-40CF-B3FB-F184F6FADF5D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A1C2609D-FA2E-2B08-8A52-DA7EA8A6B5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51CF9A2-C84B-9A0C-6CC7-335BD96BD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7">
            <a:extLst>
              <a:ext uri="{FF2B5EF4-FFF2-40B4-BE49-F238E27FC236}">
                <a16:creationId xmlns:a16="http://schemas.microsoft.com/office/drawing/2014/main" id="{A2E3DC91-D9EA-0C81-7017-BB1EFFD56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CAD2A1-9400-42D6-956A-EF9403FB772E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9E140D52-B0DC-FD4C-B564-9E56ABE45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41D82E39-0E06-FF28-C8F0-83AFB0770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>
            <a:extLst>
              <a:ext uri="{FF2B5EF4-FFF2-40B4-BE49-F238E27FC236}">
                <a16:creationId xmlns:a16="http://schemas.microsoft.com/office/drawing/2014/main" id="{E9AC364B-231A-E0C3-50F7-EADA13FD4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58BAD3-B017-4B0D-8178-9EB5EA5137D1}" type="slidenum">
              <a:rPr lang="cs-CZ" altLang="cs-CZ" smtClean="0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647819E2-8C87-C5EF-8A2F-32391A906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95762C49-0C72-3A4E-031D-C2156E0E0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>
            <a:extLst>
              <a:ext uri="{FF2B5EF4-FFF2-40B4-BE49-F238E27FC236}">
                <a16:creationId xmlns:a16="http://schemas.microsoft.com/office/drawing/2014/main" id="{356E8FC9-77E2-4BB4-8247-C8D16D9E75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1A1C17-38A7-40DD-9FF8-F9D66CD1D065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0E4E9445-F074-D428-3674-C67A544C30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7C0ECC8E-6279-46A5-D8A7-F3013007E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>
            <a:extLst>
              <a:ext uri="{FF2B5EF4-FFF2-40B4-BE49-F238E27FC236}">
                <a16:creationId xmlns:a16="http://schemas.microsoft.com/office/drawing/2014/main" id="{BFC7FBB6-3868-6F5B-4A8F-BEF3FCABF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E8A2C1-D8A0-4DE7-9225-B0F854A8DE21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E38919A2-553B-4E6A-11D8-7CE42F8A29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87B94EEA-0C26-4CB9-C651-9D7A79B71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>
            <a:extLst>
              <a:ext uri="{FF2B5EF4-FFF2-40B4-BE49-F238E27FC236}">
                <a16:creationId xmlns:a16="http://schemas.microsoft.com/office/drawing/2014/main" id="{1FD055D9-88F7-9534-64D1-6BA0BE507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FE0845-21E4-41E4-9B21-591DD8F5BB20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69A00BD9-A8A4-5F18-EEA8-2C06C2B727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61F9C420-F5A8-9846-3D50-232403493D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>
            <a:extLst>
              <a:ext uri="{FF2B5EF4-FFF2-40B4-BE49-F238E27FC236}">
                <a16:creationId xmlns:a16="http://schemas.microsoft.com/office/drawing/2014/main" id="{8110CD3A-073A-2859-0ED4-50C54800C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C02E9F-FF68-46B7-9390-E94C49BBD687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BCD4E3D-398B-44DF-A4D8-7FEC86A5E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C255736-CC09-88FD-1E77-74DD3C274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>
            <a:extLst>
              <a:ext uri="{FF2B5EF4-FFF2-40B4-BE49-F238E27FC236}">
                <a16:creationId xmlns:a16="http://schemas.microsoft.com/office/drawing/2014/main" id="{B9595148-50A6-0279-2605-D222CA68C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12F29E-FD9E-4711-8B7C-9EEF077879F0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7824C537-6AE0-DA11-AD2A-376B1BD3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42A86730-CDC1-C054-459C-84CE21585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>
            <a:extLst>
              <a:ext uri="{FF2B5EF4-FFF2-40B4-BE49-F238E27FC236}">
                <a16:creationId xmlns:a16="http://schemas.microsoft.com/office/drawing/2014/main" id="{C99A6E0C-1905-47AA-5A5B-EB168424B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B5EEA8-24DD-4516-BD49-D9D26776545F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1715484-E2BC-DEDC-CE8F-070D197BC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CCD5CE1F-EE4B-E5E4-8EE2-C6C6F09E1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>
            <a:extLst>
              <a:ext uri="{FF2B5EF4-FFF2-40B4-BE49-F238E27FC236}">
                <a16:creationId xmlns:a16="http://schemas.microsoft.com/office/drawing/2014/main" id="{2AEB88A1-C0B6-C7A0-D0D0-1C2A130D8B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59E5CF-444F-44C3-AF99-16A82E0E18EE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B2F9D2E4-E710-9A1A-895D-D64F234E7C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299C22B2-9720-FBD7-A529-6E090DB33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>
            <a:extLst>
              <a:ext uri="{FF2B5EF4-FFF2-40B4-BE49-F238E27FC236}">
                <a16:creationId xmlns:a16="http://schemas.microsoft.com/office/drawing/2014/main" id="{40D65DD4-48D1-B0E0-5EC2-74FD4B7DF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C64AA9-5057-430B-942F-3D06574D3CEF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0578A37B-C4F9-D4D5-5FB0-5D98A2241B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D3326154-4984-3865-AB16-BBFFF9658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C2D79AF-28AA-6945-B432-9D8068231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E3055DBA-A066-BE5D-B379-E133FA58A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72FC83A4-B2C8-E954-F38B-72FE90546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2AF4D1B-11F7-260E-0DD3-166A51647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A095E1-15B4-B5D5-DA60-885A6312D3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EC46648-427A-8746-C3D3-C60E5FD2F8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190B7-EA30-4C58-8124-59AFAA098A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455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882E7D-DA55-D991-A3E6-37F2F29D86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C8F0E2-96AF-88C5-6EB2-D1AF083E2C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DC7CD-DB68-4264-B5D5-D555613FBF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27029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730972D-59EE-D72A-318E-D5F17DC37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B70512FE-4828-3E29-DC00-559526925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4FF34968-CEE2-4FB5-40BB-7E20DC7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2D5C8456-C6B2-626B-B054-A750C8007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527573-FDF4-BBFB-2BE9-BFCFC61506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FAD5554-5A9B-C367-A986-4C99A7DA1B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3F6FA-3B89-4D59-AC2D-BC39373CB6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146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8AF348-F96B-54FD-CE1D-ED96B1C679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9785A1-2715-6287-A9AC-5F77C4386B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656F0-C1FF-43A1-9F91-F1C4A592A6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3764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3FA5C5-9FB5-A8FE-3C2E-C527467835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DD0EAE-9A4D-8049-5428-47D73B455F9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6F1C9-D1AF-4B69-9981-837452B018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849667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7CAEA9-AB13-7469-3E39-33E6F12E40F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9763CB-B84B-CD61-59FC-1AABCCA73C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C3611-E7BC-443B-BE3B-CF4379E72F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8939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4E1574-85DE-B734-F3F4-D2729B4969D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948B5C-3B29-7835-CAAA-340D87A768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AF0D-256E-4E8A-91E0-B8248E9877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515491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B0AA13-22F7-A9A5-22A5-BA730D78312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090D55-035C-2B71-AC84-64B804E738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0D439-A7EA-42B0-A1B4-E49E4A9976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36577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EE9C34-02B9-AA16-D550-918273D1EC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9A6CEC-5918-FF73-D412-518E46C620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1FE0F-B82D-4C5B-84F2-950F041BBC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511631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E5F965-DD78-52AE-3348-BAA60D767E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A1639A-364F-086C-0D54-851AC56DF3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E0B3F-8E79-4D97-BD69-B20E81BDEC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272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2CE17C-66B3-78A6-C152-232E9A4B4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067C18-681D-731F-B112-44C714E5BC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6AABC-BB41-4BB6-A4C3-7DEBCFB303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63070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E4DD1E-E2F1-3D32-74F1-5F21CC964B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6AE77C-C9E9-E312-6092-68D2262562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7886-A2D4-48CF-8B53-5AD7B802CF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136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949F3-2CEB-5B65-C16C-CCC68A6D30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7BD6D-EBDB-FD0E-5902-5E9D2DC723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A75E-4730-4740-BC46-539EBE08F8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059845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20E746-1C01-7007-847C-30F66310F8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EF90CA-CE67-2F24-5423-75A9D3F4C6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F6BE6-4C71-4002-A936-A5092319B5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787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FBAA36-6736-9346-F88B-677DE66F17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1504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DDB6D6-5E40-E800-7339-A652CFBC15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745361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E3AC04-BD55-1B64-A8C3-6B51918915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51759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DF0142-D4FF-F085-373F-6A81F7FDA7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56979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30AE37-86F8-96B4-512A-798D89A7CFA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60592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CA02E98-45B3-7603-C58C-74D224D1F0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29878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8290B8-C2FA-3C5D-5BA8-BB403BC1E4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946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941E4-A3EF-D0C6-6F01-47F2CC6356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8709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9E1078-3C3A-4140-61C6-E59752F6176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2DB175-B72E-7708-7C3F-F7A43B7460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165CD-DC26-4838-BF84-7191135BB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4007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B60CB2-BC6C-A6BC-1DA5-7230BE00CB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6361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756110-119A-6047-CDF7-DE3C0ADB85F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02475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BB2990-D5A0-EB1C-4B4B-D04B054DD7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31917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0634730-1FEB-5492-98D3-771C76C32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04BC2B34-3403-8FBF-57FB-DEE123F4D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4F113A03-7673-F792-4CBB-1F8244BA1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8ECFC04-A415-0F13-455D-1AF980A6C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7E566A-29C4-1FC3-591E-F82FB83F82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8CC1870-3E52-7542-481E-3AEBC8707A0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8EC3F-B605-4A2F-AA68-A4AF7B5749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05727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E2D0D3-5FF0-8CD4-3211-33B5CCDAF9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970150-D06E-E81D-0034-D7AAD54E89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06A25-BF06-4A7A-A013-03EAAB5DF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5538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5C5E52-F986-DC79-2AB1-05C967D175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C56FEC-E021-DD44-6D3E-FF70B8E310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EBB9D-0C09-459C-80E8-3B97125782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436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797844-6FEE-8814-634C-D6B6731A8D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B63697-9C00-350E-FC57-1CC03467C4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AD7D-3340-4109-A806-483A27C79F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02454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7852C1-50A9-79C4-0141-4941A8F5B1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BF5276-5C82-EBA4-D127-555AF5BA49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09630-BB18-4B0C-BCBB-2B04509821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6256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C0E46B-0ABE-8395-9822-F2BB76CEAC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5C5240-C698-E15A-6E92-DCDAEE6E4C4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DE390-D0DA-4D0F-84B2-654D8E3BE3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5949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9140BC-A66F-E7AA-3B96-668BEAE1E7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1D3F55-732D-7D48-C88C-FD966503DD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646DF-1F6D-4B96-9D0A-68C4C6800F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374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508092-FE55-BF3B-2404-175BFF931F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A2E454-6359-8477-EF49-B48833898E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E61C-B86B-427D-ABB6-7D6E24BB1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18508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155F43-FA1B-9610-D0F9-509EA182A0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29096-13BE-06D9-DBB3-C26064668A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43E8-0909-41BB-807E-5BE58E22D5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235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0D019-E150-1A4F-A784-8E4F14DD14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D8DD-7A76-4B84-9CEA-D7A2525CDA5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ECB61-BB76-4D5B-8B69-317B835964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81999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8C306-A14E-AB94-33E2-DCB1C3D7E9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0C6379-02A8-B707-07B5-AFF31B7F99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1B155-0903-4FFA-80F3-DDEB7A83AF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2412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BBEADC-2308-7C5C-69B4-0DBBE0EF9B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C1436F-5EEB-46DF-B95C-410C64875E6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E4BE4-2089-45AF-AC94-08F4AF73A9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500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EDFF373B-C1B8-6E88-74B5-7D8A8E842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934AE435-C31C-DFFA-E150-896DD56B3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30726374-4D9C-88B6-E008-997460B73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06F9089B-34C4-1F39-3CCA-E6CAE027A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BA498-7917-BC06-36E2-D04FCDDAB6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EFE2617-C15B-F586-D5DA-E33E124F9D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879D6-5F8B-4EBF-9E44-DC1AD3FD8A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8450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39895F-268F-837F-F82B-D30D823F37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745AB7-7FEB-9D03-FC2A-1A380D18F9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40154-BD57-411A-AB5A-D99962EA00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04269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9D3607-9743-4C7D-32D1-83F0B791B41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18EC51-4FFD-667E-79D1-E0FDD3529F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48D9-2CC9-442E-8F18-AE906B0F5B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03642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E8E464-0C6C-5A9E-EBEF-6B18F0954A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526E-18C5-67B5-851A-59CE1198C9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BACE-57F6-4BA1-B1BF-B8B6FD29BA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2849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A1077A-F545-AAE5-78B6-0D5F1BFAC9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A26D90-5B93-2EC2-6A9A-D6E0EE2A97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288B-068B-4B79-8758-04A1D75AD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99343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3A8513-64B0-8C08-0ACC-3460A76928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85B27B4-0C23-21DB-73D7-11D0EADCD5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38DEA-2814-4C8B-A5E9-F15A49E500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157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FC70A3-49BA-87A4-EF41-FE388C76B6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778C23-819C-A2B8-3070-7E6976553C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9249F-FDB2-4857-9AC1-0848735DB4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47830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719176-7940-D929-B8C6-FBA3F5C051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432295-9F06-16E5-3A09-2E02BEF8A29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A525D-25C8-4F25-A698-29BB34E8A6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45753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F63357-059B-101D-4829-AEE670BE41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3D58F-C14B-DD53-C313-7B4B2CF530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85B1D-6946-4C18-ACD5-B75714CC7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56862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553799-FD68-12CD-F545-0818AD171B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98D04A-D6A0-09CC-5666-EA10B09A33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71B13-E554-4D43-BA57-A04CADACA8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2232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9955C1-B183-54E9-FD5C-324B245F13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8B38E-6AE7-EC36-0C85-9005C7FACE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EB1FA-85F9-4952-A53B-1BDA8195EE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47052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F525B2-1662-FE69-98A3-276F565C00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4B6C6F-C070-2F65-8346-BED126456A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E86C5-8E92-42B1-A066-8668980375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65834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BCB37654-A32E-B71B-E6D1-F06E023D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0C1E89BE-A53B-6E91-B49C-92DA1C3E7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A6D95049-B880-1721-A982-7EAA301C9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41AC26C-8FCC-DF25-468C-BE9454AE3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982983-ED36-35F1-3769-C9510E2BB1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5DB5AE-7616-8134-671D-312AE258CF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4DCCA-7D16-4BDE-BCE4-D7128F696D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61452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5AE02B-8470-ABF5-ED03-04E2FA4CCA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556EA8-CB60-DA53-88C6-5A1D863251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403E-1B1F-4041-87E7-DC27237855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02856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E14745-F83B-8565-E248-64BC45A83B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14673D-A7A0-7B01-4A44-B68E232648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998F7-1FFE-4CB1-8673-744190F597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9078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17045-7512-5BE5-1426-D826D01CA2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D346A-7C58-1D9A-3E2D-D7D15E2E2A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5764C-C63B-4A27-BFA3-F7968A433F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0232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C84CF3-896D-9A5C-E76A-DED0C572A22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7A0C608-B373-CAD3-45EC-112570636D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736A1-D9C6-4ADB-ABE8-93E8A0CA180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496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9DC0C6-560D-8EE5-EBE5-52CA0BAA31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B0BD39B-801B-F09E-8319-CF0A8013EA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144EB-03A5-48B5-9041-8CE831F7B4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55997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92BA43-7EC8-57B6-F99E-7A39600223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B97B79-9736-67C7-462F-7A118984E9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284E5-0DE2-4CB6-9EDF-E8DA8C0C85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9092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A9463E-2D88-3E13-6654-92D683C122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1C033C-3226-167E-E0BB-B2FCC32DFC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33CC9-9669-485A-A928-E6D4054C7D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946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27F23B-C9F1-6B71-AE8A-628D928400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53CD92-A042-528A-6FD3-990C87680B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64738-6682-40A2-B065-B96D5B4BE1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7251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669174-4B25-132A-A9E0-100D75DEBF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1127F6-3108-004E-8527-7CEDB8F82B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005F-6563-4D44-B5C6-F2206F653F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16106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FF8477-E933-5DA7-B947-CE034D75989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EFE41B-6607-89D7-6FF3-336322D751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7E829-060B-4700-B6BD-180313DAD4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85599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F31D1A-9362-136E-0B4B-1B6BA01478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97A7CF-2144-7935-107A-78914C3E6A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7BCE-5185-4B2B-8841-18101B9154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2291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F7BF8FD-0008-D136-BC6C-A8BAEAEE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A209C67E-B779-3C0C-F350-F4222E27F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2DC6686B-1C20-B29F-D1C8-2A02705F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0265CFC2-27D3-A0FB-A1F2-7B9FCCEC8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D8639B-A0C7-F5BC-3B0C-609DD3EBD9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E13D547-AA67-1BEE-F18E-4A296F3E1E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4355A-D493-4860-B552-E6FD6FA5BF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65962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261E13-C6F2-7200-6D82-1DA329687D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49EFEB-8940-A113-66DB-75343BD587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929E0-CE2B-40C3-AA53-2E33704007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9113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586DC8-ED9A-EBE1-65E7-D26D683CFF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254184-3C2E-4CC7-DB9D-4C96058B1C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627-CE8C-47C7-A6CD-44544880A7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20979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24CDF1-4F75-1A3C-C0B6-088C91210B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9A1120-0D7B-6EFB-871F-8AA86AB055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FC166-FD1F-4147-BB7A-98FEEC7989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48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4CD779-9A55-CF3E-7172-7911EACCFE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BDA173-BE04-CA2D-BC5F-5E30E3B329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C463-7F23-4703-8E82-33CEB900C1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23090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2FE72A-1DA1-1FEE-746D-5AD57372EC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9BE509E-82D0-92BC-99E4-DE47E4EBD1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13E92-68B3-4DC0-AD2A-D5642AFF0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06515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840CA8-3DAE-58E2-8ACA-9822A93A96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6D833A-50C5-CB50-FF90-BA07D9B74F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11E03-1FF5-4F4B-8B1C-C41B293ADB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272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F3BFCE7-08A0-3547-245C-0D833E57A7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9FBF0D-5233-2459-D6ED-95D7562D33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7B94D-B150-47B7-A738-9A8E916FF2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9748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A8F1C-98C6-AB28-9DB3-62647E29E6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6D8C3C-9DFB-EF6E-9F29-0ED74AD92B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5E5C6-FDC3-4D94-830C-4CA5F33BA3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98923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0CE75E-D481-BBE9-6BD6-72711788CA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65C83C-DDD4-EC39-6CFC-6D92B032DC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BA53-CD13-45D0-8AAB-F1458440A8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26696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FBAFF4-3DCB-A262-8900-4B858386C1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A530DE-8C71-AE8A-4A6A-9361D0E507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49AAC-1733-4E38-974F-FBF65AB69A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66571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9455EB-F33D-E1C2-32FC-432E4CCB5C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9426A2-95AA-9450-439F-BF097C438D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5035-FDA1-4B3E-AFE4-28F7FFFDC3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0970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68B80310-89A2-0F00-9377-A475BBBDE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A1BDCB74-2E45-C942-EBEC-9B1098245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F59D1800-83EF-A35B-17F3-98C34CD58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D0838DF1-5EEA-8E69-D26C-0A6BFD1F1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88910C-127F-5980-C0E1-9A34C9537C5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D1A875-14C5-34D8-15E0-B1B471D04D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5DAD2-27C6-45A1-BDD7-13BA664B5B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13962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3A24F-880C-A79C-60ED-B5E34BE63E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1FEF61-E694-894A-8169-E4F2700396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88A4-1D4F-4F72-A420-EDA282018F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62091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C0ECD7-21D7-A8B3-00D9-96A6D79EB3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57BC0-A7A6-1E0F-B953-C12A133787F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D8A86-2A11-45FC-995F-C85220A772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864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091E8F-9FB3-00D8-8343-8589073AF5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E84C31-A2D7-8C64-CBCA-169995FF9F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4494D-41C0-481B-8D28-17E21A4C77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41114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2C9754-89F4-47AC-8492-296A6EEED8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A6BB-12E6-255A-69EC-4620FB4443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99D35-A5AF-4D33-AA47-59CA7E20B3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3354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2113960-7E16-B2FD-9E0C-C26A73A718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5750CA-368C-691E-8CC8-2BDC9B8DC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95095-9A7C-47A8-84B1-A8F9C6581A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757053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DF0C74F-F651-3A0A-1303-AF1E46AD84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F08B4F-CE99-DDC0-6C16-3541249CEBC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EF63F-C01A-4DFD-B870-E60CCDA289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61991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0C929A3-0F84-D198-28E9-819646E4E7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EF6B2-AE18-7876-2EBA-80AC8C181D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9859-35C3-4972-BE58-5B2E82A5D2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417021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D268EB-E6DF-525E-3C09-107091BF40F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ABAD03-0443-BBC8-9BB8-810A216805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DAE28-B57A-4FFA-8D94-51831D78C9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4885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84FA30-F8B0-A24B-A865-3D45951880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D31C72-BE95-FF74-0023-ECE4D0F03C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4BB8-EAA5-4096-B1AC-A64CE95AFC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237869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63932B-8B6C-6C8D-83FA-14E55371C5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590A96-C6D3-29FE-26A9-FB7E572B32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C3D21-51FF-4AAA-83C3-FFBAA10C30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290010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70E25A-0613-2CD1-25D7-59C15AB3F4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E35FA-BB72-0FBE-2D74-96C314EFB5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35F9C-0EC7-4C60-84D6-ACC4DC8F29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40295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29CA40F3-C999-CD02-1C8F-0BD4D01D3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2B6657C7-6A7B-8005-9F0B-2DE21471D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36C9168A-3658-FFD3-1265-EDA9D9E6B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834B1610-23EA-C636-AFB3-67C9BCAF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E18BBD-CF09-031A-3A04-E4FC401BBE5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D23AF2D-18A3-A3C0-0D8E-3D0BAF4FE3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D70C4-DADE-4A7B-A250-2933AE55A8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83008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A16640-1FA0-24BD-7C86-DEAF64AE98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BDBEBF-B0BB-4C8D-D4D3-CCC7342B92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83014-6E3F-4BC7-9604-276F4EE8A3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36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3742B6-4000-74BD-C5D5-00A92D4C90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8F2194-620F-F42D-717B-C2DECF1CEA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9C07D-1112-4BBC-A1BA-AC1C7FCD92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49535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9FDBFE-DEEC-C4E1-2265-65B145E2919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0B76BA-F257-D13D-0847-13EF81BA2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770C0-49B3-4256-BEAD-02BC0D8613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404577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C3E0C6-0CDF-55C4-1FE7-BD62AA1B13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7424C0-6FD6-6A1F-FB61-8EE8852EAF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94400-7CEC-49AD-9203-968A21B87E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4663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0DFE616-3067-B0A6-A879-D2AF696D4B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1E24C3-FF57-B175-BE36-DD21E3314D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AD6F5-D4D6-4DB3-8E52-C747E9918A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2864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CA82C5-7DBC-861C-2349-FF7E50DA32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41E1B4-30FA-AEEE-0F20-9D7578C14B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D0126-EAD4-4DCA-8DA8-4CD21FE847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88161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E1BF9D-D229-77AE-D652-A34A14B2D9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89030CF-50CF-C16B-B4E8-06C47A5B0E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9031-AD44-4887-BD4A-EF6DCD8845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46017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C1E431-290D-530D-99E8-3326FF77F9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CCE5A0-F12F-F6A9-BBAB-7298144D47E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9EEB-5A77-4BA6-8E09-CA5B65CEC7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2265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090D81-9106-ABFD-0644-F36B30E5C3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DB252-6A10-1D48-9D70-6C52173C0C7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F0CB2-017E-4078-BCC9-E61EDFF195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89218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71F285-FDD8-7A7B-EB85-54A6FD3A8D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78DF9F-A9C2-9CE3-59FD-6F647AEAD5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87FD1-0E29-4588-B87F-B78EAE4C5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21994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3918B1-8AF8-F82A-AB0C-8AEA47A6E8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B1EEA-7703-7C02-3F7F-70AF60873B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C9EFE-183C-44CB-8FBE-CA395E16C9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49662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E9C24CB-1C67-93EE-F3A4-8D180F9EF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823C6388-0D72-2BAF-CC9A-896825C44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AA7576E5-DD10-BE60-3D19-46D5DCE7F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1E4C705-00A5-E0A0-7963-B5147A538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AC2857-AF66-E69B-207D-FB69F421D0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1DEC19E-0504-3D5A-C53E-A664565ED2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F02C8-8841-4BAD-958A-BC1ECD3CEB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436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575289-B464-759F-9FB2-6F97D00656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364DC-96CF-DC59-9D8A-8B598917E6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7937-BA13-41D0-A11D-A3FECE76E5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361334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EC29E-29B1-7322-4BF1-5F29A47D41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153F69-3CB8-32BE-32CD-21B7AE1321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B39B-6F57-49B5-8A74-DA4D5FD4DC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19819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69BBCC-64A2-00BB-DAF2-1239E8815D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8F1CEC-0D03-B902-4E79-CF0D7E6288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C5ABE-2DAA-4C74-AA0A-FF72AED62B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20962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319F58-68FF-557C-794B-8A7B367BBA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CE5B8-5E9A-9562-A39D-2EE191EF65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BE03B-F006-48FE-8022-215E1CBEFC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032681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BDFCDF-8BB2-D41D-774D-4374F01545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3439A9-C227-5C9E-65D1-D194891A22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6509C-FFE6-417D-A9A0-C43B0A678F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517473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760127-600F-42D0-C408-CE6395A1879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FE4F91-4199-FAE9-770C-AF1690557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9A25A-06C9-43DD-8655-4A2C04779B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502440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3EA8AB5-A504-6C1C-DA4D-AA72635A43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327C84-6339-8D56-6099-2566584710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0C025-201C-4585-9DF4-79509CFC50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48957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30A1DB-5ABF-0CE5-C082-5F5672B0B7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609D2-5AD6-D9B9-52CA-BAA222B925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0A676-5C3A-4FD1-BA0C-56B6E42D0F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24848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9D539-D6DD-C24B-3E3E-02FAC39467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245AA-480B-E55A-6BF4-34592A9054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288BA-DF23-4918-965E-582BA24E15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825549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0ED275-16DE-BC22-56C1-05872AF28E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CAD16-A04A-5ABE-A8E9-0A6BA20A8E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4918-47BC-47D1-B539-9380472FB5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20084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7A5D51-2FAB-8680-AB68-3029C52DEC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0CDD53-DE58-87E4-CBDE-6A9241C7EA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EA73E-F2CC-4DE4-ACB7-8E0CE15354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5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>
            <a:extLst>
              <a:ext uri="{FF2B5EF4-FFF2-40B4-BE49-F238E27FC236}">
                <a16:creationId xmlns:a16="http://schemas.microsoft.com/office/drawing/2014/main" id="{0241FA94-8B4B-1650-7C5A-432926961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F7C816C-C0AF-7032-8B84-6D042D6B9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1FD768C-DE61-F179-6E98-A891142F2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ABBF686B-4BDA-E886-EF97-BE8A178AE4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AE7DE9F0-C96C-8860-ABAF-300EC505BD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24365BA-ED0B-4FE4-853D-877C563C0E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9" name="Text Box 10">
            <a:extLst>
              <a:ext uri="{FF2B5EF4-FFF2-40B4-BE49-F238E27FC236}">
                <a16:creationId xmlns:a16="http://schemas.microsoft.com/office/drawing/2014/main" id="{59C5ADD0-6B48-E7E8-B4BC-5314FC7C3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1032" name="Picture 24" descr="PF_PPT_nahled">
            <a:extLst>
              <a:ext uri="{FF2B5EF4-FFF2-40B4-BE49-F238E27FC236}">
                <a16:creationId xmlns:a16="http://schemas.microsoft.com/office/drawing/2014/main" id="{5DE916F0-8679-7F3E-C919-7A4A4D0F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>
            <a:extLst>
              <a:ext uri="{FF2B5EF4-FFF2-40B4-BE49-F238E27FC236}">
                <a16:creationId xmlns:a16="http://schemas.microsoft.com/office/drawing/2014/main" id="{999C18A5-0FDB-4609-0415-1AC58184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1034" name="Picture 28" descr="PF_PPT_en2">
            <a:extLst>
              <a:ext uri="{FF2B5EF4-FFF2-40B4-BE49-F238E27FC236}">
                <a16:creationId xmlns:a16="http://schemas.microsoft.com/office/drawing/2014/main" id="{03143840-D9FF-A4CF-A409-2A50A7B08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28" r:id="rId1"/>
    <p:sldLayoutId id="2147487627" r:id="rId2"/>
    <p:sldLayoutId id="2147487628" r:id="rId3"/>
    <p:sldLayoutId id="2147487629" r:id="rId4"/>
    <p:sldLayoutId id="2147487630" r:id="rId5"/>
    <p:sldLayoutId id="2147487631" r:id="rId6"/>
    <p:sldLayoutId id="2147487632" r:id="rId7"/>
    <p:sldLayoutId id="2147487633" r:id="rId8"/>
    <p:sldLayoutId id="2147487634" r:id="rId9"/>
    <p:sldLayoutId id="2147487635" r:id="rId10"/>
    <p:sldLayoutId id="214748763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>
            <a:extLst>
              <a:ext uri="{FF2B5EF4-FFF2-40B4-BE49-F238E27FC236}">
                <a16:creationId xmlns:a16="http://schemas.microsoft.com/office/drawing/2014/main" id="{AB150D25-1668-501C-5D36-B104FBE7C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5332C18D-0BD9-FB31-5AAF-66755A04A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E6D767CE-095D-2BCB-BC62-22D635D72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8F310DF9-D1C1-78BD-78EF-34D0D9DD9C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728F92F-A1E6-FB19-BF50-468D19C1F8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62BA7A7-F98F-4B46-B1DD-25E9FF2428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2295" name="Text Box 10">
            <a:extLst>
              <a:ext uri="{FF2B5EF4-FFF2-40B4-BE49-F238E27FC236}">
                <a16:creationId xmlns:a16="http://schemas.microsoft.com/office/drawing/2014/main" id="{349810A4-3086-2E79-EE6F-6F93E57E8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111624" name="Picture 24" descr="PF_PPT_nahled">
            <a:extLst>
              <a:ext uri="{FF2B5EF4-FFF2-40B4-BE49-F238E27FC236}">
                <a16:creationId xmlns:a16="http://schemas.microsoft.com/office/drawing/2014/main" id="{6ABB32E2-B996-6F79-6739-2FE2852EE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Rectangle 25">
            <a:extLst>
              <a:ext uri="{FF2B5EF4-FFF2-40B4-BE49-F238E27FC236}">
                <a16:creationId xmlns:a16="http://schemas.microsoft.com/office/drawing/2014/main" id="{E891679A-95C7-B94A-1A1D-860E12407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111626" name="Picture 28" descr="PF_PPT_en2">
            <a:extLst>
              <a:ext uri="{FF2B5EF4-FFF2-40B4-BE49-F238E27FC236}">
                <a16:creationId xmlns:a16="http://schemas.microsoft.com/office/drawing/2014/main" id="{177AC995-3010-6D71-C4CA-72D50315F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6" r:id="rId1"/>
    <p:sldLayoutId id="2147487718" r:id="rId2"/>
    <p:sldLayoutId id="2147487719" r:id="rId3"/>
    <p:sldLayoutId id="2147487720" r:id="rId4"/>
    <p:sldLayoutId id="2147487721" r:id="rId5"/>
    <p:sldLayoutId id="2147487722" r:id="rId6"/>
    <p:sldLayoutId id="2147487723" r:id="rId7"/>
    <p:sldLayoutId id="2147487724" r:id="rId8"/>
    <p:sldLayoutId id="2147487725" r:id="rId9"/>
    <p:sldLayoutId id="2147487726" r:id="rId10"/>
    <p:sldLayoutId id="214748772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317FFBD-2F5D-207E-1A6A-1CC27C43C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528960EA-2832-45DD-11D8-4B32292654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>
            <a:extLst>
              <a:ext uri="{FF2B5EF4-FFF2-40B4-BE49-F238E27FC236}">
                <a16:creationId xmlns:a16="http://schemas.microsoft.com/office/drawing/2014/main" id="{A003D0D3-8DFB-C7C3-494B-B11387BCD0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7" name="Rectangle 22">
            <a:extLst>
              <a:ext uri="{FF2B5EF4-FFF2-40B4-BE49-F238E27FC236}">
                <a16:creationId xmlns:a16="http://schemas.microsoft.com/office/drawing/2014/main" id="{B839BF33-4487-56E6-7C11-DCE4B4C7D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13318" name="Picture 24" descr="pruh+znak_PF_13_gray5+fialovy_RGB">
            <a:extLst>
              <a:ext uri="{FF2B5EF4-FFF2-40B4-BE49-F238E27FC236}">
                <a16:creationId xmlns:a16="http://schemas.microsoft.com/office/drawing/2014/main" id="{CF49C30E-30EA-6E38-1EF4-5BB6E4D12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25" descr="PF_PPT_en">
            <a:extLst>
              <a:ext uri="{FF2B5EF4-FFF2-40B4-BE49-F238E27FC236}">
                <a16:creationId xmlns:a16="http://schemas.microsoft.com/office/drawing/2014/main" id="{AA664557-1B5F-E593-C337-7304285D7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37" r:id="rId1"/>
    <p:sldLayoutId id="2147487638" r:id="rId2"/>
    <p:sldLayoutId id="2147487639" r:id="rId3"/>
    <p:sldLayoutId id="2147487640" r:id="rId4"/>
    <p:sldLayoutId id="2147487641" r:id="rId5"/>
    <p:sldLayoutId id="2147487642" r:id="rId6"/>
    <p:sldLayoutId id="2147487643" r:id="rId7"/>
    <p:sldLayoutId id="2147487644" r:id="rId8"/>
    <p:sldLayoutId id="2147487645" r:id="rId9"/>
    <p:sldLayoutId id="2147487646" r:id="rId10"/>
    <p:sldLayoutId id="2147487647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62834D6B-8FBB-4214-ECE9-D21692398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3BA271-BAC8-01FD-1333-FEBAB1CF4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478205E-8D59-644C-149F-C7433503F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3F1D475-AEEA-CD95-BECB-79EC87B909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76CFB3C-7795-9EB3-6F17-939D4FF1F7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28B20BD-6736-432F-86C1-01A04FEACC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127" name="Text Box 10">
            <a:extLst>
              <a:ext uri="{FF2B5EF4-FFF2-40B4-BE49-F238E27FC236}">
                <a16:creationId xmlns:a16="http://schemas.microsoft.com/office/drawing/2014/main" id="{FF641686-27B5-D5CA-1D42-5364F258A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5608" name="Picture 24" descr="PF_PPT_nahled">
            <a:extLst>
              <a:ext uri="{FF2B5EF4-FFF2-40B4-BE49-F238E27FC236}">
                <a16:creationId xmlns:a16="http://schemas.microsoft.com/office/drawing/2014/main" id="{1A12574F-1132-95A0-C4A3-B7BD979B3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25">
            <a:extLst>
              <a:ext uri="{FF2B5EF4-FFF2-40B4-BE49-F238E27FC236}">
                <a16:creationId xmlns:a16="http://schemas.microsoft.com/office/drawing/2014/main" id="{AE3690B3-FD72-32C2-30D3-890A87B16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25610" name="Picture 28" descr="PF_PPT_en2">
            <a:extLst>
              <a:ext uri="{FF2B5EF4-FFF2-40B4-BE49-F238E27FC236}">
                <a16:creationId xmlns:a16="http://schemas.microsoft.com/office/drawing/2014/main" id="{670044BB-E124-BDE8-C475-2B4F0E746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29" r:id="rId1"/>
    <p:sldLayoutId id="2147487648" r:id="rId2"/>
    <p:sldLayoutId id="2147487649" r:id="rId3"/>
    <p:sldLayoutId id="2147487650" r:id="rId4"/>
    <p:sldLayoutId id="2147487651" r:id="rId5"/>
    <p:sldLayoutId id="2147487652" r:id="rId6"/>
    <p:sldLayoutId id="2147487653" r:id="rId7"/>
    <p:sldLayoutId id="2147487654" r:id="rId8"/>
    <p:sldLayoutId id="2147487655" r:id="rId9"/>
    <p:sldLayoutId id="2147487656" r:id="rId10"/>
    <p:sldLayoutId id="214748765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>
            <a:extLst>
              <a:ext uri="{FF2B5EF4-FFF2-40B4-BE49-F238E27FC236}">
                <a16:creationId xmlns:a16="http://schemas.microsoft.com/office/drawing/2014/main" id="{64F6D025-8DE4-4A13-3D16-2C5D27CBD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94D0D3F-564F-E66B-A5A5-63402FCFC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5248524A-1DBE-1DB3-EC11-BB4D51F23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F803627B-D83A-E633-E4DF-8A1B6FEB7A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25F1208A-87C2-2752-CCF8-5CC2D9B3D7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F7DB36D-3E8E-4FA8-A335-4E8770A787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151" name="Text Box 10">
            <a:extLst>
              <a:ext uri="{FF2B5EF4-FFF2-40B4-BE49-F238E27FC236}">
                <a16:creationId xmlns:a16="http://schemas.microsoft.com/office/drawing/2014/main" id="{74B88616-3DFD-0356-D58D-02B9110DA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37896" name="Picture 24" descr="PF_PPT_nahled">
            <a:extLst>
              <a:ext uri="{FF2B5EF4-FFF2-40B4-BE49-F238E27FC236}">
                <a16:creationId xmlns:a16="http://schemas.microsoft.com/office/drawing/2014/main" id="{F38840FB-BCDD-8382-C5D3-5786837DF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25">
            <a:extLst>
              <a:ext uri="{FF2B5EF4-FFF2-40B4-BE49-F238E27FC236}">
                <a16:creationId xmlns:a16="http://schemas.microsoft.com/office/drawing/2014/main" id="{824E7599-29AF-6910-771D-97B400A69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7898" name="Picture 28" descr="PF_PPT_en2">
            <a:extLst>
              <a:ext uri="{FF2B5EF4-FFF2-40B4-BE49-F238E27FC236}">
                <a16:creationId xmlns:a16="http://schemas.microsoft.com/office/drawing/2014/main" id="{77257FF6-6D34-4057-6082-5101F8E4C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0" r:id="rId1"/>
    <p:sldLayoutId id="2147487658" r:id="rId2"/>
    <p:sldLayoutId id="2147487659" r:id="rId3"/>
    <p:sldLayoutId id="2147487660" r:id="rId4"/>
    <p:sldLayoutId id="2147487661" r:id="rId5"/>
    <p:sldLayoutId id="2147487662" r:id="rId6"/>
    <p:sldLayoutId id="2147487663" r:id="rId7"/>
    <p:sldLayoutId id="2147487664" r:id="rId8"/>
    <p:sldLayoutId id="2147487665" r:id="rId9"/>
    <p:sldLayoutId id="2147487666" r:id="rId10"/>
    <p:sldLayoutId id="214748766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>
            <a:extLst>
              <a:ext uri="{FF2B5EF4-FFF2-40B4-BE49-F238E27FC236}">
                <a16:creationId xmlns:a16="http://schemas.microsoft.com/office/drawing/2014/main" id="{592418D2-AE84-7787-9352-AEFBFF5AD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372F8B65-0361-184C-2092-63F7AA5A0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0456440-6923-E031-A2FD-60539B4B5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806BFC45-D0B1-8940-89EF-943DCB9609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BDD7CF8-E00B-D151-02D2-FFEF059EF8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12EA14E-86AC-471F-9504-3CADCAD95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175" name="Text Box 10">
            <a:extLst>
              <a:ext uri="{FF2B5EF4-FFF2-40B4-BE49-F238E27FC236}">
                <a16:creationId xmlns:a16="http://schemas.microsoft.com/office/drawing/2014/main" id="{1F0D477C-5E20-5548-2E53-D751F38CC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50184" name="Picture 24" descr="PF_PPT_nahled">
            <a:extLst>
              <a:ext uri="{FF2B5EF4-FFF2-40B4-BE49-F238E27FC236}">
                <a16:creationId xmlns:a16="http://schemas.microsoft.com/office/drawing/2014/main" id="{63732809-2EAA-079A-3472-58ABF6678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25">
            <a:extLst>
              <a:ext uri="{FF2B5EF4-FFF2-40B4-BE49-F238E27FC236}">
                <a16:creationId xmlns:a16="http://schemas.microsoft.com/office/drawing/2014/main" id="{0AD4993F-4B66-455C-59B3-0E626F2C1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0186" name="Picture 28" descr="PF_PPT_en2">
            <a:extLst>
              <a:ext uri="{FF2B5EF4-FFF2-40B4-BE49-F238E27FC236}">
                <a16:creationId xmlns:a16="http://schemas.microsoft.com/office/drawing/2014/main" id="{6E8E2CBE-6C2C-BF1B-A678-054342E65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1" r:id="rId1"/>
    <p:sldLayoutId id="2147487668" r:id="rId2"/>
    <p:sldLayoutId id="2147487669" r:id="rId3"/>
    <p:sldLayoutId id="2147487670" r:id="rId4"/>
    <p:sldLayoutId id="2147487671" r:id="rId5"/>
    <p:sldLayoutId id="2147487672" r:id="rId6"/>
    <p:sldLayoutId id="2147487673" r:id="rId7"/>
    <p:sldLayoutId id="2147487674" r:id="rId8"/>
    <p:sldLayoutId id="2147487675" r:id="rId9"/>
    <p:sldLayoutId id="2147487676" r:id="rId10"/>
    <p:sldLayoutId id="214748767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>
            <a:extLst>
              <a:ext uri="{FF2B5EF4-FFF2-40B4-BE49-F238E27FC236}">
                <a16:creationId xmlns:a16="http://schemas.microsoft.com/office/drawing/2014/main" id="{B48FB58E-652B-C7F4-E39D-F6EC8C334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C9FEFE5-FA12-F414-4AEB-B8661CC6E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20DF10FA-888D-25A7-5FD8-DD1774F29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0A22825F-C44D-4826-F7BC-3ECBB0A42D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9037808E-0CB9-01AC-8C9A-B8CCC50421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493E2FB-0DC3-487F-A91E-2C4AD20722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199" name="Text Box 10">
            <a:extLst>
              <a:ext uri="{FF2B5EF4-FFF2-40B4-BE49-F238E27FC236}">
                <a16:creationId xmlns:a16="http://schemas.microsoft.com/office/drawing/2014/main" id="{9F2F870D-E8A4-926B-CCC6-33EA61731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62472" name="Picture 24" descr="PF_PPT_nahled">
            <a:extLst>
              <a:ext uri="{FF2B5EF4-FFF2-40B4-BE49-F238E27FC236}">
                <a16:creationId xmlns:a16="http://schemas.microsoft.com/office/drawing/2014/main" id="{FDA2577A-45F4-FADC-F349-1216AEA91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25">
            <a:extLst>
              <a:ext uri="{FF2B5EF4-FFF2-40B4-BE49-F238E27FC236}">
                <a16:creationId xmlns:a16="http://schemas.microsoft.com/office/drawing/2014/main" id="{E91B385E-657E-7B0A-0557-51EB76B91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62474" name="Picture 28" descr="PF_PPT_en2">
            <a:extLst>
              <a:ext uri="{FF2B5EF4-FFF2-40B4-BE49-F238E27FC236}">
                <a16:creationId xmlns:a16="http://schemas.microsoft.com/office/drawing/2014/main" id="{777D7301-E863-B9C1-8E71-EB95841AA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2" r:id="rId1"/>
    <p:sldLayoutId id="2147487678" r:id="rId2"/>
    <p:sldLayoutId id="2147487679" r:id="rId3"/>
    <p:sldLayoutId id="2147487680" r:id="rId4"/>
    <p:sldLayoutId id="2147487681" r:id="rId5"/>
    <p:sldLayoutId id="2147487682" r:id="rId6"/>
    <p:sldLayoutId id="2147487683" r:id="rId7"/>
    <p:sldLayoutId id="2147487684" r:id="rId8"/>
    <p:sldLayoutId id="2147487685" r:id="rId9"/>
    <p:sldLayoutId id="2147487686" r:id="rId10"/>
    <p:sldLayoutId id="214748768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>
            <a:extLst>
              <a:ext uri="{FF2B5EF4-FFF2-40B4-BE49-F238E27FC236}">
                <a16:creationId xmlns:a16="http://schemas.microsoft.com/office/drawing/2014/main" id="{37A8C3A4-C8AD-B653-4599-60E79354C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89E7F540-860C-EE34-A209-1F5763B94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B133BE7A-B12E-66E6-9FE7-9294B032C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969EE4DB-BFDA-5602-1AB9-40C09EEEAA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DAC07095-AFA3-15E6-EF9B-C5A017A2B8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CF363BC-1B9E-42DA-9253-029A43BE5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223" name="Text Box 10">
            <a:extLst>
              <a:ext uri="{FF2B5EF4-FFF2-40B4-BE49-F238E27FC236}">
                <a16:creationId xmlns:a16="http://schemas.microsoft.com/office/drawing/2014/main" id="{36583E5E-1E7C-3993-81DC-78E126640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74760" name="Picture 24" descr="PF_PPT_nahled">
            <a:extLst>
              <a:ext uri="{FF2B5EF4-FFF2-40B4-BE49-F238E27FC236}">
                <a16:creationId xmlns:a16="http://schemas.microsoft.com/office/drawing/2014/main" id="{F698F30C-F13A-651E-2342-DE551C2B6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25">
            <a:extLst>
              <a:ext uri="{FF2B5EF4-FFF2-40B4-BE49-F238E27FC236}">
                <a16:creationId xmlns:a16="http://schemas.microsoft.com/office/drawing/2014/main" id="{5865D69A-BA94-DB86-2E8D-0CD78C24F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74762" name="Picture 28" descr="PF_PPT_en2">
            <a:extLst>
              <a:ext uri="{FF2B5EF4-FFF2-40B4-BE49-F238E27FC236}">
                <a16:creationId xmlns:a16="http://schemas.microsoft.com/office/drawing/2014/main" id="{D3B7EE04-82BC-95A7-62B4-C74F9A500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3" r:id="rId1"/>
    <p:sldLayoutId id="2147487688" r:id="rId2"/>
    <p:sldLayoutId id="2147487689" r:id="rId3"/>
    <p:sldLayoutId id="2147487690" r:id="rId4"/>
    <p:sldLayoutId id="2147487691" r:id="rId5"/>
    <p:sldLayoutId id="2147487692" r:id="rId6"/>
    <p:sldLayoutId id="2147487693" r:id="rId7"/>
    <p:sldLayoutId id="2147487694" r:id="rId8"/>
    <p:sldLayoutId id="2147487695" r:id="rId9"/>
    <p:sldLayoutId id="2147487696" r:id="rId10"/>
    <p:sldLayoutId id="214748769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>
            <a:extLst>
              <a:ext uri="{FF2B5EF4-FFF2-40B4-BE49-F238E27FC236}">
                <a16:creationId xmlns:a16="http://schemas.microsoft.com/office/drawing/2014/main" id="{782A656B-954C-EC47-3158-A3E76A26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98A4ACB3-3E11-3477-B324-8580B7401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CA563C56-374D-CF84-1627-975270EDA9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933B0BF8-5FFA-CDB7-DFF8-9DF3557763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002199FC-938C-F06C-2245-B5D4B6A1BA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36E98E2-A3BD-4C5F-91C7-71044EC031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47" name="Text Box 10">
            <a:extLst>
              <a:ext uri="{FF2B5EF4-FFF2-40B4-BE49-F238E27FC236}">
                <a16:creationId xmlns:a16="http://schemas.microsoft.com/office/drawing/2014/main" id="{A2FB0AF8-42E4-E22D-CA07-AADB21BCC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87048" name="Picture 24" descr="PF_PPT_nahled">
            <a:extLst>
              <a:ext uri="{FF2B5EF4-FFF2-40B4-BE49-F238E27FC236}">
                <a16:creationId xmlns:a16="http://schemas.microsoft.com/office/drawing/2014/main" id="{9E8443B8-5E3A-3D10-D967-BD7B228A5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25">
            <a:extLst>
              <a:ext uri="{FF2B5EF4-FFF2-40B4-BE49-F238E27FC236}">
                <a16:creationId xmlns:a16="http://schemas.microsoft.com/office/drawing/2014/main" id="{BD65042B-46FD-7B77-421E-53EF74B9C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87050" name="Picture 28" descr="PF_PPT_en2">
            <a:extLst>
              <a:ext uri="{FF2B5EF4-FFF2-40B4-BE49-F238E27FC236}">
                <a16:creationId xmlns:a16="http://schemas.microsoft.com/office/drawing/2014/main" id="{2D4F744B-9EA2-CA9E-811D-513A9A7B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4" r:id="rId1"/>
    <p:sldLayoutId id="2147487698" r:id="rId2"/>
    <p:sldLayoutId id="2147487699" r:id="rId3"/>
    <p:sldLayoutId id="2147487700" r:id="rId4"/>
    <p:sldLayoutId id="2147487701" r:id="rId5"/>
    <p:sldLayoutId id="2147487702" r:id="rId6"/>
    <p:sldLayoutId id="2147487703" r:id="rId7"/>
    <p:sldLayoutId id="2147487704" r:id="rId8"/>
    <p:sldLayoutId id="2147487705" r:id="rId9"/>
    <p:sldLayoutId id="2147487706" r:id="rId10"/>
    <p:sldLayoutId id="214748770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>
            <a:extLst>
              <a:ext uri="{FF2B5EF4-FFF2-40B4-BE49-F238E27FC236}">
                <a16:creationId xmlns:a16="http://schemas.microsoft.com/office/drawing/2014/main" id="{4E9D1FF1-AA66-0603-2171-BE1EE89D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C046EDA9-2F26-EBAC-6BE1-DA775C430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54131531-D2E3-A786-E3A9-8BB94A75B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D8759B49-816A-6C78-907A-0A5FE137EB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41CA9B99-E736-DA9A-E2C8-E77E17E28B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0470133-E7F8-4286-BD1C-6C7987C74F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271" name="Text Box 10">
            <a:extLst>
              <a:ext uri="{FF2B5EF4-FFF2-40B4-BE49-F238E27FC236}">
                <a16:creationId xmlns:a16="http://schemas.microsoft.com/office/drawing/2014/main" id="{7F429D53-9178-BFC1-14AD-9EC09FDCB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99336" name="Picture 24" descr="PF_PPT_nahled">
            <a:extLst>
              <a:ext uri="{FF2B5EF4-FFF2-40B4-BE49-F238E27FC236}">
                <a16:creationId xmlns:a16="http://schemas.microsoft.com/office/drawing/2014/main" id="{B1EC0A00-2F34-95B2-5C35-417202DD9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25">
            <a:extLst>
              <a:ext uri="{FF2B5EF4-FFF2-40B4-BE49-F238E27FC236}">
                <a16:creationId xmlns:a16="http://schemas.microsoft.com/office/drawing/2014/main" id="{9FE1ADA5-C2A0-D17A-5F64-0E139BF8B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99338" name="Picture 28" descr="PF_PPT_en2">
            <a:extLst>
              <a:ext uri="{FF2B5EF4-FFF2-40B4-BE49-F238E27FC236}">
                <a16:creationId xmlns:a16="http://schemas.microsoft.com/office/drawing/2014/main" id="{06832977-0F2F-04A2-5BD7-28BC17F38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5" r:id="rId1"/>
    <p:sldLayoutId id="2147487708" r:id="rId2"/>
    <p:sldLayoutId id="2147487709" r:id="rId3"/>
    <p:sldLayoutId id="2147487710" r:id="rId4"/>
    <p:sldLayoutId id="2147487711" r:id="rId5"/>
    <p:sldLayoutId id="2147487712" r:id="rId6"/>
    <p:sldLayoutId id="2147487713" r:id="rId7"/>
    <p:sldLayoutId id="2147487714" r:id="rId8"/>
    <p:sldLayoutId id="2147487715" r:id="rId9"/>
    <p:sldLayoutId id="2147487716" r:id="rId10"/>
    <p:sldLayoutId id="214748771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07940@law.muni.cz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cs/soukromy-sektor/kapitalovy-trh/pravni-ramc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6">
            <a:extLst>
              <a:ext uri="{FF2B5EF4-FFF2-40B4-BE49-F238E27FC236}">
                <a16:creationId xmlns:a16="http://schemas.microsoft.com/office/drawing/2014/main" id="{618DA065-CC85-0699-E487-2B4466D19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819400"/>
            <a:ext cx="6172200" cy="3311525"/>
          </a:xfrm>
        </p:spPr>
        <p:txBody>
          <a:bodyPr/>
          <a:lstStyle/>
          <a:p>
            <a:pPr eaLnBrk="1" hangingPunct="1"/>
            <a:r>
              <a:rPr lang="cs-CZ" altLang="cs-CZ" sz="5600" b="1" dirty="0">
                <a:latin typeface="Calibri"/>
                <a:cs typeface="Calibri"/>
              </a:rPr>
              <a:t>Trendy a úvod do práva finančního trhu</a:t>
            </a:r>
            <a:br>
              <a:rPr lang="cs-CZ" alt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alt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60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954" name="Rectangle 6">
            <a:extLst>
              <a:ext uri="{FF2B5EF4-FFF2-40B4-BE49-F238E27FC236}">
                <a16:creationId xmlns:a16="http://schemas.microsoft.com/office/drawing/2014/main" id="{B4B557EE-C676-F13F-7560-52E8DE471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562600"/>
            <a:ext cx="59690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080000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Marek Bočánek</a:t>
            </a:r>
            <a:endParaRPr lang="en-US" altLang="cs-CZ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107940</a:t>
            </a:r>
            <a:r>
              <a:rPr lang="en-US" altLang="cs-CZ" sz="240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@law.muni.cz</a:t>
            </a:r>
            <a:endParaRPr lang="en-US" altLang="cs-CZ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cs-CZ" sz="2400">
                <a:latin typeface="Calibri" panose="020F0502020204030204" pitchFamily="34" charset="0"/>
                <a:cs typeface="Calibri" panose="020F0502020204030204" pitchFamily="34" charset="0"/>
              </a:rPr>
              <a:t>Michal Janovec</a:t>
            </a: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endParaRPr lang="en-US" altLang="cs-CZ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endParaRPr lang="en-US" altLang="cs-CZ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Number Placeholder 4">
            <a:extLst>
              <a:ext uri="{FF2B5EF4-FFF2-40B4-BE49-F238E27FC236}">
                <a16:creationId xmlns:a16="http://schemas.microsoft.com/office/drawing/2014/main" id="{8F24C73D-6078-D125-7918-23165E1852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FF563C-E5F0-4687-80FD-4D786550394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  <p:sp>
        <p:nvSpPr>
          <p:cNvPr id="142338" name="Rectangle 48">
            <a:extLst>
              <a:ext uri="{FF2B5EF4-FFF2-40B4-BE49-F238E27FC236}">
                <a16:creationId xmlns:a16="http://schemas.microsoft.com/office/drawing/2014/main" id="{B7A3FCB4-A4CA-A5AD-C538-EF878CECF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Digitalizace vydávání CP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2339" name="Rectangle 49">
            <a:extLst>
              <a:ext uri="{FF2B5EF4-FFF2-40B4-BE49-F238E27FC236}">
                <a16:creationId xmlns:a16="http://schemas.microsoft.com/office/drawing/2014/main" id="{18834585-5659-2069-682A-9114D6D61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Digitalizace přes blockchain přinesla nové možnosti digitalizace cenných papírů nebo tokenizace, čímž může docházet ke snížení nákladů na veřejnou nabídku.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Nadále ale trvá </a:t>
            </a:r>
            <a:r>
              <a:rPr lang="cs-CZ" altLang="cs-CZ" sz="2400" b="1"/>
              <a:t>problém s KYC</a:t>
            </a:r>
            <a:r>
              <a:rPr lang="cs-CZ" altLang="cs-CZ" sz="2400"/>
              <a:t>, tedy objasněním původu peněz v případě platby určitými virtuálními měnami.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Příkladem může být společnost VStock Tranfer, která umožňuje (přes Vtoken) integraci blockchain systému v rámci burzovního systému v New Yorku.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Slide Number Placeholder 4">
            <a:extLst>
              <a:ext uri="{FF2B5EF4-FFF2-40B4-BE49-F238E27FC236}">
                <a16:creationId xmlns:a16="http://schemas.microsoft.com/office/drawing/2014/main" id="{CDCC5953-CE65-2315-BF0A-7E2C823DA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98D527-7789-4EDD-B3F1-E9B9CAF0EB03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  <p:sp>
        <p:nvSpPr>
          <p:cNvPr id="144386" name="Rectangle 48">
            <a:extLst>
              <a:ext uri="{FF2B5EF4-FFF2-40B4-BE49-F238E27FC236}">
                <a16:creationId xmlns:a16="http://schemas.microsoft.com/office/drawing/2014/main" id="{34D8C29D-B22D-ECBF-2F85-749AD4EBB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Kyberbezpečnost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4387" name="Rectangle 49">
            <a:extLst>
              <a:ext uri="{FF2B5EF4-FFF2-40B4-BE49-F238E27FC236}">
                <a16:creationId xmlns:a16="http://schemas.microsoft.com/office/drawing/2014/main" id="{CA011825-A05E-1DBE-BF56-18C1506BC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Finanční sektor se stává obětí hackerských útoků 4x častěji než jiná odvětví. (zdroj: Deloitte)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Rizika spojená s rozvojem využívání smartphonů pro obchodování, využívání služeb třetích stran bankami a obchodníky, API, otevřenější infrastruktura atd.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Iniciativa nejčastěji přichází z bankovního sektoru, což napomáhá i vývoji v rámci kapitálového trhu.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Spojení kyberhrozeb s hrozbou praní peněz a financování terorismu – proto vývoj „CyFi“ útvarů ve finančních institucích, které řeší obě společně.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Number Placeholder 4">
            <a:extLst>
              <a:ext uri="{FF2B5EF4-FFF2-40B4-BE49-F238E27FC236}">
                <a16:creationId xmlns:a16="http://schemas.microsoft.com/office/drawing/2014/main" id="{E0E9544B-F22B-2E10-46CA-6384153F7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DF8F031-89C3-4E58-9C02-F4584CAE0CC3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  <p:sp>
        <p:nvSpPr>
          <p:cNvPr id="146434" name="Rectangle 48">
            <a:extLst>
              <a:ext uri="{FF2B5EF4-FFF2-40B4-BE49-F238E27FC236}">
                <a16:creationId xmlns:a16="http://schemas.microsoft.com/office/drawing/2014/main" id="{C3FA90F1-4B7B-8D7C-F54E-743E80326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Rozvoj kvanti-mentálního investování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6435" name="Rectangle 49">
            <a:extLst>
              <a:ext uri="{FF2B5EF4-FFF2-40B4-BE49-F238E27FC236}">
                <a16:creationId xmlns:a16="http://schemas.microsoft.com/office/drawing/2014/main" id="{DBDD63AB-B7C9-3E3E-327B-167ECAEA4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Správci portfolií často využívají buď fundamentální, nebo algoritmický přístup.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V současné době je problémem nadměrné množství dat, která neumožňují lidské kapacitě zvládat takové množství dat k fundamentální analýze.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Dochází tedy ke kombinaci obou přístupů, kdy dochází k automatické analýze podstatných dat a jejich vyhodnocení kvalifikovanými manažery – hybrid kvantitativní analýzy a fundamentálního přístupu dostává název: kvanti-mentální přístup k investování.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Number Placeholder 4">
            <a:extLst>
              <a:ext uri="{FF2B5EF4-FFF2-40B4-BE49-F238E27FC236}">
                <a16:creationId xmlns:a16="http://schemas.microsoft.com/office/drawing/2014/main" id="{3041C1D9-B4F0-7FCB-0B8B-A249008B2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5160655-0B4D-484F-AB99-A6821CE6DBB7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  <p:sp>
        <p:nvSpPr>
          <p:cNvPr id="148482" name="Rectangle 48">
            <a:extLst>
              <a:ext uri="{FF2B5EF4-FFF2-40B4-BE49-F238E27FC236}">
                <a16:creationId xmlns:a16="http://schemas.microsoft.com/office/drawing/2014/main" id="{73E9DB0C-4601-07AB-43F3-BCB955F46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329613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Finanční trhy v rámci ekonomického systému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54A67321-C265-714B-C8CE-6E0383FAE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  <p:pic>
        <p:nvPicPr>
          <p:cNvPr id="148484" name="Picture 2">
            <a:extLst>
              <a:ext uri="{FF2B5EF4-FFF2-40B4-BE49-F238E27FC236}">
                <a16:creationId xmlns:a16="http://schemas.microsoft.com/office/drawing/2014/main" id="{4C9EFC1D-E0D6-D540-89CB-25E364A5D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636713"/>
            <a:ext cx="8582025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Number Placeholder 4">
            <a:extLst>
              <a:ext uri="{FF2B5EF4-FFF2-40B4-BE49-F238E27FC236}">
                <a16:creationId xmlns:a16="http://schemas.microsoft.com/office/drawing/2014/main" id="{48F169A1-6BA0-9E35-414A-A785A3DB9D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5C19B7D-4437-4B95-BFE5-D64D4829697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  <p:sp>
        <p:nvSpPr>
          <p:cNvPr id="150530" name="Rectangle 48">
            <a:extLst>
              <a:ext uri="{FF2B5EF4-FFF2-40B4-BE49-F238E27FC236}">
                <a16:creationId xmlns:a16="http://schemas.microsoft.com/office/drawing/2014/main" id="{890A06CE-B64D-B050-8299-27D2D248F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Finanční trhy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3B2AEEB1-A484-2B64-3B08-A930EE074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Centrální role finančníh trhů je dána jejich schopností určit cenu peněz, tedy nastavit úrokové sazby a ceny cenných papírů, derivátů atd., což má dopad na spořivost subjektů (resp. jejich ochotu vzít si úvěr).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Finanční trhy dělíme obecně na: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peněžní trh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kapitálový trh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Number Placeholder 4">
            <a:extLst>
              <a:ext uri="{FF2B5EF4-FFF2-40B4-BE49-F238E27FC236}">
                <a16:creationId xmlns:a16="http://schemas.microsoft.com/office/drawing/2014/main" id="{08DCC7B2-BBA8-8150-D25F-D7FB762391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C13306-6208-42C4-8CAC-D54CE3488FC4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  <p:sp>
        <p:nvSpPr>
          <p:cNvPr id="152578" name="Rectangle 48">
            <a:extLst>
              <a:ext uri="{FF2B5EF4-FFF2-40B4-BE49-F238E27FC236}">
                <a16:creationId xmlns:a16="http://schemas.microsoft.com/office/drawing/2014/main" id="{CF77B6B3-1262-6047-F977-2AE0A77D3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Kapitálový trh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44EA04E8-A674-4374-5780-D3931641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Jedná se o trh s </a:t>
            </a:r>
            <a:r>
              <a:rPr lang="cs-CZ" altLang="cs-CZ" sz="2400" b="1" dirty="0"/>
              <a:t>dlouhodobými</a:t>
            </a:r>
            <a:r>
              <a:rPr lang="cs-CZ" altLang="cs-CZ" sz="2400" dirty="0"/>
              <a:t> finančními nástroji (více než 1 rok – v opačném případě se jedná o peněžní trh).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Člení se na: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primární – emise cenných papírů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sekundární – obchodování s již emitovanými nástroji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další členění na regulovaný vs. neregulovaný, dluhový vs. akciový atd.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Number Placeholder 4">
            <a:extLst>
              <a:ext uri="{FF2B5EF4-FFF2-40B4-BE49-F238E27FC236}">
                <a16:creationId xmlns:a16="http://schemas.microsoft.com/office/drawing/2014/main" id="{22739C1A-DF1A-AF6E-31AF-99C976341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EBC293-F161-43C8-98DA-8D8328A40C36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  <p:sp>
        <p:nvSpPr>
          <p:cNvPr id="154626" name="Rectangle 48">
            <a:extLst>
              <a:ext uri="{FF2B5EF4-FFF2-40B4-BE49-F238E27FC236}">
                <a16:creationId xmlns:a16="http://schemas.microsoft.com/office/drawing/2014/main" id="{B05C8CC9-E523-4BB7-2C7B-22A05D10F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Nátroje kapitálového trhu obecně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A499D15B-DDC5-EF0A-2D67-AB037F467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8006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Dluhopisy - mimo těch, které spadají do peněžního trhu.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cenné papíry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investiční – akcie, CP opravňující k nabití akcií a dluhopisů atd.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CP kolektivního investování – podílové listy, investiční listy atd.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deriváty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futures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opce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swapy, atd.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Number Placeholder 4">
            <a:extLst>
              <a:ext uri="{FF2B5EF4-FFF2-40B4-BE49-F238E27FC236}">
                <a16:creationId xmlns:a16="http://schemas.microsoft.com/office/drawing/2014/main" id="{37B04C8E-0D77-419D-2242-511265E462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756127-15ED-46B6-89A7-FE1112DFA6A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  <p:sp>
        <p:nvSpPr>
          <p:cNvPr id="156674" name="Rectangle 48">
            <a:extLst>
              <a:ext uri="{FF2B5EF4-FFF2-40B4-BE49-F238E27FC236}">
                <a16:creationId xmlns:a16="http://schemas.microsoft.com/office/drawing/2014/main" id="{4620748B-912F-9BDC-50E3-5F8ABCE8D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Regulace kapitálového trhu v ČR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894EF46D-CCD4-04AC-B7AE-90BB0C53A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8006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Právní úprava napomáhá stabilitě trhu vedle tržních mechanismů.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Dohled nad fungováním kapitálového trhu (na základě zákona) má </a:t>
            </a:r>
            <a:r>
              <a:rPr lang="cs-CZ" altLang="cs-CZ" sz="2400" b="1" dirty="0"/>
              <a:t>Česká národní banka.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ČNB napomáhá k ochraně investorů, rozvoji kapitálového trhu – prostřednictvím transparentnosti KT, disciplíny jednotlivých subjektů na trhu, ale zároveň konkurenceschopností poskytovatelů služeb, předcházením krizím na trhu, podporou emisních aktivit a ochranou investorů nebo klientů.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Title 1">
            <a:extLst>
              <a:ext uri="{FF2B5EF4-FFF2-40B4-BE49-F238E27FC236}">
                <a16:creationId xmlns:a16="http://schemas.microsoft.com/office/drawing/2014/main" id="{1A2E7242-5733-9146-7038-50AC268EB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pPr algn="ctr"/>
            <a:r>
              <a:rPr lang="cs-CZ" altLang="cs-CZ"/>
              <a:t>Znaky regulovaného trhu</a:t>
            </a:r>
          </a:p>
        </p:txBody>
      </p:sp>
      <p:sp>
        <p:nvSpPr>
          <p:cNvPr id="158722" name="Content Placeholder 2">
            <a:extLst>
              <a:ext uri="{FF2B5EF4-FFF2-40B4-BE49-F238E27FC236}">
                <a16:creationId xmlns:a16="http://schemas.microsoft.com/office/drawing/2014/main" id="{1555A5AA-F92C-E4FD-C9B1-40BFC86BB4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09800"/>
            <a:ext cx="7772400" cy="3921125"/>
          </a:xfrm>
        </p:spPr>
        <p:txBody>
          <a:bodyPr/>
          <a:lstStyle/>
          <a:p>
            <a:pPr lvl="1" eaLnBrk="1" hangingPunct="1"/>
            <a:r>
              <a:rPr lang="cs-CZ" altLang="cs-CZ" sz="2400"/>
              <a:t>organizovaný trh</a:t>
            </a:r>
          </a:p>
          <a:p>
            <a:pPr lvl="1" eaLnBrk="1" hangingPunct="1"/>
            <a:r>
              <a:rPr lang="cs-CZ" altLang="cs-CZ" sz="2400"/>
              <a:t>Obchodní podmínky jsou standardizované.</a:t>
            </a:r>
          </a:p>
          <a:p>
            <a:pPr lvl="1" eaLnBrk="1" hangingPunct="1"/>
            <a:r>
              <a:rPr lang="cs-CZ" altLang="cs-CZ" sz="2400"/>
              <a:t>Obchoduje se se standardizovanými investičními nástroji.</a:t>
            </a:r>
          </a:p>
          <a:p>
            <a:pPr lvl="1" eaLnBrk="1" hangingPunct="1"/>
            <a:r>
              <a:rPr lang="cs-CZ" altLang="cs-CZ" sz="2400"/>
              <a:t>V zájmu transparentnosti se kurzy obchodovaných investičních nástrojů stanovují a vyhlašují na základě jasné metodiky.</a:t>
            </a:r>
          </a:p>
          <a:p>
            <a:pPr lvl="1" eaLnBrk="1" hangingPunct="1"/>
            <a:r>
              <a:rPr lang="cs-CZ" altLang="cs-CZ" sz="2400"/>
              <a:t>pravidelnost obchodních hodin a místa konání trhu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FAA39-0F4B-E6CA-18C4-F11C88520D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8724" name="Slide Number Placeholder 4">
            <a:extLst>
              <a:ext uri="{FF2B5EF4-FFF2-40B4-BE49-F238E27FC236}">
                <a16:creationId xmlns:a16="http://schemas.microsoft.com/office/drawing/2014/main" id="{716DFA5A-CC56-4ACA-83DB-15275EC084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3C6795-4517-469E-8B43-A0D257CBE84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itle 1">
            <a:extLst>
              <a:ext uri="{FF2B5EF4-FFF2-40B4-BE49-F238E27FC236}">
                <a16:creationId xmlns:a16="http://schemas.microsoft.com/office/drawing/2014/main" id="{29249FA8-287E-84B0-1A53-303DF3E88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pPr algn="ctr"/>
            <a:r>
              <a:rPr lang="cs-CZ" altLang="cs-CZ"/>
              <a:t>Dohled nad kapitálovým trhem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4D650A1-3EB6-7216-4F26-CC173C70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905000"/>
            <a:ext cx="7772400" cy="42259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altLang="cs-CZ" sz="2000" dirty="0"/>
              <a:t>Od 1.4.2006 vykonává dohled nad kapitálovým trhem Česká národní banka.</a:t>
            </a:r>
          </a:p>
          <a:p>
            <a:pPr lvl="1" eaLnBrk="1" hangingPunct="1">
              <a:defRPr/>
            </a:pPr>
            <a:r>
              <a:rPr lang="cs-CZ" altLang="cs-CZ" sz="2000" dirty="0"/>
              <a:t>ČNB – orgán veřejné správy</a:t>
            </a:r>
          </a:p>
          <a:p>
            <a:pPr lvl="1" eaLnBrk="1" hangingPunct="1">
              <a:defRPr/>
            </a:pPr>
            <a:r>
              <a:rPr lang="cs-CZ" altLang="cs-CZ" sz="2000" dirty="0"/>
              <a:t>Plní následující úkoly: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rozhodování o žádostech a udělování licencí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kontrola určených podmínek v rámci udělených licencí (příp. povolení)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kontrola dodržování zákonných podmínek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řízení o správních deliktech a přestupcích (např. udělování pokut za nedodržování povinností, stažení licence atd.)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kontrola informační povinnosti dohlížených subjektů a sběr uvedených informací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957C0-1DDA-7381-F564-066C161D36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9748" name="Slide Number Placeholder 4">
            <a:extLst>
              <a:ext uri="{FF2B5EF4-FFF2-40B4-BE49-F238E27FC236}">
                <a16:creationId xmlns:a16="http://schemas.microsoft.com/office/drawing/2014/main" id="{D014F5A7-CEE7-EFE2-C0F8-8E79DA8B7D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FA6E3F-1FAD-4B00-8A13-17A8E37E9FF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Number Placeholder 4">
            <a:extLst>
              <a:ext uri="{FF2B5EF4-FFF2-40B4-BE49-F238E27FC236}">
                <a16:creationId xmlns:a16="http://schemas.microsoft.com/office/drawing/2014/main" id="{6F7C3C89-5ED1-5CF2-593E-F16CD8B94D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80BDDD5-2D97-4C07-851C-DB3CB8A270E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126978" name="Rectangle 48">
            <a:extLst>
              <a:ext uri="{FF2B5EF4-FFF2-40B4-BE49-F238E27FC236}">
                <a16:creationId xmlns:a16="http://schemas.microsoft.com/office/drawing/2014/main" id="{C57FFF5A-ECF9-7A0E-2B9B-5924B5878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>
                <a:cs typeface="Calibri" panose="020F0502020204030204" pitchFamily="34" charset="0"/>
              </a:rPr>
              <a:t>Obsah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26979" name="Rectangle 49">
            <a:extLst>
              <a:ext uri="{FF2B5EF4-FFF2-40B4-BE49-F238E27FC236}">
                <a16:creationId xmlns:a16="http://schemas.microsoft.com/office/drawing/2014/main" id="{9A09478E-BAA0-A148-4F5F-E7819FCF8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 dirty="0"/>
              <a:t>Trendy finančního trhu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 dirty="0"/>
              <a:t>Úvod do práva finančního trhu</a:t>
            </a:r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Title 1">
            <a:extLst>
              <a:ext uri="{FF2B5EF4-FFF2-40B4-BE49-F238E27FC236}">
                <a16:creationId xmlns:a16="http://schemas.microsoft.com/office/drawing/2014/main" id="{62AAF54B-75CC-3C84-D2EA-683B16402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Obecně k právu kapitálového trhu 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17DC235-1C99-49B8-A70E-08900B3A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188" y="1811338"/>
            <a:ext cx="7772400" cy="4630737"/>
          </a:xfrm>
        </p:spPr>
        <p:txBody>
          <a:bodyPr/>
          <a:lstStyle/>
          <a:p>
            <a:pPr lvl="1" eaLnBrk="1" hangingPunct="1">
              <a:defRPr/>
            </a:pPr>
            <a:r>
              <a:rPr lang="cs-CZ" altLang="cs-CZ" dirty="0"/>
              <a:t>speciální část finančního práva (nefiskální)</a:t>
            </a:r>
          </a:p>
          <a:p>
            <a:pPr lvl="1" eaLnBrk="1" hangingPunct="1">
              <a:defRPr/>
            </a:pPr>
            <a:r>
              <a:rPr lang="cs-CZ" altLang="cs-CZ" dirty="0"/>
              <a:t>soubor právních norem upravujících právní vztahy vznikající, měnící se a zanikající v oblasti KT</a:t>
            </a:r>
          </a:p>
          <a:p>
            <a:pPr lvl="1" eaLnBrk="1" hangingPunct="1">
              <a:defRPr/>
            </a:pPr>
            <a:r>
              <a:rPr lang="cs-CZ" altLang="cs-CZ" dirty="0"/>
              <a:t>Rozděleno v rámci více předpisů (zákonných nebo podzákonných norem)</a:t>
            </a:r>
          </a:p>
          <a:p>
            <a:pPr lvl="1" eaLnBrk="1" hangingPunct="1">
              <a:defRPr/>
            </a:pPr>
            <a:r>
              <a:rPr lang="cs-CZ" altLang="cs-CZ" dirty="0"/>
              <a:t>Dva základní podsystémy práva KT: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dirty="0"/>
              <a:t>soukromé právo KT = právo cenných papírů (součást práva obchodního) – metoda právní regulace: rovnost subjektů a smluvní volnost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dirty="0"/>
              <a:t>veřejné právo KT = metoda právní regulace založená na nerovnosti subjektů (vertikální postavení), kogentních normách</a:t>
            </a:r>
          </a:p>
          <a:p>
            <a:pPr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59ED7-E29B-9CB4-837A-668D8B2B4F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0772" name="Slide Number Placeholder 4">
            <a:extLst>
              <a:ext uri="{FF2B5EF4-FFF2-40B4-BE49-F238E27FC236}">
                <a16:creationId xmlns:a16="http://schemas.microsoft.com/office/drawing/2014/main" id="{6B65B3A2-BDEA-874C-9AC7-63834232D4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8D9F7A-3C6B-4C02-B0B7-995E3B3D3010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itle 1">
            <a:extLst>
              <a:ext uri="{FF2B5EF4-FFF2-40B4-BE49-F238E27FC236}">
                <a16:creationId xmlns:a16="http://schemas.microsoft.com/office/drawing/2014/main" id="{33A73284-5EA5-DD0E-9A5E-D90CDC671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Prameny práva kapitálového trhu</a:t>
            </a:r>
          </a:p>
        </p:txBody>
      </p:sp>
      <p:sp>
        <p:nvSpPr>
          <p:cNvPr id="161794" name="Content Placeholder 2">
            <a:extLst>
              <a:ext uri="{FF2B5EF4-FFF2-40B4-BE49-F238E27FC236}">
                <a16:creationId xmlns:a16="http://schemas.microsoft.com/office/drawing/2014/main" id="{A0FD082D-6181-2B09-A4BE-6AB53F4620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09800"/>
            <a:ext cx="7772400" cy="3921125"/>
          </a:xfrm>
        </p:spPr>
        <p:txBody>
          <a:bodyPr/>
          <a:lstStyle/>
          <a:p>
            <a:pPr lvl="1" eaLnBrk="1" hangingPunct="1"/>
            <a:r>
              <a:rPr lang="cs-CZ" altLang="cs-CZ" sz="2400"/>
              <a:t>ústavní základy finančního práva</a:t>
            </a:r>
          </a:p>
          <a:p>
            <a:pPr lvl="1" eaLnBrk="1" hangingPunct="1"/>
            <a:r>
              <a:rPr lang="cs-CZ" altLang="cs-CZ" sz="2400"/>
              <a:t>vnitrostátní prameny (zákon o podnikání na kapitálovém trhu)</a:t>
            </a:r>
          </a:p>
          <a:p>
            <a:pPr lvl="1" eaLnBrk="1" hangingPunct="1"/>
            <a:r>
              <a:rPr lang="cs-CZ" altLang="cs-CZ" sz="2400"/>
              <a:t>nařízení a směrnice EU (např. MiFID II, MiFIR, EMIR atd.)</a:t>
            </a:r>
          </a:p>
          <a:p>
            <a:pPr lvl="1" eaLnBrk="1" hangingPunct="1"/>
            <a:r>
              <a:rPr lang="cs-CZ" altLang="cs-CZ" sz="2400"/>
              <a:t>rozhodnutí Komise</a:t>
            </a:r>
          </a:p>
          <a:p>
            <a:pPr lvl="1" eaLnBrk="1" hangingPunct="1"/>
            <a:r>
              <a:rPr lang="cs-CZ" altLang="cs-CZ" sz="2400"/>
              <a:t>dokumenty ESMA, EBA atd.</a:t>
            </a:r>
          </a:p>
          <a:p>
            <a:pPr lvl="1" eaLnBrk="1" hangingPunct="1"/>
            <a:endParaRPr lang="cs-CZ" altLang="cs-CZ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4EF82-EDC2-1E45-B660-61261A2A7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1796" name="Slide Number Placeholder 4">
            <a:extLst>
              <a:ext uri="{FF2B5EF4-FFF2-40B4-BE49-F238E27FC236}">
                <a16:creationId xmlns:a16="http://schemas.microsoft.com/office/drawing/2014/main" id="{813ABEED-B6C7-EC7D-6FF8-1683C2B1619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288E1A-7960-4E4E-88E7-B481CD80B0DB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Title 1">
            <a:extLst>
              <a:ext uri="{FF2B5EF4-FFF2-40B4-BE49-F238E27FC236}">
                <a16:creationId xmlns:a16="http://schemas.microsoft.com/office/drawing/2014/main" id="{0973A14D-CAF2-2459-61E1-2CBBCCC26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Základní prameny práva KT</a:t>
            </a:r>
          </a:p>
        </p:txBody>
      </p:sp>
      <p:sp>
        <p:nvSpPr>
          <p:cNvPr id="162818" name="Content Placeholder 2">
            <a:extLst>
              <a:ext uri="{FF2B5EF4-FFF2-40B4-BE49-F238E27FC236}">
                <a16:creationId xmlns:a16="http://schemas.microsoft.com/office/drawing/2014/main" id="{0EBF1127-567E-BA03-5D5A-79E1A89D75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8525" y="1752600"/>
            <a:ext cx="7772400" cy="4689475"/>
          </a:xfrm>
        </p:spPr>
        <p:txBody>
          <a:bodyPr/>
          <a:lstStyle/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256/2004 Sb., o podnikání na kapitálovém trhu (ZPKT)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191/1950 Sb., zákon směnečný a šekový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190/2004 Sb., o dluhopisech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č.15/1998 Sb., o dohledu v oblasti kapitálového trhu a o změně a doplnění dalších zákonů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240/2013 Sb., o investičních společnostech a investičních fondech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229/1992 Sb., o komoditní burze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89/2012 Sb., občanský zákoník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90/2012 Sb., o obchodních společnostech a družstvech (zákon o obchodních korporacích)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další např.: </a:t>
            </a:r>
            <a:r>
              <a:rPr lang="cs-CZ" altLang="cs-CZ" sz="2000">
                <a:latin typeface="Arial" panose="020B0604020202020204" pitchFamily="34" charset="0"/>
                <a:hlinkClick r:id="rId2"/>
              </a:rPr>
              <a:t>https://www.mfcr.cz/cs/soukromy-sektor/kapitalovy-trh/pravni-ramce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endParaRPr lang="cs-CZ" altLang="cs-CZ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41788-AE6C-096D-4E92-D4ECBABE23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2820" name="Slide Number Placeholder 4">
            <a:extLst>
              <a:ext uri="{FF2B5EF4-FFF2-40B4-BE49-F238E27FC236}">
                <a16:creationId xmlns:a16="http://schemas.microsoft.com/office/drawing/2014/main" id="{F6F2BEA5-D95D-DF0D-3B14-8DEE00CAB43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EF31EC-E26F-4FBF-A3BF-EB01B65A1ADC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>
            <a:extLst>
              <a:ext uri="{FF2B5EF4-FFF2-40B4-BE49-F238E27FC236}">
                <a16:creationId xmlns:a16="http://schemas.microsoft.com/office/drawing/2014/main" id="{152FD387-B035-E713-6074-7DEC0C6CB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Investiční služby – hlavní - §4 odst. 2 ZPKT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4B5ECF5-403F-0E76-6ECA-50F48ADAF6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52600"/>
            <a:ext cx="7772400" cy="43783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altLang="cs-CZ" sz="2400" dirty="0"/>
              <a:t>Hlavní investiční služby jsou: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přijímání, předávání a provádění pokynů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obchodování s investičními nástroj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obhospodařování majetku zákazníka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upisování a umisťování inv. nástrojů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investiční poradenství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provozování mnohostranného obchodního systému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eaLnBrk="1" hangingPunct="1">
              <a:defRPr/>
            </a:pPr>
            <a:endParaRPr lang="cs-CZ" alt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670BC-EC27-56BC-4838-0FA3FCF671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3844" name="Slide Number Placeholder 4">
            <a:extLst>
              <a:ext uri="{FF2B5EF4-FFF2-40B4-BE49-F238E27FC236}">
                <a16:creationId xmlns:a16="http://schemas.microsoft.com/office/drawing/2014/main" id="{41168C90-57FA-B811-3A29-05D6C7065A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4F50DF-801F-4CA7-AB66-6A8BFD408C8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itle 1">
            <a:extLst>
              <a:ext uri="{FF2B5EF4-FFF2-40B4-BE49-F238E27FC236}">
                <a16:creationId xmlns:a16="http://schemas.microsoft.com/office/drawing/2014/main" id="{7C6DF57B-4D6B-AD40-EF52-6E1690973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pPr algn="ctr"/>
            <a:r>
              <a:rPr lang="cs-CZ" altLang="cs-CZ"/>
              <a:t>Investiční služby – doplňkové - §4 odst. 3 ZPKT</a:t>
            </a:r>
          </a:p>
        </p:txBody>
      </p:sp>
      <p:sp>
        <p:nvSpPr>
          <p:cNvPr id="164866" name="Content Placeholder 2">
            <a:extLst>
              <a:ext uri="{FF2B5EF4-FFF2-40B4-BE49-F238E27FC236}">
                <a16:creationId xmlns:a16="http://schemas.microsoft.com/office/drawing/2014/main" id="{16ECC99F-A688-A75A-16ED-32F7333785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09800"/>
            <a:ext cx="7772400" cy="3921125"/>
          </a:xfrm>
        </p:spPr>
        <p:txBody>
          <a:bodyPr/>
          <a:lstStyle/>
          <a:p>
            <a:pPr lvl="1" eaLnBrk="1" hangingPunct="1"/>
            <a:r>
              <a:rPr lang="cs-CZ" altLang="cs-CZ"/>
              <a:t>úschova a správa investičních nástrojů</a:t>
            </a:r>
          </a:p>
          <a:p>
            <a:pPr lvl="1" eaLnBrk="1" hangingPunct="1"/>
            <a:r>
              <a:rPr lang="cs-CZ" altLang="cs-CZ"/>
              <a:t>poskytování úvěru nebo zápůjčky zákazníkovi</a:t>
            </a:r>
          </a:p>
          <a:p>
            <a:pPr lvl="1" eaLnBrk="1" hangingPunct="1"/>
            <a:r>
              <a:rPr lang="cs-CZ" altLang="cs-CZ"/>
              <a:t>poradenská činnost</a:t>
            </a:r>
          </a:p>
          <a:p>
            <a:pPr lvl="1" eaLnBrk="1" hangingPunct="1"/>
            <a:r>
              <a:rPr lang="cs-CZ" altLang="cs-CZ"/>
              <a:t>investiční výzkum a finanční analýza</a:t>
            </a:r>
          </a:p>
          <a:p>
            <a:pPr lvl="1" eaLnBrk="1" hangingPunct="1"/>
            <a:r>
              <a:rPr lang="cs-CZ" altLang="cs-CZ"/>
              <a:t>devizové služby spojené s investičními službami</a:t>
            </a:r>
          </a:p>
          <a:p>
            <a:pPr lvl="1" eaLnBrk="1" hangingPunct="1"/>
            <a:r>
              <a:rPr lang="cs-CZ" altLang="cs-CZ"/>
              <a:t>služby spojené s upisováním investičních nástrojů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AE3BE-BA42-7BDC-31E1-65859263F7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64868" name="Slide Number Placeholder 4">
            <a:extLst>
              <a:ext uri="{FF2B5EF4-FFF2-40B4-BE49-F238E27FC236}">
                <a16:creationId xmlns:a16="http://schemas.microsoft.com/office/drawing/2014/main" id="{F8FEFB99-D494-F90E-BC82-EDA0AB2A20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7FEE5F-9ADF-41E8-B5FD-21DC2ABAC0D1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Nadpis 1">
            <a:extLst>
              <a:ext uri="{FF2B5EF4-FFF2-40B4-BE49-F238E27FC236}">
                <a16:creationId xmlns:a16="http://schemas.microsoft.com/office/drawing/2014/main" id="{D0A3E4FE-F368-B60E-C2C6-C6C20EB90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 podnikající dle ZPKT</a:t>
            </a:r>
          </a:p>
        </p:txBody>
      </p:sp>
      <p:sp>
        <p:nvSpPr>
          <p:cNvPr id="165890" name="Zástupný symbol pro obsah 2">
            <a:extLst>
              <a:ext uri="{FF2B5EF4-FFF2-40B4-BE49-F238E27FC236}">
                <a16:creationId xmlns:a16="http://schemas.microsoft.com/office/drawing/2014/main" id="{CEA5746C-96A9-43A2-4121-9C50D9F0AE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978775" cy="4302125"/>
          </a:xfrm>
        </p:spPr>
        <p:txBody>
          <a:bodyPr/>
          <a:lstStyle/>
          <a:p>
            <a:pPr marL="0" indent="0" eaLnBrk="1" hangingPunct="1"/>
            <a:r>
              <a:rPr lang="cs-CZ" altLang="cs-CZ" b="1"/>
              <a:t>Obchodník s cennými papíry </a:t>
            </a:r>
            <a:r>
              <a:rPr lang="cs-CZ" altLang="cs-CZ"/>
              <a:t>- §5 ZPKT (minimálně jedna z hlavních investičních služeb, licence od ČNB, a.s. nebo s.r.o.)</a:t>
            </a:r>
          </a:p>
          <a:p>
            <a:pPr marL="0" indent="0" eaLnBrk="1" hangingPunct="1"/>
            <a:r>
              <a:rPr lang="cs-CZ" altLang="cs-CZ" b="1"/>
              <a:t>Investiční zprostředkovatel </a:t>
            </a:r>
            <a:r>
              <a:rPr lang="cs-CZ" altLang="cs-CZ"/>
              <a:t>- §29 ZPKT (služba přijímání a předávání pokynů a investiční poradenství; nepřijímá žádné peněžní prostředky nebo nástroje, ani neposkytuje jiné hlavní služby – registrace u ČNB).</a:t>
            </a:r>
          </a:p>
          <a:p>
            <a:pPr marL="0" indent="0" eaLnBrk="1" hangingPunct="1"/>
            <a:r>
              <a:rPr lang="cs-CZ" altLang="cs-CZ" b="1"/>
              <a:t>Vázaný zástupce </a:t>
            </a:r>
            <a:r>
              <a:rPr lang="cs-CZ" altLang="cs-CZ"/>
              <a:t>- §32a ZPKT (smlouvy s obchodníkem s CP nebo IS; poskytuje poradenství, propaguje investiční služby, nepřijímá prostředky ani investiční nástroje, v seznamu ČNB).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Nadpis 1">
            <a:extLst>
              <a:ext uri="{FF2B5EF4-FFF2-40B4-BE49-F238E27FC236}">
                <a16:creationId xmlns:a16="http://schemas.microsoft.com/office/drawing/2014/main" id="{65DEC19F-7966-F22A-5E91-80CB63C8E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Prospekt cenného papíru</a:t>
            </a: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AA599790-5508-0382-4D47-E0111CBF78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73238"/>
            <a:ext cx="7772400" cy="44751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Poskytuje informace – z důvodu ochrany investorů.</a:t>
            </a:r>
          </a:p>
          <a:p>
            <a:pPr eaLnBrk="1" hangingPunct="1">
              <a:defRPr/>
            </a:pPr>
            <a:r>
              <a:rPr lang="cs-CZ" altLang="cs-CZ" dirty="0"/>
              <a:t>Obecná úprava v §34 a §35 ZPKT (zejména struktura a obsah) – podrobně upraveno v nařízení Komise (EU) 2019/980.</a:t>
            </a:r>
          </a:p>
          <a:p>
            <a:pPr eaLnBrk="1" hangingPunct="1">
              <a:defRPr/>
            </a:pPr>
            <a:r>
              <a:rPr lang="cs-CZ" altLang="cs-CZ" dirty="0"/>
              <a:t>ČNB rozhoduje o schválení prospektu.</a:t>
            </a:r>
          </a:p>
          <a:p>
            <a:pPr eaLnBrk="1" hangingPunct="1">
              <a:defRPr/>
            </a:pPr>
            <a:r>
              <a:rPr lang="cs-CZ" altLang="cs-CZ" dirty="0"/>
              <a:t>Propekt musí obsahovat dostatečné informace k přesnému a správnému posouzení: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cenného papíru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majetku a závazků emitenta, jeho finanční situace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zisku a ztrát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budoucího vývoje podnikání emitenta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83FAAE-1D62-D925-98BC-9E6FBA5555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6F6F7"/>
                </a:solidFill>
              </a:rPr>
              <a:t>n</a:t>
            </a:r>
          </a:p>
        </p:txBody>
      </p:sp>
      <p:sp>
        <p:nvSpPr>
          <p:cNvPr id="166916" name="Zástupný symbol pro číslo snímku 4">
            <a:extLst>
              <a:ext uri="{FF2B5EF4-FFF2-40B4-BE49-F238E27FC236}">
                <a16:creationId xmlns:a16="http://schemas.microsoft.com/office/drawing/2014/main" id="{D1DA3419-D1A5-500E-B931-9881FD551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E71149-06BE-4C3C-83FF-AB284587D084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Nadpis 1">
            <a:extLst>
              <a:ext uri="{FF2B5EF4-FFF2-40B4-BE49-F238E27FC236}">
                <a16:creationId xmlns:a16="http://schemas.microsoft.com/office/drawing/2014/main" id="{99EF2794-1BE8-FBD4-BB56-8A0D7CBA1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Uchovávání informací</a:t>
            </a:r>
          </a:p>
        </p:txBody>
      </p:sp>
      <p:sp>
        <p:nvSpPr>
          <p:cNvPr id="167938" name="Zástupný symbol pro obsah 2">
            <a:extLst>
              <a:ext uri="{FF2B5EF4-FFF2-40B4-BE49-F238E27FC236}">
                <a16:creationId xmlns:a16="http://schemas.microsoft.com/office/drawing/2014/main" id="{7F3E3A48-19C3-2E13-3548-7E7FA81F80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/>
              <a:t>10 let od uskutečnění obchodu nebo ukončení obchodního vztahu s klientem</a:t>
            </a:r>
          </a:p>
          <a:p>
            <a:pPr eaLnBrk="1" hangingPunct="1"/>
            <a:r>
              <a:rPr lang="cs-CZ" altLang="cs-CZ" sz="2200"/>
              <a:t>Uchovávají se: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identifikační údaje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kopie dokladů k identifikaci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údaje o osobě provádějící první identifikaci klienta a datum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kopie dokumentů dle §9 (kontrola)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dokumenty k výjimce z id. a kontroly klienta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plnou moc nebo č. jednací rozhodnutí soudu o jmenování opatrovníka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01AE90-3DA2-2963-1E04-D3985D4FDA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6F6F7"/>
                </a:solidFill>
              </a:rPr>
              <a:t>n</a:t>
            </a:r>
          </a:p>
        </p:txBody>
      </p:sp>
      <p:sp>
        <p:nvSpPr>
          <p:cNvPr id="167940" name="Zástupný symbol pro číslo snímku 4">
            <a:extLst>
              <a:ext uri="{FF2B5EF4-FFF2-40B4-BE49-F238E27FC236}">
                <a16:creationId xmlns:a16="http://schemas.microsoft.com/office/drawing/2014/main" id="{CA89C227-3B47-73D1-1089-976887706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E190C4-841F-4976-AE18-39B98A43026D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Nadpis 1">
            <a:extLst>
              <a:ext uri="{FF2B5EF4-FFF2-40B4-BE49-F238E27FC236}">
                <a16:creationId xmlns:a16="http://schemas.microsoft.com/office/drawing/2014/main" id="{CC4F0994-78BD-7C76-A5CE-876C578AC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1263"/>
            <a:ext cx="7772400" cy="501650"/>
          </a:xfrm>
        </p:spPr>
        <p:txBody>
          <a:bodyPr/>
          <a:lstStyle/>
          <a:p>
            <a:pPr algn="ctr" eaLnBrk="1" hangingPunct="1"/>
            <a:r>
              <a:rPr lang="cs-CZ" altLang="cs-CZ"/>
              <a:t>Organizátor regulovaného trhu</a:t>
            </a:r>
          </a:p>
        </p:txBody>
      </p:sp>
      <p:sp>
        <p:nvSpPr>
          <p:cNvPr id="168962" name="Zástupný symbol pro obsah 2">
            <a:extLst>
              <a:ext uri="{FF2B5EF4-FFF2-40B4-BE49-F238E27FC236}">
                <a16:creationId xmlns:a16="http://schemas.microsoft.com/office/drawing/2014/main" id="{0BD5E1BA-EB62-A295-EF03-BB26317BB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Burza cenných papírů Praha, a.s.</a:t>
            </a:r>
          </a:p>
          <a:p>
            <a:pPr eaLnBrk="1" hangingPunct="1"/>
            <a:r>
              <a:rPr lang="cs-CZ" altLang="cs-CZ"/>
              <a:t>RM-Systém, česká burza cenných papírů, a.s.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Obchodování je také možné v rámci mnohostranného obchodního systému, který má právo založit i obchodník s cennými papíry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4DBFC3-FC1B-95B2-62E5-C1F6D95B1D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6F6F7"/>
                </a:solidFill>
              </a:rPr>
              <a:t>n</a:t>
            </a:r>
          </a:p>
        </p:txBody>
      </p:sp>
      <p:sp>
        <p:nvSpPr>
          <p:cNvPr id="168964" name="Zástupný symbol pro číslo snímku 4">
            <a:extLst>
              <a:ext uri="{FF2B5EF4-FFF2-40B4-BE49-F238E27FC236}">
                <a16:creationId xmlns:a16="http://schemas.microsoft.com/office/drawing/2014/main" id="{FD9DF1B3-61F7-A93A-C3AD-057746129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E0D6AA-A3ED-4780-B76A-565C0CFA18A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2BF9BA5-F707-437A-7211-A9530977049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9986" name="Rectangle 7">
            <a:extLst>
              <a:ext uri="{FF2B5EF4-FFF2-40B4-BE49-F238E27FC236}">
                <a16:creationId xmlns:a16="http://schemas.microsoft.com/office/drawing/2014/main" id="{A86DE105-5D51-E9F5-0A97-DFED679D1F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A9D385-D678-4769-B000-A2C349D23D41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id="{4E13542E-F39A-8659-E625-B589019D40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le 1">
            <a:extLst>
              <a:ext uri="{FF2B5EF4-FFF2-40B4-BE49-F238E27FC236}">
                <a16:creationId xmlns:a16="http://schemas.microsoft.com/office/drawing/2014/main" id="{A95A9C12-102F-E719-1C80-699584364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Finanční trh a jeho účastníci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2675C17-52C7-7761-399C-6538F258F749}"/>
              </a:ext>
            </a:extLst>
          </p:cNvPr>
          <p:cNvSpPr/>
          <p:nvPr/>
        </p:nvSpPr>
        <p:spPr>
          <a:xfrm>
            <a:off x="3690938" y="2232025"/>
            <a:ext cx="2390775" cy="111283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Zprostředkovatelé</a:t>
            </a:r>
          </a:p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(Banky)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E150FC9-1FF4-4795-295C-B2624B6305D9}"/>
              </a:ext>
            </a:extLst>
          </p:cNvPr>
          <p:cNvSpPr/>
          <p:nvPr/>
        </p:nvSpPr>
        <p:spPr>
          <a:xfrm>
            <a:off x="576263" y="3440113"/>
            <a:ext cx="2473325" cy="11064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Nedostatkové finance</a:t>
            </a:r>
            <a:br>
              <a:rPr lang="cs-CZ" sz="1200" dirty="0">
                <a:solidFill>
                  <a:schemeClr val="tx1"/>
                </a:solidFill>
              </a:rPr>
            </a:br>
            <a:r>
              <a:rPr lang="cs-CZ" sz="1200" dirty="0">
                <a:solidFill>
                  <a:schemeClr val="tx1"/>
                </a:solidFill>
              </a:rPr>
              <a:t>(Podniky, developeři, kdo potřebuje finance)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2A1CCA2-9255-3A06-EEE5-25C0861CDD6A}"/>
              </a:ext>
            </a:extLst>
          </p:cNvPr>
          <p:cNvSpPr/>
          <p:nvPr/>
        </p:nvSpPr>
        <p:spPr>
          <a:xfrm>
            <a:off x="6764338" y="3278188"/>
            <a:ext cx="2182812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Přebytečné finance</a:t>
            </a:r>
            <a:br>
              <a:rPr lang="cs-CZ" sz="1200" dirty="0">
                <a:solidFill>
                  <a:schemeClr val="tx1"/>
                </a:solidFill>
              </a:rPr>
            </a:br>
            <a:r>
              <a:rPr lang="cs-CZ" sz="1200" dirty="0">
                <a:solidFill>
                  <a:schemeClr val="tx1"/>
                </a:solidFill>
              </a:rPr>
              <a:t>(Investoři, my všichni)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991E69-CEC2-AFC0-9BE0-78E9943AA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9663" y="4421188"/>
            <a:ext cx="2473325" cy="11064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350" dirty="0">
                <a:solidFill>
                  <a:schemeClr val="tx1"/>
                </a:solidFill>
              </a:rPr>
              <a:t>Trh s cennými papíry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1350" dirty="0">
                <a:solidFill>
                  <a:schemeClr val="tx1"/>
                </a:solidFill>
              </a:rPr>
              <a:t>(např. burza)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1200" i="1" dirty="0">
                <a:solidFill>
                  <a:schemeClr val="tx1"/>
                </a:solidFill>
              </a:rPr>
              <a:t>Kapitálový + finanční trh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A5DEA1-CB00-EAC7-B6BB-D21E1182FB53}"/>
              </a:ext>
            </a:extLst>
          </p:cNvPr>
          <p:cNvCxnSpPr>
            <a:cxnSpLocks/>
          </p:cNvCxnSpPr>
          <p:nvPr/>
        </p:nvCxnSpPr>
        <p:spPr>
          <a:xfrm flipV="1">
            <a:off x="6122988" y="4286250"/>
            <a:ext cx="906462" cy="534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FADDE9-4D01-2331-EF37-A0361D5D61C8}"/>
              </a:ext>
            </a:extLst>
          </p:cNvPr>
          <p:cNvCxnSpPr>
            <a:cxnSpLocks/>
          </p:cNvCxnSpPr>
          <p:nvPr/>
        </p:nvCxnSpPr>
        <p:spPr>
          <a:xfrm flipH="1" flipV="1">
            <a:off x="6081713" y="3054350"/>
            <a:ext cx="885825" cy="409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78230D-7BC6-935A-A435-8933991E5B8A}"/>
              </a:ext>
            </a:extLst>
          </p:cNvPr>
          <p:cNvCxnSpPr>
            <a:cxnSpLocks/>
          </p:cNvCxnSpPr>
          <p:nvPr/>
        </p:nvCxnSpPr>
        <p:spPr>
          <a:xfrm flipH="1">
            <a:off x="2782888" y="3136900"/>
            <a:ext cx="90805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146B7EC-9769-3F31-B7E2-4A00F2DD2B00}"/>
              </a:ext>
            </a:extLst>
          </p:cNvPr>
          <p:cNvCxnSpPr>
            <a:cxnSpLocks/>
          </p:cNvCxnSpPr>
          <p:nvPr/>
        </p:nvCxnSpPr>
        <p:spPr>
          <a:xfrm>
            <a:off x="2735263" y="4437063"/>
            <a:ext cx="955675" cy="338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034" name="TextovéPole 3">
            <a:extLst>
              <a:ext uri="{FF2B5EF4-FFF2-40B4-BE49-F238E27FC236}">
                <a16:creationId xmlns:a16="http://schemas.microsoft.com/office/drawing/2014/main" id="{DFC7221D-7484-0965-01B9-451F48FFA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3016250"/>
            <a:ext cx="60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úvěry</a:t>
            </a:r>
          </a:p>
        </p:txBody>
      </p:sp>
      <p:sp>
        <p:nvSpPr>
          <p:cNvPr id="129035" name="TextovéPole 8">
            <a:extLst>
              <a:ext uri="{FF2B5EF4-FFF2-40B4-BE49-F238E27FC236}">
                <a16:creationId xmlns:a16="http://schemas.microsoft.com/office/drawing/2014/main" id="{586611B0-EF62-6F99-1BCC-DEBEB6265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4613" y="2943225"/>
            <a:ext cx="1022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vklady</a:t>
            </a:r>
          </a:p>
        </p:txBody>
      </p:sp>
      <p:sp>
        <p:nvSpPr>
          <p:cNvPr id="129036" name="TextovéPole 10">
            <a:extLst>
              <a:ext uri="{FF2B5EF4-FFF2-40B4-BE49-F238E27FC236}">
                <a16:creationId xmlns:a16="http://schemas.microsoft.com/office/drawing/2014/main" id="{3ECCD9BB-A46A-923E-CC5B-A65AADFC5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788" y="469265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Nabídka akcií,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dluhopisů…</a:t>
            </a:r>
          </a:p>
        </p:txBody>
      </p:sp>
      <p:sp>
        <p:nvSpPr>
          <p:cNvPr id="129037" name="TextovéPole 14">
            <a:extLst>
              <a:ext uri="{FF2B5EF4-FFF2-40B4-BE49-F238E27FC236}">
                <a16:creationId xmlns:a16="http://schemas.microsoft.com/office/drawing/2014/main" id="{DF2EE46B-3629-0FBF-1E7F-B2943E7A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4692650"/>
            <a:ext cx="160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Nákup akcií, dluhopisů…</a:t>
            </a:r>
          </a:p>
        </p:txBody>
      </p: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887FF5C5-8413-ED38-37FD-AC6002D2D9FB}"/>
              </a:ext>
            </a:extLst>
          </p:cNvPr>
          <p:cNvCxnSpPr/>
          <p:nvPr/>
        </p:nvCxnSpPr>
        <p:spPr>
          <a:xfrm>
            <a:off x="4814888" y="3429000"/>
            <a:ext cx="0" cy="92392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CEC96653-EBF0-378C-02EB-26B3027FDCB6}"/>
              </a:ext>
            </a:extLst>
          </p:cNvPr>
          <p:cNvCxnSpPr/>
          <p:nvPr/>
        </p:nvCxnSpPr>
        <p:spPr>
          <a:xfrm>
            <a:off x="3236913" y="3890963"/>
            <a:ext cx="3338512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C6A2956-FDF0-295F-283D-556DE3DA2E44}"/>
              </a:ext>
            </a:extLst>
          </p:cNvPr>
          <p:cNvSpPr txBox="1"/>
          <p:nvPr/>
        </p:nvSpPr>
        <p:spPr>
          <a:xfrm>
            <a:off x="2560638" y="3673475"/>
            <a:ext cx="2743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050" dirty="0"/>
              <a:t>Půjčky, přímý nákup podílů…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86671E7-A827-3C9F-3787-02AD6D03D6B8}"/>
              </a:ext>
            </a:extLst>
          </p:cNvPr>
          <p:cNvSpPr txBox="1"/>
          <p:nvPr/>
        </p:nvSpPr>
        <p:spPr>
          <a:xfrm>
            <a:off x="4814888" y="4062413"/>
            <a:ext cx="16097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050" dirty="0"/>
              <a:t>Nabídka akcií, dluhopisů banky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Number Placeholder 4">
            <a:extLst>
              <a:ext uri="{FF2B5EF4-FFF2-40B4-BE49-F238E27FC236}">
                <a16:creationId xmlns:a16="http://schemas.microsoft.com/office/drawing/2014/main" id="{8381C73C-699D-E040-31B3-778B408C02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6B5B90-425C-4293-B654-ECF07DA16B2D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130050" name="Rectangle 48">
            <a:extLst>
              <a:ext uri="{FF2B5EF4-FFF2-40B4-BE49-F238E27FC236}">
                <a16:creationId xmlns:a16="http://schemas.microsoft.com/office/drawing/2014/main" id="{6960065A-3C93-6C07-9F5E-6725699E2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Trendy kapitálového trhu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0051" name="Rectangle 49">
            <a:extLst>
              <a:ext uri="{FF2B5EF4-FFF2-40B4-BE49-F238E27FC236}">
                <a16:creationId xmlns:a16="http://schemas.microsoft.com/office/drawing/2014/main" id="{0DC877BD-1FD6-68F6-AAEF-C02D6962F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XXX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XXX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Number Placeholder 4">
            <a:extLst>
              <a:ext uri="{FF2B5EF4-FFF2-40B4-BE49-F238E27FC236}">
                <a16:creationId xmlns:a16="http://schemas.microsoft.com/office/drawing/2014/main" id="{3A27443A-09C5-8E98-5D54-967322421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41CBC8-C373-453F-867E-F1469141D06C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132098" name="Rectangle 48">
            <a:extLst>
              <a:ext uri="{FF2B5EF4-FFF2-40B4-BE49-F238E27FC236}">
                <a16:creationId xmlns:a16="http://schemas.microsoft.com/office/drawing/2014/main" id="{1F48C1C0-AD50-8A75-06F4-69FC3A72E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Vývoj na trhu za poslední roky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2099" name="Rectangle 49">
            <a:extLst>
              <a:ext uri="{FF2B5EF4-FFF2-40B4-BE49-F238E27FC236}">
                <a16:creationId xmlns:a16="http://schemas.microsoft.com/office/drawing/2014/main" id="{C0B1C826-ABD4-D4F2-40C0-6BF8FCE38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1700" y="1828800"/>
            <a:ext cx="7772400" cy="41148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Celosvětové výnosy z burzovního obchodování dosáhly v roce 2018 hodnoty 33,9 miliardy USD, přičemž významnou roli hrály deriváty. (zdroj: Deloitte)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XXX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Number Placeholder 4">
            <a:extLst>
              <a:ext uri="{FF2B5EF4-FFF2-40B4-BE49-F238E27FC236}">
                <a16:creationId xmlns:a16="http://schemas.microsoft.com/office/drawing/2014/main" id="{A1660792-7DF7-12F6-9AC1-5C720CBB7F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9664B2-D1B2-4A07-B8F1-C3CA669EE0D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  <p:sp>
        <p:nvSpPr>
          <p:cNvPr id="134146" name="Rectangle 48">
            <a:extLst>
              <a:ext uri="{FF2B5EF4-FFF2-40B4-BE49-F238E27FC236}">
                <a16:creationId xmlns:a16="http://schemas.microsoft.com/office/drawing/2014/main" id="{FD6A941F-7818-207C-D8A8-32F2AB2AA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Zlepšování transparentnosti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4147" name="Rectangle 49">
            <a:extLst>
              <a:ext uri="{FF2B5EF4-FFF2-40B4-BE49-F238E27FC236}">
                <a16:creationId xmlns:a16="http://schemas.microsoft.com/office/drawing/2014/main" id="{CE7F0B09-CF26-E1ED-CE23-15848F965E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4958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Princip: zajistit </a:t>
            </a:r>
            <a:r>
              <a:rPr lang="cs-CZ" altLang="cs-CZ" sz="2400" b="1"/>
              <a:t>rovné podmínky </a:t>
            </a:r>
            <a:r>
              <a:rPr lang="cs-CZ" altLang="cs-CZ" sz="2400"/>
              <a:t>pro všechny subjekty.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snaha o sjednocení mezinárodních pravidel (nicméně zatím hlavně USA a EU)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Zbavování se tzv. </a:t>
            </a:r>
            <a:r>
              <a:rPr lang="cs-CZ" altLang="cs-CZ" sz="2400" b="1"/>
              <a:t>dark poolů </a:t>
            </a:r>
            <a:r>
              <a:rPr lang="cs-CZ" altLang="cs-CZ" sz="2400"/>
              <a:t>(jak EU, tak USA) – zajištění </a:t>
            </a:r>
            <a:r>
              <a:rPr lang="cs-CZ" altLang="cs-CZ" sz="2400" b="1"/>
              <a:t>maximální transparentnosti předobchodních i poobchodních cen </a:t>
            </a:r>
            <a:r>
              <a:rPr lang="cs-CZ" altLang="cs-CZ" sz="2400"/>
              <a:t>– tím se zajišťuje i princip „</a:t>
            </a:r>
            <a:r>
              <a:rPr lang="cs-CZ" altLang="cs-CZ" sz="2400" b="1"/>
              <a:t>best execution</a:t>
            </a:r>
            <a:r>
              <a:rPr lang="cs-CZ" altLang="cs-CZ" sz="2400"/>
              <a:t>“ (vypořádání za nejlepší cenu).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pramen pro ČR: MiFIR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Number Placeholder 4">
            <a:extLst>
              <a:ext uri="{FF2B5EF4-FFF2-40B4-BE49-F238E27FC236}">
                <a16:creationId xmlns:a16="http://schemas.microsoft.com/office/drawing/2014/main" id="{FE689D28-FBB4-CF95-9653-57EC2F9639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EC7E77-D113-45B1-A6DB-0DA1AA2E2DF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  <p:sp>
        <p:nvSpPr>
          <p:cNvPr id="136194" name="Rectangle 48">
            <a:extLst>
              <a:ext uri="{FF2B5EF4-FFF2-40B4-BE49-F238E27FC236}">
                <a16:creationId xmlns:a16="http://schemas.microsoft.com/office/drawing/2014/main" id="{CD02DAF6-ECE2-265E-8109-A8E1BE870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Automatizace – zlepšování ML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6195" name="Rectangle 49">
            <a:extLst>
              <a:ext uri="{FF2B5EF4-FFF2-40B4-BE49-F238E27FC236}">
                <a16:creationId xmlns:a16="http://schemas.microsoft.com/office/drawing/2014/main" id="{73F02757-2CCB-F792-0760-36E8DCE01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tzv. </a:t>
            </a:r>
            <a:r>
              <a:rPr lang="cs-CZ" altLang="cs-CZ" sz="2400" b="1"/>
              <a:t>machine learning </a:t>
            </a:r>
            <a:r>
              <a:rPr lang="cs-CZ" altLang="cs-CZ" sz="2400"/>
              <a:t>(ML – strojové učení) pro analýzu dat v zájmu řízení rizik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využití v rámci prediktivní analýzy, modelů atd.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zrychlování zpracování údajů (možná automatizace i u AML/CFT – boje proti praní peněz a financování terorismu)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přechod k elektronickým údajům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jednoduchý přístup ke cloud computing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nižší hardwarové náklady</a:t>
            </a:r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Number Placeholder 4">
            <a:extLst>
              <a:ext uri="{FF2B5EF4-FFF2-40B4-BE49-F238E27FC236}">
                <a16:creationId xmlns:a16="http://schemas.microsoft.com/office/drawing/2014/main" id="{0F1B1E69-FE2A-7AB8-8BB7-AA00C3558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D59994-DA56-46FB-A2B1-CB1DCB9B9892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  <p:sp>
        <p:nvSpPr>
          <p:cNvPr id="138242" name="Rectangle 48">
            <a:extLst>
              <a:ext uri="{FF2B5EF4-FFF2-40B4-BE49-F238E27FC236}">
                <a16:creationId xmlns:a16="http://schemas.microsoft.com/office/drawing/2014/main" id="{34D72149-8543-D876-C698-09B83C680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Standardizace obchodování s deriváty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8243" name="Rectangle 49">
            <a:extLst>
              <a:ext uri="{FF2B5EF4-FFF2-40B4-BE49-F238E27FC236}">
                <a16:creationId xmlns:a16="http://schemas.microsoft.com/office/drawing/2014/main" id="{43B74E3E-82E0-BBCF-D421-F0DF69C05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Nadále přetrvává mnoho </a:t>
            </a:r>
            <a:r>
              <a:rPr lang="cs-CZ" altLang="cs-CZ" sz="2400" b="1"/>
              <a:t>manuálních procesů </a:t>
            </a:r>
            <a:r>
              <a:rPr lang="cs-CZ" altLang="cs-CZ" sz="2400"/>
              <a:t>spojených s obchodováním (např. často rekonciliace derivátů v bankách).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Hlubší standardizace napomůže </a:t>
            </a:r>
            <a:r>
              <a:rPr lang="cs-CZ" altLang="cs-CZ" sz="2400" b="1"/>
              <a:t>zjednodušení procesu</a:t>
            </a:r>
            <a:r>
              <a:rPr lang="cs-CZ" altLang="cs-CZ" sz="2400"/>
              <a:t> s vyústěním v možné automatizaci – s tím i nižší náklady, efektivita a jednodušší posouzení souladu se zákonem.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Standardizace je iniciovaná International Swaps and Derivatives Association (ISDA), která se snaží o dosažení jednotného standardu obchodování derivátů – neustálá činnost.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Number Placeholder 4">
            <a:extLst>
              <a:ext uri="{FF2B5EF4-FFF2-40B4-BE49-F238E27FC236}">
                <a16:creationId xmlns:a16="http://schemas.microsoft.com/office/drawing/2014/main" id="{2C9034EF-990B-7C9D-1977-8FF64D068E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B848D35-B0B9-46A1-A9A8-E537E8D8C3C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  <p:sp>
        <p:nvSpPr>
          <p:cNvPr id="140290" name="Rectangle 48">
            <a:extLst>
              <a:ext uri="{FF2B5EF4-FFF2-40B4-BE49-F238E27FC236}">
                <a16:creationId xmlns:a16="http://schemas.microsoft.com/office/drawing/2014/main" id="{56948D9B-4A82-C027-32BC-8EDFFE33D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Automatizace přijímání klientů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0291" name="Rectangle 49">
            <a:extLst>
              <a:ext uri="{FF2B5EF4-FFF2-40B4-BE49-F238E27FC236}">
                <a16:creationId xmlns:a16="http://schemas.microsoft.com/office/drawing/2014/main" id="{2BEE24F4-9543-9EA9-518C-8A491303E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Tlak na zamezení legalizace výnosů z trestné činnosti nutí k neustálému zlepšování procesů Know Your Customer (KYC).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Aktuálně probíhá neustálý vývoj směřující k tzv.řešením robotic process automation (RPA), tedy k automatizaci přijímání klientů.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Tím by mohla být významná část hlubšího posuzování klientů rychlejší, nenáročná na lidské síly a sníženy omyly zaměstnanců a náklady.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ENG</Template>
  <TotalTime>9855</TotalTime>
  <Words>1647</Words>
  <Application>Microsoft Office PowerPoint</Application>
  <PresentationFormat>Předvádění na obrazovce (4:3)</PresentationFormat>
  <Paragraphs>235</Paragraphs>
  <Slides>29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10</vt:i4>
      </vt:variant>
      <vt:variant>
        <vt:lpstr>Nadpisy snímků</vt:lpstr>
      </vt:variant>
      <vt:variant>
        <vt:i4>29</vt:i4>
      </vt:variant>
    </vt:vector>
  </HeadingPairs>
  <TitlesOfParts>
    <vt:vector size="39" baseType="lpstr">
      <vt:lpstr>prezentace ENG</vt:lpstr>
      <vt:lpstr>BÉŽOVÁ TITL</vt:lpstr>
      <vt:lpstr>1_prezentace ENG</vt:lpstr>
      <vt:lpstr>2_prezentace ENG</vt:lpstr>
      <vt:lpstr>3_prezentace ENG</vt:lpstr>
      <vt:lpstr>4_prezentace ENG</vt:lpstr>
      <vt:lpstr>5_prezentace ENG</vt:lpstr>
      <vt:lpstr>6_prezentace ENG</vt:lpstr>
      <vt:lpstr>7_prezentace ENG</vt:lpstr>
      <vt:lpstr>8_prezentace ENG</vt:lpstr>
      <vt:lpstr>Trendy a úvod do práva finančního trhu  </vt:lpstr>
      <vt:lpstr>Obsah  </vt:lpstr>
      <vt:lpstr>Finanční trh a jeho účastníci</vt:lpstr>
      <vt:lpstr>Trendy kapitálového trhu  </vt:lpstr>
      <vt:lpstr>Vývoj na trhu za poslední roky  </vt:lpstr>
      <vt:lpstr>Zlepšování transparentnosti  </vt:lpstr>
      <vt:lpstr>Automatizace – zlepšování ML  </vt:lpstr>
      <vt:lpstr>Standardizace obchodování s deriváty  </vt:lpstr>
      <vt:lpstr>Automatizace přijímání klientů  </vt:lpstr>
      <vt:lpstr>Digitalizace vydávání CP  </vt:lpstr>
      <vt:lpstr>Kyberbezpečnost  </vt:lpstr>
      <vt:lpstr>Rozvoj kvanti-mentálního investování  </vt:lpstr>
      <vt:lpstr>Finanční trhy v rámci ekonomického systému  </vt:lpstr>
      <vt:lpstr>Finanční trhy  </vt:lpstr>
      <vt:lpstr>Kapitálový trh  </vt:lpstr>
      <vt:lpstr>Nátroje kapitálového trhu obecně  </vt:lpstr>
      <vt:lpstr>Regulace kapitálového trhu v ČR  </vt:lpstr>
      <vt:lpstr>Znaky regulovaného trhu</vt:lpstr>
      <vt:lpstr>Dohled nad kapitálovým trhem</vt:lpstr>
      <vt:lpstr>Obecně k právu kapitálového trhu </vt:lpstr>
      <vt:lpstr>Prameny práva kapitálového trhu</vt:lpstr>
      <vt:lpstr>Základní prameny práva KT</vt:lpstr>
      <vt:lpstr>Investiční služby – hlavní - §4 odst. 2 ZPKT</vt:lpstr>
      <vt:lpstr>Investiční služby – doplňkové - §4 odst. 3 ZPKT</vt:lpstr>
      <vt:lpstr>Subjekty podnikající dle ZPKT</vt:lpstr>
      <vt:lpstr>Prospekt cenného papíru</vt:lpstr>
      <vt:lpstr>Uchovávání informací</vt:lpstr>
      <vt:lpstr>Organizátor regulovaného trhu</vt:lpstr>
      <vt:lpstr>Děkuji za pozornost</vt:lpstr>
    </vt:vector>
  </TitlesOfParts>
  <Manager/>
  <Company>Radek Poisl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subject/>
  <dc:creator>KC</dc:creator>
  <cp:keywords/>
  <dc:description/>
  <cp:lastModifiedBy>Michal Janovec</cp:lastModifiedBy>
  <cp:revision>705</cp:revision>
  <dcterms:created xsi:type="dcterms:W3CDTF">2010-09-08T00:19:02Z</dcterms:created>
  <dcterms:modified xsi:type="dcterms:W3CDTF">2023-02-23T13:07:03Z</dcterms:modified>
  <cp:category/>
</cp:coreProperties>
</file>