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5" r:id="rId6"/>
    <p:sldId id="263" r:id="rId7"/>
    <p:sldId id="264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TČ</a:t>
            </a:r>
            <a:r>
              <a:rPr lang="cs-CZ" baseline="0"/>
              <a:t> úplatkářství</a:t>
            </a:r>
            <a:endParaRPr lang="cs-CZ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TČ Přijetí úplatku</c:v>
                </c:pt>
              </c:strCache>
            </c:strRef>
          </c:tx>
          <c:invertIfNegative val="0"/>
          <c:cat>
            <c:numRef>
              <c:f>List1!$A$2:$A$3</c:f>
              <c:numCache>
                <c:formatCode>General</c:formatCode>
                <c:ptCount val="2"/>
                <c:pt idx="0">
                  <c:v>2012</c:v>
                </c:pt>
                <c:pt idx="1">
                  <c:v>2017</c:v>
                </c:pt>
              </c:numCache>
            </c:numRef>
          </c:cat>
          <c:val>
            <c:numRef>
              <c:f>List1!$B$2:$B$3</c:f>
              <c:numCache>
                <c:formatCode>General</c:formatCode>
                <c:ptCount val="2"/>
                <c:pt idx="0">
                  <c:v>63</c:v>
                </c:pt>
                <c:pt idx="1">
                  <c:v>143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TČ Podplácení</c:v>
                </c:pt>
              </c:strCache>
            </c:strRef>
          </c:tx>
          <c:invertIfNegative val="0"/>
          <c:cat>
            <c:numRef>
              <c:f>List1!$A$2:$A$3</c:f>
              <c:numCache>
                <c:formatCode>General</c:formatCode>
                <c:ptCount val="2"/>
                <c:pt idx="0">
                  <c:v>2012</c:v>
                </c:pt>
                <c:pt idx="1">
                  <c:v>2017</c:v>
                </c:pt>
              </c:numCache>
            </c:numRef>
          </c:cat>
          <c:val>
            <c:numRef>
              <c:f>List1!$C$2:$C$3</c:f>
              <c:numCache>
                <c:formatCode>General</c:formatCode>
                <c:ptCount val="2"/>
                <c:pt idx="0">
                  <c:v>221</c:v>
                </c:pt>
                <c:pt idx="1">
                  <c:v>561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TČ Nepřímé úplatkářství</c:v>
                </c:pt>
              </c:strCache>
            </c:strRef>
          </c:tx>
          <c:invertIfNegative val="0"/>
          <c:cat>
            <c:numRef>
              <c:f>List1!$A$2:$A$3</c:f>
              <c:numCache>
                <c:formatCode>General</c:formatCode>
                <c:ptCount val="2"/>
                <c:pt idx="0">
                  <c:v>2012</c:v>
                </c:pt>
                <c:pt idx="1">
                  <c:v>2017</c:v>
                </c:pt>
              </c:numCache>
            </c:numRef>
          </c:cat>
          <c:val>
            <c:numRef>
              <c:f>List1!$D$2:$D$3</c:f>
              <c:numCache>
                <c:formatCode>General</c:formatCode>
                <c:ptCount val="2"/>
                <c:pt idx="0">
                  <c:v>8</c:v>
                </c:pt>
                <c:pt idx="1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357504"/>
        <c:axId val="42359040"/>
      </c:barChart>
      <c:catAx>
        <c:axId val="42357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2359040"/>
        <c:crosses val="autoZero"/>
        <c:auto val="1"/>
        <c:lblAlgn val="ctr"/>
        <c:lblOffset val="100"/>
        <c:noMultiLvlLbl val="0"/>
      </c:catAx>
      <c:valAx>
        <c:axId val="42359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357504"/>
        <c:crosses val="autoZero"/>
        <c:crossBetween val="between"/>
        <c:majorUnit val="50"/>
      </c:valAx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3EF779-D6A2-45E5-8276-A4DC686EABA8}" type="datetimeFigureOut">
              <a:rPr lang="cs-CZ" smtClean="0"/>
              <a:t>15.12.2018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9A634-2014-44D3-9CA4-7DE14AA1A2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585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9A634-2014-44D3-9CA4-7DE14AA1A28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715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2404534"/>
            <a:ext cx="5825202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4050834"/>
            <a:ext cx="5825202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3632200"/>
            <a:ext cx="541839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0" name="TextBox 19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931988"/>
            <a:ext cx="644750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644115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609600"/>
            <a:ext cx="978557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609600"/>
            <a:ext cx="5295113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700868"/>
            <a:ext cx="644750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2160589"/>
            <a:ext cx="3138026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2160590"/>
            <a:ext cx="3138026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15.12.2018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2160983"/>
            <a:ext cx="313921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737246"/>
            <a:ext cx="31392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2160983"/>
            <a:ext cx="313921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737246"/>
            <a:ext cx="313921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15.12.2018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15.12.2018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15.12.2018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98604"/>
            <a:ext cx="2890896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514925"/>
            <a:ext cx="3385156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777069"/>
            <a:ext cx="2890896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15.12.2018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800600"/>
            <a:ext cx="64475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609600"/>
            <a:ext cx="6447501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5367338"/>
            <a:ext cx="644750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15.12.2018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2160590"/>
            <a:ext cx="6447501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6041363"/>
            <a:ext cx="6839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15.12.2018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6041363"/>
            <a:ext cx="47232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6041363"/>
            <a:ext cx="512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parency.cz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000" dirty="0" smtClean="0"/>
              <a:t>Korupce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2000" dirty="0" smtClean="0"/>
              <a:t>Jakub Vykypěl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9316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GŘIVNA, </a:t>
            </a:r>
            <a:r>
              <a:rPr lang="cs-CZ" dirty="0" smtClean="0"/>
              <a:t>Tomáš; SCHEINOST, Miroslav </a:t>
            </a:r>
            <a:r>
              <a:rPr lang="cs-CZ" dirty="0"/>
              <a:t>a </a:t>
            </a:r>
            <a:r>
              <a:rPr lang="cs-CZ" dirty="0" smtClean="0"/>
              <a:t>ZOUBKOVÁ, Ivana. </a:t>
            </a:r>
            <a:r>
              <a:rPr lang="cs-CZ" i="1" dirty="0"/>
              <a:t>Kriminologie</a:t>
            </a:r>
            <a:r>
              <a:rPr lang="cs-CZ" dirty="0"/>
              <a:t>. 4.,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2014. ISBN 978-80-7478-614-3</a:t>
            </a:r>
            <a:r>
              <a:rPr lang="cs-CZ" dirty="0" smtClean="0"/>
              <a:t>.</a:t>
            </a:r>
          </a:p>
          <a:p>
            <a:pPr algn="just"/>
            <a:r>
              <a:rPr lang="cs-CZ" dirty="0"/>
              <a:t>FRIČ, Pavol. </a:t>
            </a:r>
            <a:r>
              <a:rPr lang="cs-CZ" i="1" dirty="0"/>
              <a:t>Korupce na český způsob</a:t>
            </a:r>
            <a:r>
              <a:rPr lang="cs-CZ" dirty="0"/>
              <a:t>. Praha: G plus G, 1999. </a:t>
            </a:r>
            <a:r>
              <a:rPr lang="cs-CZ" dirty="0" smtClean="0"/>
              <a:t>ISBN </a:t>
            </a:r>
            <a:r>
              <a:rPr lang="cs-CZ" dirty="0"/>
              <a:t>80-86103-26-9</a:t>
            </a:r>
            <a:r>
              <a:rPr lang="cs-CZ" dirty="0" smtClean="0"/>
              <a:t>.</a:t>
            </a:r>
          </a:p>
          <a:p>
            <a:pPr algn="just"/>
            <a:r>
              <a:rPr lang="cs-CZ" i="1" dirty="0">
                <a:hlinkClick r:id="rId3"/>
              </a:rPr>
              <a:t>https://www.transparency.cz/</a:t>
            </a:r>
            <a:endParaRPr lang="cs-CZ" dirty="0">
              <a:hlinkClick r:id="rId3"/>
            </a:endParaRPr>
          </a:p>
          <a:p>
            <a:pPr algn="just"/>
            <a:r>
              <a:rPr lang="cs-CZ" dirty="0"/>
              <a:t>https://www.policie.cz/</a:t>
            </a:r>
          </a:p>
        </p:txBody>
      </p:sp>
    </p:spTree>
    <p:extLst>
      <p:ext uri="{BB962C8B-B14F-4D97-AF65-F5344CB8AC3E}">
        <p14:creationId xmlns:p14="http://schemas.microsoft.com/office/powerpoint/2010/main" val="178157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001" y="836712"/>
            <a:ext cx="6447501" cy="5204651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Trestné činy úplatkářství:</a:t>
            </a:r>
          </a:p>
          <a:p>
            <a:r>
              <a:rPr lang="cs-CZ" sz="2000" dirty="0" smtClean="0"/>
              <a:t>§ 331 TZ - Přijetí úplatku </a:t>
            </a:r>
            <a:endParaRPr lang="cs-CZ" sz="2000" dirty="0"/>
          </a:p>
          <a:p>
            <a:r>
              <a:rPr lang="cs-CZ" sz="2000" dirty="0" smtClean="0"/>
              <a:t>§ 332 TZ - Podplacení</a:t>
            </a:r>
            <a:endParaRPr lang="cs-CZ" sz="2000" dirty="0"/>
          </a:p>
          <a:p>
            <a:r>
              <a:rPr lang="cs-CZ" sz="2000" dirty="0" smtClean="0"/>
              <a:t>§ 333 TZ - Nepřímé úplatkářství</a:t>
            </a:r>
          </a:p>
          <a:p>
            <a:pPr marL="0" indent="0">
              <a:buNone/>
            </a:pPr>
            <a:endParaRPr lang="cs-CZ" sz="2000" b="1" dirty="0" smtClean="0"/>
          </a:p>
          <a:p>
            <a:pPr marL="0" indent="0">
              <a:buNone/>
            </a:pPr>
            <a:endParaRPr lang="cs-CZ" sz="2000" b="1" dirty="0" smtClean="0"/>
          </a:p>
          <a:p>
            <a:r>
              <a:rPr lang="cs-CZ" sz="2000" i="1" dirty="0" smtClean="0"/>
              <a:t>„</a:t>
            </a:r>
            <a:r>
              <a:rPr lang="cs-CZ" sz="2000" i="1" dirty="0"/>
              <a:t>Korupce je neformální vztah dvou subjektů jednajících v rozporu s dobrými mravy spočívající v nabídce, příslibu realizování </a:t>
            </a:r>
            <a:r>
              <a:rPr lang="cs-CZ" sz="2000" i="1" dirty="0" smtClean="0"/>
              <a:t>výhody </a:t>
            </a:r>
            <a:r>
              <a:rPr lang="cs-CZ" sz="2000" i="1" dirty="0"/>
              <a:t>v něčí prospěch nebo akceptování takového požadavku za vyžádanou, nabídnutou nebo slíbenou </a:t>
            </a:r>
            <a:r>
              <a:rPr lang="cs-CZ" sz="2000" i="1" dirty="0" smtClean="0"/>
              <a:t>odměnu“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113528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Druhy korupce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Aktivní x pasivní</a:t>
            </a:r>
          </a:p>
          <a:p>
            <a:r>
              <a:rPr lang="cs-CZ" sz="2000" dirty="0" smtClean="0"/>
              <a:t>Podle oblasti působení:</a:t>
            </a:r>
          </a:p>
          <a:p>
            <a:pPr lvl="1"/>
            <a:r>
              <a:rPr lang="cs-CZ" sz="1800" dirty="0" smtClean="0"/>
              <a:t>korupce </a:t>
            </a:r>
            <a:r>
              <a:rPr lang="cs-CZ" sz="1800" dirty="0"/>
              <a:t>ve veřejném </a:t>
            </a:r>
            <a:r>
              <a:rPr lang="cs-CZ" sz="1800" dirty="0" smtClean="0"/>
              <a:t>sektoru (kauza Ploc)</a:t>
            </a:r>
          </a:p>
          <a:p>
            <a:pPr lvl="1"/>
            <a:r>
              <a:rPr lang="cs-CZ" sz="1800" dirty="0"/>
              <a:t>k</a:t>
            </a:r>
            <a:r>
              <a:rPr lang="cs-CZ" sz="1800" dirty="0" smtClean="0"/>
              <a:t>orupce mezi </a:t>
            </a:r>
            <a:r>
              <a:rPr lang="cs-CZ" sz="1800" dirty="0"/>
              <a:t>veřejným a soukromým sektorem </a:t>
            </a:r>
          </a:p>
          <a:p>
            <a:pPr lvl="1"/>
            <a:r>
              <a:rPr lang="cs-CZ" sz="1800" dirty="0"/>
              <a:t>k</a:t>
            </a:r>
            <a:r>
              <a:rPr lang="cs-CZ" sz="1800" dirty="0" smtClean="0"/>
              <a:t>orupce v</a:t>
            </a:r>
            <a:r>
              <a:rPr lang="cs-CZ" sz="1800" dirty="0"/>
              <a:t> soukromém </a:t>
            </a:r>
            <a:r>
              <a:rPr lang="cs-CZ" sz="1800" dirty="0" smtClean="0"/>
              <a:t>sektoru</a:t>
            </a:r>
            <a:endParaRPr lang="cs-CZ" sz="1800" dirty="0"/>
          </a:p>
          <a:p>
            <a:r>
              <a:rPr lang="cs-CZ" sz="2000" dirty="0"/>
              <a:t>P</a:t>
            </a:r>
            <a:r>
              <a:rPr lang="cs-CZ" sz="2000" dirty="0" smtClean="0"/>
              <a:t>eněžitá </a:t>
            </a:r>
            <a:r>
              <a:rPr lang="cs-CZ" sz="2000" dirty="0"/>
              <a:t>x </a:t>
            </a:r>
            <a:r>
              <a:rPr lang="cs-CZ" sz="2000" dirty="0" smtClean="0"/>
              <a:t>nepeněžitá</a:t>
            </a:r>
          </a:p>
          <a:p>
            <a:r>
              <a:rPr lang="cs-CZ" sz="2000" dirty="0" smtClean="0"/>
              <a:t>Legální x ilegální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8410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Míra korupce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Z </a:t>
            </a:r>
            <a:r>
              <a:rPr lang="cs-CZ" sz="2000" dirty="0"/>
              <a:t>pohledu počtu </a:t>
            </a:r>
            <a:r>
              <a:rPr lang="cs-CZ" sz="2000" dirty="0" smtClean="0"/>
              <a:t>TČ tvoří </a:t>
            </a:r>
            <a:r>
              <a:rPr lang="cs-CZ" sz="2000" dirty="0"/>
              <a:t>naprosto zanedbatelnou část </a:t>
            </a:r>
            <a:r>
              <a:rPr lang="cs-CZ" sz="2000" dirty="0" smtClean="0"/>
              <a:t>kriminality</a:t>
            </a:r>
          </a:p>
          <a:p>
            <a:r>
              <a:rPr lang="cs-CZ" sz="2000" dirty="0"/>
              <a:t>Řada korupčních jednání ani nenaplní znaky žádného </a:t>
            </a:r>
            <a:r>
              <a:rPr lang="cs-CZ" sz="2000" dirty="0" smtClean="0"/>
              <a:t>TČ</a:t>
            </a:r>
          </a:p>
          <a:p>
            <a:r>
              <a:rPr lang="cs-CZ" sz="2000" dirty="0"/>
              <a:t>V</a:t>
            </a:r>
            <a:r>
              <a:rPr lang="cs-CZ" sz="2000" dirty="0" smtClean="0"/>
              <a:t>ysoká latence</a:t>
            </a:r>
          </a:p>
          <a:p>
            <a:r>
              <a:rPr lang="cs-CZ" sz="2000" dirty="0" smtClean="0"/>
              <a:t>Výzkumy </a:t>
            </a:r>
            <a:r>
              <a:rPr lang="cs-CZ" sz="2000" dirty="0"/>
              <a:t>veřejného </a:t>
            </a:r>
            <a:r>
              <a:rPr lang="cs-CZ" sz="2000" dirty="0" smtClean="0"/>
              <a:t>mínění</a:t>
            </a:r>
          </a:p>
          <a:p>
            <a:r>
              <a:rPr lang="cs-CZ" sz="2000" dirty="0" smtClean="0"/>
              <a:t>Index </a:t>
            </a:r>
            <a:r>
              <a:rPr lang="cs-CZ" sz="2000" dirty="0"/>
              <a:t>vnímání korupce CPI- </a:t>
            </a:r>
            <a:r>
              <a:rPr lang="cs-CZ" sz="2000" dirty="0" err="1"/>
              <a:t>corruption</a:t>
            </a:r>
            <a:r>
              <a:rPr lang="cs-CZ" sz="2000" dirty="0"/>
              <a:t> </a:t>
            </a:r>
            <a:r>
              <a:rPr lang="cs-CZ" sz="2000" dirty="0" err="1"/>
              <a:t>perception</a:t>
            </a:r>
            <a:r>
              <a:rPr lang="cs-CZ" sz="2000" dirty="0"/>
              <a:t> index</a:t>
            </a:r>
          </a:p>
        </p:txBody>
      </p:sp>
    </p:spTree>
    <p:extLst>
      <p:ext uri="{BB962C8B-B14F-4D97-AF65-F5344CB8AC3E}">
        <p14:creationId xmlns:p14="http://schemas.microsoft.com/office/powerpoint/2010/main" val="193202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/>
          <p:nvPr>
            <p:extLst>
              <p:ext uri="{D42A27DB-BD31-4B8C-83A1-F6EECF244321}">
                <p14:modId xmlns:p14="http://schemas.microsoft.com/office/powerpoint/2010/main" val="1549140092"/>
              </p:ext>
            </p:extLst>
          </p:nvPr>
        </p:nvGraphicFramePr>
        <p:xfrm>
          <a:off x="467544" y="1124744"/>
          <a:ext cx="7560840" cy="49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005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4704"/>
            <a:ext cx="9144000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21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78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Příčiny korupce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K</a:t>
            </a:r>
            <a:r>
              <a:rPr lang="cs-CZ" sz="2000" dirty="0" smtClean="0"/>
              <a:t>orupční </a:t>
            </a:r>
            <a:r>
              <a:rPr lang="cs-CZ" sz="2000" dirty="0"/>
              <a:t>klima ve </a:t>
            </a:r>
            <a:r>
              <a:rPr lang="cs-CZ" sz="2000" dirty="0" smtClean="0"/>
              <a:t>společnosti</a:t>
            </a:r>
          </a:p>
          <a:p>
            <a:pPr lvl="1" algn="just"/>
            <a:r>
              <a:rPr lang="cs-CZ" sz="1800" i="1" dirty="0"/>
              <a:t>„soubor kolektivních představ, norem a kulturních vzorů, jenž zneužívání úředních pravomocí, dávání a braní úplatků činí pro obyvatele dané země samozřejmým a morálně omluvitelným </a:t>
            </a:r>
            <a:r>
              <a:rPr lang="cs-CZ" sz="1800" i="1" dirty="0" smtClean="0"/>
              <a:t>chováním“</a:t>
            </a:r>
          </a:p>
          <a:p>
            <a:pPr marL="400050" algn="just"/>
            <a:r>
              <a:rPr lang="cs-CZ" sz="2000" dirty="0" smtClean="0"/>
              <a:t>Transparentnost rozhodování</a:t>
            </a:r>
          </a:p>
          <a:p>
            <a:pPr marL="400050" algn="just"/>
            <a:r>
              <a:rPr lang="cs-CZ" sz="2000" dirty="0"/>
              <a:t>F</a:t>
            </a:r>
            <a:r>
              <a:rPr lang="cs-CZ" sz="2000" dirty="0" smtClean="0"/>
              <a:t>unkčnost </a:t>
            </a:r>
            <a:r>
              <a:rPr lang="cs-CZ" sz="2000" dirty="0"/>
              <a:t>kontrolních </a:t>
            </a:r>
            <a:r>
              <a:rPr lang="cs-CZ" sz="2000" dirty="0" smtClean="0"/>
              <a:t>mechanismů</a:t>
            </a:r>
          </a:p>
          <a:p>
            <a:pPr marL="400050" algn="just"/>
            <a:r>
              <a:rPr lang="cs-CZ" sz="2000" dirty="0"/>
              <a:t>Z</a:t>
            </a:r>
            <a:r>
              <a:rPr lang="cs-CZ" sz="2000" dirty="0" smtClean="0"/>
              <a:t>působ rozhodování</a:t>
            </a:r>
          </a:p>
          <a:p>
            <a:pPr marL="400050" algn="just"/>
            <a:r>
              <a:rPr lang="cs-CZ" sz="2000" dirty="0"/>
              <a:t>S</a:t>
            </a:r>
            <a:r>
              <a:rPr lang="cs-CZ" sz="2000" dirty="0" smtClean="0"/>
              <a:t>tanovení </a:t>
            </a:r>
            <a:r>
              <a:rPr lang="cs-CZ" sz="2000" dirty="0"/>
              <a:t>odpovědnosti za rozhodnutí</a:t>
            </a:r>
            <a:endParaRPr lang="cs-CZ" sz="2000" dirty="0" smtClean="0"/>
          </a:p>
          <a:p>
            <a:pPr marL="457200" lvl="1" indent="0">
              <a:buNone/>
            </a:pP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53745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Kontrola korupce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001" y="2160590"/>
            <a:ext cx="6800303" cy="3880773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Vládní </a:t>
            </a:r>
            <a:r>
              <a:rPr lang="cs-CZ" dirty="0"/>
              <a:t>program boje proti korupci v České </a:t>
            </a:r>
            <a:r>
              <a:rPr lang="cs-CZ" dirty="0" smtClean="0"/>
              <a:t>republice</a:t>
            </a:r>
          </a:p>
          <a:p>
            <a:pPr algn="just"/>
            <a:r>
              <a:rPr lang="cs-CZ" dirty="0"/>
              <a:t>Prostřednictvím </a:t>
            </a:r>
            <a:r>
              <a:rPr lang="cs-CZ" dirty="0" smtClean="0"/>
              <a:t>neziskový nevládních organizací</a:t>
            </a:r>
          </a:p>
          <a:p>
            <a:pPr algn="just"/>
            <a:r>
              <a:rPr lang="cs-CZ" dirty="0" smtClean="0"/>
              <a:t>Kvalita právních norem v oblastech náchylných ke korupci: </a:t>
            </a:r>
          </a:p>
          <a:p>
            <a:pPr lvl="1" algn="just"/>
            <a:r>
              <a:rPr lang="cs-CZ" dirty="0" smtClean="0"/>
              <a:t>zadávání </a:t>
            </a:r>
            <a:r>
              <a:rPr lang="cs-CZ" dirty="0"/>
              <a:t>veřejných </a:t>
            </a:r>
            <a:r>
              <a:rPr lang="cs-CZ" dirty="0" smtClean="0"/>
              <a:t>zakázek</a:t>
            </a:r>
          </a:p>
          <a:p>
            <a:pPr lvl="1" algn="just"/>
            <a:r>
              <a:rPr lang="cs-CZ" dirty="0"/>
              <a:t>střet </a:t>
            </a:r>
            <a:r>
              <a:rPr lang="cs-CZ" dirty="0" smtClean="0"/>
              <a:t>zájmů</a:t>
            </a:r>
          </a:p>
          <a:p>
            <a:pPr lvl="1" algn="just"/>
            <a:r>
              <a:rPr lang="cs-CZ" dirty="0"/>
              <a:t>vymezení přípustnosti a mezí </a:t>
            </a:r>
            <a:r>
              <a:rPr lang="cs-CZ" dirty="0" smtClean="0"/>
              <a:t>lobbismu</a:t>
            </a:r>
          </a:p>
          <a:p>
            <a:pPr indent="-285750" algn="just"/>
            <a:r>
              <a:rPr lang="cs-CZ" dirty="0" smtClean="0"/>
              <a:t>Nástroje znesnadňující </a:t>
            </a:r>
            <a:r>
              <a:rPr lang="cs-CZ" dirty="0"/>
              <a:t>odčerpávání zisků z </a:t>
            </a:r>
            <a:r>
              <a:rPr lang="cs-CZ" dirty="0" smtClean="0"/>
              <a:t>korupce:</a:t>
            </a:r>
          </a:p>
          <a:p>
            <a:pPr lvl="1" algn="just"/>
            <a:r>
              <a:rPr lang="cs-CZ" dirty="0" smtClean="0"/>
              <a:t>majetková přiznání</a:t>
            </a:r>
          </a:p>
          <a:p>
            <a:pPr lvl="1" algn="just"/>
            <a:r>
              <a:rPr lang="cs-CZ" dirty="0" smtClean="0"/>
              <a:t>omezení </a:t>
            </a:r>
            <a:r>
              <a:rPr lang="cs-CZ" dirty="0"/>
              <a:t>plateb v </a:t>
            </a:r>
            <a:r>
              <a:rPr lang="cs-CZ" dirty="0" smtClean="0"/>
              <a:t>hotovosti</a:t>
            </a:r>
          </a:p>
          <a:p>
            <a:pPr algn="just"/>
            <a:r>
              <a:rPr lang="cs-CZ" dirty="0"/>
              <a:t>Kontrola korupce prostředky trestního práva hmotného a procesního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4751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TF00001240</Template>
  <TotalTime>319</TotalTime>
  <Words>206</Words>
  <Application>Microsoft Office PowerPoint</Application>
  <PresentationFormat>Předvádění na obrazovce (4:3)</PresentationFormat>
  <Paragraphs>49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Facet</vt:lpstr>
      <vt:lpstr>Korupce</vt:lpstr>
      <vt:lpstr>Prezentace aplikace PowerPoint</vt:lpstr>
      <vt:lpstr>Druhy korupce</vt:lpstr>
      <vt:lpstr>Míra korupce</vt:lpstr>
      <vt:lpstr>Prezentace aplikace PowerPoint</vt:lpstr>
      <vt:lpstr>Prezentace aplikace PowerPoint</vt:lpstr>
      <vt:lpstr>Prezentace aplikace PowerPoint</vt:lpstr>
      <vt:lpstr>Příčiny korupce</vt:lpstr>
      <vt:lpstr>Kontrola korupce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Korupce</dc:title>
  <dc:creator>Kuba</dc:creator>
  <cp:lastModifiedBy>Kuba</cp:lastModifiedBy>
  <cp:revision>17</cp:revision>
  <dcterms:created xsi:type="dcterms:W3CDTF">2018-12-12T07:51:43Z</dcterms:created>
  <dcterms:modified xsi:type="dcterms:W3CDTF">2018-12-15T18:47:34Z</dcterms:modified>
</cp:coreProperties>
</file>