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7" r:id="rId6"/>
    <p:sldId id="258" r:id="rId7"/>
    <p:sldId id="262" r:id="rId8"/>
    <p:sldId id="265" r:id="rId9"/>
    <p:sldId id="263" r:id="rId10"/>
    <p:sldId id="264" r:id="rId11"/>
    <p:sldId id="259" r:id="rId12"/>
    <p:sldId id="260" r:id="rId13"/>
    <p:sldId id="261" r:id="rId14"/>
    <p:sldId id="278" r:id="rId15"/>
    <p:sldId id="268" r:id="rId16"/>
    <p:sldId id="269" r:id="rId17"/>
    <p:sldId id="270" r:id="rId18"/>
    <p:sldId id="266" r:id="rId19"/>
    <p:sldId id="279" r:id="rId20"/>
    <p:sldId id="280" r:id="rId21"/>
    <p:sldId id="267" r:id="rId22"/>
    <p:sldId id="271" r:id="rId23"/>
    <p:sldId id="281" r:id="rId24"/>
    <p:sldId id="292" r:id="rId25"/>
    <p:sldId id="290" r:id="rId26"/>
    <p:sldId id="272" r:id="rId27"/>
    <p:sldId id="282" r:id="rId28"/>
    <p:sldId id="291" r:id="rId29"/>
    <p:sldId id="283" r:id="rId30"/>
    <p:sldId id="284" r:id="rId31"/>
    <p:sldId id="285" r:id="rId32"/>
    <p:sldId id="286" r:id="rId33"/>
    <p:sldId id="273" r:id="rId34"/>
    <p:sldId id="287" r:id="rId35"/>
    <p:sldId id="288" r:id="rId36"/>
    <p:sldId id="274" r:id="rId37"/>
    <p:sldId id="275" r:id="rId38"/>
    <p:sldId id="276" r:id="rId39"/>
    <p:sldId id="289" r:id="rId40"/>
    <p:sldId id="277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9" d="100"/>
          <a:sy n="119" d="100"/>
        </p:scale>
        <p:origin x="180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8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1653540" y="2567940"/>
            <a:ext cx="7772400" cy="3173309"/>
          </a:xfrm>
        </p:spPr>
        <p:txBody>
          <a:bodyPr/>
          <a:lstStyle/>
          <a:p>
            <a:pPr algn="ctr" eaLnBrk="1" hangingPunct="1"/>
            <a:r>
              <a:rPr lang="cs-CZ" sz="3200" dirty="0"/>
              <a:t>Trestní právo hmotné II</a:t>
            </a:r>
            <a:br>
              <a:rPr lang="cs-CZ" sz="3200" dirty="0"/>
            </a:br>
            <a:br>
              <a:rPr lang="cs-CZ" sz="3200"/>
            </a:br>
            <a:r>
              <a:rPr lang="cs-CZ" sz="3200" i="1"/>
              <a:t>Trestné činy proti České republice, cizímu státu a mezinárodní organizaci</a:t>
            </a:r>
            <a:br>
              <a:rPr lang="cs-CZ" sz="3200" i="1"/>
            </a:br>
            <a:br>
              <a:rPr lang="cs-CZ" sz="3200" i="1" dirty="0"/>
            </a:br>
            <a:r>
              <a:rPr lang="cs-CZ" sz="3200" i="1" dirty="0"/>
              <a:t>Trestné činy </a:t>
            </a:r>
            <a:r>
              <a:rPr lang="cs-CZ" sz="3200" i="1"/>
              <a:t>proti pořádku ve věcech veřejných</a:t>
            </a:r>
            <a:endParaRPr lang="cs-CZ" sz="32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1554062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Poměrně frekventované</a:t>
            </a:r>
          </a:p>
          <a:p>
            <a:pPr lvl="1" algn="just">
              <a:buFontTx/>
              <a:buChar char="-"/>
            </a:pPr>
            <a:r>
              <a:rPr lang="cs-CZ" dirty="0"/>
              <a:t>v roce 2016 u SZ registrováno </a:t>
            </a:r>
            <a:r>
              <a:rPr lang="cs-CZ" b="1" dirty="0"/>
              <a:t>21823</a:t>
            </a:r>
            <a:r>
              <a:rPr lang="cs-CZ" dirty="0"/>
              <a:t> TČ FO a </a:t>
            </a:r>
            <a:r>
              <a:rPr lang="cs-CZ" b="1" dirty="0"/>
              <a:t>18 </a:t>
            </a:r>
            <a:r>
              <a:rPr lang="cs-CZ" dirty="0"/>
              <a:t>PO (celkem 124276 TČ FO + 327 PO)</a:t>
            </a:r>
          </a:p>
          <a:p>
            <a:pPr lvl="1" algn="just">
              <a:buFontTx/>
              <a:buChar char="-"/>
            </a:pPr>
            <a:r>
              <a:rPr lang="cs-CZ" dirty="0"/>
              <a:t>v roce 2016 u soudů registrováno </a:t>
            </a:r>
            <a:r>
              <a:rPr lang="cs-CZ" b="1" dirty="0"/>
              <a:t>19387</a:t>
            </a:r>
            <a:r>
              <a:rPr lang="cs-CZ" dirty="0"/>
              <a:t> FO a </a:t>
            </a:r>
            <a:r>
              <a:rPr lang="cs-CZ" b="1" dirty="0"/>
              <a:t>3 </a:t>
            </a:r>
            <a:r>
              <a:rPr lang="cs-CZ" dirty="0"/>
              <a:t>PO (celkem 107199 TČ FO + 93 PO)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Nejfrekventovanější (2016 FO)</a:t>
            </a:r>
          </a:p>
          <a:p>
            <a:pPr lvl="1">
              <a:buFontTx/>
              <a:buChar char="-"/>
            </a:pPr>
            <a:r>
              <a:rPr lang="cs-CZ" dirty="0"/>
              <a:t>maření výkonu úředního rozhodnutí a vykázání (§ 337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9207</a:t>
            </a:r>
            <a:r>
              <a:rPr lang="cs-CZ" dirty="0"/>
              <a:t> u SZ a </a:t>
            </a:r>
            <a:r>
              <a:rPr lang="cs-CZ" b="1" dirty="0"/>
              <a:t>8896 </a:t>
            </a:r>
            <a:r>
              <a:rPr lang="cs-CZ" dirty="0"/>
              <a:t>u soudů</a:t>
            </a:r>
          </a:p>
          <a:p>
            <a:pPr lvl="1">
              <a:buFontTx/>
              <a:buChar char="-"/>
            </a:pPr>
            <a:r>
              <a:rPr lang="cs-CZ" dirty="0"/>
              <a:t>výtržnictví (§ 358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6847</a:t>
            </a:r>
            <a:r>
              <a:rPr lang="cs-CZ" dirty="0"/>
              <a:t> u SZ a </a:t>
            </a:r>
            <a:r>
              <a:rPr lang="cs-CZ" b="1" dirty="0"/>
              <a:t>6071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nebezpečné vyhrožování (§ 353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2062</a:t>
            </a:r>
            <a:r>
              <a:rPr lang="cs-CZ" dirty="0"/>
              <a:t> u SZ a </a:t>
            </a:r>
            <a:r>
              <a:rPr lang="cs-CZ" b="1" dirty="0"/>
              <a:t>1477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padělání a pozměnění veřejné listiny (§ 348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977</a:t>
            </a:r>
            <a:r>
              <a:rPr lang="cs-CZ" dirty="0"/>
              <a:t> u SZ a </a:t>
            </a:r>
            <a:r>
              <a:rPr lang="cs-CZ" b="1" dirty="0"/>
              <a:t>709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násilí proti úřední osobě (§ 325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494</a:t>
            </a:r>
            <a:r>
              <a:rPr lang="cs-CZ" dirty="0"/>
              <a:t> u SZ a </a:t>
            </a:r>
            <a:r>
              <a:rPr lang="cs-CZ" b="1" dirty="0"/>
              <a:t>499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nebezpečné pronásledování (§ 354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390</a:t>
            </a:r>
            <a:r>
              <a:rPr lang="cs-CZ" dirty="0"/>
              <a:t> u SZ a </a:t>
            </a:r>
            <a:r>
              <a:rPr lang="cs-CZ" b="1" dirty="0"/>
              <a:t>325</a:t>
            </a:r>
            <a:r>
              <a:rPr lang="cs-CZ" dirty="0"/>
              <a:t> u soudů </a:t>
            </a:r>
          </a:p>
          <a:p>
            <a:pPr lvl="1">
              <a:buFontTx/>
              <a:buChar char="-"/>
            </a:pPr>
            <a:r>
              <a:rPr lang="cs-CZ" dirty="0"/>
              <a:t>křivé obvinění (§ 345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308</a:t>
            </a:r>
            <a:r>
              <a:rPr lang="cs-CZ" dirty="0"/>
              <a:t> u SZ a </a:t>
            </a:r>
            <a:r>
              <a:rPr lang="cs-CZ" b="1" dirty="0"/>
              <a:t>241 </a:t>
            </a:r>
            <a:r>
              <a:rPr lang="cs-CZ" dirty="0"/>
              <a:t>u soudů</a:t>
            </a:r>
          </a:p>
          <a:p>
            <a:pPr lvl="1">
              <a:buFontTx/>
              <a:buChar char="-"/>
            </a:pPr>
            <a:r>
              <a:rPr lang="cs-CZ" dirty="0"/>
              <a:t>křivá výpověď a nepravdivý znalecký posudek (§ 346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270</a:t>
            </a:r>
            <a:r>
              <a:rPr lang="cs-CZ" dirty="0"/>
              <a:t> u SZ a </a:t>
            </a:r>
            <a:r>
              <a:rPr lang="cs-CZ" b="1" dirty="0"/>
              <a:t>225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vyhrožování s cílem působit na úřední osobu (§ 326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168</a:t>
            </a:r>
            <a:r>
              <a:rPr lang="cs-CZ" dirty="0"/>
              <a:t> u SZ a </a:t>
            </a:r>
            <a:r>
              <a:rPr lang="cs-CZ" b="1" dirty="0"/>
              <a:t>143 </a:t>
            </a:r>
            <a:r>
              <a:rPr lang="cs-CZ" dirty="0"/>
              <a:t>u soudů</a:t>
            </a:r>
          </a:p>
          <a:p>
            <a:pPr lvl="1">
              <a:buFontTx/>
              <a:buChar char="-"/>
            </a:pPr>
            <a:r>
              <a:rPr lang="cs-CZ" dirty="0"/>
              <a:t>zneužití pravomoci úřední osoby (§ 329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234</a:t>
            </a:r>
            <a:r>
              <a:rPr lang="cs-CZ" dirty="0"/>
              <a:t> u SZ a </a:t>
            </a:r>
            <a:r>
              <a:rPr lang="cs-CZ" b="1" dirty="0"/>
              <a:t>140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podplacení (§ 332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150</a:t>
            </a:r>
            <a:r>
              <a:rPr lang="cs-CZ" dirty="0"/>
              <a:t> u SZ a </a:t>
            </a:r>
            <a:r>
              <a:rPr lang="cs-CZ" b="1" dirty="0"/>
              <a:t>102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padělání a vystavení nepravdivé lékařské zprávy, posudku a nálezu (§ 350) – </a:t>
            </a:r>
            <a:r>
              <a:rPr lang="cs-CZ" b="1" dirty="0"/>
              <a:t>107</a:t>
            </a:r>
            <a:r>
              <a:rPr lang="cs-CZ" dirty="0"/>
              <a:t> u SZ a </a:t>
            </a:r>
            <a:r>
              <a:rPr lang="cs-CZ" b="1" dirty="0"/>
              <a:t>55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791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1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násilí proti orgánu veřejné moci (§ 323)</a:t>
            </a:r>
            <a:endParaRPr lang="en-GB" sz="2400"/>
          </a:p>
          <a:p>
            <a:pPr lvl="1"/>
            <a:r>
              <a:rPr lang="cs-CZ" sz="2400"/>
              <a:t>vyhrožování s cílem působit na orgán veřejné moci (§ 324)</a:t>
            </a:r>
            <a:endParaRPr lang="en-GB" sz="2400"/>
          </a:p>
          <a:p>
            <a:pPr lvl="1"/>
            <a:r>
              <a:rPr lang="cs-CZ" sz="2400"/>
              <a:t>násilí proti úřední osobě (§ 325)</a:t>
            </a:r>
            <a:endParaRPr lang="en-GB" sz="2400"/>
          </a:p>
          <a:p>
            <a:pPr lvl="1"/>
            <a:r>
              <a:rPr lang="cs-CZ" sz="2400"/>
              <a:t>vyhrožování s cílem působit na úřední osobu (§ 326)</a:t>
            </a:r>
            <a:endParaRPr lang="en-GB" sz="2400"/>
          </a:p>
          <a:p>
            <a:pPr lvl="1"/>
            <a:r>
              <a:rPr lang="cs-CZ" sz="2400"/>
              <a:t>přisvojení pravomoci úřadu (§ 328)</a:t>
            </a:r>
          </a:p>
          <a:p>
            <a:pPr lvl="1"/>
            <a:endParaRPr lang="cs-CZ" sz="2400"/>
          </a:p>
          <a:p>
            <a:pPr lvl="1"/>
            <a:r>
              <a:rPr lang="cs-CZ" sz="2400"/>
              <a:t>orgán veřené je moci kterýkoliv orgán, který na základě zákona a v jeho mezích autoritativně rozhoduje o právech a povinnostech jiných subjektů</a:t>
            </a:r>
          </a:p>
          <a:p>
            <a:pPr lvl="1"/>
            <a:endParaRPr lang="cs-CZ" sz="2400"/>
          </a:p>
          <a:p>
            <a:pPr lvl="1"/>
            <a:r>
              <a:rPr lang="cs-CZ" sz="2400"/>
              <a:t>§ 327 odst. 1 ochrana se poskytuje i ingerentovi</a:t>
            </a:r>
          </a:p>
          <a:p>
            <a:pPr lvl="1"/>
            <a:r>
              <a:rPr lang="cs-CZ" sz="2400"/>
              <a:t>§ 327 odst. 2 ochrana se poskytuje i úřední osobě cizího státu nebo mezinárodní organizace, která požívá diplomatické výsady nebo imunity + osoba s funkcí, zaměstnáním či prací v mezinárodním soudním orgánu</a:t>
            </a:r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794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Úřední osoba (§ 127)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soudce, státní zástupce,</a:t>
            </a:r>
          </a:p>
          <a:p>
            <a:pPr lvl="1"/>
            <a:r>
              <a:rPr lang="cs-CZ" sz="2400"/>
              <a:t>prezident České republiky, člen Parlamentu České republiky, člen vlády České republiky nebo jiná osoba zastávající funkci v jiném orgánu veřejné moci,</a:t>
            </a:r>
          </a:p>
          <a:p>
            <a:pPr lvl="1"/>
            <a:r>
              <a:rPr lang="cs-CZ" sz="2400"/>
              <a:t>člen zastupitelstva nebo odpovědný úředník územní samosprávy, orgánu státní správy nebo jiného orgánu veřejné moci,</a:t>
            </a:r>
          </a:p>
          <a:p>
            <a:pPr lvl="1"/>
            <a:r>
              <a:rPr lang="cs-CZ" sz="2400"/>
              <a:t>příslušník ozbrojených sil nebo bezpečnostního sboru nebo strážník obecní policie,</a:t>
            </a:r>
          </a:p>
          <a:p>
            <a:pPr lvl="1"/>
            <a:r>
              <a:rPr lang="cs-CZ" sz="2400"/>
              <a:t>soudní exekutor při výkonu exekuční činnosti a při činnostech vykonávaných z pověření soudu nebo státního zástupce,</a:t>
            </a:r>
          </a:p>
          <a:p>
            <a:pPr lvl="1"/>
            <a:r>
              <a:rPr lang="cs-CZ" sz="2400"/>
              <a:t>notář při provádění úkonů v řízení o dědictví jako soudní komisař,</a:t>
            </a:r>
          </a:p>
          <a:p>
            <a:pPr lvl="1"/>
            <a:r>
              <a:rPr lang="cs-CZ" sz="2400"/>
              <a:t>finanční arbitr a jeho zástupce,</a:t>
            </a:r>
          </a:p>
          <a:p>
            <a:pPr lvl="1"/>
            <a:r>
              <a:rPr lang="cs-CZ" sz="2400"/>
              <a:t>fyzická osoba, která byla ustanovena lesní stráží, stráží přírody, mysliveckou stráží nebo rybářskou stráží,</a:t>
            </a:r>
          </a:p>
          <a:p>
            <a:pPr marL="324000" lvl="1" indent="0">
              <a:buNone/>
            </a:pPr>
            <a:r>
              <a:rPr lang="cs-CZ" sz="2400" b="1"/>
              <a:t>pokud plní úkoly státu nebo společnosti a používá při tom svěřené pravomoci pro plnění těchto úkolů.</a:t>
            </a:r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398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F89D8-92C9-4D21-BDF8-69C47638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50" y="566055"/>
            <a:ext cx="11347753" cy="850132"/>
          </a:xfrm>
        </p:spPr>
        <p:txBody>
          <a:bodyPr/>
          <a:lstStyle/>
          <a:p>
            <a:r>
              <a:rPr lang="cs-CZ" dirty="0"/>
              <a:t>Judikatura k pojmu úřední osoba - ano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043EA9-D2FF-47F4-B91D-5891D87D5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1121"/>
            <a:ext cx="11512547" cy="4356100"/>
          </a:xfrm>
        </p:spPr>
        <p:txBody>
          <a:bodyPr/>
          <a:lstStyle/>
          <a:p>
            <a:pPr algn="just"/>
            <a:r>
              <a:rPr lang="cs-CZ"/>
              <a:t>pracovník </a:t>
            </a:r>
            <a:r>
              <a:rPr lang="cs-CZ" dirty="0"/>
              <a:t>orgánu sociálně-právní ochrany dětí (</a:t>
            </a:r>
            <a:r>
              <a:rPr lang="cs-CZ" dirty="0" err="1"/>
              <a:t>Rt</a:t>
            </a:r>
            <a:r>
              <a:rPr lang="cs-CZ" dirty="0"/>
              <a:t> 69/2013)</a:t>
            </a:r>
          </a:p>
          <a:p>
            <a:pPr algn="just"/>
            <a:r>
              <a:rPr lang="cs-CZ"/>
              <a:t>vychovatel </a:t>
            </a:r>
            <a:r>
              <a:rPr lang="cs-CZ" dirty="0"/>
              <a:t>ve věznici (6 </a:t>
            </a:r>
            <a:r>
              <a:rPr lang="cs-CZ" dirty="0" err="1"/>
              <a:t>Tdo</a:t>
            </a:r>
            <a:r>
              <a:rPr lang="cs-CZ" dirty="0"/>
              <a:t> 675/2014)</a:t>
            </a:r>
          </a:p>
          <a:p>
            <a:pPr algn="just"/>
            <a:r>
              <a:rPr lang="cs-CZ"/>
              <a:t>zkušební </a:t>
            </a:r>
            <a:r>
              <a:rPr lang="cs-CZ" dirty="0"/>
              <a:t>komisař u zkoušky pro získání průkazu profesní způsobilosti řidičů (4 </a:t>
            </a:r>
            <a:r>
              <a:rPr lang="cs-CZ" dirty="0" err="1"/>
              <a:t>Tdo</a:t>
            </a:r>
            <a:r>
              <a:rPr lang="cs-CZ" dirty="0"/>
              <a:t> 1203/2014)</a:t>
            </a:r>
          </a:p>
          <a:p>
            <a:pPr algn="just"/>
            <a:r>
              <a:rPr lang="cs-CZ"/>
              <a:t>ředitel </a:t>
            </a:r>
            <a:r>
              <a:rPr lang="cs-CZ" dirty="0"/>
              <a:t>Úřadu Regionální rady soudržnosti (8 </a:t>
            </a:r>
            <a:r>
              <a:rPr lang="cs-CZ" dirty="0" err="1"/>
              <a:t>Tdo</a:t>
            </a:r>
            <a:r>
              <a:rPr lang="cs-CZ" dirty="0"/>
              <a:t> 1376/2013)</a:t>
            </a:r>
          </a:p>
          <a:p>
            <a:pPr algn="just"/>
            <a:r>
              <a:rPr lang="cs-CZ"/>
              <a:t>starosta </a:t>
            </a:r>
            <a:r>
              <a:rPr lang="cs-CZ" dirty="0"/>
              <a:t>obce (8 </a:t>
            </a:r>
            <a:r>
              <a:rPr lang="cs-CZ" dirty="0" err="1"/>
              <a:t>Tdo</a:t>
            </a:r>
            <a:r>
              <a:rPr lang="cs-CZ" dirty="0"/>
              <a:t> 1131/2011)</a:t>
            </a:r>
          </a:p>
          <a:p>
            <a:pPr algn="just"/>
            <a:r>
              <a:rPr lang="cs-CZ"/>
              <a:t>úředník </a:t>
            </a:r>
            <a:r>
              <a:rPr lang="cs-CZ" dirty="0"/>
              <a:t>Probační a mediační služby (</a:t>
            </a:r>
            <a:r>
              <a:rPr lang="cs-CZ" dirty="0" err="1"/>
              <a:t>Rt</a:t>
            </a:r>
            <a:r>
              <a:rPr lang="cs-CZ" dirty="0"/>
              <a:t> 77/2013)</a:t>
            </a:r>
          </a:p>
          <a:p>
            <a:pPr algn="just"/>
            <a:r>
              <a:rPr lang="cs-CZ"/>
              <a:t>prezident </a:t>
            </a:r>
            <a:r>
              <a:rPr lang="cs-CZ" dirty="0"/>
              <a:t>Nejvyššího kontrolního úřadu (5 </a:t>
            </a:r>
            <a:r>
              <a:rPr lang="cs-CZ" dirty="0" err="1"/>
              <a:t>Tdo</a:t>
            </a:r>
            <a:r>
              <a:rPr lang="cs-CZ" dirty="0"/>
              <a:t> </a:t>
            </a:r>
            <a:r>
              <a:rPr lang="cs-CZ"/>
              <a:t>288/2013)</a:t>
            </a:r>
          </a:p>
          <a:p>
            <a:pPr algn="just"/>
            <a:r>
              <a:rPr lang="cs-CZ"/>
              <a:t>vykonavatel soudního exekutora (Tpjn 304/2014)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1264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F89D8-92C9-4D21-BDF8-69C47638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50" y="566055"/>
            <a:ext cx="11347753" cy="850132"/>
          </a:xfrm>
        </p:spPr>
        <p:txBody>
          <a:bodyPr/>
          <a:lstStyle/>
          <a:p>
            <a:pPr algn="ctr"/>
            <a:r>
              <a:rPr lang="cs-CZ" dirty="0"/>
              <a:t>Judikatura k pojmu úřední osoba - 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043EA9-D2FF-47F4-B91D-5891D87D5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9" y="1416187"/>
            <a:ext cx="11512547" cy="4356100"/>
          </a:xfrm>
        </p:spPr>
        <p:txBody>
          <a:bodyPr/>
          <a:lstStyle/>
          <a:p>
            <a:pPr algn="just"/>
            <a:r>
              <a:rPr lang="cs-CZ" dirty="0"/>
              <a:t>insolvenční správce (</a:t>
            </a:r>
            <a:r>
              <a:rPr lang="cs-CZ" dirty="0" err="1"/>
              <a:t>Rt</a:t>
            </a:r>
            <a:r>
              <a:rPr lang="cs-CZ" dirty="0"/>
              <a:t> 40/2010)</a:t>
            </a:r>
          </a:p>
          <a:p>
            <a:pPr algn="just"/>
            <a:r>
              <a:rPr lang="cs-CZ" dirty="0"/>
              <a:t>soudní znalec (</a:t>
            </a:r>
            <a:r>
              <a:rPr lang="cs-CZ" dirty="0" err="1"/>
              <a:t>Rt</a:t>
            </a:r>
            <a:r>
              <a:rPr lang="cs-CZ" dirty="0"/>
              <a:t> 26/1985)</a:t>
            </a:r>
          </a:p>
          <a:p>
            <a:pPr algn="just"/>
            <a:r>
              <a:rPr lang="cs-CZ" dirty="0"/>
              <a:t>člen orgánu samosprávy stavebního bytového družstva (</a:t>
            </a:r>
            <a:r>
              <a:rPr lang="cs-CZ" dirty="0" err="1"/>
              <a:t>Rt</a:t>
            </a:r>
            <a:r>
              <a:rPr lang="cs-CZ" dirty="0"/>
              <a:t> 33/1996)</a:t>
            </a:r>
          </a:p>
          <a:p>
            <a:pPr algn="just"/>
            <a:r>
              <a:rPr lang="cs-CZ" dirty="0"/>
              <a:t>ředitel základní školy (</a:t>
            </a:r>
            <a:r>
              <a:rPr lang="cs-CZ" dirty="0" err="1"/>
              <a:t>Rt</a:t>
            </a:r>
            <a:r>
              <a:rPr lang="cs-CZ" dirty="0"/>
              <a:t> 34/1986) </a:t>
            </a:r>
          </a:p>
          <a:p>
            <a:pPr algn="just"/>
            <a:r>
              <a:rPr lang="cs-CZ" dirty="0"/>
              <a:t>vlakvedoucí (</a:t>
            </a:r>
            <a:r>
              <a:rPr lang="cs-CZ" dirty="0" err="1"/>
              <a:t>Rt</a:t>
            </a:r>
            <a:r>
              <a:rPr lang="cs-CZ" dirty="0"/>
              <a:t> 22/1994)</a:t>
            </a:r>
          </a:p>
          <a:p>
            <a:pPr algn="just"/>
            <a:r>
              <a:rPr lang="cs-CZ" dirty="0"/>
              <a:t>přednosta porodnického oddělení v nemocnici (</a:t>
            </a:r>
            <a:r>
              <a:rPr lang="cs-CZ" dirty="0" err="1"/>
              <a:t>Rt</a:t>
            </a:r>
            <a:r>
              <a:rPr lang="cs-CZ" dirty="0"/>
              <a:t> 13/1990)</a:t>
            </a:r>
          </a:p>
          <a:p>
            <a:pPr algn="just"/>
            <a:r>
              <a:rPr lang="cs-CZ" dirty="0"/>
              <a:t>vedoucí domova důchodců (</a:t>
            </a:r>
            <a:r>
              <a:rPr lang="cs-CZ" sz="2400" dirty="0" err="1"/>
              <a:t>Rt</a:t>
            </a:r>
            <a:r>
              <a:rPr lang="cs-CZ" sz="2400" dirty="0"/>
              <a:t> 10/1981)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6903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Násilí proti úřední osobě (§ 325)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Najíždění vozidlem, byť i pomalu, může být násilím proti úřední osobě, násilí může směřovat proti člověku i proti věci (</a:t>
            </a:r>
            <a:r>
              <a:rPr lang="cs-CZ" sz="2400" dirty="0" err="1"/>
              <a:t>Rt</a:t>
            </a:r>
            <a:r>
              <a:rPr lang="cs-CZ" sz="2400" dirty="0"/>
              <a:t> 39/2013)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V takovém případě lze uložit i trest zákazu činnosti spočívající v zákazu řízení motorových  vozidel (</a:t>
            </a:r>
            <a:r>
              <a:rPr lang="cs-CZ" sz="2400" dirty="0" err="1"/>
              <a:t>Rt</a:t>
            </a:r>
            <a:r>
              <a:rPr lang="cs-CZ" sz="2400" dirty="0"/>
              <a:t> 58/2012)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Pokud úřední osoba provádí úkon v mezích své pravomoci v civilním oděvu a nemůže prokázat svou příslušnost, avšak pachatel z konkrétních okolností ví, že je to úřední osoba, taková osoba ochrany požívá (</a:t>
            </a:r>
            <a:r>
              <a:rPr lang="cs-CZ" sz="2400" dirty="0" err="1"/>
              <a:t>Rt</a:t>
            </a:r>
            <a:r>
              <a:rPr lang="cs-CZ" sz="2400" dirty="0"/>
              <a:t> 57/2013, 3 </a:t>
            </a:r>
            <a:r>
              <a:rPr lang="cs-CZ" sz="2400" dirty="0" err="1"/>
              <a:t>Tdo</a:t>
            </a:r>
            <a:r>
              <a:rPr lang="cs-CZ" sz="2400" dirty="0"/>
              <a:t> 1297/2017)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Pouze chycení za oděv a zacloumání nestačí (7 </a:t>
            </a:r>
            <a:r>
              <a:rPr lang="cs-CZ" sz="2400" dirty="0" err="1"/>
              <a:t>Tdo</a:t>
            </a:r>
            <a:r>
              <a:rPr lang="cs-CZ" sz="2400" dirty="0"/>
              <a:t> 1625/2014)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Újma na zdraví se nevyžaduje (8 </a:t>
            </a:r>
            <a:r>
              <a:rPr lang="cs-CZ" sz="2400" dirty="0" err="1"/>
              <a:t>Tdo</a:t>
            </a:r>
            <a:r>
              <a:rPr lang="cs-CZ" sz="2400" dirty="0"/>
              <a:t> 148/2017)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Při zákroku mimo meze pravomoci se ochrana dle § 325 neposkytuje (7 </a:t>
            </a:r>
            <a:r>
              <a:rPr lang="cs-CZ" sz="2400" dirty="0" err="1"/>
              <a:t>Tdo</a:t>
            </a:r>
            <a:r>
              <a:rPr lang="cs-CZ" sz="2400" dirty="0"/>
              <a:t> 653/2013)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Nevyžaduje se účinek (4 </a:t>
            </a:r>
            <a:r>
              <a:rPr lang="cs-CZ" sz="2400" dirty="0" err="1"/>
              <a:t>Tdo</a:t>
            </a:r>
            <a:r>
              <a:rPr lang="cs-CZ" sz="2400" dirty="0"/>
              <a:t> 391/2014)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Lze spáchat i pomocí osobě, vůči níž zákrok úřední osoby směřuje (11 </a:t>
            </a:r>
            <a:r>
              <a:rPr lang="cs-CZ" sz="2400" dirty="0" err="1"/>
              <a:t>Tdo</a:t>
            </a:r>
            <a:r>
              <a:rPr lang="cs-CZ" sz="2400" dirty="0"/>
              <a:t> 475/2011)</a:t>
            </a:r>
          </a:p>
        </p:txBody>
      </p:sp>
    </p:spTree>
    <p:extLst>
      <p:ext uri="{BB962C8B-B14F-4D97-AF65-F5344CB8AC3E}">
        <p14:creationId xmlns:p14="http://schemas.microsoft.com/office/powerpoint/2010/main" val="3232417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42846" y="152212"/>
            <a:ext cx="10753200" cy="451576"/>
          </a:xfrm>
        </p:spPr>
        <p:txBody>
          <a:bodyPr/>
          <a:lstStyle/>
          <a:p>
            <a:r>
              <a:rPr lang="cs-CZ" dirty="0"/>
              <a:t>Vyhrožování s cílem působit na úřední osobu (§ 326)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endParaRPr lang="cs-CZ" sz="2400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Výhružka může směřovat i proti jiné osobě (3 </a:t>
            </a:r>
            <a:r>
              <a:rPr lang="cs-CZ" dirty="0" err="1"/>
              <a:t>Tdo</a:t>
            </a:r>
            <a:r>
              <a:rPr lang="cs-CZ" dirty="0"/>
              <a:t> 754/2015)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Není rozhodné, zda by pachatel výhružku realizoval (8 </a:t>
            </a:r>
            <a:r>
              <a:rPr lang="cs-CZ" dirty="0" err="1"/>
              <a:t>Tdo</a:t>
            </a:r>
            <a:r>
              <a:rPr lang="cs-CZ" dirty="0"/>
              <a:t> 1601/2017), ani zda byla způsobilá v úřední osobě vyvolat obavy (7 </a:t>
            </a:r>
            <a:r>
              <a:rPr lang="cs-CZ" dirty="0" err="1"/>
              <a:t>Tdo</a:t>
            </a:r>
            <a:r>
              <a:rPr lang="cs-CZ" dirty="0"/>
              <a:t> 1165/2010)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Postačí, byla-li způsobilá vyvolat obavy v obecné rovině (3 </a:t>
            </a:r>
            <a:r>
              <a:rPr lang="cs-CZ" dirty="0" err="1"/>
              <a:t>Tdo</a:t>
            </a:r>
            <a:r>
              <a:rPr lang="cs-CZ" dirty="0"/>
              <a:t> 925/2015)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Lze spáchat vůči úřední osobě, která již nevykonává pravomoc vůči pachateli (8 </a:t>
            </a:r>
            <a:r>
              <a:rPr lang="cs-CZ" dirty="0" err="1"/>
              <a:t>Tdo</a:t>
            </a:r>
            <a:r>
              <a:rPr lang="cs-CZ" dirty="0"/>
              <a:t> 297/2012)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Vůči nebezpečnému vyhrožování je speciálním TČ (3 </a:t>
            </a:r>
            <a:r>
              <a:rPr lang="cs-CZ" dirty="0" err="1"/>
              <a:t>Tdo</a:t>
            </a:r>
            <a:r>
              <a:rPr lang="cs-CZ" dirty="0"/>
              <a:t> 1058/2018)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002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Zneužití pravomoci úřední osoby (§ 329)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Vstup policistů do domu pod falešnou záminkou, že jde o služební zákrok, v úmyslu získat tam majetkový prospěch je souběh krádeže, porušování domovní svobody a zneužití pravomoci úřední osoby (</a:t>
            </a:r>
            <a:r>
              <a:rPr lang="cs-CZ" sz="1800" dirty="0" err="1"/>
              <a:t>Rt</a:t>
            </a:r>
            <a:r>
              <a:rPr lang="cs-CZ" sz="1800" dirty="0"/>
              <a:t> 16/2013)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Souběh s nadržováním není vyloučen (15 </a:t>
            </a:r>
            <a:r>
              <a:rPr lang="cs-CZ" sz="1800" dirty="0" err="1"/>
              <a:t>Tdo</a:t>
            </a:r>
            <a:r>
              <a:rPr lang="cs-CZ" sz="1800" dirty="0"/>
              <a:t> 190/2014)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Součástí subjektivní stránky nutně i „pohnutka“ (7 </a:t>
            </a:r>
            <a:r>
              <a:rPr lang="cs-CZ" sz="1800" dirty="0" err="1"/>
              <a:t>Tdo</a:t>
            </a:r>
            <a:r>
              <a:rPr lang="cs-CZ" sz="1800" dirty="0"/>
              <a:t> 72/2010)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Prospěchem může být prospěch materiální i imateriální (8 </a:t>
            </a:r>
            <a:r>
              <a:rPr lang="cs-CZ" sz="1800" dirty="0" err="1"/>
              <a:t>Tdo</a:t>
            </a:r>
            <a:r>
              <a:rPr lang="cs-CZ" sz="1800" dirty="0"/>
              <a:t> 523/2016)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Prospěchem např. zařízení, že vůči pachateli přestupku nebudou uplatňovány správní sankce (4 </a:t>
            </a:r>
            <a:r>
              <a:rPr lang="cs-CZ" sz="1800" dirty="0" err="1"/>
              <a:t>Tdo</a:t>
            </a:r>
            <a:r>
              <a:rPr lang="cs-CZ" sz="1800" dirty="0"/>
              <a:t> 1018/2015)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Exekutor může spáchat i nedostatečnou kontrolou zaměstnanců (7 </a:t>
            </a:r>
            <a:r>
              <a:rPr lang="cs-CZ" sz="1800" dirty="0" err="1"/>
              <a:t>Tdo</a:t>
            </a:r>
            <a:r>
              <a:rPr lang="cs-CZ" sz="1800" dirty="0"/>
              <a:t> 977/2010)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Trestní odpovědnost nevylučuje, že došlo k nápravě (zde k legalizaci stavby) po výkonu pravomoci v rozporu s jiným právním předpisem (4 </a:t>
            </a:r>
            <a:r>
              <a:rPr lang="cs-CZ" sz="1800" dirty="0" err="1"/>
              <a:t>Tdo</a:t>
            </a:r>
            <a:r>
              <a:rPr lang="cs-CZ" sz="1800" dirty="0"/>
              <a:t> 1145/2017)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Vypůjčení vyšetřovacího spisu policistou, pořízení kopií a jejich poskytnutí třetí osobě je zneužitím pravomoci (4 </a:t>
            </a:r>
            <a:r>
              <a:rPr lang="cs-CZ" sz="1800" dirty="0" err="1"/>
              <a:t>Tdo</a:t>
            </a:r>
            <a:r>
              <a:rPr lang="cs-CZ" sz="1800" dirty="0"/>
              <a:t> 196/2015)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Neoprávněná lustrace, z níž nikdo nemohl mít prospěch, není zneužitím pravomoci (7 </a:t>
            </a:r>
            <a:r>
              <a:rPr lang="cs-CZ" sz="1800" dirty="0" err="1"/>
              <a:t>Tdo</a:t>
            </a:r>
            <a:r>
              <a:rPr lang="cs-CZ" sz="1800" dirty="0"/>
              <a:t> 516/2015)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Vznik škody ani prospěchu není podmínkou trestnosti (4 </a:t>
            </a:r>
            <a:r>
              <a:rPr lang="cs-CZ" sz="1800" dirty="0" err="1"/>
              <a:t>Tdo</a:t>
            </a:r>
            <a:r>
              <a:rPr lang="cs-CZ" sz="1800" dirty="0"/>
              <a:t> 115/2018)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Postačuje úmysl nepřímý, zde lhostejnost vůči neznalosti obsahu listin nutných k registraci vozidla (</a:t>
            </a:r>
            <a:r>
              <a:rPr lang="cs-CZ" sz="1800" dirty="0" err="1"/>
              <a:t>Rt</a:t>
            </a:r>
            <a:r>
              <a:rPr lang="cs-CZ" sz="1800" dirty="0"/>
              <a:t> 17/2012)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Zneužitím pravomoci není jiný právní názor soudce (6 </a:t>
            </a:r>
            <a:r>
              <a:rPr lang="cs-CZ" sz="1800" dirty="0" err="1"/>
              <a:t>Tdo</a:t>
            </a:r>
            <a:r>
              <a:rPr lang="cs-CZ" sz="1800" dirty="0"/>
              <a:t> 1372/2012)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I nerespektování metodického pokynu k výkladu určitého ustanovení může být zneužitím pravomoci (7 </a:t>
            </a:r>
            <a:r>
              <a:rPr lang="cs-CZ" sz="1800" dirty="0" err="1"/>
              <a:t>Tdo</a:t>
            </a:r>
            <a:r>
              <a:rPr lang="cs-CZ" sz="1800" dirty="0"/>
              <a:t> 456/2016)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I porušení zákazu donucení k sebeobvinění může být zneužitím pravomoci (6 </a:t>
            </a:r>
            <a:r>
              <a:rPr lang="cs-CZ" sz="1800" dirty="0" err="1"/>
              <a:t>Tdo</a:t>
            </a:r>
            <a:r>
              <a:rPr lang="cs-CZ" sz="1800" dirty="0"/>
              <a:t> 1247/2016)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955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2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 dirty="0"/>
              <a:t>zneužití pravomoci úřední osoby (§ 329)</a:t>
            </a:r>
          </a:p>
          <a:p>
            <a:pPr lvl="1"/>
            <a:endParaRPr lang="en-GB" sz="2400" dirty="0"/>
          </a:p>
          <a:p>
            <a:pPr lvl="1"/>
            <a:r>
              <a:rPr lang="cs-CZ" sz="2400" dirty="0"/>
              <a:t>maření úkolu úřední osoby z nedbalosti (§ 330)</a:t>
            </a:r>
          </a:p>
          <a:p>
            <a:pPr lvl="1"/>
            <a:r>
              <a:rPr lang="cs-CZ" sz="2400" dirty="0"/>
              <a:t>důležitý úkol</a:t>
            </a:r>
          </a:p>
          <a:p>
            <a:pPr lvl="1">
              <a:buFontTx/>
              <a:buChar char="-"/>
            </a:pPr>
            <a:r>
              <a:rPr lang="cs-CZ" dirty="0"/>
              <a:t>rozhodování o přestupcích v prekluzivní lhůtě (8 </a:t>
            </a:r>
            <a:r>
              <a:rPr lang="cs-CZ" dirty="0" err="1"/>
              <a:t>Tz</a:t>
            </a:r>
            <a:r>
              <a:rPr lang="cs-CZ" dirty="0"/>
              <a:t> 97/2012) </a:t>
            </a:r>
          </a:p>
          <a:p>
            <a:pPr lvl="1">
              <a:buFontTx/>
              <a:buChar char="-"/>
            </a:pPr>
            <a:r>
              <a:rPr lang="cs-CZ" dirty="0"/>
              <a:t>prověřování skutečností nasvědčujících tomu, že byl spáchán trestný čin (6 </a:t>
            </a:r>
            <a:r>
              <a:rPr lang="cs-CZ" dirty="0" err="1"/>
              <a:t>Tdo</a:t>
            </a:r>
            <a:r>
              <a:rPr lang="cs-CZ" dirty="0"/>
              <a:t> 1121/2003)</a:t>
            </a:r>
          </a:p>
          <a:p>
            <a:pPr lvl="1">
              <a:buFontTx/>
              <a:buChar char="-"/>
            </a:pPr>
            <a:r>
              <a:rPr lang="cs-CZ" dirty="0"/>
              <a:t>nesprávné vyhodnocení telefonátu na tísňovou linku (8 </a:t>
            </a:r>
            <a:r>
              <a:rPr lang="cs-CZ" dirty="0" err="1"/>
              <a:t>Tdo</a:t>
            </a:r>
            <a:r>
              <a:rPr lang="cs-CZ" dirty="0"/>
              <a:t> 1648/2014)</a:t>
            </a:r>
          </a:p>
          <a:p>
            <a:pPr lvl="1">
              <a:buFontTx/>
              <a:buChar char="-"/>
            </a:pPr>
            <a:r>
              <a:rPr lang="cs-CZ" dirty="0"/>
              <a:t>provedení vyšetřovacích úkonů, které mohou přímo usvědčit pachatele (6 </a:t>
            </a:r>
            <a:r>
              <a:rPr lang="cs-CZ" dirty="0" err="1"/>
              <a:t>Tdo</a:t>
            </a:r>
            <a:r>
              <a:rPr lang="cs-CZ" dirty="0"/>
              <a:t> 768/2011)</a:t>
            </a:r>
          </a:p>
          <a:p>
            <a:pPr lvl="1">
              <a:buFontTx/>
              <a:buChar char="-"/>
            </a:pPr>
            <a:r>
              <a:rPr lang="cs-CZ" dirty="0"/>
              <a:t>rozhodování o vzetí do vazby (7 </a:t>
            </a:r>
            <a:r>
              <a:rPr lang="cs-CZ" dirty="0" err="1"/>
              <a:t>Tdo</a:t>
            </a:r>
            <a:r>
              <a:rPr lang="cs-CZ" dirty="0"/>
              <a:t> 329/2005)</a:t>
            </a:r>
          </a:p>
          <a:p>
            <a:pPr lvl="1">
              <a:buFontTx/>
              <a:buChar char="-"/>
            </a:pPr>
            <a:r>
              <a:rPr lang="cs-CZ" sz="2000" dirty="0"/>
              <a:t>vydávání stavebních povolení v souladu s územním plánem (NS 7 </a:t>
            </a:r>
            <a:r>
              <a:rPr lang="cs-CZ" sz="2000" dirty="0" err="1"/>
              <a:t>Tdo</a:t>
            </a:r>
            <a:r>
              <a:rPr lang="cs-CZ" sz="2000" dirty="0"/>
              <a:t> 991/2005)</a:t>
            </a:r>
          </a:p>
          <a:p>
            <a:pPr lvl="1">
              <a:buFontTx/>
              <a:buChar char="-"/>
            </a:pPr>
            <a:r>
              <a:rPr lang="cs-CZ" dirty="0"/>
              <a:t>ochrana dětí v rámci činnosti OSPOD (8 </a:t>
            </a:r>
            <a:r>
              <a:rPr lang="cs-CZ" dirty="0" err="1"/>
              <a:t>Tdo</a:t>
            </a:r>
            <a:r>
              <a:rPr lang="cs-CZ" dirty="0"/>
              <a:t> 1092/2012)</a:t>
            </a:r>
          </a:p>
          <a:p>
            <a:pPr lvl="1"/>
            <a:r>
              <a:rPr lang="cs-CZ" sz="2400" dirty="0"/>
              <a:t>vážná porucha v činnosti</a:t>
            </a:r>
          </a:p>
          <a:p>
            <a:pPr lvl="1">
              <a:buFontTx/>
              <a:buChar char="-"/>
            </a:pPr>
            <a:r>
              <a:rPr lang="cs-CZ" dirty="0"/>
              <a:t>znemožnění výkonu činnosti či významné omezení činnosti po dobu nikoliv zanedbatelnou</a:t>
            </a:r>
          </a:p>
          <a:p>
            <a:pPr lvl="1">
              <a:buFontTx/>
              <a:buChar char="-"/>
            </a:pPr>
            <a:r>
              <a:rPr lang="cs-CZ" dirty="0"/>
              <a:t>u podnikatelů lze vyjádřit zejména výší hospodářských dopadů</a:t>
            </a:r>
          </a:p>
          <a:p>
            <a:pPr lvl="1">
              <a:buFontTx/>
              <a:buChar char="-"/>
            </a:pPr>
            <a:r>
              <a:rPr lang="cs-CZ" dirty="0"/>
              <a:t>u orgánů veřejné moci zejména délkou času, po níž nemohly plnit řádně svoje společenské funkce  </a:t>
            </a:r>
          </a:p>
          <a:p>
            <a:pPr lvl="1">
              <a:buFontTx/>
              <a:buChar char="-"/>
            </a:pPr>
            <a:r>
              <a:rPr lang="cs-CZ" dirty="0"/>
              <a:t>může spočívat i v potřebě alokovat svoje kapacity k odstranění následků činu pachatele </a:t>
            </a:r>
          </a:p>
          <a:p>
            <a:pPr lvl="1"/>
            <a:endParaRPr lang="cs-CZ" sz="2400" dirty="0"/>
          </a:p>
          <a:p>
            <a:pPr lvl="1"/>
            <a:endParaRPr lang="en-GB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822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3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 dirty="0"/>
              <a:t>přijetí úplatku (§ 331)</a:t>
            </a:r>
            <a:endParaRPr lang="en-GB" sz="2400" dirty="0"/>
          </a:p>
          <a:p>
            <a:pPr lvl="1"/>
            <a:r>
              <a:rPr lang="cs-CZ" sz="2400" dirty="0"/>
              <a:t>podplacení (§ 332)</a:t>
            </a:r>
            <a:endParaRPr lang="en-GB" sz="2400" dirty="0"/>
          </a:p>
          <a:p>
            <a:pPr lvl="1"/>
            <a:r>
              <a:rPr lang="cs-CZ" sz="2400" dirty="0"/>
              <a:t>nepřímé úplatkářství (§ 333)</a:t>
            </a:r>
            <a:endParaRPr lang="en-GB" sz="2400" dirty="0"/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úplatek (§ 334 odst. 1) = neoprávněná výhoda spočívající v přímém majetkovém obohacení nebo jiném zvýhodnění, které se dostává nebo má dostat uplácené osobě nebo s jejím souhlasem jiné osobě, a na kterou není nárok</a:t>
            </a:r>
          </a:p>
          <a:p>
            <a:pPr lvl="1">
              <a:buFontTx/>
              <a:buChar char="-"/>
            </a:pPr>
            <a:r>
              <a:rPr lang="cs-CZ" dirty="0"/>
              <a:t>může mít majetkovou podobu hmotnou (peníze, šperky) i nehmotnou (poskytnutí služby), ale i podobu nemajetkovou (přijetí ke studiu, sexuální protislužba atd.)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26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Hlava IX. - Trestné činy proti ČR, cizímu státu a mezinárodní organizaci</a:t>
            </a:r>
            <a:endParaRPr lang="en-US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69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Podplacení (§ 332)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Pletichy v insolvenčním řízení jsou vůči podplacení subsidiární (15 </a:t>
            </a:r>
            <a:r>
              <a:rPr lang="cs-CZ" dirty="0" err="1"/>
              <a:t>Tdo</a:t>
            </a:r>
            <a:r>
              <a:rPr lang="cs-CZ" dirty="0"/>
              <a:t> 885/2013)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Nejde o podplácení, slíbí-li úplatek osoba, která se podílí na obstarávání věcí obecného zájmu, osobě, která se na něm nepodílí (7 </a:t>
            </a:r>
            <a:r>
              <a:rPr lang="cs-CZ" dirty="0" err="1"/>
              <a:t>Tdo</a:t>
            </a:r>
            <a:r>
              <a:rPr lang="cs-CZ" dirty="0"/>
              <a:t> 582/2008)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Dar v podobě financování zahraniční cesty lékařem výměnou za zmanipulování veřejné zakázky může být podplacením (5 </a:t>
            </a:r>
            <a:r>
              <a:rPr lang="cs-CZ" dirty="0" err="1"/>
              <a:t>Tdo</a:t>
            </a:r>
            <a:r>
              <a:rPr lang="cs-CZ" dirty="0"/>
              <a:t> 66/2015)</a:t>
            </a:r>
            <a:endParaRPr lang="cs-CZ" sz="16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Úplatkem může být i finanční zápůjčka poskytnutá státnímu zástupci za mimořádně výhodných podmínek (7 </a:t>
            </a:r>
            <a:r>
              <a:rPr lang="cs-CZ" dirty="0" err="1"/>
              <a:t>Tdo</a:t>
            </a:r>
            <a:r>
              <a:rPr lang="cs-CZ" dirty="0"/>
              <a:t> 659/2014)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U kvalifikované skutkové podstaty nemusí nakonec úplatek odpovídající značnému prospěchu podplácená osoba získat (7 </a:t>
            </a:r>
            <a:r>
              <a:rPr lang="cs-CZ" dirty="0" err="1"/>
              <a:t>Tz</a:t>
            </a:r>
            <a:r>
              <a:rPr lang="cs-CZ" dirty="0"/>
              <a:t> 19/2015)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K dokonání dochází již samotnou nabídkou (7 </a:t>
            </a:r>
            <a:r>
              <a:rPr lang="cs-CZ" dirty="0" err="1"/>
              <a:t>Tdo</a:t>
            </a:r>
            <a:r>
              <a:rPr lang="cs-CZ" dirty="0"/>
              <a:t> 1094/2017)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Úplatek nemusí být přesně konkretizován (5 </a:t>
            </a:r>
            <a:r>
              <a:rPr lang="cs-CZ" dirty="0" err="1"/>
              <a:t>Tdo</a:t>
            </a:r>
            <a:r>
              <a:rPr lang="cs-CZ" dirty="0"/>
              <a:t> 1127/2014)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75839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Obstarávání věcí „obecného zájmu“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 algn="just"/>
            <a:r>
              <a:rPr lang="cs-CZ" sz="2400" dirty="0"/>
              <a:t>judikatura stále stojí na východiscích z doby před rokem 1989</a:t>
            </a:r>
          </a:p>
          <a:p>
            <a:pPr lvl="1" algn="just"/>
            <a:r>
              <a:rPr lang="cs-CZ" sz="2400" dirty="0"/>
              <a:t>&gt; každá činnost, která souvisí s plněním společensky významných úkolů, tedy nejen o rozhodování orgánů státní moci a správy, ale i o uspokojování zájmů občanů a organizací v oblasti materiálních, zdravotních, sociálních, kulturních a jiných potřeb (</a:t>
            </a:r>
            <a:r>
              <a:rPr lang="cs-CZ" sz="2400" dirty="0" err="1"/>
              <a:t>Rt</a:t>
            </a:r>
            <a:r>
              <a:rPr lang="cs-CZ" sz="2400" dirty="0"/>
              <a:t> 16/1988) </a:t>
            </a:r>
          </a:p>
          <a:p>
            <a:pPr lvl="1" algn="just"/>
            <a:r>
              <a:rPr lang="cs-CZ" sz="2400" dirty="0"/>
              <a:t>před rokem 1989 výrazně veřejnoprávní charakter jakéhokoliv kolektivního uspokojování potřeb  </a:t>
            </a:r>
          </a:p>
          <a:p>
            <a:pPr lvl="1" algn="just"/>
            <a:r>
              <a:rPr lang="cs-CZ" sz="2400" dirty="0"/>
              <a:t>je proto nutné vždy zohledňovat použitelnost starší judikatury v současných podmínkách</a:t>
            </a:r>
          </a:p>
          <a:p>
            <a:pPr lvl="1" algn="just"/>
            <a:r>
              <a:rPr lang="cs-CZ" sz="2400" dirty="0"/>
              <a:t>nemusí mít přímo celospolečenský dopad, postačí, ovlivňuje-li větší skupinu lidí (</a:t>
            </a:r>
            <a:r>
              <a:rPr lang="cs-CZ" sz="2400" dirty="0" err="1"/>
              <a:t>Rt</a:t>
            </a:r>
            <a:r>
              <a:rPr lang="cs-CZ" sz="2400" dirty="0"/>
              <a:t> 1/1978) </a:t>
            </a:r>
          </a:p>
          <a:p>
            <a:pPr lvl="1"/>
            <a:endParaRPr lang="cs-CZ" sz="2400" dirty="0"/>
          </a:p>
          <a:p>
            <a:pPr lvl="1"/>
            <a:endParaRPr lang="en-GB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416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Obstarávání věcí obecného zájmu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výkon veřejné moci, ale i: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činnost insolvenčního správce tam, kde jde o uspokojení pohledávek z obchodněprávních vztahů (7 </a:t>
            </a:r>
            <a:r>
              <a:rPr lang="cs-CZ" sz="2400" dirty="0" err="1"/>
              <a:t>Tdo</a:t>
            </a:r>
            <a:r>
              <a:rPr lang="cs-CZ" sz="2400" dirty="0"/>
              <a:t> 311/2013)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řádně a objektivně provedený výběr veřejné zakázky (3 </a:t>
            </a:r>
            <a:r>
              <a:rPr lang="cs-CZ" sz="2400" dirty="0" err="1"/>
              <a:t>Tdo</a:t>
            </a:r>
            <a:r>
              <a:rPr lang="cs-CZ" sz="2400" dirty="0"/>
              <a:t> 814/2010)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zpracovávání znaleckého posudku (8 </a:t>
            </a:r>
            <a:r>
              <a:rPr lang="cs-CZ" sz="2400" dirty="0" err="1"/>
              <a:t>Tdo</a:t>
            </a:r>
            <a:r>
              <a:rPr lang="cs-CZ" sz="2400" dirty="0"/>
              <a:t> 81/2011, </a:t>
            </a:r>
            <a:r>
              <a:rPr lang="cs-CZ" sz="2400" dirty="0" err="1"/>
              <a:t>Rt</a:t>
            </a:r>
            <a:r>
              <a:rPr lang="cs-CZ" sz="2400" dirty="0"/>
              <a:t> 55/2011)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rozhodování o úkonech lékařské péče (</a:t>
            </a:r>
            <a:r>
              <a:rPr lang="cs-CZ" sz="2400" dirty="0" err="1"/>
              <a:t>Rt</a:t>
            </a:r>
            <a:r>
              <a:rPr lang="cs-CZ" sz="2400" dirty="0"/>
              <a:t> 13/1990)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řádný chod zdravotnické záchranné služby (5 </a:t>
            </a:r>
            <a:r>
              <a:rPr lang="cs-CZ" sz="2400" dirty="0" err="1"/>
              <a:t>Tdo</a:t>
            </a:r>
            <a:r>
              <a:rPr lang="cs-CZ" sz="2400" dirty="0"/>
              <a:t> 66/2015)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 err="1"/>
              <a:t>rozhodcování</a:t>
            </a:r>
            <a:r>
              <a:rPr lang="cs-CZ" sz="2400" dirty="0"/>
              <a:t> fotbalových utkání (7 </a:t>
            </a:r>
            <a:r>
              <a:rPr lang="cs-CZ" sz="2400" dirty="0" err="1"/>
              <a:t>Tdo</a:t>
            </a:r>
            <a:r>
              <a:rPr lang="cs-CZ" sz="2400" dirty="0"/>
              <a:t> 1057/2008)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zájem občanů na informování o veřejném životě (4 </a:t>
            </a:r>
            <a:r>
              <a:rPr lang="cs-CZ" sz="2400" dirty="0" err="1"/>
              <a:t>Tdo</a:t>
            </a:r>
            <a:r>
              <a:rPr lang="cs-CZ" sz="2400" dirty="0"/>
              <a:t> 27/2013)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naopak není to poskytnutí svědecké výpovědi (7 </a:t>
            </a:r>
            <a:r>
              <a:rPr lang="cs-CZ" sz="2400" dirty="0" err="1"/>
              <a:t>Tdo</a:t>
            </a:r>
            <a:r>
              <a:rPr lang="cs-CZ" sz="2400" dirty="0"/>
              <a:t> 1061/2014)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32552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0"/>
            <a:ext cx="10753200" cy="451576"/>
          </a:xfrm>
        </p:spPr>
        <p:txBody>
          <a:bodyPr/>
          <a:lstStyle/>
          <a:p>
            <a:r>
              <a:rPr lang="cs-CZ"/>
              <a:t>Díl 4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0676" y="330563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zasahování do nezávislosti soudu (§ 335)</a:t>
            </a:r>
            <a:endParaRPr lang="en-GB" sz="2400"/>
          </a:p>
          <a:p>
            <a:pPr lvl="1"/>
            <a:r>
              <a:rPr lang="cs-CZ" sz="2400"/>
              <a:t>pohrdání soudem (§ 336)</a:t>
            </a:r>
            <a:endParaRPr lang="en-GB" sz="2400"/>
          </a:p>
          <a:p>
            <a:pPr lvl="1"/>
            <a:r>
              <a:rPr lang="cs-CZ" sz="2400"/>
              <a:t>maření výkonu úředního rozhodnutí a vykázání (§ 337)</a:t>
            </a:r>
            <a:endParaRPr lang="en-GB" sz="2400"/>
          </a:p>
          <a:p>
            <a:pPr lvl="1"/>
            <a:r>
              <a:rPr lang="cs-CZ" sz="2400"/>
              <a:t>osvobození vězně (§ 338)</a:t>
            </a:r>
            <a:endParaRPr lang="en-GB" sz="2400"/>
          </a:p>
          <a:p>
            <a:pPr lvl="1"/>
            <a:r>
              <a:rPr lang="cs-CZ" sz="2400"/>
              <a:t>násilné překročení státní hranice (§ 339)</a:t>
            </a:r>
            <a:endParaRPr lang="en-GB" sz="2400"/>
          </a:p>
          <a:p>
            <a:pPr lvl="1"/>
            <a:r>
              <a:rPr lang="cs-CZ" sz="2400"/>
              <a:t>organizování a umožnění nedovoleného překročení státní hranice (§ 340)</a:t>
            </a:r>
            <a:endParaRPr lang="en-GB" sz="2400"/>
          </a:p>
          <a:p>
            <a:pPr lvl="1"/>
            <a:r>
              <a:rPr lang="cs-CZ" sz="2400"/>
              <a:t>napomáhání k neoprávněnému pobytu na území republiky (§ 341)</a:t>
            </a:r>
            <a:endParaRPr lang="en-GB" sz="2400"/>
          </a:p>
          <a:p>
            <a:pPr lvl="1"/>
            <a:r>
              <a:rPr lang="cs-CZ" sz="2400"/>
              <a:t>neoprávněné zaměstnávání cizinců (§ 342)</a:t>
            </a:r>
          </a:p>
          <a:p>
            <a:pPr lvl="1"/>
            <a:r>
              <a:rPr lang="cs-CZ" sz="2400"/>
              <a:t>porušení předpisů o mezinárodních letech (§ 343)</a:t>
            </a:r>
          </a:p>
          <a:p>
            <a:pPr lvl="1"/>
            <a:r>
              <a:rPr lang="cs-CZ" sz="2400"/>
              <a:t>vzpoura vězňů (§ 344)</a:t>
            </a:r>
            <a:endParaRPr lang="en-GB" sz="2400"/>
          </a:p>
          <a:p>
            <a:pPr lvl="1"/>
            <a:r>
              <a:rPr lang="cs-CZ" sz="2400"/>
              <a:t>křivé obvinění (§ 345)</a:t>
            </a:r>
            <a:endParaRPr lang="en-GB" sz="2400"/>
          </a:p>
          <a:p>
            <a:pPr lvl="1"/>
            <a:r>
              <a:rPr lang="cs-CZ" sz="2400"/>
              <a:t>křivá výpověď a nepravdivý znalecký posudek (§ 346)</a:t>
            </a:r>
            <a:endParaRPr lang="en-GB" sz="2400"/>
          </a:p>
          <a:p>
            <a:pPr lvl="1"/>
            <a:r>
              <a:rPr lang="cs-CZ" sz="2400"/>
              <a:t>křivé tlumočení (§ 347)</a:t>
            </a:r>
          </a:p>
          <a:p>
            <a:pPr lvl="1"/>
            <a:r>
              <a:rPr lang="cs-CZ" sz="2400"/>
              <a:t>maření spravedlnosti (§347a)</a:t>
            </a:r>
            <a:endParaRPr lang="en-GB" sz="2400"/>
          </a:p>
          <a:p>
            <a:pPr lvl="1"/>
            <a:r>
              <a:rPr lang="cs-CZ" sz="2400"/>
              <a:t>padělání a pozměnění veřejné listiny (§ 348)</a:t>
            </a:r>
            <a:endParaRPr lang="en-GB" sz="2400"/>
          </a:p>
          <a:p>
            <a:pPr lvl="1"/>
            <a:r>
              <a:rPr lang="cs-CZ" sz="2400"/>
              <a:t>nedovolená výroba a držení pečetidla státní pečeti a úředního razítka (§ 349)</a:t>
            </a:r>
            <a:endParaRPr lang="en-GB" sz="2400"/>
          </a:p>
          <a:p>
            <a:pPr lvl="1"/>
            <a:r>
              <a:rPr lang="cs-CZ" sz="2400"/>
              <a:t>padělání a vystavení nepravdivé lékařské zprávy, posudku a nálezu (§ 350)</a:t>
            </a:r>
            <a:endParaRPr lang="en-GB" sz="2400"/>
          </a:p>
          <a:p>
            <a:pPr lvl="1"/>
            <a:r>
              <a:rPr lang="cs-CZ" sz="2400"/>
              <a:t>maření přípravy a průběhu voleb a referenda (§ 351)</a:t>
            </a:r>
            <a:endParaRPr lang="en-GB" sz="2400"/>
          </a:p>
          <a:p>
            <a:pPr lvl="1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53721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Maření výkonu úředního rozhodnutí a vykázání (§ 337) </a:t>
            </a:r>
            <a:br>
              <a:rPr lang="cs-CZ" dirty="0"/>
            </a:b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4" y="1266092"/>
            <a:ext cx="11980985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Podmínkou je vykonatelnost rozhodnutí (7 </a:t>
            </a:r>
            <a:r>
              <a:rPr lang="cs-CZ" sz="2000" dirty="0" err="1"/>
              <a:t>Tdo</a:t>
            </a:r>
            <a:r>
              <a:rPr lang="cs-CZ" sz="2000" dirty="0"/>
              <a:t> 517/2016), i kdyby šlo o vykonatelnost předběžnou (8 </a:t>
            </a:r>
            <a:r>
              <a:rPr lang="cs-CZ" sz="2000" dirty="0" err="1"/>
              <a:t>Tdo</a:t>
            </a:r>
            <a:r>
              <a:rPr lang="cs-CZ" sz="2000" dirty="0"/>
              <a:t> 1187/2011)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Stačí jednorázové řízení motorového vozidla podléhajícího zákazu činnosti (</a:t>
            </a:r>
            <a:r>
              <a:rPr lang="cs-CZ" sz="2000" dirty="0" err="1"/>
              <a:t>Rt</a:t>
            </a:r>
            <a:r>
              <a:rPr lang="cs-CZ" sz="2000" dirty="0"/>
              <a:t> 43/2012)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Ne však přejíždění v rozsahu 10-15 m v areálu autoopravny při plnění pracovních povinností (II. ÚS 1152/17)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Nabude-li rozsudek ukládající trest zákazu činnosti právní moci rozhodnutím odvolacího soudu, dopouští se maření pachatel, který jej porušuje, byl-li osobně přítomen veřejnému zasedání o odvolání (</a:t>
            </a:r>
            <a:r>
              <a:rPr lang="cs-CZ" sz="2000" dirty="0" err="1"/>
              <a:t>Rt</a:t>
            </a:r>
            <a:r>
              <a:rPr lang="cs-CZ" sz="2000" dirty="0"/>
              <a:t> 20/2012)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Podstatným ztížením např. nedodržování omezení uložených v souvislosti s trestem (3 </a:t>
            </a:r>
            <a:r>
              <a:rPr lang="cs-CZ" sz="2000" dirty="0" err="1"/>
              <a:t>Tdo</a:t>
            </a:r>
            <a:r>
              <a:rPr lang="cs-CZ" sz="2000" dirty="0"/>
              <a:t> 231/2017)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Maří-li pachatel trest zákazu činnosti, který byl později zrušen (např. na podkladě mimořádného opravného prostředku), pak nikdy nemařil (</a:t>
            </a:r>
            <a:r>
              <a:rPr lang="cs-CZ" sz="2000" dirty="0" err="1"/>
              <a:t>Rt</a:t>
            </a:r>
            <a:r>
              <a:rPr lang="cs-CZ" sz="2000" dirty="0"/>
              <a:t> 39/2012)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Věcnou správnost vykonávaného rozhodnutí nelze zkoumat (7 </a:t>
            </a:r>
            <a:r>
              <a:rPr lang="cs-CZ" sz="2000" dirty="0" err="1"/>
              <a:t>Tdo</a:t>
            </a:r>
            <a:r>
              <a:rPr lang="cs-CZ" sz="2000" dirty="0"/>
              <a:t> 1545/2015)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Řídí-li pachatel motorové vozidlo poté, co již vykonal trest zákazu jeho řízení, ale ještě znovu nezískal řidičský průkaz, TČ maření výkonu se nedopouští (15 </a:t>
            </a:r>
            <a:r>
              <a:rPr lang="cs-CZ" sz="2000" dirty="0" err="1"/>
              <a:t>Tdo</a:t>
            </a:r>
            <a:r>
              <a:rPr lang="cs-CZ" sz="2000" dirty="0"/>
              <a:t> 876/2013)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 případě ochranného léčení musí jít o jednání srovnatelné s útěkem (7 </a:t>
            </a:r>
            <a:r>
              <a:rPr lang="cs-CZ" sz="2000" dirty="0" err="1"/>
              <a:t>Tdo</a:t>
            </a:r>
            <a:r>
              <a:rPr lang="cs-CZ" sz="2000" dirty="0"/>
              <a:t> 490/2018)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Ve vztahu k § 337 odst. 4 i bezdůvodné bránění ve styku s dítětem druhému rodiči (6 </a:t>
            </a:r>
            <a:r>
              <a:rPr lang="cs-CZ" sz="2000" dirty="0" err="1"/>
              <a:t>Tdo</a:t>
            </a:r>
            <a:r>
              <a:rPr lang="cs-CZ" sz="2000" dirty="0"/>
              <a:t> 1392/2017)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77213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Maření výkonu úředního rozhodnutí a vykázání (§ 337) </a:t>
            </a:r>
            <a:br>
              <a:rPr lang="cs-CZ" dirty="0"/>
            </a:b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4" y="1266092"/>
            <a:ext cx="11980985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Nezdržování se doma u trestu domácího vězení není mařením (</a:t>
            </a:r>
            <a:r>
              <a:rPr lang="cs-CZ" sz="2000" dirty="0" err="1"/>
              <a:t>Rt</a:t>
            </a:r>
            <a:r>
              <a:rPr lang="cs-CZ" sz="2000" dirty="0"/>
              <a:t> 4/2014)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Maření výkonu trestu odnětí svobody je přípustné i tehdy, jestliže byl předtím pachatel potrestán za kázeňský přestupek a znovu porušoval pravidla výkonu trestu (</a:t>
            </a:r>
            <a:r>
              <a:rPr lang="cs-CZ" sz="2000" dirty="0" err="1"/>
              <a:t>Rt</a:t>
            </a:r>
            <a:r>
              <a:rPr lang="cs-CZ" sz="2000" dirty="0"/>
              <a:t> 40/2015)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Změna postoje poškozené, s níž byl pachateli zakázán styk, nevylučuje trestní odpovědnost za maření (7 </a:t>
            </a:r>
            <a:r>
              <a:rPr lang="cs-CZ" sz="2000" dirty="0" err="1"/>
              <a:t>Tdo</a:t>
            </a:r>
            <a:r>
              <a:rPr lang="cs-CZ" sz="2000" dirty="0"/>
              <a:t> 711/2017)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Předběžné opatření zákazu styku s určitou osobou podle o.s.ř. lze mařit již od okamžiku, kdy o něm byl pachatel telefonicky vyrozuměn, není třeba, aby mu bylo i řádně doručeno rozhodnutí, neboť jeho vykonatelnost nastává vydáním (</a:t>
            </a:r>
            <a:r>
              <a:rPr lang="cs-CZ" sz="2000" dirty="0" err="1"/>
              <a:t>Rt</a:t>
            </a:r>
            <a:r>
              <a:rPr lang="cs-CZ" sz="2000" dirty="0"/>
              <a:t> 13/2016)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Zánik podnikatelské oprávnění nevyvolává současně zákaz podnikatelské činnosti, a tedy nebyl-li tento současně uložen, nedopouští se pachatel maření (4 </a:t>
            </a:r>
            <a:r>
              <a:rPr lang="cs-CZ" sz="2000" dirty="0" err="1"/>
              <a:t>Tdo</a:t>
            </a:r>
            <a:r>
              <a:rPr lang="cs-CZ" sz="2000" dirty="0"/>
              <a:t> 162/2011)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U § 337 odst. 2 musí jít alespoň o dvě porušení, nemusí však být provedena totožným způsobem, např. poprvé drobné fyzické napadení, po druhé verbální (8 </a:t>
            </a:r>
            <a:r>
              <a:rPr lang="cs-CZ" sz="2000" dirty="0" err="1"/>
              <a:t>Tdo</a:t>
            </a:r>
            <a:r>
              <a:rPr lang="cs-CZ" sz="2000" dirty="0"/>
              <a:t> 1427/2016)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Bránění se nástupu výkonu trestu odnětí svobody lze spáchat i tak, že pachatel sdělí soudu nepravdivé informace ohledně trvání svého invalidního důchodu a lékařského vyšetření s tím spojeného (11 </a:t>
            </a:r>
            <a:r>
              <a:rPr lang="cs-CZ" sz="2000" dirty="0" err="1"/>
              <a:t>Tdo</a:t>
            </a:r>
            <a:r>
              <a:rPr lang="cs-CZ" sz="2000" dirty="0"/>
              <a:t> 1519/2011)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93469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6904" y="720000"/>
            <a:ext cx="11816863" cy="451576"/>
          </a:xfrm>
        </p:spPr>
        <p:txBody>
          <a:bodyPr/>
          <a:lstStyle/>
          <a:p>
            <a:r>
              <a:rPr lang="cs-CZ" dirty="0"/>
              <a:t>Křivé obvinění (§ 345)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Narušením rodinných vztahů jiného je i křivé obvinění druhého rodiče v rámci sporu o péči o dítě, aby v něm pachatel dosáhl lepšího postavení (</a:t>
            </a:r>
            <a:r>
              <a:rPr lang="cs-CZ" sz="2400" dirty="0" err="1"/>
              <a:t>Rt</a:t>
            </a:r>
            <a:r>
              <a:rPr lang="cs-CZ" sz="2400" dirty="0"/>
              <a:t> 30/2019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 základní skutkové podstatě postačí nepravdivé sdělení, že určitá osoba jednala tak, že naplnila skutkovou podstatu TČ (</a:t>
            </a:r>
            <a:r>
              <a:rPr lang="cs-CZ" sz="2400" dirty="0" err="1"/>
              <a:t>Rt</a:t>
            </a:r>
            <a:r>
              <a:rPr lang="cs-CZ" sz="2400" dirty="0"/>
              <a:t> 45/2013)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Ve vztahu ke specifickému úmyslu přivodit trestní stíhání postačuje úmysl nepřímý (7 </a:t>
            </a:r>
            <a:r>
              <a:rPr lang="cs-CZ" sz="2400" dirty="0" err="1"/>
              <a:t>Tdo</a:t>
            </a:r>
            <a:r>
              <a:rPr lang="cs-CZ" sz="2400" dirty="0"/>
              <a:t> 1272/2016), ve vztahu k lživému obvinění je třeba úmyslu přímého (3 </a:t>
            </a:r>
            <a:r>
              <a:rPr lang="cs-CZ" sz="2400" dirty="0" err="1"/>
              <a:t>Tdo</a:t>
            </a:r>
            <a:r>
              <a:rPr lang="cs-CZ" sz="2400" dirty="0"/>
              <a:t> 1568/2015)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Lživostí není jen nedostatek skutečností nasvědčujících podezření (7 </a:t>
            </a:r>
            <a:r>
              <a:rPr lang="cs-CZ" sz="2400" dirty="0" err="1"/>
              <a:t>Tdo</a:t>
            </a:r>
            <a:r>
              <a:rPr lang="cs-CZ" sz="2400" dirty="0"/>
              <a:t> 1404/2014)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Trestnosti nepřekáží, že byla křivě obviněná osoba odsouzena (7 </a:t>
            </a:r>
            <a:r>
              <a:rPr lang="cs-CZ" sz="2400" dirty="0" err="1"/>
              <a:t>Tdo</a:t>
            </a:r>
            <a:r>
              <a:rPr lang="cs-CZ" sz="2400" dirty="0"/>
              <a:t> 1275/2015)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Pachatel nemusí znát právní kvalifikaci skutku, z nějž někoho křivě obviní (4 </a:t>
            </a:r>
            <a:r>
              <a:rPr lang="cs-CZ" sz="2400" dirty="0" err="1"/>
              <a:t>Tdo</a:t>
            </a:r>
            <a:r>
              <a:rPr lang="cs-CZ" sz="2400" dirty="0"/>
              <a:t> 1017/2014)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Souběh křivého obvinění a křivé výpovědi je možný (7 </a:t>
            </a:r>
            <a:r>
              <a:rPr lang="cs-CZ" sz="2400" dirty="0" err="1"/>
              <a:t>Tdo</a:t>
            </a:r>
            <a:r>
              <a:rPr lang="cs-CZ" sz="2400" dirty="0"/>
              <a:t> 1494/2014)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Zpětvzetí trestního oznámení nemá vliv na trestnost (7 </a:t>
            </a:r>
            <a:r>
              <a:rPr lang="cs-CZ" sz="2400" dirty="0" err="1"/>
              <a:t>Tdo</a:t>
            </a:r>
            <a:r>
              <a:rPr lang="cs-CZ" sz="2400" dirty="0"/>
              <a:t> 1033/2018)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 trestnost nemá vliv, že křivě obviněný byl zproštěn (4 </a:t>
            </a:r>
            <a:r>
              <a:rPr lang="cs-CZ" sz="2400" dirty="0" err="1"/>
              <a:t>Tdo</a:t>
            </a:r>
            <a:r>
              <a:rPr lang="cs-CZ" sz="2400" dirty="0"/>
              <a:t> 1564/2015)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01819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3657" y="152212"/>
            <a:ext cx="12015536" cy="451576"/>
          </a:xfrm>
        </p:spPr>
        <p:txBody>
          <a:bodyPr/>
          <a:lstStyle/>
          <a:p>
            <a:r>
              <a:rPr lang="cs-CZ" dirty="0"/>
              <a:t>Křivá výpověď a nepravdivý znalecký posudek (§ 346)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02994" y="1282134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Postačuje úmysl nepřímý, pohnutka či záměr se nevyžadují, zavinění však musí pokrývat i znak podstatného významu pro rozhodnutí (</a:t>
            </a:r>
            <a:r>
              <a:rPr lang="cs-CZ" sz="2400" dirty="0" err="1"/>
              <a:t>Rt</a:t>
            </a:r>
            <a:r>
              <a:rPr lang="cs-CZ" sz="2400" dirty="0"/>
              <a:t> 23/2018)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Hrubě zkreslený znalecký posudek je tehdy, liší-li se závěry znalce v míře, která není běžně odůvodnitelná rozdílností pohledu znalce (6 </a:t>
            </a:r>
            <a:r>
              <a:rPr lang="cs-CZ" sz="2400" dirty="0" err="1"/>
              <a:t>Tdo</a:t>
            </a:r>
            <a:r>
              <a:rPr lang="cs-CZ" sz="2400" dirty="0"/>
              <a:t> 1604/2015)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Jestliže pachatel tento čin spáchal proto, aby sebe neusvědčil ze spáchání jiného trestného činu, nedopouští se křivé výpovědi, ačkoliv mohl využít práva nevypovídat (6 </a:t>
            </a:r>
            <a:r>
              <a:rPr lang="cs-CZ" sz="2400" dirty="0" err="1"/>
              <a:t>Tz</a:t>
            </a:r>
            <a:r>
              <a:rPr lang="cs-CZ" sz="2400" dirty="0"/>
              <a:t> 47/2011)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Křivé výpovědi se může dopustit jen svědek, který musí být vyzván (předvolán) k dostavení se k výpovědi (7 </a:t>
            </a:r>
            <a:r>
              <a:rPr lang="cs-CZ" sz="2400" dirty="0" err="1"/>
              <a:t>Tdo</a:t>
            </a:r>
            <a:r>
              <a:rPr lang="cs-CZ" sz="2400" dirty="0"/>
              <a:t> 52/2016)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Křivá výpověď nemusí rozhodnutí ve věci nijak ovlivnit (7 </a:t>
            </a:r>
            <a:r>
              <a:rPr lang="cs-CZ" sz="2400" dirty="0" err="1"/>
              <a:t>Tdo</a:t>
            </a:r>
            <a:r>
              <a:rPr lang="cs-CZ" sz="2400" dirty="0"/>
              <a:t> 674/2018)</a:t>
            </a:r>
          </a:p>
        </p:txBody>
      </p:sp>
    </p:spTree>
    <p:extLst>
      <p:ext uri="{BB962C8B-B14F-4D97-AF65-F5344CB8AC3E}">
        <p14:creationId xmlns:p14="http://schemas.microsoft.com/office/powerpoint/2010/main" val="11168816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20000"/>
            <a:ext cx="11689768" cy="451576"/>
          </a:xfrm>
        </p:spPr>
        <p:txBody>
          <a:bodyPr/>
          <a:lstStyle/>
          <a:p>
            <a:r>
              <a:rPr lang="cs-CZ" dirty="0"/>
              <a:t>Padělání a pozměnění veřejné listiny (§ 348)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Veřejná listina - § 131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Veřejnou listinou je i ověřovací doložka notáře o podpisu (</a:t>
            </a:r>
            <a:r>
              <a:rPr lang="cs-CZ" dirty="0" err="1"/>
              <a:t>Rt</a:t>
            </a:r>
            <a:r>
              <a:rPr lang="cs-CZ" dirty="0"/>
              <a:t> 49/2012)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Použití padělané listiny se nevyžaduje (</a:t>
            </a:r>
            <a:r>
              <a:rPr lang="cs-CZ" dirty="0" err="1"/>
              <a:t>Rt</a:t>
            </a:r>
            <a:r>
              <a:rPr lang="cs-CZ" dirty="0"/>
              <a:t> 6/2011)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Trestné je i použití ověřené kopie padělku veřejné listiny (</a:t>
            </a:r>
            <a:r>
              <a:rPr lang="cs-CZ" dirty="0" err="1"/>
              <a:t>Rt</a:t>
            </a:r>
            <a:r>
              <a:rPr lang="cs-CZ" dirty="0"/>
              <a:t> 18/2015)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Užitím se rozumí užití k tomu účelu, k němuž by veřejná listina sloužila (4 </a:t>
            </a:r>
            <a:r>
              <a:rPr lang="cs-CZ" dirty="0" err="1"/>
              <a:t>Tdo</a:t>
            </a:r>
            <a:r>
              <a:rPr lang="cs-CZ" dirty="0"/>
              <a:t> 1089/2018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Notář při vyhotovování veřejných listin nemá postavení úřední osoby, a tedy se může dopustit jen padělání a pozměnění veřejné listiny (6 </a:t>
            </a:r>
            <a:r>
              <a:rPr lang="cs-CZ" dirty="0" err="1"/>
              <a:t>Tdo</a:t>
            </a:r>
            <a:r>
              <a:rPr lang="cs-CZ" dirty="0"/>
              <a:t> 510/2014)</a:t>
            </a:r>
          </a:p>
        </p:txBody>
      </p:sp>
    </p:spTree>
    <p:extLst>
      <p:ext uri="{BB962C8B-B14F-4D97-AF65-F5344CB8AC3E}">
        <p14:creationId xmlns:p14="http://schemas.microsoft.com/office/powerpoint/2010/main" val="3206607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Padělání a vystavení nepravdivé lékařské zprávy, posudku a nálezu (§ 350)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posudek pro potřeby rozhodnutí o nároku ze systému sociálního zabezpečení, např. invalidního důchodu (8 </a:t>
            </a:r>
            <a:r>
              <a:rPr lang="cs-CZ" dirty="0" err="1"/>
              <a:t>Tdo</a:t>
            </a:r>
            <a:r>
              <a:rPr lang="cs-CZ" dirty="0"/>
              <a:t> 766/2017)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posudek pro potřeby přiznání podpory v nezaměstnanosti (5 </a:t>
            </a:r>
            <a:r>
              <a:rPr lang="cs-CZ" dirty="0" err="1"/>
              <a:t>Tdo</a:t>
            </a:r>
            <a:r>
              <a:rPr lang="cs-CZ" dirty="0"/>
              <a:t> 698/2019)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i padělání nebo podstatným pozměněním lékařského posudku potřebného k doložení zdravotní způsobilosti vyžadované orgánem veřejné moci k vydání určitého oprávnění (</a:t>
            </a:r>
            <a:r>
              <a:rPr lang="cs-CZ" dirty="0" err="1"/>
              <a:t>Rt</a:t>
            </a:r>
            <a:r>
              <a:rPr lang="cs-CZ" dirty="0"/>
              <a:t> 8/2018)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pozměnit může i sám lékař, který původní dokument vypracovat (3 </a:t>
            </a:r>
            <a:r>
              <a:rPr lang="cs-CZ" dirty="0" err="1"/>
              <a:t>Tdo</a:t>
            </a:r>
            <a:r>
              <a:rPr lang="cs-CZ" dirty="0"/>
              <a:t> 369/2018)</a:t>
            </a:r>
          </a:p>
        </p:txBody>
      </p:sp>
    </p:spTree>
    <p:extLst>
      <p:ext uri="{BB962C8B-B14F-4D97-AF65-F5344CB8AC3E}">
        <p14:creationId xmlns:p14="http://schemas.microsoft.com/office/powerpoint/2010/main" val="276300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0753200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Druhovým objektem je zájem na ochraně </a:t>
            </a:r>
            <a:r>
              <a:rPr lang="cs-CZ" b="1"/>
              <a:t>samotné existence </a:t>
            </a:r>
            <a:r>
              <a:rPr lang="cs-CZ"/>
              <a:t>ČR a v určitém rozsahu i cizího státu a mezinárodních organizací</a:t>
            </a:r>
          </a:p>
          <a:p>
            <a:pPr lvl="1">
              <a:buFontTx/>
              <a:buChar char="-"/>
            </a:pPr>
            <a:r>
              <a:rPr lang="cs-CZ"/>
              <a:t>chrání se základní stavební prvky (územní celistvost, ústavní zřízení, suverenita atd., u MO nezávislé postavení, materiální substrát atd.), tedy samotné předpoklady řádného naplňování funkcí  ČR, cizího státu či MO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Tři díly</a:t>
            </a:r>
          </a:p>
          <a:p>
            <a:pPr lvl="1">
              <a:buFontTx/>
              <a:buChar char="-"/>
            </a:pPr>
            <a:r>
              <a:rPr lang="cs-CZ"/>
              <a:t>trestné činy proti základům České republiky, cizího státu a mezinárodní organizace</a:t>
            </a:r>
          </a:p>
          <a:p>
            <a:pPr lvl="1">
              <a:buFontTx/>
              <a:buChar char="-"/>
            </a:pPr>
            <a:r>
              <a:rPr lang="cs-CZ"/>
              <a:t>trestné činy proti bezpečnosti České republiky, cizího státu a mezinárodní organizace</a:t>
            </a:r>
          </a:p>
          <a:p>
            <a:pPr lvl="1">
              <a:buFontTx/>
              <a:buChar char="-"/>
            </a:pPr>
            <a:r>
              <a:rPr lang="cs-CZ"/>
              <a:t>trestné činy proti obraně státu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Nepříliš frekventované</a:t>
            </a:r>
          </a:p>
          <a:p>
            <a:pPr lvl="1">
              <a:buFontTx/>
              <a:buChar char="-"/>
            </a:pPr>
            <a:r>
              <a:rPr lang="cs-CZ"/>
              <a:t>v roce 2016 registrovány 4 u SZ (§ 311) a 0 u soudů</a:t>
            </a:r>
          </a:p>
        </p:txBody>
      </p:sp>
    </p:spTree>
    <p:extLst>
      <p:ext uri="{BB962C8B-B14F-4D97-AF65-F5344CB8AC3E}">
        <p14:creationId xmlns:p14="http://schemas.microsoft.com/office/powerpoint/2010/main" val="1955376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5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násilí proti skupině obyvatelů a proti jednotlivci (§ 352)</a:t>
            </a:r>
            <a:endParaRPr lang="en-GB" sz="2400"/>
          </a:p>
          <a:p>
            <a:pPr lvl="1"/>
            <a:r>
              <a:rPr lang="cs-CZ" sz="2400"/>
              <a:t>nebezpečné vyhrožování (§ 353)</a:t>
            </a:r>
            <a:endParaRPr lang="en-GB" sz="2400"/>
          </a:p>
          <a:p>
            <a:pPr lvl="1"/>
            <a:r>
              <a:rPr lang="cs-CZ" sz="2400"/>
              <a:t>nebezpečné pronásledování (§ 354)</a:t>
            </a:r>
            <a:endParaRPr lang="en-GB" sz="2400"/>
          </a:p>
          <a:p>
            <a:pPr lvl="1"/>
            <a:r>
              <a:rPr lang="cs-CZ" sz="2400"/>
              <a:t>hanobení národa, rasy, etnické nebo jiné skupiny osob (§ 355)</a:t>
            </a:r>
            <a:endParaRPr lang="en-GB" sz="2400"/>
          </a:p>
          <a:p>
            <a:pPr lvl="1"/>
            <a:r>
              <a:rPr lang="cs-CZ" sz="2400"/>
              <a:t>podněcování k nenávisti vůči skupině osob nebo k omezování jejich práv a svobod (§ 356)</a:t>
            </a:r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7222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152212"/>
            <a:ext cx="11713214" cy="451576"/>
          </a:xfrm>
        </p:spPr>
        <p:txBody>
          <a:bodyPr/>
          <a:lstStyle/>
          <a:p>
            <a:r>
              <a:rPr lang="cs-CZ" dirty="0"/>
              <a:t>Nebezpečné vyhrožování (§ 353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753979"/>
            <a:ext cx="11816862" cy="5078021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Souběh s loupeží je vyloučen (8 </a:t>
            </a:r>
            <a:r>
              <a:rPr lang="cs-CZ" dirty="0" err="1"/>
              <a:t>Tdo</a:t>
            </a:r>
            <a:r>
              <a:rPr lang="cs-CZ" dirty="0"/>
              <a:t> 510/2016)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Nutná způsobilost vzbudit u poškozeného důvodnou obavu (</a:t>
            </a:r>
            <a:r>
              <a:rPr lang="en-GB" dirty="0"/>
              <a:t>3 </a:t>
            </a:r>
            <a:r>
              <a:rPr lang="en-GB" dirty="0" err="1"/>
              <a:t>Tdo</a:t>
            </a:r>
            <a:r>
              <a:rPr lang="en-GB" dirty="0"/>
              <a:t> 1360/2014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Intenzitu nutno bedlivě zvažovat (11 </a:t>
            </a:r>
            <a:r>
              <a:rPr lang="cs-CZ" dirty="0" err="1"/>
              <a:t>Tdo</a:t>
            </a:r>
            <a:r>
              <a:rPr lang="cs-CZ" dirty="0"/>
              <a:t> 1672/2011)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Zpravidla důvodnou obavu nezaloží ojedinělý exces pod psychickým tlakem (6 </a:t>
            </a:r>
            <a:r>
              <a:rPr lang="cs-CZ" dirty="0" err="1"/>
              <a:t>Tdo</a:t>
            </a:r>
            <a:r>
              <a:rPr lang="cs-CZ" dirty="0"/>
              <a:t> 87/2017)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Stačí však i konkludentní jednání, např. gesto (3 </a:t>
            </a:r>
            <a:r>
              <a:rPr lang="cs-CZ" dirty="0" err="1"/>
              <a:t>Tdo</a:t>
            </a:r>
            <a:r>
              <a:rPr lang="cs-CZ" dirty="0"/>
              <a:t> 1042/2013)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Spáchání se zbraní je i situace, kdy pachatel dá poškozenému pouze najevo, že je ozbrojen, se zbraní však nijak nemanipuluje (3 </a:t>
            </a:r>
            <a:r>
              <a:rPr lang="cs-CZ" dirty="0" err="1"/>
              <a:t>Tdo</a:t>
            </a:r>
            <a:r>
              <a:rPr lang="cs-CZ" dirty="0"/>
              <a:t> 1450/2015)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1795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152212"/>
            <a:ext cx="11713214" cy="451576"/>
          </a:xfrm>
        </p:spPr>
        <p:txBody>
          <a:bodyPr/>
          <a:lstStyle/>
          <a:p>
            <a:r>
              <a:rPr lang="cs-CZ" dirty="0"/>
              <a:t>Nebezpečné pronásledování (§ 354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I zde nutno zvažovat kontext výhružek (8 </a:t>
            </a:r>
            <a:r>
              <a:rPr lang="cs-CZ" dirty="0" err="1"/>
              <a:t>Tdo</a:t>
            </a:r>
            <a:r>
              <a:rPr lang="cs-CZ" dirty="0"/>
              <a:t> 1082/2011)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Reálnost výhružek nesnižuje fyzický handicap pachatele (7 </a:t>
            </a:r>
            <a:r>
              <a:rPr lang="cs-CZ" dirty="0" err="1"/>
              <a:t>Tdo</a:t>
            </a:r>
            <a:r>
              <a:rPr lang="cs-CZ" dirty="0"/>
              <a:t> 1492/2012)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Vyhledávání blízkosti může být i nekontaktní (noční hlídky, sledování atd. – 8 </a:t>
            </a:r>
            <a:r>
              <a:rPr lang="cs-CZ" dirty="0" err="1"/>
              <a:t>Tdo</a:t>
            </a:r>
            <a:r>
              <a:rPr lang="cs-CZ" dirty="0"/>
              <a:t> 1084/2014)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Opakované nechtěné navazování kontaktu – alespoň 10 pokusů v intervalu minimálně 4 týdnů (3 </a:t>
            </a:r>
            <a:r>
              <a:rPr lang="cs-CZ" dirty="0" err="1"/>
              <a:t>Tdo</a:t>
            </a:r>
            <a:r>
              <a:rPr lang="cs-CZ" dirty="0"/>
              <a:t> 1625/2016)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U telefonních kontaktů nepostačuje jen četnost, ale i to, zda na ně poškozený reagoval (8 </a:t>
            </a:r>
            <a:r>
              <a:rPr lang="cs-CZ" dirty="0" err="1"/>
              <a:t>Tdo</a:t>
            </a:r>
            <a:r>
              <a:rPr lang="cs-CZ" dirty="0"/>
              <a:t> 891/2018)</a:t>
            </a:r>
          </a:p>
        </p:txBody>
      </p:sp>
    </p:spTree>
    <p:extLst>
      <p:ext uri="{BB962C8B-B14F-4D97-AF65-F5344CB8AC3E}">
        <p14:creationId xmlns:p14="http://schemas.microsoft.com/office/powerpoint/2010/main" val="578793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6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šíření poplašné zprávy (§ 357)</a:t>
            </a:r>
            <a:endParaRPr lang="en-GB" sz="2400"/>
          </a:p>
          <a:p>
            <a:pPr lvl="1"/>
            <a:r>
              <a:rPr lang="cs-CZ" sz="2400"/>
              <a:t>výtržnictví (§ 358)</a:t>
            </a:r>
            <a:endParaRPr lang="en-GB" sz="2400"/>
          </a:p>
          <a:p>
            <a:pPr lvl="1"/>
            <a:r>
              <a:rPr lang="cs-CZ" sz="2400"/>
              <a:t>hanobení lidských ostatků (§ 359)</a:t>
            </a:r>
            <a:endParaRPr lang="en-GB" sz="2400"/>
          </a:p>
          <a:p>
            <a:pPr lvl="1"/>
            <a:r>
              <a:rPr lang="cs-CZ" sz="2400"/>
              <a:t>opilství (§ 360)</a:t>
            </a:r>
            <a:endParaRPr lang="en-GB" sz="24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688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7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účast na organizované zločinecké skupině (§ 361)</a:t>
            </a:r>
          </a:p>
          <a:p>
            <a:pPr lvl="1"/>
            <a:r>
              <a:rPr lang="cs-CZ" sz="2400"/>
              <a:t>organizovaná zločinecká skupina (§ 129):</a:t>
            </a:r>
          </a:p>
          <a:p>
            <a:pPr lvl="1">
              <a:buFontTx/>
              <a:buChar char="-"/>
            </a:pPr>
            <a:r>
              <a:rPr lang="cs-CZ"/>
              <a:t>tři a více trestně odpovědných osob </a:t>
            </a:r>
          </a:p>
          <a:p>
            <a:pPr lvl="1">
              <a:buFontTx/>
              <a:buChar char="-"/>
            </a:pPr>
            <a:r>
              <a:rPr lang="cs-CZ"/>
              <a:t>vnitřní organizační struktura</a:t>
            </a:r>
          </a:p>
          <a:p>
            <a:pPr lvl="1">
              <a:buFontTx/>
              <a:buChar char="-"/>
            </a:pPr>
            <a:r>
              <a:rPr lang="cs-CZ"/>
              <a:t>rozdělení funkcí a dělba činností</a:t>
            </a:r>
          </a:p>
          <a:p>
            <a:pPr lvl="1">
              <a:buFontTx/>
              <a:buChar char="-"/>
            </a:pPr>
            <a:r>
              <a:rPr lang="cs-CZ"/>
              <a:t>zaměření na soustavné páchání úmyslné trestné činnosti</a:t>
            </a:r>
          </a:p>
          <a:p>
            <a:pPr lvl="1">
              <a:buFontTx/>
              <a:buChar char="-"/>
            </a:pPr>
            <a:r>
              <a:rPr lang="cs-CZ"/>
              <a:t>zvláštní režim trestání - § 107 odst. 1, vyloučeno však u TČ účasti na organizované zločinecké skupině</a:t>
            </a:r>
          </a:p>
          <a:p>
            <a:pPr marL="324000" lvl="1" indent="0">
              <a:buNone/>
            </a:pPr>
            <a:endParaRPr lang="cs-CZ" sz="2400"/>
          </a:p>
          <a:p>
            <a:pPr lvl="1"/>
            <a:r>
              <a:rPr lang="cs-CZ" sz="2400"/>
              <a:t>organizovaná zločinecká skupina vs. teroristická skupina</a:t>
            </a:r>
          </a:p>
          <a:p>
            <a:pPr lvl="1">
              <a:buFontTx/>
              <a:buChar char="-"/>
            </a:pPr>
            <a:r>
              <a:rPr lang="cs-CZ"/>
              <a:t>u teroristické skupiny jen trvalejší charakter, nikoliv soustavnost, plánovanost a koordinovanost</a:t>
            </a:r>
          </a:p>
          <a:p>
            <a:pPr lvl="2"/>
            <a:endParaRPr lang="cs-CZ" sz="1900"/>
          </a:p>
          <a:p>
            <a:pPr lvl="1"/>
            <a:r>
              <a:rPr lang="cs-CZ" sz="2400"/>
              <a:t>organizovaná skupina</a:t>
            </a:r>
          </a:p>
          <a:p>
            <a:pPr lvl="1">
              <a:buFontTx/>
              <a:buChar char="-"/>
            </a:pPr>
            <a:r>
              <a:rPr lang="cs-CZ"/>
              <a:t>přitěžující okolnost (§ 42 písm. o)</a:t>
            </a:r>
          </a:p>
          <a:p>
            <a:pPr lvl="1">
              <a:buFontTx/>
              <a:buChar char="-"/>
            </a:pPr>
            <a:r>
              <a:rPr lang="cs-CZ"/>
              <a:t>znak celé řady skutkových podstat </a:t>
            </a:r>
          </a:p>
          <a:p>
            <a:pPr lvl="1">
              <a:buFontTx/>
              <a:buChar char="-"/>
            </a:pPr>
            <a:r>
              <a:rPr lang="cs-CZ"/>
              <a:t>tři a více trestně odpovědných osob, nemusí být soustavnost, nemusí být vnitřní organizační struktura</a:t>
            </a:r>
          </a:p>
          <a:p>
            <a:pPr lvl="1">
              <a:buFontTx/>
              <a:buChar char="-"/>
            </a:pPr>
            <a:endParaRPr lang="cs-CZ"/>
          </a:p>
          <a:p>
            <a:pPr lvl="2"/>
            <a:endParaRPr lang="en-GB" sz="19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7778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8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podněcování k trestnému činu (§ 364)</a:t>
            </a:r>
          </a:p>
          <a:p>
            <a:pPr lvl="1"/>
            <a:r>
              <a:rPr lang="cs-CZ" sz="2400"/>
              <a:t>schvalování trestného činu (§ 365)</a:t>
            </a:r>
          </a:p>
          <a:p>
            <a:pPr lvl="1"/>
            <a:r>
              <a:rPr lang="cs-CZ" sz="2400"/>
              <a:t>nadržování (§ 366)</a:t>
            </a:r>
            <a:endParaRPr lang="cs-CZ" sz="1900"/>
          </a:p>
          <a:p>
            <a:pPr lvl="1"/>
            <a:r>
              <a:rPr lang="cs-CZ" sz="2400"/>
              <a:t>nepřekažení trestného činu (§ 367)</a:t>
            </a:r>
          </a:p>
          <a:p>
            <a:pPr lvl="1"/>
            <a:r>
              <a:rPr lang="cs-CZ" sz="2400"/>
              <a:t>neoznámení trestného činu (§ 368)</a:t>
            </a:r>
            <a:endParaRPr lang="cs-CZ"/>
          </a:p>
          <a:p>
            <a:pPr lvl="1">
              <a:buFontTx/>
              <a:buChar char="-"/>
            </a:pPr>
            <a:endParaRPr lang="cs-CZ"/>
          </a:p>
          <a:p>
            <a:pPr lvl="2"/>
            <a:endParaRPr lang="en-GB" sz="19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509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386434"/>
            <a:ext cx="11525635" cy="451576"/>
          </a:xfrm>
        </p:spPr>
        <p:txBody>
          <a:bodyPr/>
          <a:lstStyle/>
          <a:p>
            <a:r>
              <a:rPr lang="cs-CZ" dirty="0"/>
              <a:t>Výtržnictví (§ 358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7569" y="1250051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Napadením je nejen jakýkoliv fyzický útok proti tělesné integritě osoby, ale i vulgární slovní výpady proti jinému apod. (</a:t>
            </a:r>
            <a:r>
              <a:rPr lang="cs-CZ" dirty="0" err="1"/>
              <a:t>Rt</a:t>
            </a:r>
            <a:r>
              <a:rPr lang="cs-CZ" dirty="0"/>
              <a:t> 27/2016)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Výtržnost je jednání, které závažným způsobem narušuje veřejný klid a pořádek a je pro ně typický zjevně neuctivý a neukázněný postoj pachatele k zásadám občanského soužití. Jde zpravidla o násilný nebo slovní projev takového charakteru, že hrubě uráží, vzbuzuje obavy o bezpečnost zdraví, majetku nebo výrazně snižuje vážnost většího počtu osob současně přítomných (</a:t>
            </a:r>
            <a:r>
              <a:rPr lang="cs-CZ" dirty="0" err="1"/>
              <a:t>Rt</a:t>
            </a:r>
            <a:r>
              <a:rPr lang="cs-CZ" dirty="0"/>
              <a:t> 44/1990)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Hrubá neslušnost je jednání, jímž jsou hrubě porušována pravidla občanského soužití a zásady občanské morálky. Za hrubou neslušnost lze považovat rovněž hrubý útok na čest a vážnost občana (8 </a:t>
            </a:r>
            <a:r>
              <a:rPr lang="cs-CZ" dirty="0" err="1"/>
              <a:t>Tdo</a:t>
            </a:r>
            <a:r>
              <a:rPr lang="cs-CZ" dirty="0"/>
              <a:t> 481/2015)</a:t>
            </a:r>
          </a:p>
        </p:txBody>
      </p:sp>
    </p:spTree>
    <p:extLst>
      <p:ext uri="{BB962C8B-B14F-4D97-AF65-F5344CB8AC3E}">
        <p14:creationId xmlns:p14="http://schemas.microsoft.com/office/powerpoint/2010/main" val="24068022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796552" y="2748252"/>
            <a:ext cx="9763944" cy="1470025"/>
          </a:xfrm>
        </p:spPr>
        <p:txBody>
          <a:bodyPr/>
          <a:lstStyle/>
          <a:p>
            <a:pPr algn="ctr"/>
            <a:r>
              <a:rPr lang="cs-CZ"/>
              <a:t>Děkuji Vám za pozornost!</a:t>
            </a:r>
            <a:br>
              <a:rPr lang="cs-CZ"/>
            </a:b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2921977" y="2048608"/>
            <a:ext cx="6400800" cy="1752600"/>
          </a:xfrm>
        </p:spPr>
        <p:txBody>
          <a:bodyPr/>
          <a:lstStyle/>
          <a:p>
            <a:endParaRPr lang="cs-CZ" dirty="0"/>
          </a:p>
          <a:p>
            <a:endParaRPr lang="cs-CZ" sz="480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52402" y="3341114"/>
            <a:ext cx="105976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800" dirty="0"/>
          </a:p>
          <a:p>
            <a:r>
              <a:rPr lang="cs-CZ" sz="1800" dirty="0"/>
              <a:t>Katedra trestního práva </a:t>
            </a:r>
          </a:p>
          <a:p>
            <a:r>
              <a:rPr lang="cs-CZ" sz="1800" dirty="0"/>
              <a:t>Právnická fakulta, Masarykova univerzita</a:t>
            </a:r>
          </a:p>
          <a:p>
            <a:r>
              <a:rPr lang="cs-CZ" sz="1800" dirty="0"/>
              <a:t>Veveří 158/70</a:t>
            </a:r>
          </a:p>
          <a:p>
            <a:r>
              <a:rPr lang="cs-CZ" sz="1800" dirty="0"/>
              <a:t>611 80 Brno </a:t>
            </a:r>
          </a:p>
          <a:p>
            <a:r>
              <a:rPr lang="cs-CZ" sz="1800" b="1"/>
              <a:t>pozn</a:t>
            </a:r>
            <a:r>
              <a:rPr lang="cs-CZ" sz="1800" b="1" dirty="0"/>
              <a:t>. statistiky byly čerpány ze Statistické ročenky kriminality, dostupné z: https://cslav.justice.cz/InfoData/statisticke-rocenky.html </a:t>
            </a:r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4088068C-533D-4C2D-90F4-8F1C03D60B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991544" y="6594477"/>
            <a:ext cx="8568952" cy="26352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36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1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vlastizrada (§ 309)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rozvracení republiky (§ 310)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teroristický útok (§ 311)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teror (§ 312)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účast na teroristické skupině (§ 312a)</a:t>
            </a:r>
          </a:p>
          <a:p>
            <a:pPr lvl="1">
              <a:buFontTx/>
              <a:buChar char="-"/>
            </a:pPr>
            <a:r>
              <a:rPr lang="cs-CZ" dirty="0"/>
              <a:t>teroristická skupina -&gt; § 129a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financování terorismu (§ 312d)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podpora a propagace terorismu (§ 312e)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vyhrožování teroristickým trestným činem (§ 312f)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sabotáž (§ 314)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zneužití zastupování státu a mezinárodní organizace (§ 315)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§ 313 – teroristický útok a teror i ve vztahu k cizímu státu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8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720000"/>
            <a:ext cx="11225815" cy="451576"/>
          </a:xfrm>
        </p:spPr>
        <p:txBody>
          <a:bodyPr/>
          <a:lstStyle/>
          <a:p>
            <a:r>
              <a:rPr lang="en-US"/>
              <a:t>zák. č. 455/2016 Sb.</a:t>
            </a:r>
            <a:r>
              <a:rPr lang="cs-CZ"/>
              <a:t> „protiteroristická novela“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přibyl pojem „teroristická skupina“ a trestný čin účasti na ní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byla rozšířena skutková podstata trestného činu teroristického útoku dle § 311 odst. 1 písm. f) </a:t>
            </a:r>
          </a:p>
          <a:p>
            <a:pPr lvl="1">
              <a:buFontTx/>
              <a:buChar char="-"/>
            </a:pPr>
            <a:r>
              <a:rPr lang="cs-CZ" dirty="0"/>
              <a:t>nově i nedovolené nakládání s jaderným materiálem </a:t>
            </a:r>
          </a:p>
          <a:p>
            <a:pPr lvl="1"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přibyly další tři nové trestné činy </a:t>
            </a:r>
          </a:p>
          <a:p>
            <a:pPr lvl="1">
              <a:buFontTx/>
              <a:buChar char="-"/>
            </a:pPr>
            <a:r>
              <a:rPr lang="cs-CZ" dirty="0"/>
              <a:t>financování terorismu</a:t>
            </a:r>
          </a:p>
          <a:p>
            <a:pPr lvl="1">
              <a:buFontTx/>
              <a:buChar char="-"/>
            </a:pPr>
            <a:r>
              <a:rPr lang="cs-CZ" dirty="0"/>
              <a:t>podpora a propagace terorismu </a:t>
            </a:r>
          </a:p>
          <a:p>
            <a:pPr lvl="1">
              <a:buFontTx/>
              <a:buChar char="-"/>
            </a:pPr>
            <a:r>
              <a:rPr lang="cs-CZ" dirty="0"/>
              <a:t>vyhrožování teroristickým trestným činem </a:t>
            </a:r>
          </a:p>
          <a:p>
            <a:pPr lvl="1"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přibyla legislativní zkratka „teroristický trestný čin“ v § 129a odst. 1 </a:t>
            </a:r>
            <a:r>
              <a:rPr lang="cs-CZ" i="1" dirty="0"/>
              <a:t>in fine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i="1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rozšířil se výčet trestných činů v § 7  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6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2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vyzvědačství (§ 316)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ohrožení utajované informace (§ 317)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ohrožení utajované informace z nedbalosti (§ 318)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zák. č. 412/2005 Sb., o ochraně utajovaných informací a o bezpečnostní způsobilosti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stupně utajení podle dopadu na zájmy ČR:</a:t>
            </a:r>
          </a:p>
          <a:p>
            <a:pPr lvl="1">
              <a:buFontTx/>
              <a:buChar char="-"/>
            </a:pPr>
            <a:r>
              <a:rPr lang="cs-CZ"/>
              <a:t>přísně tajné -&gt; mimořádně vážná újma</a:t>
            </a:r>
          </a:p>
          <a:p>
            <a:pPr lvl="1">
              <a:buFontTx/>
              <a:buChar char="-"/>
            </a:pPr>
            <a:r>
              <a:rPr lang="cs-CZ"/>
              <a:t>tajné -&gt; vážná újma</a:t>
            </a:r>
          </a:p>
          <a:p>
            <a:pPr lvl="1">
              <a:buFontTx/>
              <a:buChar char="-"/>
            </a:pPr>
            <a:r>
              <a:rPr lang="cs-CZ"/>
              <a:t>vyhrazené -&gt; prostá újma</a:t>
            </a:r>
          </a:p>
          <a:p>
            <a:pPr lvl="1">
              <a:buFontTx/>
              <a:buChar char="-"/>
            </a:pPr>
            <a:r>
              <a:rPr lang="cs-CZ"/>
              <a:t>důvěrné -&gt; nevýhodné pro zájmy ČR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3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44304"/>
            <a:ext cx="10753200" cy="451576"/>
          </a:xfrm>
        </p:spPr>
        <p:txBody>
          <a:bodyPr/>
          <a:lstStyle/>
          <a:p>
            <a:r>
              <a:rPr lang="cs-CZ"/>
              <a:t>Díl 3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spolupráce s nepřítelem (§ 319)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válečná zrada (§ 320)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služba v cizích ozbrojených silách (§ 321)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porušení osobní a věcné povinnosti pro obranu státu (§ 322)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§ 34 zákona č. 585/2004 Sb., o branné povinnosti a jejím zajišťování</a:t>
            </a:r>
          </a:p>
          <a:p>
            <a:pPr lvl="1" algn="just">
              <a:buFontTx/>
              <a:buChar char="-"/>
            </a:pPr>
            <a:r>
              <a:rPr lang="cs-CZ" dirty="0"/>
              <a:t>služba v cizích ozbrojených silách jen na žádost adresovanou </a:t>
            </a:r>
            <a:r>
              <a:rPr lang="cs-CZ" dirty="0" err="1"/>
              <a:t>Ministerstu</a:t>
            </a:r>
            <a:r>
              <a:rPr lang="cs-CZ" dirty="0"/>
              <a:t> obrany jedině se souhlasem prezidenta po vyjádření MO, MV a MZV</a:t>
            </a:r>
          </a:p>
          <a:p>
            <a:pPr lvl="1" algn="just">
              <a:buFontTx/>
              <a:buChar char="-"/>
            </a:pPr>
            <a:r>
              <a:rPr lang="cs-CZ" dirty="0"/>
              <a:t>souhlas zaniká dnem vyhlášením stavu ohrožení státu či válečného stavu</a:t>
            </a:r>
          </a:p>
          <a:p>
            <a:pPr lvl="1" algn="just">
              <a:buFontTx/>
              <a:buChar char="-"/>
            </a:pPr>
            <a:r>
              <a:rPr lang="cs-CZ" dirty="0"/>
              <a:t>u vícečetných občanství může bez souhlasu prezidenta nastoupit k ozbrojeným silám jiného „svého“ státu</a:t>
            </a:r>
          </a:p>
          <a:p>
            <a:pPr lvl="1" algn="just">
              <a:buFontTx/>
              <a:buChar char="-"/>
            </a:pPr>
            <a:r>
              <a:rPr lang="cs-CZ" dirty="0"/>
              <a:t>nastoupit může bez souhlasu i tehdy, jde-li o ozbrojené síly státu, který je členem stejné mezinárodní organizace kolektivní obrany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48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Hlava X. - Trestné činy proti pořádku ve věcech veřejných</a:t>
            </a:r>
            <a:endParaRPr lang="en-US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0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0753200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/>
              <a:t>Druhovým objektem je zájem na ochraně </a:t>
            </a:r>
            <a:r>
              <a:rPr lang="cs-CZ" b="1"/>
              <a:t>řádného výkonu veřejné moci </a:t>
            </a:r>
            <a:r>
              <a:rPr lang="cs-CZ"/>
              <a:t>a </a:t>
            </a:r>
            <a:r>
              <a:rPr lang="cs-CZ" b="1"/>
              <a:t>základních pravidel fungování veřejného života </a:t>
            </a:r>
            <a:r>
              <a:rPr lang="cs-CZ"/>
              <a:t>v demokratickém a právním státě</a:t>
            </a:r>
          </a:p>
          <a:p>
            <a:pPr lvl="1" algn="just">
              <a:buFontTx/>
              <a:buChar char="-"/>
            </a:pPr>
            <a:r>
              <a:rPr lang="cs-CZ"/>
              <a:t>již se nechrání sama existence, ale náležité naplňování funkcí státu realizujících se prostřednictvím výkonu veřejné moci před útoky „zevnitř“ i „zvnějšku“ a udržování nejnutnějšího základního rámce, v němž se musí pohybovat veřejný život (zákaz násilí, vyhrožování atd., i když nesměřují přímo proti životu a zdraví – viz např. šíření nenávisti) 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Osm dílů</a:t>
            </a:r>
          </a:p>
          <a:p>
            <a:pPr lvl="1">
              <a:buFontTx/>
              <a:buChar char="-"/>
            </a:pPr>
            <a:r>
              <a:rPr lang="cs-CZ"/>
              <a:t>trestné činy proti výkonu pravomoci orgánu veřejné moci a úřední osoby</a:t>
            </a:r>
          </a:p>
          <a:p>
            <a:pPr lvl="1">
              <a:buFontTx/>
              <a:buChar char="-"/>
            </a:pPr>
            <a:r>
              <a:rPr lang="cs-CZ"/>
              <a:t>trestné činy úředních osob</a:t>
            </a:r>
          </a:p>
          <a:p>
            <a:pPr lvl="1">
              <a:buFontTx/>
              <a:buChar char="-"/>
            </a:pPr>
            <a:r>
              <a:rPr lang="cs-CZ"/>
              <a:t>úplatkářství</a:t>
            </a:r>
          </a:p>
          <a:p>
            <a:pPr lvl="1">
              <a:buFontTx/>
              <a:buChar char="-"/>
            </a:pPr>
            <a:r>
              <a:rPr lang="cs-CZ"/>
              <a:t>jiná rušení činnosti orgánu veřejné moci</a:t>
            </a:r>
          </a:p>
          <a:p>
            <a:pPr lvl="1">
              <a:buFontTx/>
              <a:buChar char="-"/>
            </a:pPr>
            <a:r>
              <a:rPr lang="cs-CZ"/>
              <a:t>trestné činy narušující soužití lidí</a:t>
            </a:r>
          </a:p>
          <a:p>
            <a:pPr lvl="1">
              <a:buFontTx/>
              <a:buChar char="-"/>
            </a:pPr>
            <a:r>
              <a:rPr lang="cs-CZ"/>
              <a:t>jiná rušení veřejného pořádku</a:t>
            </a:r>
          </a:p>
          <a:p>
            <a:pPr lvl="1">
              <a:buFontTx/>
              <a:buChar char="-"/>
            </a:pPr>
            <a:r>
              <a:rPr lang="cs-CZ"/>
              <a:t>organizovaná zločinecká skupina</a:t>
            </a:r>
          </a:p>
          <a:p>
            <a:pPr lvl="1">
              <a:buFontTx/>
              <a:buChar char="-"/>
            </a:pPr>
            <a:r>
              <a:rPr lang="cs-CZ"/>
              <a:t>některé další formy trestné součinnosti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621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251ECD2581D646B85CD7005B940D0E" ma:contentTypeVersion="7" ma:contentTypeDescription="Vytvoří nový dokument" ma:contentTypeScope="" ma:versionID="47bfb524e5b131c434a7b2b995028cd8">
  <xsd:schema xmlns:xsd="http://www.w3.org/2001/XMLSchema" xmlns:xs="http://www.w3.org/2001/XMLSchema" xmlns:p="http://schemas.microsoft.com/office/2006/metadata/properties" xmlns:ns3="c0d3c3bb-b22d-489b-b4d6-4ea2b65a3ac4" targetNamespace="http://schemas.microsoft.com/office/2006/metadata/properties" ma:root="true" ma:fieldsID="0b3bf9f59f30566b902a4de2d3a94165" ns3:_="">
    <xsd:import namespace="c0d3c3bb-b22d-489b-b4d6-4ea2b65a3a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d3c3bb-b22d-489b-b4d6-4ea2b65a3a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3B6448-39A5-4FA1-8717-ED682ED26B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06C86D-31C1-4292-9AB4-A700BA749195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c0d3c3bb-b22d-489b-b4d6-4ea2b65a3ac4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77FDD8B-3AA6-4B10-BA24-F9BCE8A06A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d3c3bb-b22d-489b-b4d6-4ea2b65a3a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4176</Words>
  <Application>Microsoft Office PowerPoint</Application>
  <PresentationFormat>Širokoúhlá obrazovka</PresentationFormat>
  <Paragraphs>411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Tahoma</vt:lpstr>
      <vt:lpstr>Wingdings</vt:lpstr>
      <vt:lpstr>Prezentace_MU_CZ</vt:lpstr>
      <vt:lpstr>Trestní právo hmotné II  Trestné činy proti České republice, cizímu státu a mezinárodní organizaci  Trestné činy proti pořádku ve věcech veřejných</vt:lpstr>
      <vt:lpstr>Hlava IX. - Trestné činy proti ČR, cizímu státu a mezinárodní organizaci</vt:lpstr>
      <vt:lpstr>Prezentace aplikace PowerPoint</vt:lpstr>
      <vt:lpstr>Díl 1 </vt:lpstr>
      <vt:lpstr>zák. č. 455/2016 Sb. „protiteroristická novela“</vt:lpstr>
      <vt:lpstr>Díl 2 </vt:lpstr>
      <vt:lpstr>Díl 3 </vt:lpstr>
      <vt:lpstr>Hlava X. - Trestné činy proti pořádku ve věcech veřejných</vt:lpstr>
      <vt:lpstr>Prezentace aplikace PowerPoint</vt:lpstr>
      <vt:lpstr>Prezentace aplikace PowerPoint</vt:lpstr>
      <vt:lpstr>Díl 1 </vt:lpstr>
      <vt:lpstr>Úřední osoba (§ 127)</vt:lpstr>
      <vt:lpstr>Judikatura k pojmu úřední osoba - ano</vt:lpstr>
      <vt:lpstr>Judikatura k pojmu úřední osoba - ne</vt:lpstr>
      <vt:lpstr>Násilí proti úřední osobě (§ 325) </vt:lpstr>
      <vt:lpstr>Vyhrožování s cílem působit na úřední osobu (§ 326) </vt:lpstr>
      <vt:lpstr>Zneužití pravomoci úřední osoby (§ 329) </vt:lpstr>
      <vt:lpstr>Díl 2 </vt:lpstr>
      <vt:lpstr>Díl 3 </vt:lpstr>
      <vt:lpstr>Podplacení (§ 332) </vt:lpstr>
      <vt:lpstr>Obstarávání věcí „obecného zájmu“ </vt:lpstr>
      <vt:lpstr>Obstarávání věcí obecného zájmu</vt:lpstr>
      <vt:lpstr>Díl 4 </vt:lpstr>
      <vt:lpstr>Maření výkonu úředního rozhodnutí a vykázání (§ 337)  </vt:lpstr>
      <vt:lpstr>Maření výkonu úředního rozhodnutí a vykázání (§ 337)  </vt:lpstr>
      <vt:lpstr>Křivé obvinění (§ 345) </vt:lpstr>
      <vt:lpstr>Křivá výpověď a nepravdivý znalecký posudek (§ 346) </vt:lpstr>
      <vt:lpstr>Padělání a pozměnění veřejné listiny (§ 348) </vt:lpstr>
      <vt:lpstr>Padělání a vystavení nepravdivé lékařské zprávy, posudku a nálezu (§ 350) </vt:lpstr>
      <vt:lpstr>Díl 5 </vt:lpstr>
      <vt:lpstr>Nebezpečné vyhrožování (§ 353 TrZ)</vt:lpstr>
      <vt:lpstr>Nebezpečné pronásledování (§ 354 TrZ)</vt:lpstr>
      <vt:lpstr>Díl 6 </vt:lpstr>
      <vt:lpstr>Díl 7 </vt:lpstr>
      <vt:lpstr>Díl 8 </vt:lpstr>
      <vt:lpstr>Výtržnictví (§ 358 TrZ)</vt:lpstr>
      <vt:lpstr>Děkuji Vám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 hmotné II  Seminář pátý:  Hlavy V. až VIII. zvláštní části trestního zákoníku</dc:title>
  <dc:creator>Jan Provazník</dc:creator>
  <cp:lastModifiedBy>Josef Kuchta</cp:lastModifiedBy>
  <cp:revision>124</cp:revision>
  <cp:lastPrinted>1601-01-01T00:00:00Z</cp:lastPrinted>
  <dcterms:created xsi:type="dcterms:W3CDTF">2018-11-27T20:51:37Z</dcterms:created>
  <dcterms:modified xsi:type="dcterms:W3CDTF">2022-12-06T09:22:57Z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0x010100DC251ECD2581D646B85CD7005B940D0E</vt:lpwstr>
  </property>
</Properties>
</file>