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37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03" r:id="rId14"/>
    <p:sldId id="412" r:id="rId15"/>
    <p:sldId id="443" r:id="rId16"/>
    <p:sldId id="448" r:id="rId17"/>
    <p:sldId id="447" r:id="rId18"/>
    <p:sldId id="446" r:id="rId19"/>
    <p:sldId id="405" r:id="rId20"/>
    <p:sldId id="445" r:id="rId21"/>
    <p:sldId id="449" r:id="rId22"/>
    <p:sldId id="404" r:id="rId23"/>
    <p:sldId id="450" r:id="rId24"/>
    <p:sldId id="453" r:id="rId25"/>
    <p:sldId id="451" r:id="rId26"/>
    <p:sldId id="452" r:id="rId27"/>
    <p:sldId id="454" r:id="rId28"/>
    <p:sldId id="455" r:id="rId29"/>
    <p:sldId id="456" r:id="rId30"/>
    <p:sldId id="458" r:id="rId31"/>
    <p:sldId id="459" r:id="rId32"/>
    <p:sldId id="460" r:id="rId33"/>
    <p:sldId id="461" r:id="rId34"/>
    <p:sldId id="462" r:id="rId35"/>
    <p:sldId id="304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 varScale="1">
        <p:scale>
          <a:sx n="105" d="100"/>
          <a:sy n="105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Evropské aspekty trestního práva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14.4. 2023</a:t>
            </a:r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rozkazu a </a:t>
            </a:r>
            <a:r>
              <a:rPr lang="cs-CZ" dirty="0">
                <a:latin typeface="Corbel" pitchFamily="34" charset="0"/>
              </a:rPr>
              <a:t>další,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Reakce 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FF9900"/>
                </a:solidFill>
              </a:rPr>
              <a:t>Formy spolupráce mezi členskými státy Evropské unie ( srov. příslušnou část zákona č. 104/2013 Sb. o mezinárodní justiční spolupráci)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Evropský 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odposlech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Využívání údajů z Schengenského informačního systému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    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 a Rada zřídí </a:t>
            </a:r>
            <a:r>
              <a:rPr lang="cs-CZ" sz="2400" b="1" dirty="0">
                <a:solidFill>
                  <a:srgbClr val="FFC0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Listina základních práv EU</a:t>
            </a: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dirty="0"/>
              <a:t>integrována do</a:t>
            </a:r>
            <a:r>
              <a:rPr lang="cs-CZ" sz="3200" b="1" dirty="0"/>
              <a:t> primárního </a:t>
            </a:r>
            <a:r>
              <a:rPr lang="cs-CZ" sz="3200" dirty="0"/>
              <a:t>unijního práva čl. 6 odst. 1 Smlouvy o EU₁  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supranacionální</a:t>
            </a:r>
            <a:r>
              <a:rPr lang="cs-CZ" sz="3200" dirty="0">
                <a:solidFill>
                  <a:srgbClr val="FFC000"/>
                </a:solidFill>
              </a:rPr>
              <a:t> právní akt </a:t>
            </a:r>
            <a:r>
              <a:rPr lang="cs-CZ" sz="3200" dirty="0"/>
              <a:t>s možností </a:t>
            </a:r>
            <a:r>
              <a:rPr lang="cs-CZ" sz="3200" b="1" dirty="0">
                <a:solidFill>
                  <a:srgbClr val="FFC000"/>
                </a:solidFill>
              </a:rPr>
              <a:t>přímého účinku </a:t>
            </a:r>
            <a:r>
              <a:rPr lang="cs-CZ" sz="3200" b="1" dirty="0"/>
              <a:t>(</a:t>
            </a:r>
            <a:r>
              <a:rPr lang="cs-CZ" sz="3200" dirty="0"/>
              <a:t>má sice především doktrinální charakter, ale je i </a:t>
            </a:r>
            <a:r>
              <a:rPr lang="cs-CZ" sz="3200" b="1" dirty="0"/>
              <a:t>přímo aplikovatelná)</a:t>
            </a:r>
            <a:endParaRPr lang="cs-CZ" sz="3200" dirty="0"/>
          </a:p>
          <a:p>
            <a:r>
              <a:rPr lang="cs-CZ" sz="3200" dirty="0"/>
              <a:t>Je závazná pro </a:t>
            </a:r>
            <a:r>
              <a:rPr lang="cs-CZ" sz="3200" b="1" dirty="0"/>
              <a:t>instituce, orgány, úřady a agentury Evropské unie.  </a:t>
            </a:r>
            <a:endParaRPr lang="cs-CZ" sz="3200" dirty="0"/>
          </a:p>
          <a:p>
            <a:r>
              <a:rPr lang="cs-CZ" sz="3200" b="1" dirty="0"/>
              <a:t>pro členské státy </a:t>
            </a:r>
            <a:r>
              <a:rPr lang="cs-CZ" sz="32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800" dirty="0"/>
          </a:p>
          <a:p>
            <a:endParaRPr lang="cs-CZ" sz="1300" dirty="0"/>
          </a:p>
          <a:p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1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200" dirty="0"/>
              <a:t>Listina </a:t>
            </a:r>
            <a:r>
              <a:rPr lang="cs-CZ" sz="3200" b="1" dirty="0"/>
              <a:t>nesměřuje jen k smlouvám</a:t>
            </a:r>
            <a:r>
              <a:rPr lang="cs-CZ" sz="3200" dirty="0"/>
              <a:t>, ale týká se všech pravomocí Evropské unie: </a:t>
            </a:r>
          </a:p>
          <a:p>
            <a:pPr algn="just"/>
            <a:endParaRPr lang="cs-CZ" sz="3200" dirty="0"/>
          </a:p>
          <a:p>
            <a:pPr algn="just">
              <a:buFontTx/>
              <a:buChar char="-"/>
            </a:pPr>
            <a:r>
              <a:rPr lang="cs-CZ" sz="32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sz="3200" dirty="0"/>
          </a:p>
          <a:p>
            <a:pPr algn="just"/>
            <a:r>
              <a:rPr lang="cs-CZ" sz="3200" dirty="0"/>
              <a:t>Listina z hlediska jejího dodržování</a:t>
            </a:r>
            <a:r>
              <a:rPr lang="cs-CZ" sz="3200" b="1" dirty="0"/>
              <a:t> není </a:t>
            </a:r>
            <a:r>
              <a:rPr lang="cs-CZ" sz="3200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sz="3200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b="1" dirty="0"/>
              <a:t>Oblast trestního práva : </a:t>
            </a:r>
          </a:p>
          <a:p>
            <a:r>
              <a:rPr lang="cs-CZ" sz="3400" dirty="0"/>
              <a:t> </a:t>
            </a:r>
          </a:p>
          <a:p>
            <a:pPr lvl="0"/>
            <a:r>
              <a:rPr lang="cs-CZ" sz="3400" dirty="0"/>
              <a:t>Právo na lidskou důstojnost (čl. 1)</a:t>
            </a:r>
          </a:p>
          <a:p>
            <a:pPr lvl="0"/>
            <a:r>
              <a:rPr lang="cs-CZ" sz="3400" dirty="0"/>
              <a:t>Právo na život (čl. 2)</a:t>
            </a:r>
          </a:p>
          <a:p>
            <a:pPr lvl="0"/>
            <a:r>
              <a:rPr lang="cs-CZ" sz="3400" dirty="0"/>
              <a:t>Právo na nedotknutelnost lidské osobnosti (čl. 3)</a:t>
            </a:r>
          </a:p>
          <a:p>
            <a:pPr lvl="0"/>
            <a:r>
              <a:rPr lang="cs-CZ" sz="3400" dirty="0"/>
              <a:t>Zákaz mučení a nelidského a ponižujícího zacházení anebo trestu (čl. 4)</a:t>
            </a:r>
          </a:p>
          <a:p>
            <a:pPr lvl="0"/>
            <a:r>
              <a:rPr lang="cs-CZ" sz="3400" dirty="0"/>
              <a:t>Zákaz otroctví a nucené práce (čl. 5)</a:t>
            </a:r>
          </a:p>
          <a:p>
            <a:pPr lvl="0"/>
            <a:r>
              <a:rPr lang="cs-CZ" sz="3400" dirty="0"/>
              <a:t>Právo na svobodu a bezpečnost (čl. 6)</a:t>
            </a:r>
          </a:p>
          <a:p>
            <a:pPr lvl="0"/>
            <a:r>
              <a:rPr lang="cs-CZ" sz="3400" dirty="0"/>
              <a:t>Respektování soukromého a rodinného života (čl. 7)</a:t>
            </a:r>
          </a:p>
          <a:p>
            <a:pPr lvl="0"/>
            <a:r>
              <a:rPr lang="cs-CZ" sz="3400" dirty="0"/>
              <a:t>Ochrana osobních údajů (čl. 8)</a:t>
            </a:r>
          </a:p>
          <a:p>
            <a:pPr lvl="0"/>
            <a:r>
              <a:rPr lang="cs-CZ" sz="3400" dirty="0"/>
              <a:t>Svoboda myšlení, svědomí a náboženského vyznání (čl. 10)</a:t>
            </a:r>
          </a:p>
          <a:p>
            <a:pPr lvl="0"/>
            <a:r>
              <a:rPr lang="cs-CZ" sz="3400" dirty="0"/>
              <a:t>Právo na vlastnictví (čl. 17)</a:t>
            </a:r>
          </a:p>
          <a:p>
            <a:pPr lvl="0"/>
            <a:r>
              <a:rPr lang="cs-CZ" sz="3400" dirty="0"/>
              <a:t>Právo na azyl (čl. 18)</a:t>
            </a:r>
          </a:p>
          <a:p>
            <a:pPr lvl="0"/>
            <a:r>
              <a:rPr lang="cs-CZ" sz="3400" dirty="0"/>
              <a:t>Ochrana v případě vystěhování, vyhoštění nebo vydání (čl. 19)</a:t>
            </a:r>
          </a:p>
          <a:p>
            <a:pPr lvl="0"/>
            <a:r>
              <a:rPr lang="cs-CZ" sz="3400" dirty="0"/>
              <a:t>Rovnost před zákonem (čl. 20)</a:t>
            </a:r>
          </a:p>
          <a:p>
            <a:pPr lvl="0"/>
            <a:r>
              <a:rPr lang="cs-CZ" sz="3400" dirty="0"/>
              <a:t> Zákaz diskriminace (čl. 21)</a:t>
            </a:r>
          </a:p>
          <a:p>
            <a:pPr lvl="0"/>
            <a:r>
              <a:rPr lang="cs-CZ" sz="3400" dirty="0"/>
              <a:t>Právo na účinné odvolací řízení a nestranný soudní proces (čl. 47)</a:t>
            </a:r>
          </a:p>
          <a:p>
            <a:pPr lvl="0"/>
            <a:r>
              <a:rPr lang="cs-CZ" sz="3400" dirty="0"/>
              <a:t>Presumpci neviny a práva obhajoby (čl. 48)</a:t>
            </a:r>
          </a:p>
          <a:p>
            <a:pPr lvl="0"/>
            <a:r>
              <a:rPr lang="cs-CZ" sz="3400" dirty="0"/>
              <a:t>Zásady zákonnosti a přiměřenosti trestů (čl. 49)</a:t>
            </a:r>
          </a:p>
          <a:p>
            <a:pPr lvl="0"/>
            <a:r>
              <a:rPr lang="cs-CZ" sz="3400" b="1" dirty="0">
                <a:solidFill>
                  <a:srgbClr val="FFC000"/>
                </a:solidFill>
              </a:rPr>
              <a:t>Právo nebýt souzen či trestně stíhán dvakrát za stejný trestný čin </a:t>
            </a:r>
            <a:r>
              <a:rPr lang="cs-CZ" sz="3400" dirty="0">
                <a:solidFill>
                  <a:srgbClr val="FFC000"/>
                </a:solidFill>
              </a:rPr>
              <a:t>(čl. 50).</a:t>
            </a:r>
          </a:p>
        </p:txBody>
      </p:sp>
    </p:spTree>
    <p:extLst>
      <p:ext uri="{BB962C8B-B14F-4D97-AF65-F5344CB8AC3E}">
        <p14:creationId xmlns:p14="http://schemas.microsoft.com/office/powerpoint/2010/main" val="39195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Soudního dvora Evropské unie o předběžných otázkách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Suverenita je vlastnost státní moci, její nezávislost na jakékoli jiné moci, a to v oblasti vztahů mezinárodních i vnitřních.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200" b="1" dirty="0">
                <a:solidFill>
                  <a:srgbClr val="FFC000"/>
                </a:solidFill>
              </a:rPr>
              <a:t>Působnost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Vrcholný soudní orgán EU ( čl. 17 Smlouvy o EU)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Dbá ve spolupráci s členskými státy na jednotné provádění a výklad práva Unie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Soudní dvůr, Tribunál (1988) a Soud pro veřejnou službu (2004)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cs-CZ" sz="3200" b="1" dirty="0"/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3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b) platnosti a výkladu aktů přijatých orgány, institucemi nebo jinými subjekty Unie.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9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SD EU a 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>
                <a:solidFill>
                  <a:srgbClr val="FFC000"/>
                </a:solidFill>
              </a:rPr>
              <a:t>       </a:t>
            </a:r>
            <a:r>
              <a:rPr lang="cs-CZ" sz="2400" b="1" dirty="0">
                <a:solidFill>
                  <a:srgbClr val="FFC000"/>
                </a:solidFill>
              </a:rPr>
              <a:t>Význam řízení o předběžné 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Akerberg</a:t>
            </a:r>
            <a:r>
              <a:rPr lang="cs-CZ" sz="2000" dirty="0"/>
              <a:t> </a:t>
            </a:r>
            <a:r>
              <a:rPr lang="cs-CZ" sz="2000" dirty="0" err="1"/>
              <a:t>Fransson</a:t>
            </a:r>
            <a:r>
              <a:rPr lang="cs-CZ" sz="2000" dirty="0"/>
              <a:t> ( 2010)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Melloni</a:t>
            </a:r>
            <a:r>
              <a:rPr lang="cs-CZ" sz="2000" dirty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Spasic</a:t>
            </a:r>
            <a:r>
              <a:rPr lang="cs-CZ" sz="2000" dirty="0"/>
              <a:t> 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65861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Projekt evropského veřejného žalobce</a:t>
            </a:r>
          </a:p>
        </p:txBody>
      </p:sp>
    </p:spTree>
    <p:extLst>
      <p:ext uri="{BB962C8B-B14F-4D97-AF65-F5344CB8AC3E}">
        <p14:creationId xmlns:p14="http://schemas.microsoft.com/office/powerpoint/2010/main" val="2350522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25658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Evropský veřejný žalobce v Lisabonské smlouvě (čl. 86 konsolidovaného znění Smlouvy o EU a Smlouvy o fungování EU) : </a:t>
            </a:r>
            <a:br>
              <a:rPr lang="cs-CZ" sz="2400" dirty="0">
                <a:latin typeface="Arial" charset="0"/>
                <a:cs typeface="Arial" charset="0"/>
              </a:rPr>
            </a:br>
            <a:r>
              <a:rPr lang="cs-CZ" sz="2400" dirty="0">
                <a:latin typeface="Arial" charset="0"/>
                <a:cs typeface="Arial" charset="0"/>
              </a:rPr>
              <a:t>„Pro boj proti trestným činům poškozujícím nebo ohrožujícím finanční zájmy Unie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může Rada </a:t>
            </a:r>
            <a:r>
              <a:rPr lang="cs-CZ" sz="2400" dirty="0">
                <a:latin typeface="Arial" charset="0"/>
                <a:cs typeface="Arial" charset="0"/>
              </a:rPr>
              <a:t>zvláštním legislativním postupem formou nařízení vytvořit z </a:t>
            </a:r>
            <a:r>
              <a:rPr lang="cs-CZ" sz="2400" dirty="0" err="1">
                <a:latin typeface="Arial" charset="0"/>
                <a:cs typeface="Arial" charset="0"/>
              </a:rPr>
              <a:t>Eurojustu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Úřad evropského veřejného žalobce.</a:t>
            </a:r>
            <a:r>
              <a:rPr lang="cs-CZ" sz="2400" dirty="0">
                <a:solidFill>
                  <a:srgbClr val="80379B"/>
                </a:solidFill>
                <a:latin typeface="Arial" charset="0"/>
                <a:cs typeface="Arial" charset="0"/>
              </a:rPr>
              <a:t> </a:t>
            </a:r>
            <a:r>
              <a:rPr lang="cs-CZ" sz="2400" dirty="0">
                <a:latin typeface="Arial" charset="0"/>
                <a:cs typeface="Arial" charset="0"/>
              </a:rPr>
              <a:t>Rada rozhoduje jednomyslně po obdržení souhlasu Evropského parlamentu.“</a:t>
            </a:r>
            <a:br>
              <a:rPr lang="cs-CZ" sz="2400" dirty="0">
                <a:latin typeface="Arial" charset="0"/>
                <a:cs typeface="Arial" charset="0"/>
              </a:rPr>
            </a:br>
            <a:b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  <a:t>Ochrana finančních zájmů EU ( rozpočtové prostředky – fondy a ochrana měny EURO), boj proti závažné přeshraniční trestné činnosti</a:t>
            </a:r>
            <a:br>
              <a:rPr lang="cs-CZ" sz="2400" dirty="0">
                <a:latin typeface="Arial" charset="0"/>
                <a:cs typeface="Arial" charset="0"/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3957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94920"/>
          </a:xfrm>
        </p:spPr>
        <p:txBody>
          <a:bodyPr>
            <a:normAutofit/>
          </a:bodyPr>
          <a:lstStyle/>
          <a:p>
            <a:r>
              <a:rPr lang="cs-CZ" sz="2200" dirty="0"/>
              <a:t>Dne 8. června 2017 se členské státy, které se účastní posílené spolupráce za účelem zřízení Úřadu evropského veřejného žalobce, dohodly na právním předpisu, o organizaci a působnosti tohoto EVŽ.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Nařízení Rady  </a:t>
            </a:r>
            <a:r>
              <a:rPr lang="cs-CZ" sz="2000" dirty="0"/>
              <a:t>Nařízení rady 218/C 418 A/01 </a:t>
            </a:r>
            <a:r>
              <a:rPr lang="cs-CZ" sz="2000" dirty="0" err="1"/>
              <a:t>Úř</a:t>
            </a:r>
            <a:r>
              <a:rPr lang="cs-CZ" sz="2000" dirty="0"/>
              <a:t>. Věstníku ze dne 19.11. 2018 – vyhlášení výběrového řízení na EVŽ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Novela zákona o státním zastupitelství ( zák. č. 283/1993 Sb.,   zakotvující součinnost státního zastupitelství s EVŽ – část 12., § 34b-34g zákona .</a:t>
            </a:r>
            <a:br>
              <a:rPr lang="cs-CZ" sz="2000" dirty="0"/>
            </a:br>
            <a:br>
              <a:rPr lang="cs-CZ" sz="22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705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391472"/>
          </a:xfrm>
        </p:spPr>
        <p:txBody>
          <a:bodyPr>
            <a:normAutofit/>
          </a:bodyPr>
          <a:lstStyle/>
          <a:p>
            <a:br>
              <a:rPr lang="cs-CZ" sz="2700" dirty="0"/>
            </a:br>
            <a:r>
              <a:rPr lang="cs-CZ" sz="2700" dirty="0"/>
              <a:t>Úřad spolupracuje s úřadem pro justiční spolupráci (</a:t>
            </a:r>
            <a:r>
              <a:rPr lang="cs-CZ" sz="2700" dirty="0" err="1"/>
              <a:t>Eurojust</a:t>
            </a:r>
            <a:r>
              <a:rPr lang="cs-CZ" sz="2700" dirty="0"/>
              <a:t>) a s Evropským úřadem pro boj proti podvodům (OLAF)</a:t>
            </a:r>
            <a:br>
              <a:rPr lang="cs-CZ" sz="2700" dirty="0"/>
            </a:br>
            <a:br>
              <a:rPr lang="cs-CZ" sz="2700" dirty="0"/>
            </a:br>
            <a:r>
              <a:rPr lang="cs-CZ" sz="2700" dirty="0"/>
              <a:t>Do inciativy se zatím zapojilo více jak  </a:t>
            </a:r>
            <a:r>
              <a:rPr lang="cs-CZ" sz="2700" dirty="0">
                <a:solidFill>
                  <a:schemeClr val="accent3"/>
                </a:solidFill>
              </a:rPr>
              <a:t>20 členských států </a:t>
            </a:r>
            <a:r>
              <a:rPr lang="cs-CZ" sz="2700" dirty="0"/>
              <a:t>včetně České republiky. </a:t>
            </a:r>
            <a:br>
              <a:rPr lang="cs-CZ" sz="2700" dirty="0"/>
            </a:br>
            <a:br>
              <a:rPr lang="cs-CZ" sz="2700" dirty="0"/>
            </a:br>
            <a:r>
              <a:rPr lang="cs-CZ" sz="2700" dirty="0"/>
              <a:t>Úřad evropského veřejného žalobce </a:t>
            </a:r>
            <a:r>
              <a:rPr lang="cs-CZ" sz="2700" dirty="0">
                <a:solidFill>
                  <a:schemeClr val="accent3"/>
                </a:solidFill>
              </a:rPr>
              <a:t>funguje od podzimu r. 2020</a:t>
            </a:r>
            <a:r>
              <a:rPr lang="cs-CZ" sz="2700" dirty="0"/>
              <a:t>, v ČR jsou zatím 3 pověření  žalobci.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737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42217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4464495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      EVŽ vede trestní stíhání pachatelů podvodů proti rozpočtu EU a jiné trestné činy poškozující finanční zájmy Unie.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Podvody s unijními fondy - vždy při škodě nad 100.000 eur (2,7 milionu Kč), </a:t>
            </a:r>
          </a:p>
          <a:p>
            <a:pPr algn="just"/>
            <a:r>
              <a:rPr lang="cs-CZ" sz="1800" dirty="0"/>
              <a:t>       </a:t>
            </a:r>
          </a:p>
          <a:p>
            <a:pPr algn="just"/>
            <a:r>
              <a:rPr lang="cs-CZ" sz="1800" dirty="0"/>
              <a:t>      Při škodě mezi 10.000 eur (270.000 Kč) a 100.000 eur </a:t>
            </a:r>
            <a:r>
              <a:rPr lang="cs-CZ" sz="1800" dirty="0">
                <a:solidFill>
                  <a:srgbClr val="FF9933"/>
                </a:solidFill>
              </a:rPr>
              <a:t>může</a:t>
            </a:r>
            <a:r>
              <a:rPr lang="cs-CZ" sz="1800" dirty="0"/>
              <a:t> věc </a:t>
            </a:r>
            <a:r>
              <a:rPr lang="cs-CZ" sz="1800" dirty="0" err="1"/>
              <a:t>atrahovat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 Sídlo Evropského veřejného žalobce je </a:t>
            </a:r>
            <a:r>
              <a:rPr lang="cs-CZ" sz="1800" dirty="0">
                <a:solidFill>
                  <a:srgbClr val="FFC000"/>
                </a:solidFill>
              </a:rPr>
              <a:t> v Lucemburku</a:t>
            </a:r>
            <a:r>
              <a:rPr lang="cs-CZ" sz="1800" dirty="0"/>
              <a:t> ( zde se bude evidovat, řídit a dohlížet na všechna trestní řízení vedená pověřenými žalobci, čímž by měla být zajištěna jednotná trestní politika.</a:t>
            </a:r>
          </a:p>
          <a:p>
            <a:pPr algn="just"/>
            <a:br>
              <a:rPr lang="cs-CZ" sz="1800" dirty="0"/>
            </a:br>
            <a:r>
              <a:rPr lang="cs-CZ" sz="1800" dirty="0"/>
              <a:t>V každém členském státu je </a:t>
            </a:r>
            <a:r>
              <a:rPr lang="cs-CZ" sz="1800" dirty="0">
                <a:solidFill>
                  <a:srgbClr val="FFC000"/>
                </a:solidFill>
              </a:rPr>
              <a:t>pověřený zástupce EVŽ </a:t>
            </a:r>
            <a:r>
              <a:rPr lang="cs-CZ" sz="1800" dirty="0"/>
              <a:t>který je oprávněn k vedení trestního řízení v souladu s nařízením o zřízení EVŽ a právními předpisy příslušného členského státu.</a:t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0215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Novela zákona o státním zastupitelství byla schválena v listopadu 2018 vládou ČR.</a:t>
            </a:r>
          </a:p>
          <a:p>
            <a:r>
              <a:rPr lang="cs-CZ" dirty="0"/>
              <a:t>Novela č. 315/2019 Sb.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222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Zvláštní ustanovení ZSZ ( č. 283/1993 Sb.) o Úřadu evropského veřejného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§ 34</a:t>
            </a:r>
            <a:r>
              <a:rPr lang="cs-CZ" sz="1800" b="1" dirty="0"/>
              <a:t>b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Dnem, k němuž vznikla státnímu zástupci funkce evropského nejvyššího žalobce, evropského žalobce nebo evropského pověřeného žalobce, je státní zástupce dočasně přidělen k Úřadu evropského veřejného žalobce. V rozsahu, ve kterém není státní zástupce jmenovaný do funkce evropského pověřeného žalobce dočasně přidělen k Úřadu evropského veřejného žalobce, plní tento státní zástupce povinnosti státního zástupce podle tohoto zákona. Dočasné přidělení trvá po dobu výkonu funkce evropského nejvyššího žalobce, evropského žalobce nebo evropského pověřeného žalobce.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Ministr spravedlnosti po projednání s nejvyšším státním zástupcem a se souhlasem státního zástupce jmenovaného do funkce evropského pověřeného žalobce stanoví určité státní zastupitelství jako místo výkonu jeho funkce.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06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/>
              <a:t>Pozor na působnost TOPO ve vztahu k právnickým osobám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17566"/>
          </a:xfrm>
        </p:spPr>
        <p:txBody>
          <a:bodyPr/>
          <a:lstStyle/>
          <a:p>
            <a:pPr algn="just"/>
            <a:r>
              <a:rPr lang="cs-CZ" b="1" dirty="0"/>
              <a:t>§ 34c</a:t>
            </a:r>
            <a:endParaRPr lang="cs-CZ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Státní zastupitelství, které bylo stanoveno jako místo výkonu funkce evropského pověřeného žalobce, se považuje za státní zastupitelství, u kterého je evropský pověřený žalobce činný.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Vedoucí státní zástupce stojící v čele státního zastupitelství, které bylo stanoveno jako místo výkonu funkce evropského pověřeného žalobce, je v rozsahu, v jakém to nařízení o zřízení Úřadu evropského veřejného žalobce umožňuje, státnímu zástupci jmenovanému do funkce evropského pověřeného žalobce nadřízen.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Úkolem správy státního zastupitelství je rovněž vytvářet podmínky k řádnému plnění úkolů evropského pověřeného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1606090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§ 34d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Evropský nejvyšší žalobce, evropský žalobce a evropský pověřený žalobce mají v rozsahu, v jakém to nařízení o zřízení Úřadu evropského veřejného žalobce umožňuje, stejná oprávnění a povinnosti, jaké jsou stanoveny právními předpisy státnímu zástupci.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Úřad evropského veřejného žalobce je pro výkon své působnosti oprávněn získávat informace z rejstříků, registrů, evidencí, databází a seznamů ve stejném rozsahu a stejným způsobem, jako je získává státní zástupce pro účely trestního řízení.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Na poskytování informací mezi státním zastupitelstvím a Úřadem evropského veřejného žalobce se § 12g odst. 1 a 2 použije obdobně. Na oprávnění ministra spravedlnosti požádat Úřad evropského veřejného žalobce o informaci o stavu řízení ve věci, ve které je Úřad evropského veřejného žalobce činný, se § 13 odst. 1 použije obdobně.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594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34e</a:t>
            </a:r>
            <a:endParaRPr lang="cs-CZ" dirty="0"/>
          </a:p>
          <a:p>
            <a:pPr algn="just"/>
            <a:r>
              <a:rPr lang="cs-CZ" sz="1800" dirty="0"/>
              <a:t>Státní zastupitelství je povinno neprodleně oznámit Úřadu evropského veřejného žalobce skutečnosti nasvědčující tomu, že byl spáchán trestný čin, u něhož by Úřad evropského veřejného žalobce mohl vykonat svou pravomoc v souladu s čl. 22 a čl. 25 odst. 2 a 3 nařízení o zřízení Úřadu evropského veřejného žalobce.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0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34f</a:t>
            </a:r>
            <a:endParaRPr lang="cs-CZ" dirty="0"/>
          </a:p>
          <a:p>
            <a:pPr algn="just"/>
            <a:r>
              <a:rPr lang="cs-CZ" sz="1800" dirty="0"/>
              <a:t>Státnímu zástupci jmenovanému do funkce evropského pověřeného žalobce náleží podle zákoníku práce náhrada škody nebo nemajetkové újmy vzniklé pracovním úrazem nebo nemocí z povolání, a to v rozsahu, v jakém mu nebyla uhrazena Úřadem evropského veřejného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3241707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34g</a:t>
            </a:r>
            <a:endParaRPr lang="cs-CZ" dirty="0"/>
          </a:p>
          <a:p>
            <a:pPr algn="just"/>
            <a:r>
              <a:rPr lang="cs-CZ" sz="1800" dirty="0"/>
              <a:t>Spory o příslušnost mezi státním zastupitelstvím a Úřadem evropského veřejného žalobce v rozsahu, v jakém to nařízení o zřízení Úřadu evropského veřejného žalobce umožňuje, rozhoduje Nejvyšší státní zastupitelství.“</a:t>
            </a:r>
          </a:p>
        </p:txBody>
      </p:sp>
    </p:spTree>
    <p:extLst>
      <p:ext uri="{BB962C8B-B14F-4D97-AF65-F5344CB8AC3E}">
        <p14:creationId xmlns:p14="http://schemas.microsoft.com/office/powerpoint/2010/main" val="2039149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jurisdikci.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400" b="1" u="sng" dirty="0">
                <a:solidFill>
                  <a:srgbClr val="FF0000"/>
                </a:solidFill>
              </a:rPr>
              <a:t>Zákon č. 104/2013 Sb. o mezinárodní justiční spolupráci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 dříve hlava 25 trestního řádu, dnes zákon č. </a:t>
            </a:r>
            <a:r>
              <a:rPr lang="cs-CZ" sz="2000" dirty="0">
                <a:solidFill>
                  <a:srgbClr val="FFFF00"/>
                </a:solidFill>
                <a:latin typeface="+mn-lt"/>
              </a:rPr>
              <a:t>104/2013 Sb.)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+mn-lt"/>
              </a:rPr>
              <a:t>Unijní právní řád </a:t>
            </a:r>
            <a:r>
              <a:rPr lang="cs-CZ" sz="2000" dirty="0">
                <a:latin typeface="+mn-lt"/>
              </a:rPr>
              <a:t>( zejména Listina ZP EU a rozhodovací praxe SD EU, úmluva o PP EU)</a:t>
            </a:r>
            <a:endParaRPr lang="cs-CZ" sz="2000" b="1" dirty="0">
              <a:solidFill>
                <a:srgbClr val="FF9900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4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řízení)</a:t>
            </a:r>
          </a:p>
          <a:p>
            <a:pPr algn="just">
              <a:spcBef>
                <a:spcPct val="20000"/>
              </a:spcBef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 </a:t>
            </a:r>
            <a:r>
              <a:rPr lang="cs-CZ" sz="2000" dirty="0">
                <a:latin typeface="Corbel" pitchFamily="34" charset="0"/>
              </a:rPr>
              <a:t>založené členstvím ČR v EU ( harmonizace, vzájemné uznávání)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3311</TotalTime>
  <Words>2418</Words>
  <Application>Microsoft Office PowerPoint</Application>
  <PresentationFormat>Předvádění na obrazovce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Bookman Old Style</vt:lpstr>
      <vt:lpstr>Corbel</vt:lpstr>
      <vt:lpstr>Wingdings</vt:lpstr>
      <vt:lpstr>Wingdings 2</vt:lpstr>
      <vt:lpstr>Deluxe</vt:lpstr>
      <vt:lpstr>Prezentace aplikace PowerPoint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 Mezinárodní justiční spolupráce  v trestních věcech a Evropská unie</vt:lpstr>
      <vt:lpstr>Prezentace aplikace PowerPoint</vt:lpstr>
      <vt:lpstr>     Lisabonská smlouva</vt:lpstr>
      <vt:lpstr>Listina základních práv EU</vt:lpstr>
      <vt:lpstr>Listina základních práv EU</vt:lpstr>
      <vt:lpstr>Listina základních práv EU</vt:lpstr>
      <vt:lpstr> Rozhodovací praxe Soudního dvora Evropské unie o předběžných otázkách </vt:lpstr>
      <vt:lpstr>Soudní dvůr EU</vt:lpstr>
      <vt:lpstr>SD EU a Listina základních práv EU</vt:lpstr>
      <vt:lpstr>Prezentace aplikace PowerPoint</vt:lpstr>
      <vt:lpstr>Projekt evropského veřejného žalobce</vt:lpstr>
      <vt:lpstr>Evropský veřejný žalobce v Lisabonské smlouvě (čl. 86 konsolidovaného znění Smlouvy o EU a Smlouvy o fungování EU) :  „Pro boj proti trestným činům poškozujícím nebo ohrožujícím finanční zájmy Unie může Rada zvláštním legislativním postupem formou nařízení vytvořit z Eurojustu Úřad evropského veřejného žalobce. Rada rozhoduje jednomyslně po obdržení souhlasu Evropského parlamentu.“  Ochrana finančních zájmů EU ( rozpočtové prostředky – fondy a ochrana měny EURO), boj proti závažné přeshraniční trestné činnosti </vt:lpstr>
      <vt:lpstr>Dne 8. června 2017 se členské státy, které se účastní posílené spolupráce za účelem zřízení Úřadu evropského veřejného žalobce, dohodly na právním předpisu, o organizaci a působnosti tohoto EVŽ.  Nařízení Rady  Nařízení rady 218/C 418 A/01 Úř. Věstníku ze dne 19.11. 2018 – vyhlášení výběrového řízení na EVŽ  Novela zákona o státním zastupitelství ( zák. č. 283/1993 Sb.,   zakotvující součinnost státního zastupitelství s EVŽ – část 12., § 34b-34g zákona .  </vt:lpstr>
      <vt:lpstr> Úřad spolupracuje s úřadem pro justiční spolupráci (Eurojust) a s Evropským úřadem pro boj proti podvodům (OLAF)  Do inciativy se zatím zapojilo více jak  20 členských států včetně České republiky.   Úřad evropského veřejného žalobce funguje od podzimu r. 2020, v ČR jsou zatím 3 pověření  žalobci. </vt:lpstr>
      <vt:lpstr>Prezentace aplikace PowerPoint</vt:lpstr>
      <vt:lpstr>Prezentace aplikace PowerPoint</vt:lpstr>
      <vt:lpstr>Zvláštní ustanovení ZSZ ( č. 283/1993 Sb.) o Úřadu evropského veřejného žalobce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Jaroslav</cp:lastModifiedBy>
  <cp:revision>149</cp:revision>
  <dcterms:created xsi:type="dcterms:W3CDTF">2005-04-06T16:52:48Z</dcterms:created>
  <dcterms:modified xsi:type="dcterms:W3CDTF">2023-04-14T07:17:38Z</dcterms:modified>
</cp:coreProperties>
</file>