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93"/>
  </p:notesMasterIdLst>
  <p:handoutMasterIdLst>
    <p:handoutMasterId r:id="rId94"/>
  </p:handoutMasterIdLst>
  <p:sldIdLst>
    <p:sldId id="256" r:id="rId2"/>
    <p:sldId id="545" r:id="rId3"/>
    <p:sldId id="547" r:id="rId4"/>
    <p:sldId id="548" r:id="rId5"/>
    <p:sldId id="550" r:id="rId6"/>
    <p:sldId id="551" r:id="rId7"/>
    <p:sldId id="501" r:id="rId8"/>
    <p:sldId id="555" r:id="rId9"/>
    <p:sldId id="502" r:id="rId10"/>
    <p:sldId id="503" r:id="rId11"/>
    <p:sldId id="504" r:id="rId12"/>
    <p:sldId id="556" r:id="rId13"/>
    <p:sldId id="557" r:id="rId14"/>
    <p:sldId id="558" r:id="rId15"/>
    <p:sldId id="559" r:id="rId16"/>
    <p:sldId id="560" r:id="rId17"/>
    <p:sldId id="561" r:id="rId18"/>
    <p:sldId id="562" r:id="rId19"/>
    <p:sldId id="563" r:id="rId20"/>
    <p:sldId id="564" r:id="rId21"/>
    <p:sldId id="565" r:id="rId22"/>
    <p:sldId id="566" r:id="rId23"/>
    <p:sldId id="567" r:id="rId24"/>
    <p:sldId id="326" r:id="rId25"/>
    <p:sldId id="520" r:id="rId26"/>
    <p:sldId id="517" r:id="rId27"/>
    <p:sldId id="518" r:id="rId28"/>
    <p:sldId id="353" r:id="rId29"/>
    <p:sldId id="354" r:id="rId30"/>
    <p:sldId id="524" r:id="rId31"/>
    <p:sldId id="525" r:id="rId32"/>
    <p:sldId id="523" r:id="rId33"/>
    <p:sldId id="577" r:id="rId34"/>
    <p:sldId id="522" r:id="rId35"/>
    <p:sldId id="540" r:id="rId36"/>
    <p:sldId id="258" r:id="rId37"/>
    <p:sldId id="526" r:id="rId38"/>
    <p:sldId id="294" r:id="rId39"/>
    <p:sldId id="527" r:id="rId40"/>
    <p:sldId id="528" r:id="rId41"/>
    <p:sldId id="299" r:id="rId42"/>
    <p:sldId id="309" r:id="rId43"/>
    <p:sldId id="571" r:id="rId44"/>
    <p:sldId id="572" r:id="rId45"/>
    <p:sldId id="573" r:id="rId46"/>
    <p:sldId id="574" r:id="rId47"/>
    <p:sldId id="476" r:id="rId48"/>
    <p:sldId id="475" r:id="rId49"/>
    <p:sldId id="477" r:id="rId50"/>
    <p:sldId id="575" r:id="rId51"/>
    <p:sldId id="445" r:id="rId52"/>
    <p:sldId id="432" r:id="rId53"/>
    <p:sldId id="543" r:id="rId54"/>
    <p:sldId id="352" r:id="rId55"/>
    <p:sldId id="359" r:id="rId56"/>
    <p:sldId id="360" r:id="rId57"/>
    <p:sldId id="366" r:id="rId58"/>
    <p:sldId id="427" r:id="rId59"/>
    <p:sldId id="428" r:id="rId60"/>
    <p:sldId id="429" r:id="rId61"/>
    <p:sldId id="284" r:id="rId62"/>
    <p:sldId id="285" r:id="rId63"/>
    <p:sldId id="286" r:id="rId64"/>
    <p:sldId id="498" r:id="rId65"/>
    <p:sldId id="499" r:id="rId66"/>
    <p:sldId id="500" r:id="rId67"/>
    <p:sldId id="583" r:id="rId68"/>
    <p:sldId id="478" r:id="rId69"/>
    <p:sldId id="365" r:id="rId70"/>
    <p:sldId id="350" r:id="rId71"/>
    <p:sldId id="343" r:id="rId72"/>
    <p:sldId id="347" r:id="rId73"/>
    <p:sldId id="349" r:id="rId74"/>
    <p:sldId id="484" r:id="rId75"/>
    <p:sldId id="579" r:id="rId76"/>
    <p:sldId id="580" r:id="rId77"/>
    <p:sldId id="581" r:id="rId78"/>
    <p:sldId id="485" r:id="rId79"/>
    <p:sldId id="488" r:id="rId80"/>
    <p:sldId id="584" r:id="rId81"/>
    <p:sldId id="585" r:id="rId82"/>
    <p:sldId id="586" r:id="rId83"/>
    <p:sldId id="460" r:id="rId84"/>
    <p:sldId id="461" r:id="rId85"/>
    <p:sldId id="587" r:id="rId86"/>
    <p:sldId id="462" r:id="rId87"/>
    <p:sldId id="463" r:id="rId88"/>
    <p:sldId id="465" r:id="rId89"/>
    <p:sldId id="466" r:id="rId90"/>
    <p:sldId id="305" r:id="rId91"/>
    <p:sldId id="324" r:id="rId92"/>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6754" autoAdjust="0"/>
  </p:normalViewPr>
  <p:slideViewPr>
    <p:cSldViewPr snapToGrid="0">
      <p:cViewPr varScale="1">
        <p:scale>
          <a:sx n="108" d="100"/>
          <a:sy n="108" d="100"/>
        </p:scale>
        <p:origin x="525" y="51"/>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notesMaster" Target="notesMasters/notesMaster1.xml"/><Relationship Id="rId9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BA546913-794B-4FCD-AE0F-F03ADE0D7713}"/>
              </a:ext>
            </a:extLst>
          </p:cNvPr>
          <p:cNvSpPr>
            <a:spLocks noGrp="1" noChangeArrowheads="1"/>
          </p:cNvSpPr>
          <p:nvPr>
            <p:ph type="sldNum" sz="quarter" idx="5"/>
          </p:nvPr>
        </p:nvSpPr>
        <p:spPr/>
        <p:txBody>
          <a:bodyPr/>
          <a:lstStyle>
            <a:lvl1pPr defTabSz="930275" eaLnBrk="0" hangingPunct="0">
              <a:spcBef>
                <a:spcPct val="30000"/>
              </a:spcBef>
              <a:defRPr sz="1200">
                <a:solidFill>
                  <a:schemeClr val="tx1"/>
                </a:solidFill>
                <a:latin typeface="Arial" panose="020B0604020202020204" pitchFamily="34" charset="0"/>
              </a:defRPr>
            </a:lvl1pPr>
            <a:lvl2pPr marL="742950" indent="-285750" defTabSz="930275" eaLnBrk="0" hangingPunct="0">
              <a:spcBef>
                <a:spcPct val="30000"/>
              </a:spcBef>
              <a:defRPr sz="1200">
                <a:solidFill>
                  <a:schemeClr val="tx1"/>
                </a:solidFill>
                <a:latin typeface="Arial" panose="020B0604020202020204" pitchFamily="34" charset="0"/>
              </a:defRPr>
            </a:lvl2pPr>
            <a:lvl3pPr marL="1143000" indent="-228600" defTabSz="930275" eaLnBrk="0" hangingPunct="0">
              <a:spcBef>
                <a:spcPct val="30000"/>
              </a:spcBef>
              <a:defRPr sz="1200">
                <a:solidFill>
                  <a:schemeClr val="tx1"/>
                </a:solidFill>
                <a:latin typeface="Arial" panose="020B0604020202020204" pitchFamily="34" charset="0"/>
              </a:defRPr>
            </a:lvl3pPr>
            <a:lvl4pPr marL="1600200" indent="-228600" defTabSz="930275" eaLnBrk="0" hangingPunct="0">
              <a:spcBef>
                <a:spcPct val="30000"/>
              </a:spcBef>
              <a:defRPr sz="1200">
                <a:solidFill>
                  <a:schemeClr val="tx1"/>
                </a:solidFill>
                <a:latin typeface="Arial" panose="020B0604020202020204" pitchFamily="34" charset="0"/>
              </a:defRPr>
            </a:lvl4pPr>
            <a:lvl5pPr marL="2057400" indent="-228600" defTabSz="930275" eaLnBrk="0" hangingPunct="0">
              <a:spcBef>
                <a:spcPct val="30000"/>
              </a:spcBef>
              <a:defRPr sz="1200">
                <a:solidFill>
                  <a:schemeClr val="tx1"/>
                </a:solidFill>
                <a:latin typeface="Arial" panose="020B0604020202020204" pitchFamily="34" charset="0"/>
              </a:defRPr>
            </a:lvl5pPr>
            <a:lvl6pPr marL="2514600" indent="-228600" defTabSz="930275"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31D09908-B01A-4F3D-BF80-FF582253F05F}" type="slidenum">
              <a:rPr lang="cs-CZ" altLang="cs-CZ"/>
              <a:pPr eaLnBrk="1" hangingPunct="1">
                <a:spcBef>
                  <a:spcPct val="0"/>
                </a:spcBef>
              </a:pPr>
              <a:t>36</a:t>
            </a:fld>
            <a:endParaRPr lang="cs-CZ" altLang="cs-CZ"/>
          </a:p>
        </p:txBody>
      </p:sp>
      <p:sp>
        <p:nvSpPr>
          <p:cNvPr id="33795" name="Rectangle 2">
            <a:extLst>
              <a:ext uri="{FF2B5EF4-FFF2-40B4-BE49-F238E27FC236}">
                <a16:creationId xmlns:a16="http://schemas.microsoft.com/office/drawing/2014/main" id="{816BDD16-0B03-4A77-8C98-D6872108002C}"/>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C32AA073-BB1C-4DC9-8EFE-47611AFD9EA3}"/>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endParaRPr lang="cs-CZ" dirty="0"/>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endParaRPr lang="cs-CZ" dirty="0"/>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mvcr.cz/clanek/rychlost-trestniho-rizeni.asp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mailto:Marek.Frystak@law.muni.cz"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pPr algn="ctr"/>
            <a:r>
              <a:rPr lang="cs-CZ" sz="3600" dirty="0"/>
              <a:t>Vybrané otázky trestního řízení </a:t>
            </a:r>
          </a:p>
        </p:txBody>
      </p:sp>
      <p:sp>
        <p:nvSpPr>
          <p:cNvPr id="5" name="Podnadpis 4"/>
          <p:cNvSpPr>
            <a:spLocks noGrp="1"/>
          </p:cNvSpPr>
          <p:nvPr>
            <p:ph type="subTitle" idx="1"/>
          </p:nvPr>
        </p:nvSpPr>
        <p:spPr/>
        <p:txBody>
          <a:bodyPr/>
          <a:lstStyle/>
          <a:p>
            <a:pPr algn="ctr"/>
            <a:endParaRPr lang="cs-CZ" b="1" dirty="0">
              <a:solidFill>
                <a:schemeClr val="tx2"/>
              </a:solidFill>
            </a:endParaRPr>
          </a:p>
          <a:p>
            <a:pPr algn="ctr"/>
            <a:r>
              <a:rPr lang="cs-CZ" b="1" dirty="0">
                <a:solidFill>
                  <a:schemeClr val="tx2"/>
                </a:solidFill>
              </a:rPr>
              <a:t>Marek Fryšták</a:t>
            </a:r>
          </a:p>
          <a:p>
            <a:pPr algn="ctr"/>
            <a:endParaRPr lang="cs-CZ" b="1" dirty="0">
              <a:solidFill>
                <a:schemeClr val="tx2"/>
              </a:solidFill>
            </a:endParaRPr>
          </a:p>
          <a:p>
            <a:pPr algn="ctr"/>
            <a:r>
              <a:rPr lang="cs-CZ" b="1" dirty="0">
                <a:solidFill>
                  <a:schemeClr val="tx2"/>
                </a:solidFill>
              </a:rPr>
              <a:t>katedra trestního práva </a:t>
            </a:r>
          </a:p>
        </p:txBody>
      </p:sp>
    </p:spTree>
    <p:extLst>
      <p:ext uri="{BB962C8B-B14F-4D97-AF65-F5344CB8AC3E}">
        <p14:creationId xmlns:p14="http://schemas.microsoft.com/office/powerpoint/2010/main" val="4167955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a:extLst>
              <a:ext uri="{FF2B5EF4-FFF2-40B4-BE49-F238E27FC236}">
                <a16:creationId xmlns:a16="http://schemas.microsoft.com/office/drawing/2014/main" id="{4467F99E-D3FA-44FF-9DAD-A5127B72A28F}"/>
              </a:ext>
            </a:extLst>
          </p:cNvPr>
          <p:cNvSpPr>
            <a:spLocks noGrp="1" noChangeArrowheads="1"/>
          </p:cNvSpPr>
          <p:nvPr>
            <p:ph type="title"/>
          </p:nvPr>
        </p:nvSpPr>
        <p:spPr/>
        <p:txBody>
          <a:bodyPr/>
          <a:lstStyle/>
          <a:p>
            <a:endParaRPr lang="cs-CZ" altLang="cs-CZ"/>
          </a:p>
        </p:txBody>
      </p:sp>
      <p:sp>
        <p:nvSpPr>
          <p:cNvPr id="17411" name="Zástupný symbol pro obsah 2">
            <a:extLst>
              <a:ext uri="{FF2B5EF4-FFF2-40B4-BE49-F238E27FC236}">
                <a16:creationId xmlns:a16="http://schemas.microsoft.com/office/drawing/2014/main" id="{B0AB2C3A-60EA-4D14-AA33-BE53C0734F9F}"/>
              </a:ext>
            </a:extLst>
          </p:cNvPr>
          <p:cNvSpPr>
            <a:spLocks noGrp="1" noChangeArrowheads="1"/>
          </p:cNvSpPr>
          <p:nvPr>
            <p:ph idx="1"/>
          </p:nvPr>
        </p:nvSpPr>
        <p:spPr/>
        <p:txBody>
          <a:bodyPr/>
          <a:lstStyle/>
          <a:p>
            <a:pPr algn="just">
              <a:lnSpc>
                <a:spcPct val="100000"/>
              </a:lnSpc>
            </a:pPr>
            <a:r>
              <a:rPr lang="cs-CZ" altLang="cs-CZ" sz="1600" dirty="0"/>
              <a:t>obrazové záznamy a obrazové nebo zvukové přenosy jen se souhlasem předsedy senátu/samosoudce</a:t>
            </a:r>
          </a:p>
          <a:p>
            <a:pPr algn="just">
              <a:lnSpc>
                <a:spcPct val="100000"/>
              </a:lnSpc>
            </a:pPr>
            <a:endParaRPr lang="cs-CZ" altLang="cs-CZ" sz="1600" dirty="0"/>
          </a:p>
          <a:p>
            <a:pPr lvl="1" algn="just"/>
            <a:r>
              <a:rPr lang="cs-CZ" altLang="cs-CZ" sz="1600" dirty="0"/>
              <a:t>v našem prostředí není standardem, jde o přímý přenos hlavního líčení </a:t>
            </a:r>
          </a:p>
          <a:p>
            <a:pPr algn="just">
              <a:lnSpc>
                <a:spcPct val="100000"/>
              </a:lnSpc>
            </a:pPr>
            <a:endParaRPr lang="cs-CZ" altLang="cs-CZ" sz="1600" dirty="0"/>
          </a:p>
          <a:p>
            <a:pPr algn="just">
              <a:lnSpc>
                <a:spcPct val="100000"/>
              </a:lnSpc>
            </a:pPr>
            <a:r>
              <a:rPr lang="cs-CZ" altLang="cs-CZ" sz="1600" dirty="0"/>
              <a:t>zvukové záznam s vědomím předsedy senátu/samosoudce, pokud to nebude na úkor klidného nebo důstojného průběhu </a:t>
            </a:r>
          </a:p>
          <a:p>
            <a:pPr algn="just">
              <a:lnSpc>
                <a:spcPct val="100000"/>
              </a:lnSpc>
            </a:pPr>
            <a:endParaRPr lang="cs-CZ" altLang="cs-CZ" sz="1600" dirty="0"/>
          </a:p>
          <a:p>
            <a:pPr algn="just">
              <a:lnSpc>
                <a:spcPct val="100000"/>
              </a:lnSpc>
            </a:pPr>
            <a:r>
              <a:rPr lang="cs-CZ" altLang="cs-CZ" sz="1600" dirty="0"/>
              <a:t>„veřejnost“ přípravného řízení - § 8a - § 8c </a:t>
            </a:r>
            <a:r>
              <a:rPr lang="cs-CZ" altLang="cs-CZ" sz="1600" dirty="0" err="1"/>
              <a:t>TrŘ</a:t>
            </a:r>
            <a:r>
              <a:rPr lang="cs-CZ" altLang="cs-CZ" sz="1600" dirty="0"/>
              <a:t> - poskytování informací o trestním řízení ze strany orgánů činných v trestním řízení veřejnosti prostřednictvím sdělovacích prostředků a osobám na něm zúčastněným ; jinak je přípravné řízení neveřejné, jen „účastníci  řízení“</a:t>
            </a:r>
          </a:p>
          <a:p>
            <a:pPr marL="72000" indent="0" algn="just">
              <a:lnSpc>
                <a:spcPct val="100000"/>
              </a:lnSpc>
              <a:buNone/>
            </a:pPr>
            <a:endParaRPr lang="cs-CZ" altLang="cs-CZ" sz="1800" dirty="0"/>
          </a:p>
          <a:p>
            <a:pPr lvl="1" algn="just"/>
            <a:r>
              <a:rPr lang="cs-CZ" altLang="cs-CZ" sz="1600" dirty="0"/>
              <a:t>neohrozit objasnění skutečností důležitých pro trestní řízení </a:t>
            </a:r>
          </a:p>
          <a:p>
            <a:pPr lvl="1" algn="just"/>
            <a:r>
              <a:rPr lang="cs-CZ" altLang="cs-CZ" sz="1600" dirty="0"/>
              <a:t>nezveřejňovat o osobách údaje, které se přímo nedotýkají trestné činnosti </a:t>
            </a:r>
          </a:p>
          <a:p>
            <a:pPr lvl="1" algn="just"/>
            <a:r>
              <a:rPr lang="cs-CZ" altLang="cs-CZ" sz="1600" dirty="0"/>
              <a:t>dbát presumpci neviny</a:t>
            </a:r>
          </a:p>
          <a:p>
            <a:pPr algn="just"/>
            <a:endParaRPr lang="cs-CZ" altLang="cs-CZ" sz="1800" dirty="0"/>
          </a:p>
          <a:p>
            <a:endParaRPr lang="cs-CZ" altLang="cs-CZ" dirty="0"/>
          </a:p>
        </p:txBody>
      </p:sp>
      <p:sp>
        <p:nvSpPr>
          <p:cNvPr id="17412" name="Zástupný symbol pro číslo snímku 4">
            <a:extLst>
              <a:ext uri="{FF2B5EF4-FFF2-40B4-BE49-F238E27FC236}">
                <a16:creationId xmlns:a16="http://schemas.microsoft.com/office/drawing/2014/main" id="{68CA4F76-EAB9-4514-A536-58A262DCE973}"/>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725CBB5B-333D-47EE-B1F2-3413B127711E}" type="slidenum">
              <a:rPr lang="cs-CZ" altLang="cs-CZ" sz="1200"/>
              <a:pPr>
                <a:spcBef>
                  <a:spcPct val="0"/>
                </a:spcBef>
                <a:buClrTx/>
                <a:buFontTx/>
                <a:buNone/>
              </a:pPr>
              <a:t>10</a:t>
            </a:fld>
            <a:endParaRPr lang="cs-CZ" altLang="cs-CZ" sz="12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a:extLst>
              <a:ext uri="{FF2B5EF4-FFF2-40B4-BE49-F238E27FC236}">
                <a16:creationId xmlns:a16="http://schemas.microsoft.com/office/drawing/2014/main" id="{C8004662-2C02-4849-9A1E-E958B392BA42}"/>
              </a:ext>
            </a:extLst>
          </p:cNvPr>
          <p:cNvSpPr>
            <a:spLocks noGrp="1" noChangeArrowheads="1"/>
          </p:cNvSpPr>
          <p:nvPr>
            <p:ph type="title"/>
          </p:nvPr>
        </p:nvSpPr>
        <p:spPr/>
        <p:txBody>
          <a:bodyPr/>
          <a:lstStyle/>
          <a:p>
            <a:pPr algn="ctr" eaLnBrk="1" hangingPunct="1"/>
            <a:r>
              <a:rPr lang="cs-CZ" altLang="cs-CZ" b="1"/>
              <a:t>Spravedlnost procesu  </a:t>
            </a:r>
            <a:endParaRPr lang="cs-CZ" altLang="cs-CZ"/>
          </a:p>
        </p:txBody>
      </p:sp>
      <p:sp>
        <p:nvSpPr>
          <p:cNvPr id="16387" name="Zástupný symbol pro obsah 2">
            <a:extLst>
              <a:ext uri="{FF2B5EF4-FFF2-40B4-BE49-F238E27FC236}">
                <a16:creationId xmlns:a16="http://schemas.microsoft.com/office/drawing/2014/main" id="{48E7D436-9371-4B3C-B02A-BEFFC8E54FAA}"/>
              </a:ext>
            </a:extLst>
          </p:cNvPr>
          <p:cNvSpPr>
            <a:spLocks noGrp="1"/>
          </p:cNvSpPr>
          <p:nvPr>
            <p:ph idx="1"/>
          </p:nvPr>
        </p:nvSpPr>
        <p:spPr/>
        <p:txBody>
          <a:bodyPr/>
          <a:lstStyle/>
          <a:p>
            <a:pPr algn="just" eaLnBrk="1" hangingPunct="1">
              <a:defRPr/>
            </a:pPr>
            <a:r>
              <a:rPr lang="cs-CZ" sz="1800" dirty="0"/>
              <a:t>§ 2/5 </a:t>
            </a:r>
            <a:r>
              <a:rPr lang="cs-CZ" sz="1800" dirty="0" err="1"/>
              <a:t>TrŘ</a:t>
            </a:r>
            <a:r>
              <a:rPr lang="cs-CZ" sz="1800" dirty="0"/>
              <a:t> - OČTŘ nezjišťují objektivní pravdu, ale skutkový stav ve důvodných pochybností </a:t>
            </a:r>
          </a:p>
          <a:p>
            <a:pPr algn="just" eaLnBrk="1" hangingPunct="1">
              <a:lnSpc>
                <a:spcPct val="100000"/>
              </a:lnSpc>
              <a:buFont typeface="Wingdings" panose="05000000000000000000" pitchFamily="2" charset="2"/>
              <a:buNone/>
              <a:defRPr/>
            </a:pPr>
            <a:endParaRPr lang="cs-CZ" sz="1800" dirty="0"/>
          </a:p>
          <a:p>
            <a:pPr algn="just">
              <a:lnSpc>
                <a:spcPct val="100000"/>
              </a:lnSpc>
              <a:defRPr/>
            </a:pPr>
            <a:r>
              <a:rPr lang="cs-CZ" sz="1700" dirty="0"/>
              <a:t>do 31.12.1993 - </a:t>
            </a:r>
            <a:r>
              <a:rPr lang="cs-CZ" sz="1800" dirty="0"/>
              <a:t>zjišťování skutečného stavu věci (tzv. zásadu objektivní pravdy)</a:t>
            </a:r>
          </a:p>
          <a:p>
            <a:pPr algn="just">
              <a:lnSpc>
                <a:spcPct val="100000"/>
              </a:lnSpc>
              <a:defRPr/>
            </a:pPr>
            <a:endParaRPr lang="cs-CZ" sz="1700" dirty="0"/>
          </a:p>
          <a:p>
            <a:pPr algn="just">
              <a:lnSpc>
                <a:spcPct val="100000"/>
              </a:lnSpc>
              <a:defRPr/>
            </a:pPr>
            <a:r>
              <a:rPr lang="cs-CZ" sz="1700" dirty="0"/>
              <a:t>od 1. 1. 1994 - zjišťování skutkového stavu věci bez důvodných pochybností </a:t>
            </a:r>
          </a:p>
          <a:p>
            <a:pPr lvl="1" algn="just">
              <a:buFont typeface="Wingdings" panose="05000000000000000000" pitchFamily="2" charset="2"/>
              <a:buNone/>
              <a:defRPr/>
            </a:pPr>
            <a:endParaRPr lang="cs-CZ" sz="1500" dirty="0"/>
          </a:p>
          <a:p>
            <a:pPr lvl="1" algn="just">
              <a:defRPr/>
            </a:pPr>
            <a:r>
              <a:rPr lang="cs-CZ" sz="1500" dirty="0"/>
              <a:t>zásada tzv. materiální pravdy - úzká  souvislost se zásadou vyhledávací</a:t>
            </a:r>
          </a:p>
          <a:p>
            <a:pPr lvl="1" algn="just">
              <a:buFont typeface="Wingdings" panose="05000000000000000000" pitchFamily="2" charset="2"/>
              <a:buNone/>
              <a:defRPr/>
            </a:pPr>
            <a:endParaRPr lang="cs-CZ" sz="1500" dirty="0"/>
          </a:p>
          <a:p>
            <a:pPr algn="just">
              <a:lnSpc>
                <a:spcPct val="100000"/>
              </a:lnSpc>
              <a:defRPr/>
            </a:pPr>
            <a:r>
              <a:rPr lang="cs-CZ" sz="1700" dirty="0"/>
              <a:t>od 1. 1. 2002 - zjišťování skutkového stavu bez důvodných pochybností za součinnosti stran </a:t>
            </a:r>
          </a:p>
          <a:p>
            <a:pPr marL="0" indent="0" algn="just">
              <a:lnSpc>
                <a:spcPct val="100000"/>
              </a:lnSpc>
              <a:buNone/>
              <a:defRPr/>
            </a:pPr>
            <a:endParaRPr lang="cs-CZ" sz="1800" dirty="0"/>
          </a:p>
          <a:p>
            <a:pPr lvl="1" algn="just">
              <a:defRPr/>
            </a:pPr>
            <a:r>
              <a:rPr lang="cs-CZ" sz="1500" dirty="0"/>
              <a:t>strany v hlavním líčení důkazy nejen navrhují, předkládají, ale i provádějí</a:t>
            </a:r>
          </a:p>
          <a:p>
            <a:pPr algn="just" eaLnBrk="1" hangingPunct="1">
              <a:defRPr/>
            </a:pPr>
            <a:endParaRPr lang="cs-CZ" sz="1800" dirty="0"/>
          </a:p>
          <a:p>
            <a:pPr algn="just" eaLnBrk="1" hangingPunct="1">
              <a:buFont typeface="Wingdings" panose="05000000000000000000" pitchFamily="2" charset="2"/>
              <a:buNone/>
              <a:defRPr/>
            </a:pPr>
            <a:endParaRPr lang="cs-CZ" sz="1800" dirty="0"/>
          </a:p>
        </p:txBody>
      </p:sp>
      <p:sp>
        <p:nvSpPr>
          <p:cNvPr id="18436" name="Zástupný symbol pro číslo snímku 5">
            <a:extLst>
              <a:ext uri="{FF2B5EF4-FFF2-40B4-BE49-F238E27FC236}">
                <a16:creationId xmlns:a16="http://schemas.microsoft.com/office/drawing/2014/main" id="{DAFCB8AD-5660-4938-9AB1-A7EEFABD4C2D}"/>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5F432961-599A-4EFE-B9D1-D07CBBE8745B}" type="slidenum">
              <a:rPr lang="cs-CZ" altLang="cs-CZ" sz="1200"/>
              <a:pPr>
                <a:spcBef>
                  <a:spcPct val="0"/>
                </a:spcBef>
                <a:buClrTx/>
                <a:buFontTx/>
                <a:buNone/>
              </a:pPr>
              <a:t>11</a:t>
            </a:fld>
            <a:endParaRPr lang="cs-CZ" altLang="cs-CZ" sz="12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a:extLst>
              <a:ext uri="{FF2B5EF4-FFF2-40B4-BE49-F238E27FC236}">
                <a16:creationId xmlns:a16="http://schemas.microsoft.com/office/drawing/2014/main" id="{7AD2AD9B-0CF6-4A17-B157-37DFB689DA38}"/>
              </a:ext>
            </a:extLst>
          </p:cNvPr>
          <p:cNvSpPr>
            <a:spLocks noGrp="1" noChangeArrowheads="1"/>
          </p:cNvSpPr>
          <p:nvPr>
            <p:ph type="title"/>
          </p:nvPr>
        </p:nvSpPr>
        <p:spPr/>
        <p:txBody>
          <a:bodyPr/>
          <a:lstStyle/>
          <a:p>
            <a:endParaRPr lang="cs-CZ" altLang="cs-CZ"/>
          </a:p>
        </p:txBody>
      </p:sp>
      <p:sp>
        <p:nvSpPr>
          <p:cNvPr id="19459" name="Zástupný symbol pro obsah 2">
            <a:extLst>
              <a:ext uri="{FF2B5EF4-FFF2-40B4-BE49-F238E27FC236}">
                <a16:creationId xmlns:a16="http://schemas.microsoft.com/office/drawing/2014/main" id="{BBD2A4A0-DA88-4BB6-97B7-6BD4C37D3CA8}"/>
              </a:ext>
            </a:extLst>
          </p:cNvPr>
          <p:cNvSpPr>
            <a:spLocks noGrp="1" noChangeArrowheads="1"/>
          </p:cNvSpPr>
          <p:nvPr>
            <p:ph idx="1"/>
          </p:nvPr>
        </p:nvSpPr>
        <p:spPr/>
        <p:txBody>
          <a:bodyPr/>
          <a:lstStyle/>
          <a:p>
            <a:pPr marL="72000" indent="0" algn="just" eaLnBrk="1" hangingPunct="1">
              <a:buNone/>
            </a:pPr>
            <a:endParaRPr lang="cs-CZ" altLang="cs-CZ" sz="1800" dirty="0"/>
          </a:p>
          <a:p>
            <a:pPr algn="just" eaLnBrk="1" hangingPunct="1">
              <a:lnSpc>
                <a:spcPct val="100000"/>
              </a:lnSpc>
            </a:pPr>
            <a:r>
              <a:rPr lang="cs-CZ" altLang="cs-CZ" sz="1800" dirty="0"/>
              <a:t>rovnost zbraní -  procesní rovnost obžaloby a obhajoby („co můžu já, můžeš i ty“)</a:t>
            </a:r>
          </a:p>
          <a:p>
            <a:pPr algn="just" eaLnBrk="1" hangingPunct="1">
              <a:lnSpc>
                <a:spcPct val="100000"/>
              </a:lnSpc>
              <a:buFont typeface="Wingdings" panose="05000000000000000000" pitchFamily="2" charset="2"/>
              <a:buNone/>
            </a:pPr>
            <a:endParaRPr lang="cs-CZ" altLang="cs-CZ" sz="1800" dirty="0"/>
          </a:p>
          <a:p>
            <a:pPr algn="just" eaLnBrk="1" hangingPunct="1">
              <a:lnSpc>
                <a:spcPct val="100000"/>
              </a:lnSpc>
            </a:pPr>
            <a:r>
              <a:rPr lang="cs-CZ" altLang="cs-CZ" sz="1800" dirty="0"/>
              <a:t>doznání obviněného nezbavuje OČTŘ povinnosti zjišťovat skutkový stav</a:t>
            </a:r>
          </a:p>
          <a:p>
            <a:pPr algn="just" eaLnBrk="1" hangingPunct="1">
              <a:lnSpc>
                <a:spcPct val="100000"/>
              </a:lnSpc>
              <a:buFont typeface="Wingdings" panose="05000000000000000000" pitchFamily="2" charset="2"/>
              <a:buNone/>
            </a:pPr>
            <a:endParaRPr lang="cs-CZ" altLang="cs-CZ" sz="1700" dirty="0"/>
          </a:p>
          <a:p>
            <a:pPr lvl="1" eaLnBrk="1" hangingPunct="1"/>
            <a:r>
              <a:rPr lang="cs-CZ" altLang="cs-CZ" sz="1600" dirty="0"/>
              <a:t>čl. 40/4 LZPS - obviněný má právo odepřít výpověď </a:t>
            </a:r>
          </a:p>
          <a:p>
            <a:pPr lvl="1" eaLnBrk="1" hangingPunct="1">
              <a:buFont typeface="Wingdings" panose="05000000000000000000" pitchFamily="2" charset="2"/>
              <a:buNone/>
            </a:pPr>
            <a:endParaRPr lang="cs-CZ" altLang="cs-CZ" sz="1600" dirty="0"/>
          </a:p>
          <a:p>
            <a:pPr lvl="1" algn="just" eaLnBrk="1" hangingPunct="1"/>
            <a:r>
              <a:rPr lang="cs-CZ" altLang="cs-CZ" sz="1600" dirty="0"/>
              <a:t>§ 33/1 </a:t>
            </a:r>
            <a:r>
              <a:rPr lang="cs-CZ" altLang="cs-CZ" sz="1600" dirty="0" err="1"/>
              <a:t>TrŘ</a:t>
            </a:r>
            <a:r>
              <a:rPr lang="cs-CZ" altLang="cs-CZ" sz="1600" dirty="0"/>
              <a:t> - právo  obviněného mlčet, právo hájit se jakkoliv, tj. i lží </a:t>
            </a:r>
          </a:p>
          <a:p>
            <a:pPr marL="324000" lvl="1" indent="0" algn="just" eaLnBrk="1" hangingPunct="1">
              <a:buNone/>
            </a:pPr>
            <a:endParaRPr lang="cs-CZ" altLang="cs-CZ" sz="1600" dirty="0"/>
          </a:p>
          <a:p>
            <a:pPr algn="just">
              <a:lnSpc>
                <a:spcPct val="100000"/>
              </a:lnSpc>
            </a:pPr>
            <a:r>
              <a:rPr lang="cs-CZ" sz="1800" dirty="0"/>
              <a:t>§ 89/2 </a:t>
            </a:r>
            <a:r>
              <a:rPr lang="cs-CZ" sz="1800" dirty="0" err="1"/>
              <a:t>TrŘ</a:t>
            </a:r>
            <a:r>
              <a:rPr lang="cs-CZ" sz="1800" dirty="0"/>
              <a:t> - každá ze stran muže důkaz vyhledat, skutečnost, že důkaz nevyhledal OČTŘ není automatickým důvodem k odmítnutí (viz znalecké dokazování v trestním řízení – předložení znaleckého posudku procesní stranou) </a:t>
            </a:r>
          </a:p>
          <a:p>
            <a:pPr eaLnBrk="1" hangingPunct="1"/>
            <a:endParaRPr lang="cs-CZ" altLang="cs-CZ" dirty="0"/>
          </a:p>
          <a:p>
            <a:pPr algn="just"/>
            <a:endParaRPr lang="cs-CZ" altLang="cs-CZ" sz="1700" dirty="0"/>
          </a:p>
        </p:txBody>
      </p:sp>
      <p:sp>
        <p:nvSpPr>
          <p:cNvPr id="19460" name="Zástupný symbol pro číslo snímku 3">
            <a:extLst>
              <a:ext uri="{FF2B5EF4-FFF2-40B4-BE49-F238E27FC236}">
                <a16:creationId xmlns:a16="http://schemas.microsoft.com/office/drawing/2014/main" id="{0403F9E9-FC29-4F72-A1D3-4E188A0BE4D1}"/>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A7D26391-3550-489D-96CB-A4DC23843040}" type="slidenum">
              <a:rPr lang="cs-CZ" altLang="cs-CZ" sz="1200"/>
              <a:pPr>
                <a:spcBef>
                  <a:spcPct val="0"/>
                </a:spcBef>
                <a:buClrTx/>
                <a:buFontTx/>
                <a:buNone/>
              </a:pPr>
              <a:t>12</a:t>
            </a:fld>
            <a:endParaRPr lang="cs-CZ" altLang="cs-CZ" sz="12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a:extLst>
              <a:ext uri="{FF2B5EF4-FFF2-40B4-BE49-F238E27FC236}">
                <a16:creationId xmlns:a16="http://schemas.microsoft.com/office/drawing/2014/main" id="{A1748AAC-8750-4D6A-8B59-7D786FF2E1B5}"/>
              </a:ext>
            </a:extLst>
          </p:cNvPr>
          <p:cNvSpPr>
            <a:spLocks noGrp="1" noChangeArrowheads="1"/>
          </p:cNvSpPr>
          <p:nvPr>
            <p:ph type="title"/>
          </p:nvPr>
        </p:nvSpPr>
        <p:spPr/>
        <p:txBody>
          <a:bodyPr/>
          <a:lstStyle/>
          <a:p>
            <a:endParaRPr lang="cs-CZ" altLang="cs-CZ"/>
          </a:p>
        </p:txBody>
      </p:sp>
      <p:sp>
        <p:nvSpPr>
          <p:cNvPr id="20483" name="Zástupný symbol pro obsah 2">
            <a:extLst>
              <a:ext uri="{FF2B5EF4-FFF2-40B4-BE49-F238E27FC236}">
                <a16:creationId xmlns:a16="http://schemas.microsoft.com/office/drawing/2014/main" id="{E2CA7B2A-D8B2-4E09-AB06-3E6E8DA0F18B}"/>
              </a:ext>
            </a:extLst>
          </p:cNvPr>
          <p:cNvSpPr>
            <a:spLocks noGrp="1" noChangeArrowheads="1"/>
          </p:cNvSpPr>
          <p:nvPr>
            <p:ph idx="1"/>
          </p:nvPr>
        </p:nvSpPr>
        <p:spPr/>
        <p:txBody>
          <a:bodyPr/>
          <a:lstStyle/>
          <a:p>
            <a:pPr algn="just"/>
            <a:endParaRPr lang="cs-CZ" altLang="cs-CZ" sz="1800" dirty="0"/>
          </a:p>
          <a:p>
            <a:pPr algn="just">
              <a:lnSpc>
                <a:spcPct val="100000"/>
              </a:lnSpc>
            </a:pPr>
            <a:r>
              <a:rPr lang="cs-CZ" altLang="cs-CZ" sz="1800" dirty="0"/>
              <a:t>neplatí princip „qui tacet (</a:t>
            </a:r>
            <a:r>
              <a:rPr lang="cs-CZ" altLang="cs-CZ" sz="1800" dirty="0" err="1"/>
              <a:t>ubi</a:t>
            </a:r>
            <a:r>
              <a:rPr lang="cs-CZ" altLang="cs-CZ" sz="1800" dirty="0"/>
              <a:t> </a:t>
            </a:r>
            <a:r>
              <a:rPr lang="cs-CZ" altLang="cs-CZ" sz="1800" dirty="0" err="1"/>
              <a:t>loqui</a:t>
            </a:r>
            <a:r>
              <a:rPr lang="cs-CZ" altLang="cs-CZ" sz="1800" dirty="0"/>
              <a:t> </a:t>
            </a:r>
            <a:r>
              <a:rPr lang="cs-CZ" altLang="cs-CZ" sz="1800" dirty="0" err="1"/>
              <a:t>potuit</a:t>
            </a:r>
            <a:r>
              <a:rPr lang="cs-CZ" altLang="cs-CZ" sz="1800" dirty="0"/>
              <a:t> et </a:t>
            </a:r>
            <a:r>
              <a:rPr lang="cs-CZ" altLang="cs-CZ" sz="1800" dirty="0" err="1"/>
              <a:t>debuit</a:t>
            </a:r>
            <a:r>
              <a:rPr lang="cs-CZ" altLang="cs-CZ" sz="1800" dirty="0"/>
              <a:t>) </a:t>
            </a:r>
            <a:r>
              <a:rPr lang="cs-CZ" altLang="cs-CZ" sz="1800" dirty="0" err="1"/>
              <a:t>consentire</a:t>
            </a:r>
            <a:r>
              <a:rPr lang="cs-CZ" altLang="cs-CZ" sz="1800" dirty="0"/>
              <a:t> </a:t>
            </a:r>
            <a:r>
              <a:rPr lang="cs-CZ" altLang="cs-CZ" sz="1800" dirty="0" err="1"/>
              <a:t>videtur</a:t>
            </a:r>
            <a:r>
              <a:rPr lang="cs-CZ" altLang="cs-CZ" sz="1800" dirty="0"/>
              <a:t>“ [„kdo mlčí (když mluvit mohl a měl), zřejmě souhlasí.“] - papež Bonifác VIII. (1235-1303) - mlčení obviněného nelze připočítávat k jeho tíži </a:t>
            </a:r>
          </a:p>
          <a:p>
            <a:pPr algn="just">
              <a:lnSpc>
                <a:spcPct val="100000"/>
              </a:lnSpc>
            </a:pPr>
            <a:endParaRPr lang="cs-CZ" altLang="cs-CZ" sz="1800" dirty="0"/>
          </a:p>
          <a:p>
            <a:pPr algn="just">
              <a:lnSpc>
                <a:spcPct val="100000"/>
              </a:lnSpc>
            </a:pPr>
            <a:r>
              <a:rPr lang="cs-CZ" altLang="cs-CZ" sz="1800" dirty="0"/>
              <a:t>Evropská úmluva tento zákaz výslovně neupravuje, ale ESLP jej dovozuje z čl. 6 odst. 1, 2 (právo na spravedlivý proces, presumpce neviny)</a:t>
            </a:r>
          </a:p>
          <a:p>
            <a:pPr algn="just">
              <a:lnSpc>
                <a:spcPct val="100000"/>
              </a:lnSpc>
              <a:buFont typeface="Wingdings" panose="05000000000000000000" pitchFamily="2" charset="2"/>
              <a:buNone/>
            </a:pPr>
            <a:endParaRPr lang="cs-CZ" altLang="cs-CZ" sz="1800" dirty="0"/>
          </a:p>
          <a:p>
            <a:pPr lvl="1" algn="just"/>
            <a:r>
              <a:rPr lang="cs-CZ" altLang="cs-CZ" sz="1600" dirty="0"/>
              <a:t>právo nepodílet se na vlastním obvinění  </a:t>
            </a:r>
          </a:p>
          <a:p>
            <a:pPr lvl="1" algn="just">
              <a:buFont typeface="Wingdings" panose="05000000000000000000" pitchFamily="2" charset="2"/>
              <a:buNone/>
            </a:pPr>
            <a:endParaRPr lang="cs-CZ" altLang="cs-CZ" sz="1600" dirty="0"/>
          </a:p>
          <a:p>
            <a:pPr lvl="1" algn="just"/>
            <a:r>
              <a:rPr lang="cs-CZ" altLang="cs-CZ" sz="1600" dirty="0"/>
              <a:t>právo mlčet </a:t>
            </a:r>
          </a:p>
          <a:p>
            <a:pPr lvl="1" algn="just"/>
            <a:endParaRPr lang="cs-CZ" altLang="cs-CZ" sz="1600" dirty="0"/>
          </a:p>
          <a:p>
            <a:pPr lvl="1" algn="just"/>
            <a:r>
              <a:rPr lang="cs-CZ" altLang="cs-CZ" sz="1600" dirty="0"/>
              <a:t>§ 33/1 </a:t>
            </a:r>
            <a:r>
              <a:rPr lang="cs-CZ" altLang="cs-CZ" sz="1600" dirty="0" err="1"/>
              <a:t>TrŘ</a:t>
            </a:r>
            <a:r>
              <a:rPr lang="cs-CZ" altLang="cs-CZ" sz="1600" dirty="0"/>
              <a:t> – obviněný má právo vyjádřit se ke všem skutečnostem ….není však povinen vypovídat…může uvádět okolnosti a důkazy sloužící k jeho obhajobě (může lhát) </a:t>
            </a:r>
          </a:p>
          <a:p>
            <a:endParaRPr lang="cs-CZ" altLang="cs-CZ" dirty="0"/>
          </a:p>
        </p:txBody>
      </p:sp>
      <p:sp>
        <p:nvSpPr>
          <p:cNvPr id="20484" name="Zástupný symbol pro číslo snímku 3">
            <a:extLst>
              <a:ext uri="{FF2B5EF4-FFF2-40B4-BE49-F238E27FC236}">
                <a16:creationId xmlns:a16="http://schemas.microsoft.com/office/drawing/2014/main" id="{09D6E5B4-A88F-4758-B88C-867B147FCB1A}"/>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B4975E69-8781-4CD4-BB26-D4C4CC2D4AE0}" type="slidenum">
              <a:rPr lang="cs-CZ" altLang="cs-CZ" sz="1200"/>
              <a:pPr>
                <a:spcBef>
                  <a:spcPct val="0"/>
                </a:spcBef>
                <a:buClrTx/>
                <a:buFontTx/>
                <a:buNone/>
              </a:pPr>
              <a:t>13</a:t>
            </a:fld>
            <a:endParaRPr lang="cs-CZ" altLang="cs-CZ" sz="12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a:extLst>
              <a:ext uri="{FF2B5EF4-FFF2-40B4-BE49-F238E27FC236}">
                <a16:creationId xmlns:a16="http://schemas.microsoft.com/office/drawing/2014/main" id="{0FEDE338-16C7-4501-B020-C1822400AFC6}"/>
              </a:ext>
            </a:extLst>
          </p:cNvPr>
          <p:cNvSpPr>
            <a:spLocks noGrp="1" noChangeArrowheads="1"/>
          </p:cNvSpPr>
          <p:nvPr>
            <p:ph type="title"/>
          </p:nvPr>
        </p:nvSpPr>
        <p:spPr/>
        <p:txBody>
          <a:bodyPr/>
          <a:lstStyle/>
          <a:p>
            <a:pPr algn="ctr" eaLnBrk="1" hangingPunct="1"/>
            <a:r>
              <a:rPr lang="cs-CZ" altLang="cs-CZ"/>
              <a:t> </a:t>
            </a:r>
          </a:p>
        </p:txBody>
      </p:sp>
      <p:sp>
        <p:nvSpPr>
          <p:cNvPr id="21507" name="Zástupný symbol pro obsah 2">
            <a:extLst>
              <a:ext uri="{FF2B5EF4-FFF2-40B4-BE49-F238E27FC236}">
                <a16:creationId xmlns:a16="http://schemas.microsoft.com/office/drawing/2014/main" id="{E08AFF08-C1FF-44D1-853F-703D2B517DB0}"/>
              </a:ext>
            </a:extLst>
          </p:cNvPr>
          <p:cNvSpPr>
            <a:spLocks noGrp="1" noChangeArrowheads="1"/>
          </p:cNvSpPr>
          <p:nvPr>
            <p:ph idx="1"/>
          </p:nvPr>
        </p:nvSpPr>
        <p:spPr/>
        <p:txBody>
          <a:bodyPr/>
          <a:lstStyle/>
          <a:p>
            <a:pPr algn="just" eaLnBrk="1" hangingPunct="1">
              <a:lnSpc>
                <a:spcPct val="100000"/>
              </a:lnSpc>
            </a:pPr>
            <a:r>
              <a:rPr lang="cs-CZ" altLang="cs-CZ" sz="1600" dirty="0"/>
              <a:t>skutkový stav, respektive rozsah pochybností v rámci trestního řízení, je závislý od jednotlivých jeho stadií  („za mlhou hustou tak, že by se dala krájet; jdu ze tmy do světla)</a:t>
            </a:r>
          </a:p>
          <a:p>
            <a:pPr algn="just" eaLnBrk="1" hangingPunct="1">
              <a:lnSpc>
                <a:spcPct val="100000"/>
              </a:lnSpc>
              <a:buFont typeface="Wingdings" panose="05000000000000000000" pitchFamily="2" charset="2"/>
              <a:buNone/>
            </a:pPr>
            <a:endParaRPr lang="cs-CZ" altLang="cs-CZ" sz="1700" dirty="0"/>
          </a:p>
          <a:p>
            <a:pPr lvl="1" algn="just" eaLnBrk="1" hangingPunct="1"/>
            <a:r>
              <a:rPr lang="cs-CZ" altLang="cs-CZ" sz="1600" dirty="0"/>
              <a:t>§ 158/3 </a:t>
            </a:r>
            <a:r>
              <a:rPr lang="cs-CZ" altLang="cs-CZ" sz="1600" dirty="0" err="1"/>
              <a:t>TrŘ</a:t>
            </a:r>
            <a:r>
              <a:rPr lang="cs-CZ" altLang="cs-CZ" sz="1600" dirty="0"/>
              <a:t> - prověření skutečností důvodně nasvědčujících tomu, že byl spáchán trestný čin </a:t>
            </a:r>
          </a:p>
          <a:p>
            <a:pPr lvl="1" algn="just" eaLnBrk="1" hangingPunct="1">
              <a:buFont typeface="Wingdings" panose="05000000000000000000" pitchFamily="2" charset="2"/>
              <a:buNone/>
            </a:pPr>
            <a:endParaRPr lang="cs-CZ" altLang="cs-CZ" sz="1600" dirty="0"/>
          </a:p>
          <a:p>
            <a:pPr lvl="1" algn="just" eaLnBrk="1" hangingPunct="1"/>
            <a:r>
              <a:rPr lang="cs-CZ" altLang="cs-CZ" sz="1600" dirty="0"/>
              <a:t>§ 160/1 </a:t>
            </a:r>
            <a:r>
              <a:rPr lang="cs-CZ" altLang="cs-CZ" sz="1600" dirty="0" err="1"/>
              <a:t>TrŘ</a:t>
            </a:r>
            <a:r>
              <a:rPr lang="cs-CZ" altLang="cs-CZ" sz="1600" dirty="0"/>
              <a:t> - nasvědčují-li odůvodněné a zjištěné skutečnosti  tomu, že byl spáchán trestný čin a je-li dostatečně odůvodněn závěr, že jej spáchala konkrétní osoba</a:t>
            </a:r>
          </a:p>
          <a:p>
            <a:pPr lvl="1" algn="just" eaLnBrk="1" hangingPunct="1"/>
            <a:endParaRPr lang="cs-CZ" altLang="cs-CZ" sz="1600" dirty="0"/>
          </a:p>
          <a:p>
            <a:pPr lvl="1" algn="just" eaLnBrk="1" hangingPunct="1"/>
            <a:r>
              <a:rPr lang="cs-CZ" altLang="cs-CZ" sz="1600" dirty="0"/>
              <a:t>§ 172/1 </a:t>
            </a:r>
            <a:r>
              <a:rPr lang="cs-CZ" altLang="cs-CZ" sz="1600" dirty="0" err="1"/>
              <a:t>TrŘ</a:t>
            </a:r>
            <a:r>
              <a:rPr lang="cs-CZ" altLang="cs-CZ" sz="1600" dirty="0"/>
              <a:t>  - je-li nepochybné, skutek není, není prokázáno, je nepřípustné  </a:t>
            </a:r>
          </a:p>
          <a:p>
            <a:pPr marL="324000" lvl="1" indent="0" algn="just" eaLnBrk="1" hangingPunct="1">
              <a:buNone/>
            </a:pPr>
            <a:endParaRPr lang="cs-CZ" altLang="cs-CZ" sz="1600" dirty="0"/>
          </a:p>
          <a:p>
            <a:pPr lvl="1" algn="just" eaLnBrk="1" hangingPunct="1"/>
            <a:r>
              <a:rPr lang="cs-CZ" altLang="cs-CZ" sz="1600" dirty="0"/>
              <a:t>§ 176 </a:t>
            </a:r>
            <a:r>
              <a:rPr lang="cs-CZ" altLang="cs-CZ" sz="1600" dirty="0" err="1"/>
              <a:t>TrŘ</a:t>
            </a:r>
            <a:r>
              <a:rPr lang="cs-CZ" altLang="cs-CZ" sz="1600" dirty="0"/>
              <a:t> - jestliže výsledky vyšetřování dostatečně odůvodňují postavení obviněného před soud </a:t>
            </a:r>
          </a:p>
          <a:p>
            <a:pPr lvl="1" algn="just" eaLnBrk="1" hangingPunct="1">
              <a:buFont typeface="Wingdings" panose="05000000000000000000" pitchFamily="2" charset="2"/>
              <a:buNone/>
            </a:pPr>
            <a:endParaRPr lang="cs-CZ" altLang="cs-CZ" sz="1600" dirty="0"/>
          </a:p>
          <a:p>
            <a:pPr lvl="1" algn="just" eaLnBrk="1" hangingPunct="1"/>
            <a:r>
              <a:rPr lang="cs-CZ" altLang="cs-CZ" sz="1600" dirty="0"/>
              <a:t>rozhodování soudu  - in </a:t>
            </a:r>
            <a:r>
              <a:rPr lang="cs-CZ" altLang="cs-CZ" sz="1600" dirty="0" err="1"/>
              <a:t>dubio</a:t>
            </a:r>
            <a:r>
              <a:rPr lang="cs-CZ" altLang="cs-CZ" sz="1600" dirty="0"/>
              <a:t> pro </a:t>
            </a:r>
            <a:r>
              <a:rPr lang="cs-CZ" altLang="cs-CZ" sz="1600" dirty="0" err="1"/>
              <a:t>reo</a:t>
            </a:r>
            <a:r>
              <a:rPr lang="cs-CZ" altLang="cs-CZ" sz="1600" dirty="0"/>
              <a:t>; v pochybnostech by soud neměl odsoudit  - někdy to ale alibisticky učiní, jelikož předjímá, že stejně dojde k podání opravného prostředku</a:t>
            </a:r>
          </a:p>
          <a:p>
            <a:pPr algn="just" eaLnBrk="1" hangingPunct="1"/>
            <a:endParaRPr lang="cs-CZ" altLang="cs-CZ" dirty="0"/>
          </a:p>
        </p:txBody>
      </p:sp>
      <p:sp>
        <p:nvSpPr>
          <p:cNvPr id="21508" name="Zástupný symbol pro číslo snímku 5">
            <a:extLst>
              <a:ext uri="{FF2B5EF4-FFF2-40B4-BE49-F238E27FC236}">
                <a16:creationId xmlns:a16="http://schemas.microsoft.com/office/drawing/2014/main" id="{2F82D76E-1A58-451B-B204-3B9B5EA0DFAC}"/>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E5A90412-F218-4908-A4EC-1C4A76F712E4}" type="slidenum">
              <a:rPr lang="cs-CZ" altLang="cs-CZ" sz="1200"/>
              <a:pPr>
                <a:spcBef>
                  <a:spcPct val="0"/>
                </a:spcBef>
                <a:buClrTx/>
                <a:buFontTx/>
                <a:buNone/>
              </a:pPr>
              <a:t>14</a:t>
            </a:fld>
            <a:endParaRPr lang="cs-CZ" altLang="cs-CZ" sz="12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a:extLst>
              <a:ext uri="{FF2B5EF4-FFF2-40B4-BE49-F238E27FC236}">
                <a16:creationId xmlns:a16="http://schemas.microsoft.com/office/drawing/2014/main" id="{1A52BA4C-80C6-4158-9463-A36723671400}"/>
              </a:ext>
            </a:extLst>
          </p:cNvPr>
          <p:cNvSpPr>
            <a:spLocks noGrp="1" noChangeArrowheads="1"/>
          </p:cNvSpPr>
          <p:nvPr>
            <p:ph type="title"/>
          </p:nvPr>
        </p:nvSpPr>
        <p:spPr/>
        <p:txBody>
          <a:bodyPr/>
          <a:lstStyle/>
          <a:p>
            <a:pPr algn="ctr" eaLnBrk="1" hangingPunct="1"/>
            <a:r>
              <a:rPr lang="cs-CZ" altLang="cs-CZ" b="1"/>
              <a:t>Přiměřenost délky procesu </a:t>
            </a:r>
            <a:endParaRPr lang="cs-CZ" altLang="cs-CZ"/>
          </a:p>
        </p:txBody>
      </p:sp>
      <p:sp>
        <p:nvSpPr>
          <p:cNvPr id="22531" name="Zástupný symbol pro obsah 2">
            <a:extLst>
              <a:ext uri="{FF2B5EF4-FFF2-40B4-BE49-F238E27FC236}">
                <a16:creationId xmlns:a16="http://schemas.microsoft.com/office/drawing/2014/main" id="{27A4FD15-9D1B-476E-ABCF-8E9514972AFC}"/>
              </a:ext>
            </a:extLst>
          </p:cNvPr>
          <p:cNvSpPr>
            <a:spLocks noGrp="1" noChangeArrowheads="1"/>
          </p:cNvSpPr>
          <p:nvPr>
            <p:ph idx="1"/>
          </p:nvPr>
        </p:nvSpPr>
        <p:spPr/>
        <p:txBody>
          <a:bodyPr/>
          <a:lstStyle/>
          <a:p>
            <a:pPr algn="just">
              <a:lnSpc>
                <a:spcPct val="100000"/>
              </a:lnSpc>
            </a:pPr>
            <a:r>
              <a:rPr lang="cs-CZ" altLang="cs-CZ" sz="1600" dirty="0"/>
              <a:t>čl. 38 LZPS - každý má právo, aby jeho věc byla projednána bez zbytečných průtahů </a:t>
            </a:r>
          </a:p>
          <a:p>
            <a:pPr algn="just" eaLnBrk="1" hangingPunct="1">
              <a:lnSpc>
                <a:spcPct val="100000"/>
              </a:lnSpc>
              <a:buFont typeface="Wingdings" panose="05000000000000000000" pitchFamily="2" charset="2"/>
              <a:buNone/>
            </a:pPr>
            <a:endParaRPr lang="cs-CZ" altLang="cs-CZ" sz="1600" dirty="0"/>
          </a:p>
          <a:p>
            <a:pPr algn="just">
              <a:lnSpc>
                <a:spcPct val="100000"/>
              </a:lnSpc>
            </a:pPr>
            <a:r>
              <a:rPr lang="cs-CZ" altLang="cs-CZ" sz="1600" dirty="0"/>
              <a:t>§ 2/4 </a:t>
            </a:r>
            <a:r>
              <a:rPr lang="cs-CZ" altLang="cs-CZ" sz="1600" dirty="0" err="1"/>
              <a:t>TrŘ</a:t>
            </a:r>
            <a:r>
              <a:rPr lang="cs-CZ" altLang="cs-CZ" sz="1600" dirty="0"/>
              <a:t> - trestní věci se musí projednávat bez zbytečných průtahů a to zejména vazební věci a věci, ve kterých byl zajištěn majetek  </a:t>
            </a:r>
          </a:p>
          <a:p>
            <a:pPr algn="just">
              <a:lnSpc>
                <a:spcPct val="100000"/>
              </a:lnSpc>
            </a:pPr>
            <a:endParaRPr lang="cs-CZ" altLang="cs-CZ" sz="1600" dirty="0"/>
          </a:p>
          <a:p>
            <a:pPr algn="just">
              <a:lnSpc>
                <a:spcPct val="100000"/>
              </a:lnSpc>
            </a:pPr>
            <a:r>
              <a:rPr lang="cs-CZ" sz="1600" dirty="0"/>
              <a:t>při rozhodování o respektování požadavku přiměřené délky jako jednoho z aspektů práva na spravedlivý proces zakotveného v čl. 6 odst. 1 Úmluvy zvažuje ESLP na jedné straně zájem stěžovatele na rychlém vyřízení věci a na straně druhé obecný zájem na řádném výkonu spravedlnosti (např. </a:t>
            </a:r>
            <a:r>
              <a:rPr lang="cs-CZ" sz="1600" dirty="0" err="1"/>
              <a:t>Debbasch</a:t>
            </a:r>
            <a:r>
              <a:rPr lang="cs-CZ" sz="1600" dirty="0"/>
              <a:t> proti Francii, rozsudek ESLP, 3. 12. 2002, č. 49392/99, § 43)</a:t>
            </a:r>
          </a:p>
          <a:p>
            <a:pPr algn="just">
              <a:lnSpc>
                <a:spcPct val="100000"/>
              </a:lnSpc>
            </a:pPr>
            <a:endParaRPr lang="cs-CZ" sz="1600" dirty="0"/>
          </a:p>
          <a:p>
            <a:pPr algn="just">
              <a:lnSpc>
                <a:spcPct val="100000"/>
              </a:lnSpc>
            </a:pPr>
            <a:r>
              <a:rPr lang="cs-CZ" sz="1600" dirty="0"/>
              <a:t>otázku přiměřenosti délky řízení ESLP zkoumá ve světle konkrétních okolností daného případu charakterizujících čtyři základní kritéria: složitost věci, chování stěžovatele, postup státních orgánů a význam řízení pro stěžovatele (např. – mezi mnoha jinými – </a:t>
            </a:r>
            <a:r>
              <a:rPr lang="cs-CZ" sz="1600" dirty="0" err="1"/>
              <a:t>Süßmann</a:t>
            </a:r>
            <a:r>
              <a:rPr lang="cs-CZ" sz="1600" dirty="0"/>
              <a:t> proti Německu, rozsudek velkého senátu ESLP, 16. 9. 1996, č. 20024/92, § 48; </a:t>
            </a:r>
            <a:r>
              <a:rPr lang="cs-CZ" sz="1600" dirty="0" err="1"/>
              <a:t>Frydlender</a:t>
            </a:r>
            <a:r>
              <a:rPr lang="cs-CZ" sz="1600" dirty="0"/>
              <a:t> proti Francii, rozsudek velkého senátu ESLP, 27. 6. 2000, č. 30979/96, § 43)</a:t>
            </a:r>
          </a:p>
          <a:p>
            <a:pPr algn="just">
              <a:lnSpc>
                <a:spcPct val="100000"/>
              </a:lnSpc>
            </a:pPr>
            <a:endParaRPr lang="cs-CZ" altLang="cs-CZ" sz="1600" dirty="0"/>
          </a:p>
          <a:p>
            <a:pPr algn="just">
              <a:lnSpc>
                <a:spcPct val="100000"/>
              </a:lnSpc>
            </a:pPr>
            <a:r>
              <a:rPr lang="cs-CZ" sz="1600" dirty="0"/>
              <a:t>+ páté kritérium, které ESLP za takové zpravidla neoznačuje, ale vždy zohledňuje počet stupňů soudní soustavy, na kterých byla věc projednávána</a:t>
            </a:r>
            <a:endParaRPr lang="cs-CZ" altLang="cs-CZ" sz="1600" dirty="0"/>
          </a:p>
          <a:p>
            <a:pPr algn="just">
              <a:lnSpc>
                <a:spcPct val="100000"/>
              </a:lnSpc>
              <a:buFont typeface="Wingdings" panose="05000000000000000000" pitchFamily="2" charset="2"/>
              <a:buNone/>
            </a:pPr>
            <a:endParaRPr lang="cs-CZ" altLang="cs-CZ" sz="1800" dirty="0"/>
          </a:p>
          <a:p>
            <a:pPr lvl="1" algn="just">
              <a:buFont typeface="Wingdings" panose="05000000000000000000" pitchFamily="2" charset="2"/>
              <a:buNone/>
            </a:pPr>
            <a:endParaRPr lang="cs-CZ" altLang="cs-CZ" sz="1600" dirty="0"/>
          </a:p>
          <a:p>
            <a:pPr algn="just" eaLnBrk="1" hangingPunct="1">
              <a:buFont typeface="Wingdings" panose="05000000000000000000" pitchFamily="2" charset="2"/>
              <a:buNone/>
            </a:pPr>
            <a:endParaRPr lang="cs-CZ" altLang="cs-CZ" sz="2000" dirty="0">
              <a:latin typeface="Arial" panose="020B0604020202020204" pitchFamily="34" charset="0"/>
              <a:cs typeface="Arial" panose="020B0604020202020204" pitchFamily="34" charset="0"/>
            </a:endParaRPr>
          </a:p>
          <a:p>
            <a:pPr eaLnBrk="1" hangingPunct="1"/>
            <a:endParaRPr lang="cs-CZ" altLang="cs-CZ" dirty="0"/>
          </a:p>
        </p:txBody>
      </p:sp>
      <p:sp>
        <p:nvSpPr>
          <p:cNvPr id="22532" name="Zástupný symbol pro číslo snímku 5">
            <a:extLst>
              <a:ext uri="{FF2B5EF4-FFF2-40B4-BE49-F238E27FC236}">
                <a16:creationId xmlns:a16="http://schemas.microsoft.com/office/drawing/2014/main" id="{8462715B-899F-401F-8E28-58CE0C027056}"/>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F97E05F4-4C6B-48F2-8146-0EC0B20E02AE}" type="slidenum">
              <a:rPr lang="cs-CZ" altLang="cs-CZ" sz="1200"/>
              <a:pPr>
                <a:spcBef>
                  <a:spcPct val="0"/>
                </a:spcBef>
                <a:buClrTx/>
                <a:buFontTx/>
                <a:buNone/>
              </a:pPr>
              <a:t>15</a:t>
            </a:fld>
            <a:endParaRPr lang="cs-CZ" altLang="cs-CZ" sz="12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0D306290-A46A-49B8-A64A-9FFBE484C8F3}"/>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2725AB30-D8D8-491F-9193-3CE73D44321E}"/>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70118894-23F1-4DA1-92D5-718E50D38FE7}"/>
              </a:ext>
            </a:extLst>
          </p:cNvPr>
          <p:cNvSpPr>
            <a:spLocks noGrp="1"/>
          </p:cNvSpPr>
          <p:nvPr>
            <p:ph idx="1"/>
          </p:nvPr>
        </p:nvSpPr>
        <p:spPr/>
        <p:txBody>
          <a:bodyPr/>
          <a:lstStyle/>
          <a:p>
            <a:pPr marL="72000" indent="0" algn="just">
              <a:lnSpc>
                <a:spcPct val="100000"/>
              </a:lnSpc>
              <a:buNone/>
            </a:pPr>
            <a:r>
              <a:rPr lang="cs-CZ" sz="1600" dirty="0"/>
              <a:t> </a:t>
            </a:r>
          </a:p>
          <a:p>
            <a:pPr algn="just">
              <a:lnSpc>
                <a:spcPct val="100000"/>
              </a:lnSpc>
            </a:pPr>
            <a:r>
              <a:rPr lang="cs-CZ" sz="1600" dirty="0"/>
              <a:t>v jednom ze starších nálezů (II. ÚS 535/03 ze dne 6. 9. 2006) se ÚS pokusil učinit jakýsi zobecňující závěr, když konstatoval, že „ačkoliv si je vědom skutečnosti, že kritérium přiměřené lhůty ve smyslu čl. 6 odst. 1 Úmluvy nelze vykládat paušálně stanovením určité konkrétní délky konání trestního stíhání … je s ohledem na rozhodovací praxi Ústavního soudu, resp. Evropského soudu pro lidská práva, zřejmé, že dobu trvání trestního řízení delší než šest let je třeba považovat za spíše výjimečnou a v případě absence zřejmých a významných důvodů pro překročení této hranice nelze trvání trestního stíhání v délce vyšší tolerovat.“</a:t>
            </a:r>
          </a:p>
          <a:p>
            <a:pPr algn="just">
              <a:lnSpc>
                <a:spcPct val="100000"/>
              </a:lnSpc>
            </a:pPr>
            <a:endParaRPr lang="cs-CZ" sz="1600" dirty="0"/>
          </a:p>
          <a:p>
            <a:pPr algn="just">
              <a:lnSpc>
                <a:spcPct val="100000"/>
              </a:lnSpc>
            </a:pPr>
            <a:r>
              <a:rPr lang="cs-CZ" sz="1600" dirty="0"/>
              <a:t>odtud vžitá představa, že řízení delší než šest let již porušuje právo na spravedlivý proces  z hlediska rychlosti </a:t>
            </a:r>
          </a:p>
          <a:p>
            <a:pPr algn="just">
              <a:lnSpc>
                <a:spcPct val="100000"/>
              </a:lnSpc>
            </a:pPr>
            <a:endParaRPr lang="cs-CZ" sz="1600" dirty="0"/>
          </a:p>
          <a:p>
            <a:pPr algn="just">
              <a:lnSpc>
                <a:spcPct val="100000"/>
              </a:lnSpc>
            </a:pPr>
            <a:r>
              <a:rPr lang="cs-CZ" sz="1600" dirty="0"/>
              <a:t>judikatura ÚS se v tomto ohledu vyjadřuje shodně s judikaturou ESLP tak, že není možné určit konkrétní hranici pro nepřiměřenou délku trestního řízení a je třeba volit individuální přístup dle konkrétních okolností případu (např.  I. ÚS 603/06 ze dne 12. 5. 2007, I. ÚS 2859/09 ze dne 8. 6. 2010).</a:t>
            </a:r>
          </a:p>
          <a:p>
            <a:endParaRPr lang="cs-CZ" sz="1600" dirty="0"/>
          </a:p>
        </p:txBody>
      </p:sp>
    </p:spTree>
    <p:extLst>
      <p:ext uri="{BB962C8B-B14F-4D97-AF65-F5344CB8AC3E}">
        <p14:creationId xmlns:p14="http://schemas.microsoft.com/office/powerpoint/2010/main" val="34693527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CEE66D87-416B-4A80-A4E1-D39137F7B292}"/>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0469E22D-F9F2-4E73-8B44-16B32EB3C939}"/>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FD4AE806-A898-4C78-A020-230AA385304D}"/>
              </a:ext>
            </a:extLst>
          </p:cNvPr>
          <p:cNvSpPr>
            <a:spLocks noGrp="1"/>
          </p:cNvSpPr>
          <p:nvPr>
            <p:ph idx="1"/>
          </p:nvPr>
        </p:nvSpPr>
        <p:spPr/>
        <p:txBody>
          <a:bodyPr/>
          <a:lstStyle/>
          <a:p>
            <a:pPr algn="just">
              <a:lnSpc>
                <a:spcPct val="100000"/>
              </a:lnSpc>
            </a:pPr>
            <a:r>
              <a:rPr lang="cs-CZ" sz="1600" dirty="0"/>
              <a:t>význam zásady rychlosti trestního řízení je podstatný, není ale vedoucím principem trestního řízení, není cílem trestního řízení, není absolutní zásadou trestního řízení </a:t>
            </a:r>
          </a:p>
          <a:p>
            <a:pPr>
              <a:lnSpc>
                <a:spcPct val="100000"/>
              </a:lnSpc>
            </a:pPr>
            <a:endParaRPr lang="cs-CZ" sz="1600" dirty="0"/>
          </a:p>
          <a:p>
            <a:pPr lvl="1" algn="just"/>
            <a:r>
              <a:rPr lang="cs-CZ" sz="1400" dirty="0"/>
              <a:t>v trestní řízení se klade mimořádný význam na to, aby věc byla správně rozhodnuta, aby byl odsouzen viník, a to jen za to, co spáchal, a aby nebyl odsouzen a potrestán nevinný </a:t>
            </a:r>
          </a:p>
          <a:p>
            <a:pPr marL="324000" lvl="1" indent="0" algn="just">
              <a:buNone/>
            </a:pPr>
            <a:endParaRPr lang="cs-CZ" altLang="cs-CZ" sz="1600" dirty="0"/>
          </a:p>
          <a:p>
            <a:pPr>
              <a:lnSpc>
                <a:spcPct val="100000"/>
              </a:lnSpc>
            </a:pPr>
            <a:r>
              <a:rPr lang="cs-CZ" altLang="cs-CZ" sz="1600" dirty="0"/>
              <a:t>průtah v některé fázi trestního řízení je tolerovatelný, pokud řízení jako celek je skončeno v přiměřené lhůtě </a:t>
            </a:r>
          </a:p>
          <a:p>
            <a:pPr marL="72000" indent="0" algn="just">
              <a:lnSpc>
                <a:spcPct val="100000"/>
              </a:lnSpc>
              <a:buNone/>
            </a:pPr>
            <a:endParaRPr lang="cs-CZ" altLang="cs-CZ" sz="1600" dirty="0"/>
          </a:p>
          <a:p>
            <a:pPr algn="just">
              <a:lnSpc>
                <a:spcPct val="100000"/>
              </a:lnSpc>
            </a:pPr>
            <a:r>
              <a:rPr lang="cs-CZ" altLang="cs-CZ" sz="1600" dirty="0" err="1"/>
              <a:t>Barfuss</a:t>
            </a:r>
            <a:r>
              <a:rPr lang="cs-CZ" altLang="cs-CZ" sz="1600" dirty="0"/>
              <a:t> proti České republice, rozsudek ze dne 31.7.2000</a:t>
            </a:r>
          </a:p>
          <a:p>
            <a:pPr lvl="1" algn="just"/>
            <a:endParaRPr lang="cs-CZ" altLang="cs-CZ" sz="1600" dirty="0"/>
          </a:p>
          <a:p>
            <a:pPr lvl="1" algn="just"/>
            <a:r>
              <a:rPr lang="cs-CZ" altLang="cs-CZ" sz="1400" dirty="0"/>
              <a:t>délka trestního řízení 3 roky 10 měsíců a 7 dní není s ohledem na výše uvedená </a:t>
            </a:r>
            <a:r>
              <a:rPr lang="cs-CZ" altLang="cs-CZ" sz="1400" dirty="0" err="1"/>
              <a:t>kriteria</a:t>
            </a:r>
            <a:r>
              <a:rPr lang="cs-CZ" altLang="cs-CZ" sz="1400" dirty="0"/>
              <a:t> přiměřenou dobou trvaní trestního procesu </a:t>
            </a:r>
          </a:p>
          <a:p>
            <a:pPr marL="324000" lvl="1" indent="0" algn="just">
              <a:buNone/>
            </a:pPr>
            <a:endParaRPr lang="cs-CZ" altLang="cs-CZ" sz="1600" dirty="0"/>
          </a:p>
          <a:p>
            <a:pPr>
              <a:lnSpc>
                <a:spcPct val="100000"/>
              </a:lnSpc>
            </a:pPr>
            <a:r>
              <a:rPr lang="cs-CZ" altLang="cs-CZ" sz="1600" dirty="0"/>
              <a:t>Van Pelt proti Francii,  rozsudek ze dne 23.5.2000</a:t>
            </a:r>
          </a:p>
          <a:p>
            <a:pPr lvl="1" algn="just"/>
            <a:endParaRPr lang="cs-CZ" altLang="cs-CZ" sz="1600" dirty="0"/>
          </a:p>
          <a:p>
            <a:pPr lvl="1" algn="just"/>
            <a:r>
              <a:rPr lang="cs-CZ" altLang="cs-CZ" sz="1400" dirty="0"/>
              <a:t>trestní řízení v délce 8 let 8 měsíců a 20 dní bylo považováno s ohledem na složitost věci, vysoký počet obviněných, jejich přítomnost v zahraničí a potřebu právního styku s cizinou za přiměřené</a:t>
            </a:r>
          </a:p>
          <a:p>
            <a:endParaRPr lang="cs-CZ" altLang="cs-CZ" sz="1600" dirty="0"/>
          </a:p>
          <a:p>
            <a:endParaRPr lang="cs-CZ" sz="1600" dirty="0"/>
          </a:p>
        </p:txBody>
      </p:sp>
    </p:spTree>
    <p:extLst>
      <p:ext uri="{BB962C8B-B14F-4D97-AF65-F5344CB8AC3E}">
        <p14:creationId xmlns:p14="http://schemas.microsoft.com/office/powerpoint/2010/main" val="1976470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9296A8B-FB2B-4D90-93AD-7997785722A2}"/>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05CD91DA-9E1A-4C97-B337-A362060540FE}"/>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A97B67C9-76D9-4AB7-8209-7DFE42057119}"/>
              </a:ext>
            </a:extLst>
          </p:cNvPr>
          <p:cNvSpPr>
            <a:spLocks noGrp="1"/>
          </p:cNvSpPr>
          <p:nvPr>
            <p:ph idx="1"/>
          </p:nvPr>
        </p:nvSpPr>
        <p:spPr/>
        <p:txBody>
          <a:bodyPr/>
          <a:lstStyle/>
          <a:p>
            <a:pPr algn="just">
              <a:lnSpc>
                <a:spcPct val="100000"/>
              </a:lnSpc>
            </a:pPr>
            <a:r>
              <a:rPr lang="cs-CZ" sz="1600" dirty="0">
                <a:effectLst/>
                <a:latin typeface="Arial" panose="020B0604020202020204" pitchFamily="34" charset="0"/>
              </a:rPr>
              <a:t>dojde-li k porušení práva na spravedlivý proces z hlediska rychlosti trestního řízení, musí to stát obviněnému kompenzovat (dále srov. </a:t>
            </a:r>
            <a:r>
              <a:rPr lang="cs-CZ" sz="1600" dirty="0">
                <a:effectLst/>
                <a:latin typeface="Arial" panose="020B0604020202020204" pitchFamily="34" charset="0"/>
                <a:hlinkClick r:id="rId2"/>
              </a:rPr>
              <a:t>https://www.mvcr.cz/</a:t>
            </a:r>
            <a:r>
              <a:rPr lang="cs-CZ" sz="1600" dirty="0" err="1">
                <a:effectLst/>
                <a:latin typeface="Arial" panose="020B0604020202020204" pitchFamily="34" charset="0"/>
                <a:hlinkClick r:id="rId2"/>
              </a:rPr>
              <a:t>clanek</a:t>
            </a:r>
            <a:r>
              <a:rPr lang="cs-CZ" sz="1600" dirty="0">
                <a:effectLst/>
                <a:latin typeface="Arial" panose="020B0604020202020204" pitchFamily="34" charset="0"/>
                <a:hlinkClick r:id="rId2"/>
              </a:rPr>
              <a:t>/rychlost-trestniho-rizeni.aspx</a:t>
            </a:r>
            <a:r>
              <a:rPr lang="cs-CZ" sz="1600" dirty="0">
                <a:effectLst/>
                <a:latin typeface="Arial" panose="020B0604020202020204" pitchFamily="34" charset="0"/>
              </a:rPr>
              <a:t>) </a:t>
            </a:r>
          </a:p>
          <a:p>
            <a:pPr algn="just">
              <a:lnSpc>
                <a:spcPct val="100000"/>
              </a:lnSpc>
            </a:pPr>
            <a:endParaRPr lang="cs-CZ" sz="1600" dirty="0">
              <a:latin typeface="Arial" panose="020B0604020202020204" pitchFamily="34" charset="0"/>
            </a:endParaRPr>
          </a:p>
          <a:p>
            <a:pPr algn="just">
              <a:lnSpc>
                <a:spcPct val="100000"/>
              </a:lnSpc>
            </a:pPr>
            <a:r>
              <a:rPr lang="cs-CZ" sz="1600" dirty="0">
                <a:effectLst/>
                <a:latin typeface="Arial" panose="020B0604020202020204" pitchFamily="34" charset="0"/>
              </a:rPr>
              <a:t>spravedlivé  finanční zadostiučinění, např. </a:t>
            </a:r>
          </a:p>
          <a:p>
            <a:pPr algn="just">
              <a:lnSpc>
                <a:spcPct val="100000"/>
              </a:lnSpc>
            </a:pPr>
            <a:endParaRPr lang="cs-CZ" sz="1600" dirty="0">
              <a:latin typeface="Arial" panose="020B0604020202020204" pitchFamily="34" charset="0"/>
            </a:endParaRPr>
          </a:p>
          <a:p>
            <a:pPr lvl="1" algn="just"/>
            <a:r>
              <a:rPr lang="cs-CZ" sz="1400" dirty="0">
                <a:effectLst/>
                <a:latin typeface="Arial" panose="020B0604020202020204" pitchFamily="34" charset="0"/>
              </a:rPr>
              <a:t>věc č. 3331/02 – Břetislav </a:t>
            </a:r>
            <a:r>
              <a:rPr lang="cs-CZ" sz="1400" dirty="0" err="1">
                <a:effectLst/>
                <a:latin typeface="Arial" panose="020B0604020202020204" pitchFamily="34" charset="0"/>
              </a:rPr>
              <a:t>Bačák</a:t>
            </a:r>
            <a:r>
              <a:rPr lang="cs-CZ" sz="1400" dirty="0">
                <a:effectLst/>
                <a:latin typeface="Arial" panose="020B0604020202020204" pitchFamily="34" charset="0"/>
              </a:rPr>
              <a:t> proti ČR ( přiznáno 7700 €) </a:t>
            </a:r>
          </a:p>
          <a:p>
            <a:pPr lvl="1" algn="just"/>
            <a:r>
              <a:rPr lang="cs-CZ" sz="1400" dirty="0">
                <a:effectLst/>
                <a:latin typeface="Arial" panose="020B0604020202020204" pitchFamily="34" charset="0"/>
              </a:rPr>
              <a:t>věc č. 20252/03 – Regina Rázlová proti ČR (přiznáno 5000 €) </a:t>
            </a:r>
          </a:p>
          <a:p>
            <a:pPr lvl="1" algn="just"/>
            <a:r>
              <a:rPr lang="cs-CZ" sz="1400" dirty="0">
                <a:effectLst/>
                <a:latin typeface="Arial" panose="020B0604020202020204" pitchFamily="34" charset="0"/>
              </a:rPr>
              <a:t>věc č.75455/01 – Ali Mohamed </a:t>
            </a:r>
            <a:r>
              <a:rPr lang="cs-CZ" sz="1400" dirty="0" err="1">
                <a:effectLst/>
                <a:latin typeface="Arial" panose="020B0604020202020204" pitchFamily="34" charset="0"/>
              </a:rPr>
              <a:t>Tariq</a:t>
            </a:r>
            <a:r>
              <a:rPr lang="cs-CZ" sz="1400" dirty="0">
                <a:effectLst/>
                <a:latin typeface="Arial" panose="020B0604020202020204" pitchFamily="34" charset="0"/>
              </a:rPr>
              <a:t> proti ČR (přiznáno7000 €) </a:t>
            </a:r>
          </a:p>
          <a:p>
            <a:pPr lvl="1" algn="just"/>
            <a:r>
              <a:rPr lang="cs-CZ" sz="1400" dirty="0">
                <a:effectLst/>
                <a:latin typeface="Arial" panose="020B0604020202020204" pitchFamily="34" charset="0"/>
              </a:rPr>
              <a:t>věcč.70847/01 – Petr Volf proti ČR (přiznáno5 990 €)  </a:t>
            </a:r>
          </a:p>
          <a:p>
            <a:pPr lvl="1" algn="just"/>
            <a:endParaRPr lang="cs-CZ" sz="1400" dirty="0">
              <a:effectLst/>
              <a:latin typeface="Arial" panose="020B0604020202020204" pitchFamily="34" charset="0"/>
            </a:endParaRPr>
          </a:p>
          <a:p>
            <a:pPr lvl="1" algn="just"/>
            <a:r>
              <a:rPr lang="cs-CZ" sz="1400" dirty="0">
                <a:effectLst/>
                <a:latin typeface="Arial" panose="020B0604020202020204" pitchFamily="34" charset="0"/>
              </a:rPr>
              <a:t>ESLP se dokonce dopracoval k tomu, že v sérii deseti rozsudků o stížnostech  směřujících proti Itálii (např. ve věcech </a:t>
            </a:r>
            <a:r>
              <a:rPr lang="cs-CZ" sz="1400" dirty="0" err="1">
                <a:effectLst/>
                <a:latin typeface="Arial" panose="020B0604020202020204" pitchFamily="34" charset="0"/>
              </a:rPr>
              <a:t>Riccardi</a:t>
            </a:r>
            <a:r>
              <a:rPr lang="cs-CZ" sz="1400" dirty="0">
                <a:effectLst/>
                <a:latin typeface="Arial" panose="020B0604020202020204" pitchFamily="34" charset="0"/>
              </a:rPr>
              <a:t> Pizzami - </a:t>
            </a:r>
            <a:r>
              <a:rPr lang="cs-CZ" sz="1400" dirty="0" err="1">
                <a:effectLst/>
                <a:latin typeface="Arial" panose="020B0604020202020204" pitchFamily="34" charset="0"/>
              </a:rPr>
              <a:t>Application</a:t>
            </a:r>
            <a:r>
              <a:rPr lang="cs-CZ" sz="1400" dirty="0">
                <a:effectLst/>
                <a:latin typeface="Arial" panose="020B0604020202020204" pitchFamily="34" charset="0"/>
              </a:rPr>
              <a:t> no. 62361/00, </a:t>
            </a:r>
            <a:r>
              <a:rPr lang="cs-CZ" sz="1400" dirty="0" err="1">
                <a:effectLst/>
                <a:latin typeface="Arial" panose="020B0604020202020204" pitchFamily="34" charset="0"/>
              </a:rPr>
              <a:t>Giuseppina</a:t>
            </a:r>
            <a:r>
              <a:rPr lang="cs-CZ" sz="1400" dirty="0">
                <a:effectLst/>
                <a:latin typeface="Arial" panose="020B0604020202020204" pitchFamily="34" charset="0"/>
              </a:rPr>
              <a:t> a </a:t>
            </a:r>
            <a:r>
              <a:rPr lang="cs-CZ" sz="1400" dirty="0" err="1">
                <a:effectLst/>
                <a:latin typeface="Arial" panose="020B0604020202020204" pitchFamily="34" charset="0"/>
              </a:rPr>
              <a:t>Orestina</a:t>
            </a:r>
            <a:r>
              <a:rPr lang="cs-CZ" sz="1400" dirty="0">
                <a:effectLst/>
                <a:latin typeface="Arial" panose="020B0604020202020204" pitchFamily="34" charset="0"/>
              </a:rPr>
              <a:t> </a:t>
            </a:r>
            <a:r>
              <a:rPr lang="cs-CZ" sz="1400" dirty="0" err="1">
                <a:effectLst/>
                <a:latin typeface="Arial" panose="020B0604020202020204" pitchFamily="34" charset="0"/>
              </a:rPr>
              <a:t>Procaccini</a:t>
            </a:r>
            <a:r>
              <a:rPr lang="cs-CZ" sz="1400" dirty="0">
                <a:effectLst/>
                <a:latin typeface="Arial" panose="020B0604020202020204" pitchFamily="34" charset="0"/>
              </a:rPr>
              <a:t> - </a:t>
            </a:r>
            <a:r>
              <a:rPr lang="cs-CZ" sz="1400" dirty="0" err="1">
                <a:effectLst/>
                <a:latin typeface="Arial" panose="020B0604020202020204" pitchFamily="34" charset="0"/>
              </a:rPr>
              <a:t>Application</a:t>
            </a:r>
            <a:r>
              <a:rPr lang="cs-CZ" sz="1400" dirty="0">
                <a:effectLst/>
                <a:latin typeface="Arial" panose="020B0604020202020204" pitchFamily="34" charset="0"/>
              </a:rPr>
              <a:t> no.65075/01, Musci - </a:t>
            </a:r>
            <a:r>
              <a:rPr lang="cs-CZ" sz="1400" dirty="0" err="1">
                <a:effectLst/>
                <a:latin typeface="Arial" panose="020B0604020202020204" pitchFamily="34" charset="0"/>
              </a:rPr>
              <a:t>Application</a:t>
            </a:r>
            <a:r>
              <a:rPr lang="cs-CZ" sz="1400" dirty="0">
                <a:effectLst/>
                <a:latin typeface="Arial" panose="020B0604020202020204" pitchFamily="34" charset="0"/>
              </a:rPr>
              <a:t> no.64699/01, vydaných dne 10.11.2014, stanovil jakýsi sazebník výše finančního zadostiučinění za rok trvání řízení (nikoli za rok průtahů či zpoždění), který tento soud pokládá za přiměřenou úhradu </a:t>
            </a:r>
          </a:p>
          <a:p>
            <a:pPr lvl="1" algn="just"/>
            <a:endParaRPr lang="cs-CZ" sz="1400" dirty="0">
              <a:latin typeface="Arial" panose="020B0604020202020204" pitchFamily="34" charset="0"/>
            </a:endParaRPr>
          </a:p>
          <a:p>
            <a:pPr lvl="1" algn="just"/>
            <a:r>
              <a:rPr lang="cs-CZ" sz="1400" dirty="0">
                <a:latin typeface="Arial" panose="020B0604020202020204" pitchFamily="34" charset="0"/>
              </a:rPr>
              <a:t>n</a:t>
            </a:r>
            <a:r>
              <a:rPr lang="cs-CZ" sz="1400" dirty="0">
                <a:effectLst/>
                <a:latin typeface="Arial" panose="020B0604020202020204" pitchFamily="34" charset="0"/>
              </a:rPr>
              <a:t>apř. za rok trvání řízení pokládá za vhodné poskytnout stěžovateli satisfakci 1000 až 1500 € </a:t>
            </a:r>
            <a:endParaRPr lang="cs-CZ" sz="1600" dirty="0">
              <a:latin typeface="Arial" panose="020B0604020202020204" pitchFamily="34" charset="0"/>
            </a:endParaRPr>
          </a:p>
          <a:p>
            <a:endParaRPr lang="cs-CZ" sz="1600" dirty="0"/>
          </a:p>
        </p:txBody>
      </p:sp>
    </p:spTree>
    <p:extLst>
      <p:ext uri="{BB962C8B-B14F-4D97-AF65-F5344CB8AC3E}">
        <p14:creationId xmlns:p14="http://schemas.microsoft.com/office/powerpoint/2010/main" val="42932742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DECFB298-EF5B-42CA-A7A7-BB0169E40F3F}"/>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58BF2D9E-910B-4CA7-B634-5F50049F5E4C}"/>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55570B65-793C-4F35-8B12-F2ABD9705995}"/>
              </a:ext>
            </a:extLst>
          </p:cNvPr>
          <p:cNvSpPr>
            <a:spLocks noGrp="1"/>
          </p:cNvSpPr>
          <p:nvPr>
            <p:ph idx="1"/>
          </p:nvPr>
        </p:nvSpPr>
        <p:spPr/>
        <p:txBody>
          <a:bodyPr/>
          <a:lstStyle/>
          <a:p>
            <a:pPr algn="just">
              <a:lnSpc>
                <a:spcPct val="100000"/>
              </a:lnSpc>
            </a:pPr>
            <a:r>
              <a:rPr lang="cs-CZ" sz="1600" dirty="0"/>
              <a:t>zmírnění trestu nebo zastavení trestního stíhání </a:t>
            </a:r>
          </a:p>
          <a:p>
            <a:pPr algn="just">
              <a:lnSpc>
                <a:spcPct val="100000"/>
              </a:lnSpc>
            </a:pPr>
            <a:endParaRPr lang="cs-CZ" sz="1600" dirty="0">
              <a:effectLst/>
              <a:latin typeface="Arial" panose="020B0604020202020204" pitchFamily="34" charset="0"/>
            </a:endParaRPr>
          </a:p>
          <a:p>
            <a:pPr algn="just">
              <a:lnSpc>
                <a:spcPct val="100000"/>
              </a:lnSpc>
            </a:pPr>
            <a:r>
              <a:rPr lang="cs-CZ" sz="1600" dirty="0">
                <a:effectLst/>
                <a:latin typeface="Arial" panose="020B0604020202020204" pitchFamily="34" charset="0"/>
              </a:rPr>
              <a:t>ESLP nevyvodil z porušení článku 6/1  Úmluvy povinnost smluvního státu automaticky kompenzovat průtahy v řízení zastavením trestního stíhání nebo zmírněním trestu, současně takovou formu kompenzace připustil </a:t>
            </a:r>
          </a:p>
          <a:p>
            <a:pPr algn="just">
              <a:lnSpc>
                <a:spcPct val="100000"/>
              </a:lnSpc>
            </a:pPr>
            <a:endParaRPr lang="cs-CZ" sz="1600" dirty="0">
              <a:effectLst/>
              <a:latin typeface="Arial" panose="020B0604020202020204" pitchFamily="34" charset="0"/>
            </a:endParaRPr>
          </a:p>
          <a:p>
            <a:pPr algn="just">
              <a:lnSpc>
                <a:spcPct val="100000"/>
              </a:lnSpc>
            </a:pPr>
            <a:r>
              <a:rPr lang="cs-CZ" sz="1600" dirty="0">
                <a:effectLst/>
                <a:latin typeface="Arial" panose="020B0604020202020204" pitchFamily="34" charset="0"/>
              </a:rPr>
              <a:t>takové formy kompenzace považuje ESLP za dostatečnou nápravu porušeného práva, jestliže je národní soud použije výslovně proto, že bylo porušeno právo na projednání věci v přiměřené lhůtě, a pokud jde o zmírnění trestu, uvede, v jaké míře byl trest z tohoto důvodu zmírněn</a:t>
            </a:r>
          </a:p>
          <a:p>
            <a:pPr marL="72000" indent="0" algn="just">
              <a:lnSpc>
                <a:spcPct val="100000"/>
              </a:lnSpc>
              <a:buNone/>
            </a:pPr>
            <a:endParaRPr lang="cs-CZ" sz="1600" dirty="0">
              <a:effectLst/>
              <a:latin typeface="Arial" panose="020B0604020202020204" pitchFamily="34" charset="0"/>
            </a:endParaRPr>
          </a:p>
          <a:p>
            <a:pPr lvl="1" algn="just"/>
            <a:r>
              <a:rPr lang="cs-CZ" sz="1400" dirty="0">
                <a:effectLst/>
                <a:latin typeface="Arial" panose="020B0604020202020204" pitchFamily="34" charset="0"/>
              </a:rPr>
              <a:t>v rozhodovací praxi ÚS převládalo stanovisko, že  toliko z důvodu průtahů v řízení nemůže být zásadně trestní stíhání zastaveno (srov. II.ÚS 32/03, II.ÚS 7/03, II. ÚS 527/03, III. ÚS 217/03, III. ÚS 95/04,IV. ÚS 8/03). ÚS konstatuje se, že porušení práva na spravedlivý proces v podobě nepřiměřených průtahů nezakládá důvody pro analogické použití § 11/1j </a:t>
            </a:r>
            <a:r>
              <a:rPr lang="cs-CZ" sz="1400" dirty="0" err="1">
                <a:effectLst/>
                <a:latin typeface="Arial" panose="020B0604020202020204" pitchFamily="34" charset="0"/>
              </a:rPr>
              <a:t>TrŘ</a:t>
            </a:r>
            <a:endParaRPr lang="cs-CZ" sz="1400" dirty="0">
              <a:latin typeface="Arial" panose="020B0604020202020204" pitchFamily="34" charset="0"/>
            </a:endParaRPr>
          </a:p>
          <a:p>
            <a:pPr lvl="1" algn="just"/>
            <a:endParaRPr lang="cs-CZ" sz="1400" dirty="0">
              <a:effectLst/>
              <a:latin typeface="Arial" panose="020B0604020202020204" pitchFamily="34" charset="0"/>
            </a:endParaRPr>
          </a:p>
          <a:p>
            <a:pPr lvl="1" algn="just"/>
            <a:r>
              <a:rPr lang="cs-CZ" sz="1400" dirty="0">
                <a:effectLst/>
                <a:latin typeface="Arial" panose="020B0604020202020204" pitchFamily="34" charset="0"/>
              </a:rPr>
              <a:t>I. ÚS 554/04 - nepřiměřenou délku řízení je potřebné „promítnout do výše a druhu ukládaného trestu“;  navíc se zde hypoteticky připouští i možnost zastavení trestního stíhání, což však představuje podle ÚS „spíše krajní prostředek použitelný za předpokladu, že by obecný soud nalezl po zhodnocení všech shora uvedených skutečností podmínky pro postup dle § 223/2 </a:t>
            </a:r>
            <a:r>
              <a:rPr lang="cs-CZ" sz="1400" dirty="0" err="1">
                <a:effectLst/>
                <a:latin typeface="Arial" panose="020B0604020202020204" pitchFamily="34" charset="0"/>
              </a:rPr>
              <a:t>TrŘ</a:t>
            </a:r>
            <a:r>
              <a:rPr lang="cs-CZ" sz="1400" dirty="0">
                <a:effectLst/>
                <a:latin typeface="Arial" panose="020B0604020202020204" pitchFamily="34" charset="0"/>
              </a:rPr>
              <a:t>  (podmíněné zastavení trestního stíhání a narovnání) ve spojení s § 172/2c </a:t>
            </a:r>
            <a:r>
              <a:rPr lang="cs-CZ" sz="1400" dirty="0" err="1">
                <a:effectLst/>
                <a:latin typeface="Arial" panose="020B0604020202020204" pitchFamily="34" charset="0"/>
              </a:rPr>
              <a:t>TrŘ</a:t>
            </a:r>
            <a:r>
              <a:rPr lang="cs-CZ" sz="1400" dirty="0">
                <a:effectLst/>
                <a:latin typeface="Arial" panose="020B0604020202020204" pitchFamily="34" charset="0"/>
              </a:rPr>
              <a:t> , resp. § 257/1c </a:t>
            </a:r>
            <a:r>
              <a:rPr lang="cs-CZ" sz="1400" dirty="0" err="1">
                <a:effectLst/>
                <a:latin typeface="Arial" panose="020B0604020202020204" pitchFamily="34" charset="0"/>
              </a:rPr>
              <a:t>TrŘ</a:t>
            </a:r>
            <a:r>
              <a:rPr lang="cs-CZ" sz="1400" dirty="0">
                <a:effectLst/>
                <a:latin typeface="Arial" panose="020B0604020202020204" pitchFamily="34" charset="0"/>
              </a:rPr>
              <a:t> (odvolací soud trestní řízení zastaví, existuje-li  zde okolnost, která by odůvodňovala zastavení trestního stíhání soudem prvního stupně)</a:t>
            </a:r>
            <a:endParaRPr lang="cs-CZ" sz="1400" dirty="0"/>
          </a:p>
        </p:txBody>
      </p:sp>
    </p:spTree>
    <p:extLst>
      <p:ext uri="{BB962C8B-B14F-4D97-AF65-F5344CB8AC3E}">
        <p14:creationId xmlns:p14="http://schemas.microsoft.com/office/powerpoint/2010/main" val="1161893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a:extLst>
              <a:ext uri="{FF2B5EF4-FFF2-40B4-BE49-F238E27FC236}">
                <a16:creationId xmlns:a16="http://schemas.microsoft.com/office/drawing/2014/main" id="{8C8AD163-06DF-4E85-9B53-822A8298098F}"/>
              </a:ext>
            </a:extLst>
          </p:cNvPr>
          <p:cNvSpPr>
            <a:spLocks noGrp="1" noChangeArrowheads="1"/>
          </p:cNvSpPr>
          <p:nvPr>
            <p:ph type="title"/>
          </p:nvPr>
        </p:nvSpPr>
        <p:spPr/>
        <p:txBody>
          <a:bodyPr/>
          <a:lstStyle/>
          <a:p>
            <a:pPr eaLnBrk="1" hangingPunct="1"/>
            <a:r>
              <a:rPr lang="cs-CZ" altLang="cs-CZ" b="1"/>
              <a:t>Základní charakteristika trestního řízení </a:t>
            </a:r>
            <a:endParaRPr lang="cs-CZ" altLang="cs-CZ"/>
          </a:p>
        </p:txBody>
      </p:sp>
      <p:sp>
        <p:nvSpPr>
          <p:cNvPr id="7171" name="Zástupný symbol pro obsah 2">
            <a:extLst>
              <a:ext uri="{FF2B5EF4-FFF2-40B4-BE49-F238E27FC236}">
                <a16:creationId xmlns:a16="http://schemas.microsoft.com/office/drawing/2014/main" id="{210F8038-4999-4AD8-AF2C-39ED0B17FCC8}"/>
              </a:ext>
            </a:extLst>
          </p:cNvPr>
          <p:cNvSpPr>
            <a:spLocks noGrp="1" noChangeArrowheads="1"/>
          </p:cNvSpPr>
          <p:nvPr>
            <p:ph idx="1"/>
          </p:nvPr>
        </p:nvSpPr>
        <p:spPr/>
        <p:txBody>
          <a:bodyPr/>
          <a:lstStyle/>
          <a:p>
            <a:pPr algn="just" eaLnBrk="1" hangingPunct="1">
              <a:lnSpc>
                <a:spcPct val="100000"/>
              </a:lnSpc>
            </a:pPr>
            <a:r>
              <a:rPr lang="cs-CZ" altLang="cs-CZ" sz="2000" dirty="0"/>
              <a:t>trestním řízením se rozumí zákonem stanovený postup OČTŘ a dalších subjektů podílejících se na tomto postupu s cílem zjištění  trestných činů a jejich pachatelů a jejich spravedlivého potrestání, jakož  i zajištění výkonu  rozhodnutí  o potrestání </a:t>
            </a:r>
          </a:p>
          <a:p>
            <a:pPr algn="just" eaLnBrk="1" hangingPunct="1">
              <a:lnSpc>
                <a:spcPct val="100000"/>
              </a:lnSpc>
              <a:buFont typeface="Wingdings" panose="05000000000000000000" pitchFamily="2" charset="2"/>
              <a:buNone/>
            </a:pPr>
            <a:endParaRPr lang="cs-CZ" altLang="cs-CZ" sz="2000" dirty="0"/>
          </a:p>
          <a:p>
            <a:pPr lvl="1" algn="just" eaLnBrk="1" hangingPunct="1"/>
            <a:r>
              <a:rPr lang="cs-CZ" altLang="cs-CZ" sz="1800" dirty="0"/>
              <a:t>jedná se fakticky o účel trestního řízení upravený v § 1 </a:t>
            </a:r>
            <a:r>
              <a:rPr lang="cs-CZ" altLang="cs-CZ" sz="1800" dirty="0" err="1"/>
              <a:t>TrŘ</a:t>
            </a:r>
            <a:endParaRPr lang="cs-CZ" altLang="cs-CZ" sz="1800" dirty="0"/>
          </a:p>
          <a:p>
            <a:pPr lvl="1" algn="just" eaLnBrk="1" hangingPunct="1">
              <a:buFont typeface="Wingdings" panose="05000000000000000000" pitchFamily="2" charset="2"/>
              <a:buNone/>
            </a:pPr>
            <a:endParaRPr lang="cs-CZ" altLang="cs-CZ" sz="1800" dirty="0"/>
          </a:p>
          <a:p>
            <a:pPr lvl="1" algn="just" eaLnBrk="1" hangingPunct="1"/>
            <a:r>
              <a:rPr lang="cs-CZ" altLang="cs-CZ" sz="1800" dirty="0"/>
              <a:t>účelem trestního řízení však není jen potírání kriminality, ale i  </a:t>
            </a:r>
          </a:p>
          <a:p>
            <a:pPr lvl="1" algn="just" eaLnBrk="1" hangingPunct="1">
              <a:buFont typeface="Wingdings" panose="05000000000000000000" pitchFamily="2" charset="2"/>
              <a:buNone/>
            </a:pPr>
            <a:endParaRPr lang="cs-CZ" altLang="cs-CZ" sz="1800" dirty="0"/>
          </a:p>
          <a:p>
            <a:pPr marL="1200150" lvl="2" indent="-285750" algn="just" eaLnBrk="1" hangingPunct="1">
              <a:lnSpc>
                <a:spcPct val="100000"/>
              </a:lnSpc>
              <a:buFont typeface="Arial" panose="020B0604020202020204" pitchFamily="34" charset="0"/>
              <a:buChar char="•"/>
            </a:pPr>
            <a:r>
              <a:rPr lang="cs-CZ" altLang="cs-CZ" dirty="0"/>
              <a:t>právo odepřít výpověď dle  § 100 </a:t>
            </a:r>
            <a:r>
              <a:rPr lang="cs-CZ" altLang="cs-CZ" dirty="0" err="1"/>
              <a:t>TrŘ</a:t>
            </a:r>
            <a:endParaRPr lang="cs-CZ" altLang="cs-CZ" dirty="0"/>
          </a:p>
          <a:p>
            <a:pPr marL="1200150" lvl="2" indent="-285750" algn="just" eaLnBrk="1" hangingPunct="1">
              <a:lnSpc>
                <a:spcPct val="100000"/>
              </a:lnSpc>
              <a:buFont typeface="Arial" panose="020B0604020202020204" pitchFamily="34" charset="0"/>
              <a:buChar char="•"/>
            </a:pPr>
            <a:endParaRPr lang="cs-CZ" altLang="cs-CZ" dirty="0"/>
          </a:p>
          <a:p>
            <a:pPr marL="1200150" lvl="2" indent="-285750" algn="just" eaLnBrk="1" hangingPunct="1">
              <a:lnSpc>
                <a:spcPct val="100000"/>
              </a:lnSpc>
              <a:buFont typeface="Arial" panose="020B0604020202020204" pitchFamily="34" charset="0"/>
              <a:buChar char="•"/>
            </a:pPr>
            <a:r>
              <a:rPr lang="cs-CZ" altLang="cs-CZ" dirty="0"/>
              <a:t>důvěra občanů  v trestní řízení a v činnost OČTŘ - viz právo na spravedlivý proces (fair </a:t>
            </a:r>
            <a:r>
              <a:rPr lang="cs-CZ" altLang="cs-CZ" dirty="0" err="1"/>
              <a:t>trail</a:t>
            </a:r>
            <a:r>
              <a:rPr lang="cs-CZ" altLang="cs-CZ" dirty="0"/>
              <a:t>) atd. </a:t>
            </a:r>
          </a:p>
          <a:p>
            <a:pPr marL="1200150" lvl="2" indent="-285750" algn="just" eaLnBrk="1" hangingPunct="1">
              <a:lnSpc>
                <a:spcPct val="100000"/>
              </a:lnSpc>
              <a:buFont typeface="Arial" panose="020B0604020202020204" pitchFamily="34" charset="0"/>
              <a:buChar char="•"/>
            </a:pPr>
            <a:endParaRPr lang="cs-CZ" altLang="cs-CZ" dirty="0"/>
          </a:p>
          <a:p>
            <a:pPr marL="1200150" lvl="2" indent="-285750" algn="just" eaLnBrk="1" hangingPunct="1">
              <a:lnSpc>
                <a:spcPct val="100000"/>
              </a:lnSpc>
              <a:buFont typeface="Arial" panose="020B0604020202020204" pitchFamily="34" charset="0"/>
              <a:buChar char="•"/>
            </a:pPr>
            <a:r>
              <a:rPr lang="cs-CZ" altLang="cs-CZ" dirty="0"/>
              <a:t>výchovné působení  ve vztahu ke společnosti  - délka trestního řízení </a:t>
            </a:r>
            <a:r>
              <a:rPr lang="cs-CZ" altLang="cs-CZ" dirty="0">
                <a:sym typeface="Wingdings" panose="05000000000000000000" pitchFamily="2" charset="2"/>
              </a:rPr>
              <a:t></a:t>
            </a:r>
            <a:endParaRPr lang="cs-CZ" altLang="cs-CZ" dirty="0"/>
          </a:p>
          <a:p>
            <a:pPr marL="1200150" lvl="2" indent="-285750" algn="just" eaLnBrk="1" hangingPunct="1">
              <a:lnSpc>
                <a:spcPct val="100000"/>
              </a:lnSpc>
              <a:buFont typeface="Arial" panose="020B0604020202020204" pitchFamily="34" charset="0"/>
              <a:buChar char="•"/>
            </a:pPr>
            <a:endParaRPr lang="cs-CZ" altLang="cs-CZ" dirty="0"/>
          </a:p>
          <a:p>
            <a:pPr marL="1200150" lvl="2" indent="-285750" algn="just" eaLnBrk="1" hangingPunct="1">
              <a:lnSpc>
                <a:spcPct val="100000"/>
              </a:lnSpc>
              <a:buFont typeface="Arial" panose="020B0604020202020204" pitchFamily="34" charset="0"/>
              <a:buChar char="•"/>
            </a:pPr>
            <a:r>
              <a:rPr lang="cs-CZ" altLang="cs-CZ" dirty="0"/>
              <a:t>předcházení a zamezování kriminality - úcta k právu</a:t>
            </a:r>
          </a:p>
          <a:p>
            <a:pPr eaLnBrk="1" hangingPunct="1">
              <a:buFont typeface="Wingdings" panose="05000000000000000000" pitchFamily="2" charset="2"/>
              <a:buNone/>
            </a:pPr>
            <a:endParaRPr lang="cs-CZ" altLang="cs-CZ" dirty="0"/>
          </a:p>
          <a:p>
            <a:pPr eaLnBrk="1" hangingPunct="1"/>
            <a:endParaRPr lang="cs-CZ" altLang="cs-CZ" dirty="0"/>
          </a:p>
        </p:txBody>
      </p:sp>
      <p:sp>
        <p:nvSpPr>
          <p:cNvPr id="7172" name="Zástupný symbol pro číslo snímku 5">
            <a:extLst>
              <a:ext uri="{FF2B5EF4-FFF2-40B4-BE49-F238E27FC236}">
                <a16:creationId xmlns:a16="http://schemas.microsoft.com/office/drawing/2014/main" id="{9800E5AE-56DD-4B18-A002-DB645FBB7E41}"/>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741F1C20-4E0B-460C-B277-A39F075CC2B0}" type="slidenum">
              <a:rPr lang="cs-CZ" altLang="cs-CZ" sz="1200"/>
              <a:pPr>
                <a:spcBef>
                  <a:spcPct val="0"/>
                </a:spcBef>
                <a:buClrTx/>
                <a:buFontTx/>
                <a:buNone/>
              </a:pPr>
              <a:t>2</a:t>
            </a:fld>
            <a:endParaRPr lang="cs-CZ" altLang="cs-CZ" sz="12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a:extLst>
              <a:ext uri="{FF2B5EF4-FFF2-40B4-BE49-F238E27FC236}">
                <a16:creationId xmlns:a16="http://schemas.microsoft.com/office/drawing/2014/main" id="{8E7ED66F-08F7-4507-9B3D-7B5E4A216663}"/>
              </a:ext>
            </a:extLst>
          </p:cNvPr>
          <p:cNvSpPr>
            <a:spLocks noGrp="1" noChangeArrowheads="1"/>
          </p:cNvSpPr>
          <p:nvPr>
            <p:ph type="title"/>
          </p:nvPr>
        </p:nvSpPr>
        <p:spPr/>
        <p:txBody>
          <a:bodyPr/>
          <a:lstStyle/>
          <a:p>
            <a:pPr algn="ctr"/>
            <a:endParaRPr lang="cs-CZ" altLang="cs-CZ" b="1"/>
          </a:p>
        </p:txBody>
      </p:sp>
      <p:sp>
        <p:nvSpPr>
          <p:cNvPr id="23555" name="Zástupný symbol pro obsah 2">
            <a:extLst>
              <a:ext uri="{FF2B5EF4-FFF2-40B4-BE49-F238E27FC236}">
                <a16:creationId xmlns:a16="http://schemas.microsoft.com/office/drawing/2014/main" id="{5936044E-A03C-4DCE-A851-EEED47E5CB59}"/>
              </a:ext>
            </a:extLst>
          </p:cNvPr>
          <p:cNvSpPr>
            <a:spLocks noGrp="1" noChangeArrowheads="1"/>
          </p:cNvSpPr>
          <p:nvPr>
            <p:ph idx="1"/>
          </p:nvPr>
        </p:nvSpPr>
        <p:spPr/>
        <p:txBody>
          <a:bodyPr/>
          <a:lstStyle/>
          <a:p>
            <a:pPr algn="just"/>
            <a:r>
              <a:rPr lang="cs-CZ" altLang="cs-CZ" sz="1600" dirty="0"/>
              <a:t>lhůty v trestním řízení - zákonné a soudcovské (lhůta pro ustanovení obhájce není určená zákonem, hodiny, dny dle situace)</a:t>
            </a:r>
          </a:p>
          <a:p>
            <a:pPr algn="just">
              <a:buFont typeface="Wingdings" panose="05000000000000000000" pitchFamily="2" charset="2"/>
              <a:buNone/>
            </a:pPr>
            <a:endParaRPr lang="cs-CZ" altLang="cs-CZ" sz="1800" dirty="0"/>
          </a:p>
          <a:p>
            <a:pPr lvl="1"/>
            <a:r>
              <a:rPr lang="cs-CZ" altLang="cs-CZ" sz="1500" dirty="0"/>
              <a:t>§ 159 </a:t>
            </a:r>
            <a:r>
              <a:rPr lang="cs-CZ" altLang="cs-CZ" sz="1500" dirty="0" err="1"/>
              <a:t>TrŘ</a:t>
            </a:r>
            <a:r>
              <a:rPr lang="cs-CZ" altLang="cs-CZ" sz="1500" dirty="0"/>
              <a:t> - lhůta pro skončení prověřování  - 2, 3, 6 měsíců </a:t>
            </a:r>
          </a:p>
          <a:p>
            <a:pPr lvl="1"/>
            <a:r>
              <a:rPr lang="cs-CZ" altLang="cs-CZ" sz="1500" dirty="0"/>
              <a:t>§ 167 </a:t>
            </a:r>
            <a:r>
              <a:rPr lang="cs-CZ" altLang="cs-CZ" sz="1500" dirty="0" err="1"/>
              <a:t>TrŘ</a:t>
            </a:r>
            <a:r>
              <a:rPr lang="cs-CZ" altLang="cs-CZ" sz="1500" dirty="0"/>
              <a:t> - lhůta pro skončení vyšetřování - 2, 3  měsíce</a:t>
            </a:r>
          </a:p>
          <a:p>
            <a:pPr lvl="1"/>
            <a:r>
              <a:rPr lang="cs-CZ" altLang="cs-CZ" sz="1500" dirty="0"/>
              <a:t>§ 170 </a:t>
            </a:r>
            <a:r>
              <a:rPr lang="cs-CZ" altLang="cs-CZ" sz="1500" dirty="0" err="1"/>
              <a:t>TrŘ</a:t>
            </a:r>
            <a:r>
              <a:rPr lang="cs-CZ" altLang="cs-CZ" sz="1500" dirty="0"/>
              <a:t> - lhůta pro skončení vyšetřování - 6 měsíců   </a:t>
            </a:r>
          </a:p>
          <a:p>
            <a:pPr lvl="1"/>
            <a:r>
              <a:rPr lang="cs-CZ" altLang="cs-CZ" sz="1500" dirty="0"/>
              <a:t>§ 181 </a:t>
            </a:r>
            <a:r>
              <a:rPr lang="cs-CZ" altLang="cs-CZ" sz="1500" dirty="0" err="1"/>
              <a:t>TrŘ</a:t>
            </a:r>
            <a:r>
              <a:rPr lang="cs-CZ" altLang="cs-CZ" sz="1500" dirty="0"/>
              <a:t> - lhůta pro nařízení hlavního líčení - 3 týdny, 3 měsíce </a:t>
            </a:r>
          </a:p>
          <a:p>
            <a:pPr lvl="1"/>
            <a:r>
              <a:rPr lang="cs-CZ" altLang="cs-CZ" sz="1500" dirty="0"/>
              <a:t>§ 129 </a:t>
            </a:r>
            <a:r>
              <a:rPr lang="cs-CZ" altLang="cs-CZ" sz="1500" dirty="0" err="1"/>
              <a:t>TrŘ</a:t>
            </a:r>
            <a:r>
              <a:rPr lang="cs-CZ" altLang="cs-CZ" sz="1500" dirty="0"/>
              <a:t> - lhůta pro písemné vyhotovení rozsudku  - max. 20 pracovních dnů </a:t>
            </a:r>
          </a:p>
          <a:p>
            <a:pPr lvl="1">
              <a:buFont typeface="Wingdings" panose="05000000000000000000" pitchFamily="2" charset="2"/>
              <a:buNone/>
            </a:pPr>
            <a:endParaRPr lang="cs-CZ" altLang="cs-CZ" sz="1500" dirty="0"/>
          </a:p>
          <a:p>
            <a:pPr lvl="1"/>
            <a:r>
              <a:rPr lang="cs-CZ" altLang="cs-CZ" sz="1500" dirty="0"/>
              <a:t>možnost prodloužení uvedených lhůt a to bez sankce – má takové lhůta pak smysl?</a:t>
            </a:r>
          </a:p>
          <a:p>
            <a:pPr lvl="1"/>
            <a:endParaRPr lang="cs-CZ" altLang="cs-CZ" sz="1500" dirty="0"/>
          </a:p>
          <a:p>
            <a:pPr lvl="1"/>
            <a:r>
              <a:rPr lang="cs-CZ" altLang="cs-CZ" sz="1500" dirty="0"/>
              <a:t>není stanovena lhůta pro  délku hlavního líčení</a:t>
            </a:r>
          </a:p>
          <a:p>
            <a:pPr lvl="1">
              <a:buFont typeface="Wingdings" panose="05000000000000000000" pitchFamily="2" charset="2"/>
              <a:buNone/>
            </a:pPr>
            <a:endParaRPr lang="cs-CZ" altLang="cs-CZ" sz="1500" dirty="0"/>
          </a:p>
          <a:p>
            <a:pPr lvl="1" algn="just"/>
            <a:r>
              <a:rPr lang="cs-CZ" altLang="cs-CZ" sz="1500" dirty="0"/>
              <a:t>§ 72a </a:t>
            </a:r>
            <a:r>
              <a:rPr lang="cs-CZ" altLang="cs-CZ" sz="1500" dirty="0" err="1"/>
              <a:t>TrŘ</a:t>
            </a:r>
            <a:r>
              <a:rPr lang="cs-CZ" altLang="cs-CZ" sz="1500" dirty="0"/>
              <a:t> – maximální délka trvání vazby  - zde se pojí zásada přiměřenosti a zásada rychlosti - přečin, zločin, zvlášť závažný zločin,  výjimečný trest </a:t>
            </a:r>
            <a:endParaRPr lang="cs-CZ" altLang="cs-CZ" dirty="0"/>
          </a:p>
        </p:txBody>
      </p:sp>
      <p:sp>
        <p:nvSpPr>
          <p:cNvPr id="23556" name="Zástupný symbol pro číslo snímku 4">
            <a:extLst>
              <a:ext uri="{FF2B5EF4-FFF2-40B4-BE49-F238E27FC236}">
                <a16:creationId xmlns:a16="http://schemas.microsoft.com/office/drawing/2014/main" id="{463BF3B0-B00B-4AE3-BB20-F4FB984597A5}"/>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87FAFE5E-7E99-444F-88FE-E16E10727E51}" type="slidenum">
              <a:rPr lang="cs-CZ" altLang="cs-CZ" sz="1200"/>
              <a:pPr>
                <a:spcBef>
                  <a:spcPct val="0"/>
                </a:spcBef>
                <a:buClrTx/>
                <a:buFontTx/>
                <a:buNone/>
              </a:pPr>
              <a:t>20</a:t>
            </a:fld>
            <a:endParaRPr lang="cs-CZ" altLang="cs-CZ" sz="12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a:extLst>
              <a:ext uri="{FF2B5EF4-FFF2-40B4-BE49-F238E27FC236}">
                <a16:creationId xmlns:a16="http://schemas.microsoft.com/office/drawing/2014/main" id="{6083C1E2-944A-48BB-A307-5CD0D76F7056}"/>
              </a:ext>
            </a:extLst>
          </p:cNvPr>
          <p:cNvSpPr>
            <a:spLocks noGrp="1" noChangeArrowheads="1"/>
          </p:cNvSpPr>
          <p:nvPr>
            <p:ph type="title"/>
          </p:nvPr>
        </p:nvSpPr>
        <p:spPr/>
        <p:txBody>
          <a:bodyPr/>
          <a:lstStyle/>
          <a:p>
            <a:pPr algn="ctr" eaLnBrk="1" hangingPunct="1"/>
            <a:r>
              <a:rPr lang="cs-CZ" altLang="cs-CZ" b="1"/>
              <a:t>Nezávislý a nestranný soud </a:t>
            </a:r>
          </a:p>
        </p:txBody>
      </p:sp>
      <p:sp>
        <p:nvSpPr>
          <p:cNvPr id="25603" name="Zástupný symbol pro obsah 2">
            <a:extLst>
              <a:ext uri="{FF2B5EF4-FFF2-40B4-BE49-F238E27FC236}">
                <a16:creationId xmlns:a16="http://schemas.microsoft.com/office/drawing/2014/main" id="{4573B46A-6570-44D7-ABE8-FDB66A0C4F6F}"/>
              </a:ext>
            </a:extLst>
          </p:cNvPr>
          <p:cNvSpPr>
            <a:spLocks noGrp="1" noChangeArrowheads="1"/>
          </p:cNvSpPr>
          <p:nvPr>
            <p:ph idx="1"/>
          </p:nvPr>
        </p:nvSpPr>
        <p:spPr/>
        <p:txBody>
          <a:bodyPr/>
          <a:lstStyle/>
          <a:p>
            <a:pPr algn="just">
              <a:lnSpc>
                <a:spcPct val="100000"/>
              </a:lnSpc>
            </a:pPr>
            <a:r>
              <a:rPr lang="cs-CZ" altLang="cs-CZ" sz="1600" dirty="0"/>
              <a:t>čl. 81 a 82 Ústavy – soudnictví jménem republiky vykonávají  nezávislé soudy, soudci jsou při výkonu své funkce nezávislí, jejich nestrannost nesmí nikdo ohrožovat </a:t>
            </a:r>
          </a:p>
          <a:p>
            <a:pPr algn="just">
              <a:lnSpc>
                <a:spcPct val="100000"/>
              </a:lnSpc>
            </a:pPr>
            <a:endParaRPr lang="cs-CZ" altLang="cs-CZ" sz="1600" dirty="0"/>
          </a:p>
          <a:p>
            <a:pPr algn="just"/>
            <a:r>
              <a:rPr lang="cs-CZ" altLang="cs-CZ" sz="1600" dirty="0"/>
              <a:t>čl. 36/1 LZPS - každý se může domáhat stanoveným postupem svého práva u nezávislého a nestranného soudu 	</a:t>
            </a:r>
          </a:p>
          <a:p>
            <a:pPr algn="just">
              <a:lnSpc>
                <a:spcPct val="100000"/>
              </a:lnSpc>
            </a:pPr>
            <a:r>
              <a:rPr lang="cs-CZ" altLang="cs-CZ" sz="1600" dirty="0"/>
              <a:t>čl. 38/1 LZPS - nikdo nesmí být odňat svému zákonnému soudci; příslušnost soudu i soudce stanoví zákon</a:t>
            </a:r>
          </a:p>
          <a:p>
            <a:pPr marL="72000" indent="0" algn="just">
              <a:lnSpc>
                <a:spcPct val="100000"/>
              </a:lnSpc>
              <a:buNone/>
            </a:pPr>
            <a:endParaRPr lang="cs-CZ" altLang="cs-CZ" sz="1600" dirty="0"/>
          </a:p>
          <a:p>
            <a:pPr lvl="1" algn="just"/>
            <a:r>
              <a:rPr lang="cs-CZ" altLang="cs-CZ" sz="800" dirty="0"/>
              <a:t>„…</a:t>
            </a:r>
            <a:r>
              <a:rPr lang="cs-CZ" altLang="cs-CZ" sz="1400" dirty="0"/>
              <a:t>Ústavní pořádek ČR (čl. 81 a 82 Ústavy ČR) stanoví, že soudnictví vykonávají pouze nezávislé a nestranné soudy, respektive nezávislí a nestranní soudci, kteří se řídí základními pravidly spravedlivého procesu (čl. 1 /1 Ústavy, Hlava pátá LZPS) </a:t>
            </a:r>
          </a:p>
          <a:p>
            <a:pPr algn="just">
              <a:lnSpc>
                <a:spcPct val="100000"/>
              </a:lnSpc>
            </a:pPr>
            <a:endParaRPr lang="cs-CZ" altLang="cs-CZ" sz="1400" dirty="0"/>
          </a:p>
          <a:p>
            <a:pPr lvl="1" algn="just"/>
            <a:r>
              <a:rPr lang="cs-CZ" altLang="cs-CZ" sz="1400" dirty="0"/>
              <a:t>tato ustanovení lze vykládat jako institucionální záruky materiálně chápaného výkonu soudní moci, a proto z hlediska práva na spravedlivý proces není nezbytné, aby ve všech případech byl soudem ve smyslu </a:t>
            </a:r>
            <a:r>
              <a:rPr lang="cs-CZ" altLang="cs-CZ" sz="1400" dirty="0" err="1"/>
              <a:t>ust</a:t>
            </a:r>
            <a:r>
              <a:rPr lang="cs-CZ" altLang="cs-CZ" sz="1400" dirty="0"/>
              <a:t>. § 36/2 Listiny výhradně orgán začleněný do soustavy obecných soudů, avšak musí jít o orgán nezávislý, jehož členové disponují nezávislostí a nestranností při svém rozhodování </a:t>
            </a:r>
          </a:p>
          <a:p>
            <a:pPr algn="just">
              <a:lnSpc>
                <a:spcPct val="100000"/>
              </a:lnSpc>
            </a:pPr>
            <a:endParaRPr lang="cs-CZ" altLang="cs-CZ" sz="1400" dirty="0"/>
          </a:p>
          <a:p>
            <a:pPr lvl="1" algn="just"/>
            <a:r>
              <a:rPr lang="cs-CZ" altLang="cs-CZ" sz="1400" dirty="0"/>
              <a:t>dále musí mít nepodmiňovaný přístup ke zkoumání všech relevantních aspektů věci (skutkových i právních), respektujíce základní zásady spravedlivého procesu (kupř. zásadu nikdo nesmí být soudcem ve vlastní věci či zásadu slyšeny musí být obě strany), přičemž vykonatelné rozhodnutí již nelze dalším mocenským aktem zvrátit (vymezení soudnictví v materiálním smyslu)</a:t>
            </a:r>
          </a:p>
          <a:p>
            <a:pPr algn="just">
              <a:lnSpc>
                <a:spcPct val="100000"/>
              </a:lnSpc>
            </a:pPr>
            <a:endParaRPr lang="cs-CZ" altLang="cs-CZ" sz="1600" dirty="0"/>
          </a:p>
          <a:p>
            <a:pPr algn="just">
              <a:lnSpc>
                <a:spcPct val="100000"/>
              </a:lnSpc>
              <a:buFont typeface="Wingdings" panose="05000000000000000000" pitchFamily="2" charset="2"/>
              <a:buNone/>
            </a:pPr>
            <a:endParaRPr lang="cs-CZ" altLang="cs-CZ" sz="1600" dirty="0"/>
          </a:p>
          <a:p>
            <a:pPr eaLnBrk="1" hangingPunct="1">
              <a:buFont typeface="Wingdings" panose="05000000000000000000" pitchFamily="2" charset="2"/>
              <a:buNone/>
            </a:pPr>
            <a:endParaRPr lang="cs-CZ" altLang="cs-CZ" dirty="0"/>
          </a:p>
        </p:txBody>
      </p:sp>
      <p:sp>
        <p:nvSpPr>
          <p:cNvPr id="25604" name="Zástupný symbol pro číslo snímku 5">
            <a:extLst>
              <a:ext uri="{FF2B5EF4-FFF2-40B4-BE49-F238E27FC236}">
                <a16:creationId xmlns:a16="http://schemas.microsoft.com/office/drawing/2014/main" id="{2041D049-4729-4778-BB09-005B97ECF60F}"/>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0E3E4985-4215-45F8-B2A1-1B6D5ECF9B8E}" type="slidenum">
              <a:rPr lang="cs-CZ" altLang="cs-CZ" sz="1200"/>
              <a:pPr>
                <a:spcBef>
                  <a:spcPct val="0"/>
                </a:spcBef>
                <a:buClrTx/>
                <a:buFontTx/>
                <a:buNone/>
              </a:pPr>
              <a:t>21</a:t>
            </a:fld>
            <a:endParaRPr lang="cs-CZ" altLang="cs-CZ" sz="12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7590CAC0-82C7-4BA8-801C-E525B8819858}"/>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a:extLst>
              <a:ext uri="{FF2B5EF4-FFF2-40B4-BE49-F238E27FC236}">
                <a16:creationId xmlns:a16="http://schemas.microsoft.com/office/drawing/2014/main" id="{93EE6A87-95E5-4F9F-B6D9-6404F47E396D}"/>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B7F3D179-3F86-4796-AA2E-32D2726013A8}"/>
              </a:ext>
            </a:extLst>
          </p:cNvPr>
          <p:cNvSpPr>
            <a:spLocks noGrp="1"/>
          </p:cNvSpPr>
          <p:nvPr>
            <p:ph idx="1"/>
          </p:nvPr>
        </p:nvSpPr>
        <p:spPr/>
        <p:txBody>
          <a:bodyPr/>
          <a:lstStyle/>
          <a:p>
            <a:pPr algn="just">
              <a:lnSpc>
                <a:spcPct val="100000"/>
              </a:lnSpc>
            </a:pPr>
            <a:r>
              <a:rPr lang="cs-CZ" sz="1600" dirty="0"/>
              <a:t>nezávislost a nestrannost představují ideální typy, které nikdy nelze naplnit absolutně - lze se k nim pouze přibližovat - což je dáno jejich sociální povahou </a:t>
            </a:r>
          </a:p>
          <a:p>
            <a:pPr algn="just">
              <a:lnSpc>
                <a:spcPct val="100000"/>
              </a:lnSpc>
            </a:pPr>
            <a:endParaRPr lang="cs-CZ" sz="1600" dirty="0"/>
          </a:p>
          <a:p>
            <a:pPr algn="just">
              <a:lnSpc>
                <a:spcPct val="100000"/>
              </a:lnSpc>
            </a:pPr>
            <a:r>
              <a:rPr lang="cs-CZ" sz="1600" dirty="0"/>
              <a:t>nezávislostí se rozumí vyloučení možnosti účinně působit na svobodnou tvorbu vůle soudců, nestrannost (nezávislost na stranách) představuje absenci vztahu soudu k jedné ze stran řízení….“ (</a:t>
            </a:r>
            <a:r>
              <a:rPr lang="cs-CZ" sz="1600" dirty="0" err="1"/>
              <a:t>Pl</a:t>
            </a:r>
            <a:r>
              <a:rPr lang="cs-CZ" sz="1600" dirty="0"/>
              <a:t>. ÚS 11/04)</a:t>
            </a:r>
          </a:p>
          <a:p>
            <a:pPr algn="just">
              <a:lnSpc>
                <a:spcPct val="100000"/>
              </a:lnSpc>
            </a:pPr>
            <a:endParaRPr lang="cs-CZ" sz="1600" dirty="0"/>
          </a:p>
          <a:p>
            <a:pPr algn="just">
              <a:lnSpc>
                <a:spcPct val="100000"/>
              </a:lnSpc>
            </a:pPr>
            <a:r>
              <a:rPr lang="cs-CZ" altLang="cs-CZ" sz="1600" dirty="0"/>
              <a:t>„…obecné soudy jsou povinny postupovat vůči obviněnému nestranně, tedy nic v jejich postupu nesmí naznačovat, že předjímají výsledek řízení na základě negativního hodnocení osoby obviněného </a:t>
            </a:r>
          </a:p>
          <a:p>
            <a:pPr algn="just">
              <a:lnSpc>
                <a:spcPct val="100000"/>
              </a:lnSpc>
            </a:pPr>
            <a:endParaRPr lang="cs-CZ" altLang="cs-CZ" sz="1600" dirty="0"/>
          </a:p>
          <a:p>
            <a:pPr algn="just">
              <a:lnSpc>
                <a:spcPct val="100000"/>
              </a:lnSpc>
            </a:pPr>
            <a:r>
              <a:rPr lang="cs-CZ" altLang="cs-CZ" sz="1600" dirty="0"/>
              <a:t>mezi takové případy patří to, když obecný soud vyvozuje skutkové závěry taktéž ze skutečností souvisejících s povahovými rysy obviněného, které pro posouzení určité skutkové otázky nemají žádný význam ani nemůže okruh důkazů uzavírat  na poukaz na předchozí trestnou činnost obviněného…“ (I. ÚS 2726/14)</a:t>
            </a:r>
          </a:p>
          <a:p>
            <a:pPr algn="just">
              <a:lnSpc>
                <a:spcPct val="100000"/>
              </a:lnSpc>
            </a:pPr>
            <a:endParaRPr lang="cs-CZ" altLang="cs-CZ" sz="1600" dirty="0"/>
          </a:p>
          <a:p>
            <a:pPr lvl="1" algn="just">
              <a:buFont typeface="Wingdings" panose="05000000000000000000" pitchFamily="2" charset="2"/>
              <a:buNone/>
            </a:pPr>
            <a:endParaRPr lang="cs-CZ" altLang="cs-CZ" sz="1600" dirty="0"/>
          </a:p>
          <a:p>
            <a:pPr lvl="2" eaLnBrk="1" hangingPunct="1">
              <a:buFont typeface="Wingdings" panose="05000000000000000000" pitchFamily="2" charset="2"/>
              <a:buNone/>
            </a:pPr>
            <a:endParaRPr lang="en-GB" altLang="cs-CZ" sz="1800" dirty="0">
              <a:latin typeface="Arial" panose="020B0604020202020204" pitchFamily="34" charset="0"/>
              <a:cs typeface="Arial" panose="020B0604020202020204" pitchFamily="34" charset="0"/>
            </a:endParaRPr>
          </a:p>
          <a:p>
            <a:pPr algn="just">
              <a:lnSpc>
                <a:spcPct val="100000"/>
              </a:lnSpc>
            </a:pPr>
            <a:endParaRPr lang="cs-CZ" sz="1600" dirty="0"/>
          </a:p>
        </p:txBody>
      </p:sp>
    </p:spTree>
    <p:extLst>
      <p:ext uri="{BB962C8B-B14F-4D97-AF65-F5344CB8AC3E}">
        <p14:creationId xmlns:p14="http://schemas.microsoft.com/office/powerpoint/2010/main" val="42342519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9F31FDDE-3692-4244-98C7-DB17AA746031}"/>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a:extLst>
              <a:ext uri="{FF2B5EF4-FFF2-40B4-BE49-F238E27FC236}">
                <a16:creationId xmlns:a16="http://schemas.microsoft.com/office/drawing/2014/main" id="{9BBA84E6-C452-4665-99DE-5327B8360FB5}"/>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52D5BB48-48E7-4A95-B89B-1A7213E77054}"/>
              </a:ext>
            </a:extLst>
          </p:cNvPr>
          <p:cNvSpPr>
            <a:spLocks noGrp="1"/>
          </p:cNvSpPr>
          <p:nvPr>
            <p:ph idx="1"/>
          </p:nvPr>
        </p:nvSpPr>
        <p:spPr/>
        <p:txBody>
          <a:bodyPr/>
          <a:lstStyle/>
          <a:p>
            <a:pPr algn="just">
              <a:lnSpc>
                <a:spcPct val="100000"/>
              </a:lnSpc>
            </a:pPr>
            <a:endParaRPr lang="cs-CZ" altLang="cs-CZ" sz="1600" dirty="0"/>
          </a:p>
          <a:p>
            <a:pPr algn="just">
              <a:lnSpc>
                <a:spcPct val="100000"/>
              </a:lnSpc>
            </a:pPr>
            <a:r>
              <a:rPr lang="cs-CZ" altLang="cs-CZ" sz="1600" dirty="0"/>
              <a:t>čl. 95 Ústavy  - soudce je při rozhodování vázán zákonem a mezinárodní smlouvou </a:t>
            </a:r>
          </a:p>
          <a:p>
            <a:pPr algn="just">
              <a:lnSpc>
                <a:spcPct val="100000"/>
              </a:lnSpc>
            </a:pPr>
            <a:endParaRPr lang="cs-CZ" altLang="cs-CZ" sz="1600" dirty="0"/>
          </a:p>
          <a:p>
            <a:pPr algn="just">
              <a:lnSpc>
                <a:spcPct val="100000"/>
              </a:lnSpc>
            </a:pPr>
            <a:r>
              <a:rPr lang="cs-CZ" altLang="cs-CZ" sz="1600" dirty="0"/>
              <a:t>princip vázanosti soudce zákonem (čl. 95 Ústavy) </a:t>
            </a:r>
          </a:p>
          <a:p>
            <a:pPr algn="just">
              <a:lnSpc>
                <a:spcPct val="100000"/>
              </a:lnSpc>
            </a:pPr>
            <a:endParaRPr lang="cs-CZ" altLang="cs-CZ" sz="1600" dirty="0"/>
          </a:p>
          <a:p>
            <a:pPr lvl="1" algn="just"/>
            <a:r>
              <a:rPr lang="cs-CZ" altLang="cs-CZ" sz="1400" dirty="0"/>
              <a:t>je skutečně vázán jen zákonem – co  jeho subjektivní nálady, pocity, politické přesvědčení předpojatost?</a:t>
            </a:r>
          </a:p>
          <a:p>
            <a:pPr lvl="1" algn="just"/>
            <a:endParaRPr lang="cs-CZ" altLang="cs-CZ" sz="1400" dirty="0"/>
          </a:p>
          <a:p>
            <a:pPr lvl="1" algn="just"/>
            <a:r>
              <a:rPr lang="cs-CZ" altLang="cs-CZ" sz="1400" dirty="0"/>
              <a:t>zásada volného hodnocení důkazů (§ 125 </a:t>
            </a:r>
            <a:r>
              <a:rPr lang="cs-CZ" altLang="cs-CZ" sz="1400" dirty="0" err="1"/>
              <a:t>TrŘ</a:t>
            </a:r>
            <a:r>
              <a:rPr lang="cs-CZ" altLang="cs-CZ" sz="1400" dirty="0"/>
              <a:t>) – viz dále</a:t>
            </a:r>
          </a:p>
          <a:p>
            <a:pPr marL="72000" indent="0">
              <a:buNone/>
            </a:pPr>
            <a:endParaRPr lang="cs-CZ" sz="1600" dirty="0"/>
          </a:p>
        </p:txBody>
      </p:sp>
    </p:spTree>
    <p:extLst>
      <p:ext uri="{BB962C8B-B14F-4D97-AF65-F5344CB8AC3E}">
        <p14:creationId xmlns:p14="http://schemas.microsoft.com/office/powerpoint/2010/main" val="10775496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a:extLst>
              <a:ext uri="{FF2B5EF4-FFF2-40B4-BE49-F238E27FC236}">
                <a16:creationId xmlns:a16="http://schemas.microsoft.com/office/drawing/2014/main" id="{6E2CE603-3689-4EBA-A7DB-B6BA32FD310C}"/>
              </a:ext>
            </a:extLst>
          </p:cNvPr>
          <p:cNvSpPr>
            <a:spLocks noGrp="1"/>
          </p:cNvSpPr>
          <p:nvPr>
            <p:ph type="title"/>
          </p:nvPr>
        </p:nvSpPr>
        <p:spPr/>
        <p:txBody>
          <a:bodyPr/>
          <a:lstStyle/>
          <a:p>
            <a:pPr algn="ctr"/>
            <a:r>
              <a:rPr lang="cs-CZ" altLang="cs-CZ" b="1"/>
              <a:t>Stadia trestního řízení </a:t>
            </a:r>
          </a:p>
        </p:txBody>
      </p:sp>
      <p:sp>
        <p:nvSpPr>
          <p:cNvPr id="16387" name="Zástupný symbol pro obsah 2">
            <a:extLst>
              <a:ext uri="{FF2B5EF4-FFF2-40B4-BE49-F238E27FC236}">
                <a16:creationId xmlns:a16="http://schemas.microsoft.com/office/drawing/2014/main" id="{1AB71FC5-DD37-4607-B6BB-BC98B3414CA4}"/>
              </a:ext>
            </a:extLst>
          </p:cNvPr>
          <p:cNvSpPr>
            <a:spLocks noGrp="1"/>
          </p:cNvSpPr>
          <p:nvPr>
            <p:ph idx="1"/>
          </p:nvPr>
        </p:nvSpPr>
        <p:spPr/>
        <p:txBody>
          <a:bodyPr/>
          <a:lstStyle/>
          <a:p>
            <a:pPr algn="just" eaLnBrk="1" hangingPunct="1">
              <a:lnSpc>
                <a:spcPct val="100000"/>
              </a:lnSpc>
              <a:defRPr/>
            </a:pPr>
            <a:r>
              <a:rPr lang="cs-CZ" sz="1700" dirty="0"/>
              <a:t>představují jednotlivé časové úseky, v nichž OČTŘ a další subjekty plní své úkoly (povinnosti) a vykonávají svá práva s cílem dosáhnout účelu trestního řízení </a:t>
            </a:r>
          </a:p>
          <a:p>
            <a:pPr algn="just" eaLnBrk="1" hangingPunct="1">
              <a:lnSpc>
                <a:spcPct val="100000"/>
              </a:lnSpc>
              <a:defRPr/>
            </a:pPr>
            <a:endParaRPr lang="cs-CZ" sz="1700" dirty="0"/>
          </a:p>
          <a:p>
            <a:pPr algn="just" eaLnBrk="1" hangingPunct="1">
              <a:lnSpc>
                <a:spcPct val="100000"/>
              </a:lnSpc>
              <a:defRPr/>
            </a:pPr>
            <a:r>
              <a:rPr lang="cs-CZ" sz="1700" dirty="0"/>
              <a:t>předsoudní stadia x soudní stadia  - § 12/10 TŘ</a:t>
            </a:r>
          </a:p>
          <a:p>
            <a:pPr algn="just" eaLnBrk="1" hangingPunct="1">
              <a:lnSpc>
                <a:spcPct val="100000"/>
              </a:lnSpc>
              <a:buFont typeface="Wingdings" panose="05000000000000000000" pitchFamily="2" charset="2"/>
              <a:buNone/>
              <a:defRPr/>
            </a:pPr>
            <a:r>
              <a:rPr lang="cs-CZ" sz="1700" dirty="0"/>
              <a:t>    1. předsoudní </a:t>
            </a:r>
          </a:p>
          <a:p>
            <a:pPr lvl="1" algn="just" eaLnBrk="1" hangingPunct="1">
              <a:defRPr/>
            </a:pPr>
            <a:r>
              <a:rPr lang="cs-CZ" sz="1500" dirty="0"/>
              <a:t>přípravné řízení </a:t>
            </a:r>
          </a:p>
          <a:p>
            <a:pPr marL="1200150" lvl="2" indent="-285750" algn="just" eaLnBrk="1" hangingPunct="1">
              <a:lnSpc>
                <a:spcPct val="100000"/>
              </a:lnSpc>
              <a:buFont typeface="Arial" panose="020B0604020202020204" pitchFamily="34" charset="0"/>
              <a:buChar char="•"/>
              <a:defRPr/>
            </a:pPr>
            <a:r>
              <a:rPr lang="cs-CZ" sz="1300" dirty="0"/>
              <a:t>postup před zahájením trestního stíhání – slangově označováno jako prověřování - fakultativní </a:t>
            </a:r>
          </a:p>
          <a:p>
            <a:pPr marL="1200150" lvl="2" indent="-285750" algn="just" eaLnBrk="1" hangingPunct="1">
              <a:lnSpc>
                <a:spcPct val="100000"/>
              </a:lnSpc>
              <a:buFont typeface="Arial" panose="020B0604020202020204" pitchFamily="34" charset="0"/>
              <a:buChar char="•"/>
              <a:defRPr/>
            </a:pPr>
            <a:r>
              <a:rPr lang="cs-CZ" sz="1300" dirty="0"/>
              <a:t>postup po zahájení trestního stíhání/vyšetřovaní – obligatorní </a:t>
            </a:r>
          </a:p>
          <a:p>
            <a:pPr marL="324000" lvl="1" indent="0" algn="just" eaLnBrk="1" hangingPunct="1">
              <a:buNone/>
              <a:defRPr/>
            </a:pPr>
            <a:endParaRPr lang="cs-CZ" sz="1500" dirty="0"/>
          </a:p>
          <a:p>
            <a:pPr marL="324000" lvl="1" indent="0" algn="just" eaLnBrk="1" hangingPunct="1">
              <a:buNone/>
              <a:defRPr/>
            </a:pPr>
            <a:r>
              <a:rPr lang="cs-CZ" sz="1500" dirty="0"/>
              <a:t>2. soudní </a:t>
            </a:r>
          </a:p>
          <a:p>
            <a:pPr lvl="1" algn="just">
              <a:defRPr/>
            </a:pPr>
            <a:r>
              <a:rPr lang="cs-CZ" sz="1500" dirty="0"/>
              <a:t>předběžné projednání obžaloby – fakultativní </a:t>
            </a:r>
          </a:p>
          <a:p>
            <a:pPr lvl="1" algn="just" eaLnBrk="1" hangingPunct="1">
              <a:defRPr/>
            </a:pPr>
            <a:r>
              <a:rPr lang="cs-CZ" sz="1500" dirty="0"/>
              <a:t>hlavní líčení  - obligatorní </a:t>
            </a:r>
          </a:p>
          <a:p>
            <a:pPr lvl="1" algn="just" eaLnBrk="1" hangingPunct="1">
              <a:defRPr/>
            </a:pPr>
            <a:r>
              <a:rPr lang="cs-CZ" sz="1500" dirty="0"/>
              <a:t>řízení o opravných prostředcích  - obligatorní </a:t>
            </a:r>
          </a:p>
          <a:p>
            <a:pPr lvl="1" algn="just" eaLnBrk="1" hangingPunct="1">
              <a:defRPr/>
            </a:pPr>
            <a:r>
              <a:rPr lang="cs-CZ" sz="1500" dirty="0"/>
              <a:t>vykonávací řízení - obligatorní </a:t>
            </a:r>
          </a:p>
          <a:p>
            <a:pPr lvl="1" algn="just" eaLnBrk="1" hangingPunct="1">
              <a:buFont typeface="Wingdings" panose="05000000000000000000" pitchFamily="2" charset="2"/>
              <a:buNone/>
              <a:defRPr/>
            </a:pPr>
            <a:endParaRPr lang="cs-CZ" sz="1600" dirty="0"/>
          </a:p>
          <a:p>
            <a:pPr algn="just" eaLnBrk="1" hangingPunct="1">
              <a:lnSpc>
                <a:spcPct val="100000"/>
              </a:lnSpc>
              <a:defRPr/>
            </a:pPr>
            <a:r>
              <a:rPr lang="cs-CZ" sz="1700" dirty="0"/>
              <a:t>stadium není totožný pojem jako fáze (nezaměňovat), fáze představuje vnitřní členění stadia např. stadium přípravného řízení, fáze prověřování </a:t>
            </a:r>
            <a:endParaRPr lang="cs-CZ" sz="1600" dirty="0"/>
          </a:p>
        </p:txBody>
      </p:sp>
      <p:sp>
        <p:nvSpPr>
          <p:cNvPr id="6" name="Zástupný symbol pro číslo snímku 5">
            <a:extLst>
              <a:ext uri="{FF2B5EF4-FFF2-40B4-BE49-F238E27FC236}">
                <a16:creationId xmlns:a16="http://schemas.microsoft.com/office/drawing/2014/main" id="{412C1074-A584-4958-8D48-91A296DA643D}"/>
              </a:ext>
            </a:extLst>
          </p:cNvPr>
          <p:cNvSpPr>
            <a:spLocks noGrp="1"/>
          </p:cNvSpPr>
          <p:nvPr>
            <p:ph type="sldNum" sz="quarter" idx="11"/>
          </p:nvPr>
        </p:nvSpPr>
        <p:spPr/>
        <p:txBody>
          <a:bodyPr/>
          <a:lstStyle>
            <a:lvl1pPr eaLnBrk="0" hangingPunct="0">
              <a:defRPr sz="1600" b="1">
                <a:solidFill>
                  <a:schemeClr val="tx1"/>
                </a:solidFill>
                <a:latin typeface="Arial" panose="020B0604020202020204" pitchFamily="34" charset="0"/>
              </a:defRPr>
            </a:lvl1pPr>
            <a:lvl2pPr marL="742950" indent="-285750" eaLnBrk="0" hangingPunct="0">
              <a:defRPr sz="1600" b="1">
                <a:solidFill>
                  <a:schemeClr val="tx1"/>
                </a:solidFill>
                <a:latin typeface="Arial" panose="020B0604020202020204" pitchFamily="34" charset="0"/>
              </a:defRPr>
            </a:lvl2pPr>
            <a:lvl3pPr marL="1143000" indent="-228600" eaLnBrk="0" hangingPunct="0">
              <a:defRPr sz="1600" b="1">
                <a:solidFill>
                  <a:schemeClr val="tx1"/>
                </a:solidFill>
                <a:latin typeface="Arial" panose="020B0604020202020204" pitchFamily="34" charset="0"/>
              </a:defRPr>
            </a:lvl3pPr>
            <a:lvl4pPr marL="1600200" indent="-228600" eaLnBrk="0" hangingPunct="0">
              <a:defRPr sz="1600" b="1">
                <a:solidFill>
                  <a:schemeClr val="tx1"/>
                </a:solidFill>
                <a:latin typeface="Arial" panose="020B0604020202020204" pitchFamily="34" charset="0"/>
              </a:defRPr>
            </a:lvl4pPr>
            <a:lvl5pPr marL="2057400" indent="-228600" eaLnBrk="0" hangingPunct="0">
              <a:defRPr sz="1600" b="1">
                <a:solidFill>
                  <a:schemeClr val="tx1"/>
                </a:solidFill>
                <a:latin typeface="Arial" panose="020B0604020202020204" pitchFamily="34" charset="0"/>
              </a:defRPr>
            </a:lvl5pPr>
            <a:lvl6pPr marL="2514600" indent="-228600" algn="r" eaLnBrk="0" fontAlgn="base" hangingPunct="0">
              <a:spcBef>
                <a:spcPct val="0"/>
              </a:spcBef>
              <a:spcAft>
                <a:spcPct val="0"/>
              </a:spcAft>
              <a:defRPr sz="1600" b="1">
                <a:solidFill>
                  <a:schemeClr val="tx1"/>
                </a:solidFill>
                <a:latin typeface="Arial" panose="020B0604020202020204" pitchFamily="34" charset="0"/>
              </a:defRPr>
            </a:lvl6pPr>
            <a:lvl7pPr marL="2971800" indent="-228600" algn="r" eaLnBrk="0" fontAlgn="base" hangingPunct="0">
              <a:spcBef>
                <a:spcPct val="0"/>
              </a:spcBef>
              <a:spcAft>
                <a:spcPct val="0"/>
              </a:spcAft>
              <a:defRPr sz="1600" b="1">
                <a:solidFill>
                  <a:schemeClr val="tx1"/>
                </a:solidFill>
                <a:latin typeface="Arial" panose="020B0604020202020204" pitchFamily="34" charset="0"/>
              </a:defRPr>
            </a:lvl7pPr>
            <a:lvl8pPr marL="3429000" indent="-228600" algn="r" eaLnBrk="0" fontAlgn="base" hangingPunct="0">
              <a:spcBef>
                <a:spcPct val="0"/>
              </a:spcBef>
              <a:spcAft>
                <a:spcPct val="0"/>
              </a:spcAft>
              <a:defRPr sz="1600" b="1">
                <a:solidFill>
                  <a:schemeClr val="tx1"/>
                </a:solidFill>
                <a:latin typeface="Arial" panose="020B0604020202020204" pitchFamily="34" charset="0"/>
              </a:defRPr>
            </a:lvl8pPr>
            <a:lvl9pPr marL="3886200" indent="-228600" algn="r" eaLnBrk="0" fontAlgn="base" hangingPunct="0">
              <a:spcBef>
                <a:spcPct val="0"/>
              </a:spcBef>
              <a:spcAft>
                <a:spcPct val="0"/>
              </a:spcAft>
              <a:defRPr sz="1600" b="1">
                <a:solidFill>
                  <a:schemeClr val="tx1"/>
                </a:solidFill>
                <a:latin typeface="Arial" panose="020B0604020202020204" pitchFamily="34" charset="0"/>
              </a:defRPr>
            </a:lvl9pPr>
          </a:lstStyle>
          <a:p>
            <a:pPr eaLnBrk="1" hangingPunct="1"/>
            <a:fld id="{5680C039-D626-447F-97CB-90138AAE87D5}" type="slidenum">
              <a:rPr lang="cs-CZ" altLang="cs-CZ" sz="1200">
                <a:latin typeface="Trebuchet MS" panose="020B0603020202020204" pitchFamily="34" charset="0"/>
              </a:rPr>
              <a:pPr eaLnBrk="1" hangingPunct="1"/>
              <a:t>24</a:t>
            </a:fld>
            <a:endParaRPr lang="cs-CZ" altLang="cs-CZ" sz="1200">
              <a:latin typeface="Trebuchet MS" panose="020B0603020202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a:extLst>
              <a:ext uri="{FF2B5EF4-FFF2-40B4-BE49-F238E27FC236}">
                <a16:creationId xmlns:a16="http://schemas.microsoft.com/office/drawing/2014/main" id="{AD5A669A-B9E3-4545-9349-51959A5691C9}"/>
              </a:ext>
            </a:extLst>
          </p:cNvPr>
          <p:cNvSpPr>
            <a:spLocks noGrp="1"/>
          </p:cNvSpPr>
          <p:nvPr>
            <p:ph type="title"/>
          </p:nvPr>
        </p:nvSpPr>
        <p:spPr/>
        <p:txBody>
          <a:bodyPr/>
          <a:lstStyle/>
          <a:p>
            <a:pPr algn="ctr" eaLnBrk="1" hangingPunct="1"/>
            <a:r>
              <a:rPr lang="cs-CZ" altLang="cs-CZ" b="1"/>
              <a:t>Předsoudní stadia </a:t>
            </a:r>
            <a:br>
              <a:rPr lang="cs-CZ" altLang="cs-CZ"/>
            </a:br>
            <a:r>
              <a:rPr lang="cs-CZ" altLang="cs-CZ" b="1">
                <a:latin typeface="Arial" panose="020B0604020202020204" pitchFamily="34" charset="0"/>
              </a:rPr>
              <a:t> </a:t>
            </a:r>
            <a:endParaRPr lang="cs-CZ" altLang="cs-CZ"/>
          </a:p>
        </p:txBody>
      </p:sp>
      <p:sp>
        <p:nvSpPr>
          <p:cNvPr id="28675" name="Zástupný symbol pro obsah 2">
            <a:extLst>
              <a:ext uri="{FF2B5EF4-FFF2-40B4-BE49-F238E27FC236}">
                <a16:creationId xmlns:a16="http://schemas.microsoft.com/office/drawing/2014/main" id="{13753802-1A9B-4F62-BF27-D53EFA4CF95A}"/>
              </a:ext>
            </a:extLst>
          </p:cNvPr>
          <p:cNvSpPr>
            <a:spLocks noGrp="1"/>
          </p:cNvSpPr>
          <p:nvPr>
            <p:ph idx="1"/>
          </p:nvPr>
        </p:nvSpPr>
        <p:spPr/>
        <p:txBody>
          <a:bodyPr/>
          <a:lstStyle/>
          <a:p>
            <a:pPr algn="just" eaLnBrk="1" hangingPunct="1">
              <a:lnSpc>
                <a:spcPct val="100000"/>
              </a:lnSpc>
            </a:pPr>
            <a:r>
              <a:rPr lang="cs-CZ" altLang="cs-CZ" sz="1700" dirty="0"/>
              <a:t>přípravné řízení  (prověřování a vyšetřování)</a:t>
            </a:r>
          </a:p>
          <a:p>
            <a:pPr algn="just" eaLnBrk="1" hangingPunct="1">
              <a:lnSpc>
                <a:spcPct val="100000"/>
              </a:lnSpc>
            </a:pPr>
            <a:endParaRPr lang="cs-CZ" altLang="cs-CZ" sz="1700" dirty="0"/>
          </a:p>
          <a:p>
            <a:pPr algn="just" eaLnBrk="1" hangingPunct="1">
              <a:lnSpc>
                <a:spcPct val="100000"/>
              </a:lnSpc>
            </a:pPr>
            <a:r>
              <a:rPr lang="cs-CZ" altLang="cs-CZ" sz="1700" dirty="0">
                <a:latin typeface="Arial" panose="020B0604020202020204" pitchFamily="34" charset="0"/>
                <a:cs typeface="Arial" panose="020B0604020202020204" pitchFamily="34" charset="0"/>
              </a:rPr>
              <a:t>prověřování - účelem je objasnění a prověření skutečností  důvodně nasvědčujících  tomu, že byl spáchán trestný čin - § 158/3 </a:t>
            </a:r>
            <a:r>
              <a:rPr lang="cs-CZ" altLang="cs-CZ" sz="1700" dirty="0" err="1">
                <a:latin typeface="Arial" panose="020B0604020202020204" pitchFamily="34" charset="0"/>
                <a:cs typeface="Arial" panose="020B0604020202020204" pitchFamily="34" charset="0"/>
              </a:rPr>
              <a:t>TrŘ</a:t>
            </a:r>
            <a:endParaRPr lang="cs-CZ" altLang="cs-CZ" sz="1700" dirty="0">
              <a:latin typeface="Arial" panose="020B0604020202020204" pitchFamily="34" charset="0"/>
              <a:cs typeface="Arial" panose="020B0604020202020204" pitchFamily="34" charset="0"/>
            </a:endParaRPr>
          </a:p>
          <a:p>
            <a:pPr algn="just" eaLnBrk="1" hangingPunct="1">
              <a:lnSpc>
                <a:spcPct val="100000"/>
              </a:lnSpc>
            </a:pPr>
            <a:endParaRPr lang="cs-CZ" altLang="cs-CZ" sz="1700" dirty="0">
              <a:latin typeface="Arial" panose="020B0604020202020204" pitchFamily="34" charset="0"/>
              <a:cs typeface="Arial" panose="020B0604020202020204" pitchFamily="34" charset="0"/>
            </a:endParaRPr>
          </a:p>
          <a:p>
            <a:pPr algn="just" eaLnBrk="1" hangingPunct="1">
              <a:lnSpc>
                <a:spcPct val="100000"/>
              </a:lnSpc>
            </a:pPr>
            <a:r>
              <a:rPr lang="cs-CZ" altLang="cs-CZ" sz="1700" dirty="0">
                <a:latin typeface="Arial" panose="020B0604020202020204" pitchFamily="34" charset="0"/>
                <a:cs typeface="Arial" panose="020B0604020202020204" pitchFamily="34" charset="0"/>
              </a:rPr>
              <a:t>vyšetřování - účelem je co nejrychleji v potřebném rozsahu vyhledat důkazy k objasnění  všech základních skutečností důležitých  pro posouzení případu včetně osoby pachatele  a následku trestného činu - § 164/1 </a:t>
            </a:r>
            <a:r>
              <a:rPr lang="cs-CZ" altLang="cs-CZ" sz="1700" dirty="0" err="1">
                <a:latin typeface="Arial" panose="020B0604020202020204" pitchFamily="34" charset="0"/>
                <a:cs typeface="Arial" panose="020B0604020202020204" pitchFamily="34" charset="0"/>
              </a:rPr>
              <a:t>TrŘ</a:t>
            </a:r>
            <a:r>
              <a:rPr lang="cs-CZ" altLang="cs-CZ" sz="1700" dirty="0">
                <a:latin typeface="Arial" panose="020B0604020202020204" pitchFamily="34" charset="0"/>
                <a:cs typeface="Arial" panose="020B0604020202020204" pitchFamily="34" charset="0"/>
              </a:rPr>
              <a:t> </a:t>
            </a:r>
            <a:endParaRPr lang="cs-CZ" altLang="cs-CZ" sz="1700" dirty="0"/>
          </a:p>
          <a:p>
            <a:pPr algn="just" eaLnBrk="1" hangingPunct="1">
              <a:lnSpc>
                <a:spcPct val="100000"/>
              </a:lnSpc>
              <a:buFont typeface="Wingdings" panose="05000000000000000000" pitchFamily="2" charset="2"/>
              <a:buNone/>
            </a:pPr>
            <a:endParaRPr lang="cs-CZ" altLang="cs-CZ" sz="1800" dirty="0"/>
          </a:p>
          <a:p>
            <a:pPr lvl="1" algn="just" eaLnBrk="1" hangingPunct="1"/>
            <a:r>
              <a:rPr lang="cs-CZ" altLang="cs-CZ" sz="1500" dirty="0"/>
              <a:t>standardní přípravné řízení - § 158/3 až § 158b </a:t>
            </a:r>
            <a:r>
              <a:rPr lang="cs-CZ" altLang="cs-CZ" sz="1500" dirty="0" err="1"/>
              <a:t>TrŘ</a:t>
            </a:r>
            <a:r>
              <a:rPr lang="cs-CZ" altLang="cs-CZ" sz="1500" dirty="0"/>
              <a:t> (prověřování), § 160 až § 167  </a:t>
            </a:r>
            <a:r>
              <a:rPr lang="cs-CZ" altLang="cs-CZ" sz="1500" dirty="0" err="1"/>
              <a:t>TrŘ</a:t>
            </a:r>
            <a:r>
              <a:rPr lang="cs-CZ" altLang="cs-CZ" sz="1500" dirty="0"/>
              <a:t> (vyšetřování); v jeho rámci se  důkazy neprovádí</a:t>
            </a:r>
          </a:p>
          <a:p>
            <a:pPr lvl="1" algn="just" eaLnBrk="1" hangingPunct="1"/>
            <a:r>
              <a:rPr lang="cs-CZ" altLang="cs-CZ" sz="1500" dirty="0"/>
              <a:t>rozšířené přípravné řízení - § 158/3 až § 158b </a:t>
            </a:r>
            <a:r>
              <a:rPr lang="cs-CZ" altLang="cs-CZ" sz="1500" dirty="0" err="1"/>
              <a:t>TrŘ</a:t>
            </a:r>
            <a:r>
              <a:rPr lang="cs-CZ" altLang="cs-CZ" sz="1500" dirty="0"/>
              <a:t>(prověřování), § 168 až § 179  </a:t>
            </a:r>
            <a:r>
              <a:rPr lang="cs-CZ" altLang="cs-CZ" sz="1500" dirty="0" err="1"/>
              <a:t>TrŘ</a:t>
            </a:r>
            <a:r>
              <a:rPr lang="cs-CZ" altLang="cs-CZ" sz="1500" dirty="0"/>
              <a:t>(vyšetřování); v jeho rámci se důkazy provádí</a:t>
            </a:r>
          </a:p>
          <a:p>
            <a:pPr lvl="1" algn="just" eaLnBrk="1" hangingPunct="1"/>
            <a:r>
              <a:rPr lang="cs-CZ" altLang="cs-CZ" sz="1500" dirty="0"/>
              <a:t>zkrácené přípravné řízení, § 179a až § 179h </a:t>
            </a:r>
            <a:r>
              <a:rPr lang="cs-CZ" altLang="cs-CZ" sz="1500" dirty="0" err="1"/>
              <a:t>TrŘ</a:t>
            </a:r>
            <a:r>
              <a:rPr lang="cs-CZ" altLang="cs-CZ" sz="1500" dirty="0"/>
              <a:t>; koná se o TČ s horní hranicí TOS do 5 let se lhůtou skončení do dvou týdnů od  sdělení podezření</a:t>
            </a:r>
          </a:p>
          <a:p>
            <a:pPr algn="just" eaLnBrk="1" hangingPunct="1">
              <a:lnSpc>
                <a:spcPct val="90000"/>
              </a:lnSpc>
              <a:buFont typeface="Wingdings" panose="05000000000000000000" pitchFamily="2" charset="2"/>
              <a:buNone/>
            </a:pPr>
            <a:endParaRPr lang="cs-CZ" altLang="cs-CZ" sz="1700" dirty="0"/>
          </a:p>
        </p:txBody>
      </p:sp>
      <p:sp>
        <p:nvSpPr>
          <p:cNvPr id="6" name="Zástupný symbol pro číslo snímku 5">
            <a:extLst>
              <a:ext uri="{FF2B5EF4-FFF2-40B4-BE49-F238E27FC236}">
                <a16:creationId xmlns:a16="http://schemas.microsoft.com/office/drawing/2014/main" id="{DDA2795E-AE90-4103-8749-C8B52EDA4C42}"/>
              </a:ext>
            </a:extLst>
          </p:cNvPr>
          <p:cNvSpPr>
            <a:spLocks noGrp="1"/>
          </p:cNvSpPr>
          <p:nvPr>
            <p:ph type="sldNum" sz="quarter" idx="11"/>
          </p:nvPr>
        </p:nvSpPr>
        <p:spPr/>
        <p:txBody>
          <a:bodyPr/>
          <a:lstStyle>
            <a:lvl1pPr eaLnBrk="0" hangingPunct="0">
              <a:defRPr sz="1600" b="1">
                <a:solidFill>
                  <a:schemeClr val="tx1"/>
                </a:solidFill>
                <a:latin typeface="Arial" panose="020B0604020202020204" pitchFamily="34" charset="0"/>
              </a:defRPr>
            </a:lvl1pPr>
            <a:lvl2pPr marL="742950" indent="-285750" eaLnBrk="0" hangingPunct="0">
              <a:defRPr sz="1600" b="1">
                <a:solidFill>
                  <a:schemeClr val="tx1"/>
                </a:solidFill>
                <a:latin typeface="Arial" panose="020B0604020202020204" pitchFamily="34" charset="0"/>
              </a:defRPr>
            </a:lvl2pPr>
            <a:lvl3pPr marL="1143000" indent="-228600" eaLnBrk="0" hangingPunct="0">
              <a:defRPr sz="1600" b="1">
                <a:solidFill>
                  <a:schemeClr val="tx1"/>
                </a:solidFill>
                <a:latin typeface="Arial" panose="020B0604020202020204" pitchFamily="34" charset="0"/>
              </a:defRPr>
            </a:lvl3pPr>
            <a:lvl4pPr marL="1600200" indent="-228600" eaLnBrk="0" hangingPunct="0">
              <a:defRPr sz="1600" b="1">
                <a:solidFill>
                  <a:schemeClr val="tx1"/>
                </a:solidFill>
                <a:latin typeface="Arial" panose="020B0604020202020204" pitchFamily="34" charset="0"/>
              </a:defRPr>
            </a:lvl4pPr>
            <a:lvl5pPr marL="2057400" indent="-228600" eaLnBrk="0" hangingPunct="0">
              <a:defRPr sz="1600" b="1">
                <a:solidFill>
                  <a:schemeClr val="tx1"/>
                </a:solidFill>
                <a:latin typeface="Arial" panose="020B0604020202020204" pitchFamily="34" charset="0"/>
              </a:defRPr>
            </a:lvl5pPr>
            <a:lvl6pPr marL="2514600" indent="-228600" algn="r" eaLnBrk="0" fontAlgn="base" hangingPunct="0">
              <a:spcBef>
                <a:spcPct val="0"/>
              </a:spcBef>
              <a:spcAft>
                <a:spcPct val="0"/>
              </a:spcAft>
              <a:defRPr sz="1600" b="1">
                <a:solidFill>
                  <a:schemeClr val="tx1"/>
                </a:solidFill>
                <a:latin typeface="Arial" panose="020B0604020202020204" pitchFamily="34" charset="0"/>
              </a:defRPr>
            </a:lvl6pPr>
            <a:lvl7pPr marL="2971800" indent="-228600" algn="r" eaLnBrk="0" fontAlgn="base" hangingPunct="0">
              <a:spcBef>
                <a:spcPct val="0"/>
              </a:spcBef>
              <a:spcAft>
                <a:spcPct val="0"/>
              </a:spcAft>
              <a:defRPr sz="1600" b="1">
                <a:solidFill>
                  <a:schemeClr val="tx1"/>
                </a:solidFill>
                <a:latin typeface="Arial" panose="020B0604020202020204" pitchFamily="34" charset="0"/>
              </a:defRPr>
            </a:lvl7pPr>
            <a:lvl8pPr marL="3429000" indent="-228600" algn="r" eaLnBrk="0" fontAlgn="base" hangingPunct="0">
              <a:spcBef>
                <a:spcPct val="0"/>
              </a:spcBef>
              <a:spcAft>
                <a:spcPct val="0"/>
              </a:spcAft>
              <a:defRPr sz="1600" b="1">
                <a:solidFill>
                  <a:schemeClr val="tx1"/>
                </a:solidFill>
                <a:latin typeface="Arial" panose="020B0604020202020204" pitchFamily="34" charset="0"/>
              </a:defRPr>
            </a:lvl8pPr>
            <a:lvl9pPr marL="3886200" indent="-228600" algn="r" eaLnBrk="0" fontAlgn="base" hangingPunct="0">
              <a:spcBef>
                <a:spcPct val="0"/>
              </a:spcBef>
              <a:spcAft>
                <a:spcPct val="0"/>
              </a:spcAft>
              <a:defRPr sz="1600" b="1">
                <a:solidFill>
                  <a:schemeClr val="tx1"/>
                </a:solidFill>
                <a:latin typeface="Arial" panose="020B0604020202020204" pitchFamily="34" charset="0"/>
              </a:defRPr>
            </a:lvl9pPr>
          </a:lstStyle>
          <a:p>
            <a:pPr eaLnBrk="1" hangingPunct="1"/>
            <a:fld id="{32E80806-4F89-4C43-9D2F-DD60B098E413}" type="slidenum">
              <a:rPr lang="cs-CZ" altLang="cs-CZ" sz="1200">
                <a:latin typeface="Trebuchet MS" panose="020B0603020202020204" pitchFamily="34" charset="0"/>
              </a:rPr>
              <a:pPr eaLnBrk="1" hangingPunct="1"/>
              <a:t>25</a:t>
            </a:fld>
            <a:endParaRPr lang="cs-CZ" altLang="cs-CZ" sz="1200">
              <a:latin typeface="Trebuchet MS" panose="020B0603020202020204" pitchFamily="34" charset="0"/>
            </a:endParaRPr>
          </a:p>
        </p:txBody>
      </p:sp>
    </p:spTree>
    <p:extLst>
      <p:ext uri="{BB962C8B-B14F-4D97-AF65-F5344CB8AC3E}">
        <p14:creationId xmlns:p14="http://schemas.microsoft.com/office/powerpoint/2010/main" val="24353178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p:txBody>
          <a:bodyPr/>
          <a:lstStyle/>
          <a:p>
            <a:pPr algn="ctr"/>
            <a:r>
              <a:rPr lang="cs-CZ" b="1"/>
              <a:t>Policejní orgán </a:t>
            </a:r>
          </a:p>
        </p:txBody>
      </p:sp>
      <p:sp>
        <p:nvSpPr>
          <p:cNvPr id="3" name="Zástupný symbol pro obsah 2"/>
          <p:cNvSpPr>
            <a:spLocks noGrp="1"/>
          </p:cNvSpPr>
          <p:nvPr>
            <p:ph idx="1"/>
          </p:nvPr>
        </p:nvSpPr>
        <p:spPr/>
        <p:txBody>
          <a:bodyPr/>
          <a:lstStyle/>
          <a:p>
            <a:pPr algn="just">
              <a:defRPr/>
            </a:pPr>
            <a:endParaRPr lang="cs-CZ" sz="1800" dirty="0"/>
          </a:p>
          <a:p>
            <a:pPr algn="just">
              <a:defRPr/>
            </a:pPr>
            <a:endParaRPr lang="cs-CZ" sz="1800" dirty="0"/>
          </a:p>
          <a:p>
            <a:pPr algn="just">
              <a:defRPr/>
            </a:pPr>
            <a:r>
              <a:rPr lang="cs-CZ" sz="1800" dirty="0"/>
              <a:t>jde o legislativní zkratku  vymezenou v § 12/2 TŘ  - útvary nebo pověřené orgány </a:t>
            </a:r>
          </a:p>
          <a:p>
            <a:pPr lvl="1" algn="just">
              <a:defRPr/>
            </a:pPr>
            <a:endParaRPr lang="cs-CZ" sz="1600" dirty="0">
              <a:ea typeface="+mn-ea"/>
              <a:cs typeface="+mn-cs"/>
            </a:endParaRPr>
          </a:p>
          <a:p>
            <a:pPr lvl="1" algn="just">
              <a:defRPr/>
            </a:pPr>
            <a:r>
              <a:rPr lang="cs-CZ" sz="1600" dirty="0">
                <a:ea typeface="+mn-ea"/>
                <a:cs typeface="+mn-cs"/>
              </a:rPr>
              <a:t>primárně P ČR (primární policejní orgán) + GIBS, VP, VS, BIS (kontrarozvědka), UZIS (rozvědka), VZ (kontrarozvědka i rozvědka) (sekundární policejní orgán)</a:t>
            </a:r>
          </a:p>
          <a:p>
            <a:pPr lvl="1" algn="just">
              <a:buFont typeface="Wingdings" pitchFamily="2" charset="2"/>
              <a:buNone/>
              <a:defRPr/>
            </a:pPr>
            <a:endParaRPr lang="cs-CZ" sz="1600" dirty="0">
              <a:ea typeface="+mn-ea"/>
              <a:cs typeface="+mn-cs"/>
            </a:endParaRPr>
          </a:p>
          <a:p>
            <a:pPr algn="just">
              <a:defRPr/>
            </a:pPr>
            <a:r>
              <a:rPr lang="cs-CZ" sz="1800" dirty="0"/>
              <a:t>policejní orgán je oprávněn konat obecně prověřování</a:t>
            </a:r>
          </a:p>
          <a:p>
            <a:pPr lvl="1" algn="just">
              <a:defRPr/>
            </a:pPr>
            <a:endParaRPr lang="cs-CZ" sz="1600" dirty="0">
              <a:ea typeface="+mn-ea"/>
              <a:cs typeface="+mn-cs"/>
            </a:endParaRPr>
          </a:p>
          <a:p>
            <a:pPr lvl="1" algn="just">
              <a:defRPr/>
            </a:pPr>
            <a:r>
              <a:rPr lang="cs-CZ" sz="1600" dirty="0">
                <a:ea typeface="+mn-ea"/>
                <a:cs typeface="+mn-cs"/>
              </a:rPr>
              <a:t>konkrétní útvary a pověřené orgány jsou stanoveny konkrétními právními předpisy upravujícími činnost subjektů v postavení policejního orgánu, resp.  interními akty řízení </a:t>
            </a:r>
          </a:p>
          <a:p>
            <a:pPr algn="just">
              <a:defRPr/>
            </a:pPr>
            <a:endParaRPr lang="cs-CZ" sz="1800" dirty="0"/>
          </a:p>
          <a:p>
            <a:pPr algn="just">
              <a:defRPr/>
            </a:pPr>
            <a:endParaRPr lang="cs-CZ" dirty="0"/>
          </a:p>
        </p:txBody>
      </p:sp>
      <p:sp>
        <p:nvSpPr>
          <p:cNvPr id="4" name="Zástupný symbol pro číslo snímku 3"/>
          <p:cNvSpPr>
            <a:spLocks noGrp="1"/>
          </p:cNvSpPr>
          <p:nvPr>
            <p:ph type="sldNum" sz="quarter" idx="11"/>
          </p:nvPr>
        </p:nvSpPr>
        <p:spPr/>
        <p:txBody>
          <a:bodyPr/>
          <a:lstStyle/>
          <a:p>
            <a:pPr>
              <a:defRPr/>
            </a:pPr>
            <a:fld id="{C3A0F2C8-9D2F-4F38-AF7F-CA7FE9CD624F}" type="slidenum">
              <a:rPr lang="cs-CZ" smtClean="0"/>
              <a:pPr>
                <a:defRPr/>
              </a:pPr>
              <a:t>26</a:t>
            </a:fld>
            <a:endParaRPr lang="cs-CZ"/>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p:txBody>
          <a:bodyPr/>
          <a:lstStyle/>
          <a:p>
            <a:endParaRPr lang="cs-CZ"/>
          </a:p>
        </p:txBody>
      </p:sp>
      <p:sp>
        <p:nvSpPr>
          <p:cNvPr id="29699" name="Zástupný symbol pro obsah 2"/>
          <p:cNvSpPr>
            <a:spLocks noGrp="1"/>
          </p:cNvSpPr>
          <p:nvPr>
            <p:ph idx="1"/>
          </p:nvPr>
        </p:nvSpPr>
        <p:spPr/>
        <p:txBody>
          <a:bodyPr/>
          <a:lstStyle/>
          <a:p>
            <a:pPr algn="just"/>
            <a:endParaRPr lang="cs-CZ" sz="1800" dirty="0"/>
          </a:p>
          <a:p>
            <a:pPr algn="just">
              <a:lnSpc>
                <a:spcPct val="100000"/>
              </a:lnSpc>
            </a:pPr>
            <a:r>
              <a:rPr lang="cs-CZ" sz="1800" dirty="0"/>
              <a:t>vyšetřovací orgán - § 161/2 TŘ - není-li uvedeno jinak, vyšetřování konají útvary P ČR, jde o užší pojem než policejní orgán  </a:t>
            </a:r>
          </a:p>
          <a:p>
            <a:pPr algn="just">
              <a:lnSpc>
                <a:spcPct val="100000"/>
              </a:lnSpc>
              <a:buFont typeface="Wingdings" pitchFamily="2" charset="2"/>
              <a:buNone/>
            </a:pPr>
            <a:endParaRPr lang="cs-CZ" sz="1800" dirty="0"/>
          </a:p>
          <a:p>
            <a:pPr lvl="1" algn="just"/>
            <a:r>
              <a:rPr lang="cs-CZ" sz="1600" dirty="0"/>
              <a:t>GIBS - TČ spáchané  příslušníky P ČR, VS a celníky + zaměstnanci těchto subjektů v souvislosti  s plněním jejich pracovních úkolů </a:t>
            </a:r>
          </a:p>
          <a:p>
            <a:pPr lvl="1" algn="just">
              <a:buFont typeface="Wingdings" pitchFamily="2" charset="2"/>
              <a:buNone/>
            </a:pPr>
            <a:endParaRPr lang="cs-CZ" sz="1600" dirty="0"/>
          </a:p>
          <a:p>
            <a:pPr lvl="1" algn="just"/>
            <a:r>
              <a:rPr lang="cs-CZ" sz="1600" dirty="0"/>
              <a:t>státní zástupce  - TČ spáchané příslušníky GIBS, BIS, UZIS, VP, VZ </a:t>
            </a:r>
          </a:p>
          <a:p>
            <a:pPr lvl="1" algn="just">
              <a:buFont typeface="Wingdings" pitchFamily="2" charset="2"/>
              <a:buNone/>
            </a:pPr>
            <a:endParaRPr lang="cs-CZ" sz="1600" dirty="0"/>
          </a:p>
          <a:p>
            <a:pPr lvl="1" algn="just"/>
            <a:r>
              <a:rPr lang="cs-CZ" sz="1600" dirty="0"/>
              <a:t>kapitán lodi při dálkových plavbách  - TČ spáchané  na této lodi</a:t>
            </a:r>
          </a:p>
          <a:p>
            <a:pPr lvl="2" algn="just">
              <a:lnSpc>
                <a:spcPct val="100000"/>
              </a:lnSpc>
              <a:buFont typeface="Wingdings" pitchFamily="2" charset="2"/>
              <a:buNone/>
            </a:pPr>
            <a:endParaRPr lang="cs-CZ" sz="1400" dirty="0"/>
          </a:p>
          <a:p>
            <a:pPr lvl="1" algn="just"/>
            <a:r>
              <a:rPr lang="cs-CZ" sz="1600" dirty="0"/>
              <a:t>vojenská policie - TČ příslušníků ozbrojených sil spáchané při plnění úkolů v zahraničí - výjezdy na zahraniční mise</a:t>
            </a:r>
          </a:p>
          <a:p>
            <a:pPr algn="just"/>
            <a:endParaRPr lang="cs-CZ" sz="1800" dirty="0"/>
          </a:p>
          <a:p>
            <a:endParaRPr lang="cs-CZ" dirty="0"/>
          </a:p>
          <a:p>
            <a:endParaRPr lang="cs-CZ" dirty="0"/>
          </a:p>
        </p:txBody>
      </p:sp>
      <p:sp>
        <p:nvSpPr>
          <p:cNvPr id="4" name="Zástupný symbol pro číslo snímku 3"/>
          <p:cNvSpPr>
            <a:spLocks noGrp="1"/>
          </p:cNvSpPr>
          <p:nvPr>
            <p:ph type="sldNum" sz="quarter" idx="11"/>
          </p:nvPr>
        </p:nvSpPr>
        <p:spPr/>
        <p:txBody>
          <a:bodyPr/>
          <a:lstStyle/>
          <a:p>
            <a:pPr>
              <a:defRPr/>
            </a:pPr>
            <a:fld id="{A9097521-00D7-425E-9957-2320C7F88138}" type="slidenum">
              <a:rPr lang="cs-CZ" smtClean="0"/>
              <a:pPr>
                <a:defRPr/>
              </a:pPr>
              <a:t>27</a:t>
            </a:fld>
            <a:endParaRPr lang="cs-CZ"/>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pPr algn="ctr"/>
            <a:r>
              <a:rPr lang="cs-CZ" b="1"/>
              <a:t>Státní zástupce</a:t>
            </a:r>
          </a:p>
        </p:txBody>
      </p:sp>
      <p:sp>
        <p:nvSpPr>
          <p:cNvPr id="3" name="Zástupný symbol pro obsah 2"/>
          <p:cNvSpPr>
            <a:spLocks noGrp="1"/>
          </p:cNvSpPr>
          <p:nvPr>
            <p:ph idx="1"/>
          </p:nvPr>
        </p:nvSpPr>
        <p:spPr/>
        <p:txBody>
          <a:bodyPr/>
          <a:lstStyle/>
          <a:p>
            <a:pPr marL="381000" indent="-381000" algn="just">
              <a:lnSpc>
                <a:spcPct val="90000"/>
              </a:lnSpc>
              <a:defRPr/>
            </a:pPr>
            <a:r>
              <a:rPr lang="cs-CZ" sz="1700" dirty="0"/>
              <a:t>v přípravném řízení tzv. </a:t>
            </a:r>
            <a:r>
              <a:rPr lang="cs-CZ" sz="1700" dirty="0" err="1"/>
              <a:t>dominus</a:t>
            </a:r>
            <a:r>
              <a:rPr lang="cs-CZ" sz="1700" dirty="0"/>
              <a:t> </a:t>
            </a:r>
            <a:r>
              <a:rPr lang="cs-CZ" sz="1700" dirty="0" err="1"/>
              <a:t>litis</a:t>
            </a:r>
            <a:endParaRPr lang="cs-CZ" sz="1700" dirty="0"/>
          </a:p>
          <a:p>
            <a:pPr marL="381000" indent="-381000" algn="just">
              <a:lnSpc>
                <a:spcPct val="90000"/>
              </a:lnSpc>
              <a:buNone/>
              <a:defRPr/>
            </a:pPr>
            <a:endParaRPr lang="cs-CZ" sz="1800" dirty="0"/>
          </a:p>
          <a:p>
            <a:pPr marL="800100" lvl="1" indent="-342900" algn="just">
              <a:lnSpc>
                <a:spcPct val="90000"/>
              </a:lnSpc>
              <a:defRPr/>
            </a:pPr>
            <a:r>
              <a:rPr lang="cs-CZ" sz="1500" dirty="0"/>
              <a:t>orgán činný v trestním řízení</a:t>
            </a:r>
          </a:p>
          <a:p>
            <a:pPr marL="800100" lvl="1" indent="-342900" algn="just">
              <a:lnSpc>
                <a:spcPct val="90000"/>
              </a:lnSpc>
              <a:buNone/>
              <a:defRPr/>
            </a:pPr>
            <a:endParaRPr lang="cs-CZ" sz="1500" dirty="0"/>
          </a:p>
          <a:p>
            <a:pPr marL="800100" lvl="1" indent="-342900" algn="just">
              <a:lnSpc>
                <a:spcPct val="90000"/>
              </a:lnSpc>
              <a:defRPr/>
            </a:pPr>
            <a:r>
              <a:rPr lang="cs-CZ" sz="1500" dirty="0"/>
              <a:t>povinnost stíhat všechny trestné činy, o nichž se dozví (zásada legality) </a:t>
            </a:r>
          </a:p>
          <a:p>
            <a:pPr marL="800100" lvl="1" indent="-342900" algn="just">
              <a:lnSpc>
                <a:spcPct val="90000"/>
              </a:lnSpc>
              <a:buNone/>
              <a:defRPr/>
            </a:pPr>
            <a:endParaRPr lang="cs-CZ" sz="1500" dirty="0"/>
          </a:p>
          <a:p>
            <a:pPr marL="800100" lvl="1" indent="-342900" algn="just">
              <a:lnSpc>
                <a:spcPct val="90000"/>
              </a:lnSpc>
              <a:defRPr/>
            </a:pPr>
            <a:r>
              <a:rPr lang="cs-CZ" sz="1500" dirty="0"/>
              <a:t>odpovídá za zákonnost průběhu přípravného řízení</a:t>
            </a:r>
          </a:p>
          <a:p>
            <a:pPr marL="800100" lvl="1" indent="-342900" algn="just">
              <a:lnSpc>
                <a:spcPct val="90000"/>
              </a:lnSpc>
              <a:buNone/>
              <a:defRPr/>
            </a:pPr>
            <a:endParaRPr lang="cs-CZ" sz="1500" dirty="0"/>
          </a:p>
          <a:p>
            <a:pPr marL="800100" lvl="1" indent="-342900" algn="just">
              <a:lnSpc>
                <a:spcPct val="90000"/>
              </a:lnSpc>
              <a:defRPr/>
            </a:pPr>
            <a:r>
              <a:rPr lang="cs-CZ" sz="1500" dirty="0"/>
              <a:t>dozor v přípravném řízení - § 174 TŘ   </a:t>
            </a:r>
          </a:p>
          <a:p>
            <a:pPr marL="800100" lvl="1" indent="-342900" algn="just">
              <a:lnSpc>
                <a:spcPct val="90000"/>
              </a:lnSpc>
              <a:buNone/>
              <a:defRPr/>
            </a:pPr>
            <a:endParaRPr lang="cs-CZ" sz="1500" dirty="0"/>
          </a:p>
          <a:p>
            <a:pPr marL="1200150" lvl="2" indent="-342900" algn="just">
              <a:lnSpc>
                <a:spcPct val="90000"/>
              </a:lnSpc>
              <a:buFont typeface="Arial" panose="020B0604020202020204" pitchFamily="34" charset="0"/>
              <a:buChar char="•"/>
              <a:defRPr/>
            </a:pPr>
            <a:r>
              <a:rPr lang="cs-CZ" sz="1300" dirty="0"/>
              <a:t>dávat závazné pokyny </a:t>
            </a:r>
          </a:p>
          <a:p>
            <a:pPr marL="1200150" lvl="2" indent="-342900" algn="just">
              <a:lnSpc>
                <a:spcPct val="90000"/>
              </a:lnSpc>
              <a:buFont typeface="Arial" panose="020B0604020202020204" pitchFamily="34" charset="0"/>
              <a:buChar char="•"/>
              <a:defRPr/>
            </a:pPr>
            <a:r>
              <a:rPr lang="cs-CZ" sz="1300" dirty="0"/>
              <a:t>vyžadovat spisy, dokumenty atd. </a:t>
            </a:r>
          </a:p>
          <a:p>
            <a:pPr marL="800100" lvl="1" indent="-342900" algn="just">
              <a:lnSpc>
                <a:spcPct val="90000"/>
              </a:lnSpc>
              <a:defRPr/>
            </a:pPr>
            <a:endParaRPr lang="cs-CZ" sz="1500" dirty="0"/>
          </a:p>
          <a:p>
            <a:pPr marL="800100" lvl="1" indent="-342900" algn="just">
              <a:lnSpc>
                <a:spcPct val="90000"/>
              </a:lnSpc>
              <a:defRPr/>
            </a:pPr>
            <a:r>
              <a:rPr lang="cs-CZ" sz="1500" dirty="0"/>
              <a:t>výlučná návrhová oprávnění - např. </a:t>
            </a:r>
          </a:p>
          <a:p>
            <a:pPr marL="800100" lvl="1" indent="-342900" algn="just">
              <a:lnSpc>
                <a:spcPct val="90000"/>
              </a:lnSpc>
              <a:buNone/>
              <a:defRPr/>
            </a:pPr>
            <a:endParaRPr lang="cs-CZ" sz="1500" dirty="0"/>
          </a:p>
          <a:p>
            <a:pPr marL="1200150" lvl="2" indent="-342900" algn="just">
              <a:lnSpc>
                <a:spcPct val="90000"/>
              </a:lnSpc>
              <a:buFont typeface="Arial" panose="020B0604020202020204" pitchFamily="34" charset="0"/>
              <a:buChar char="•"/>
              <a:defRPr/>
            </a:pPr>
            <a:r>
              <a:rPr lang="cs-CZ" sz="1300" dirty="0"/>
              <a:t>návrh  na vydání k příkazu o provedení domovní prohlídky (§  83/1 TŘ) </a:t>
            </a:r>
          </a:p>
          <a:p>
            <a:pPr marL="1200150" lvl="2" indent="-342900" algn="just">
              <a:lnSpc>
                <a:spcPct val="90000"/>
              </a:lnSpc>
              <a:buFont typeface="Arial" panose="020B0604020202020204" pitchFamily="34" charset="0"/>
              <a:buChar char="•"/>
              <a:defRPr/>
            </a:pPr>
            <a:r>
              <a:rPr lang="cs-CZ" sz="1300" dirty="0"/>
              <a:t>návrh na vydání příkazu k  provedení odposlechu a  záznamu telekomunikačního provozu (§ 88/2 TŘ)</a:t>
            </a:r>
          </a:p>
          <a:p>
            <a:pPr>
              <a:defRPr/>
            </a:pPr>
            <a:endParaRPr lang="cs-CZ" dirty="0"/>
          </a:p>
        </p:txBody>
      </p:sp>
      <p:sp>
        <p:nvSpPr>
          <p:cNvPr id="5" name="Zástupný symbol pro číslo snímku 4"/>
          <p:cNvSpPr>
            <a:spLocks noGrp="1"/>
          </p:cNvSpPr>
          <p:nvPr>
            <p:ph type="sldNum" sz="quarter" idx="11"/>
          </p:nvPr>
        </p:nvSpPr>
        <p:spPr/>
        <p:txBody>
          <a:bodyPr/>
          <a:lstStyle/>
          <a:p>
            <a:pPr>
              <a:defRPr/>
            </a:pPr>
            <a:fld id="{299A3674-C3FD-4234-BECA-158607AB5E6F}" type="slidenum">
              <a:rPr lang="cs-CZ" smtClean="0"/>
              <a:pPr>
                <a:defRPr/>
              </a:pPr>
              <a:t>28</a:t>
            </a:fld>
            <a:endParaRPr lang="cs-CZ"/>
          </a:p>
        </p:txBody>
      </p:sp>
    </p:spTree>
    <p:extLst>
      <p:ext uri="{BB962C8B-B14F-4D97-AF65-F5344CB8AC3E}">
        <p14:creationId xmlns:p14="http://schemas.microsoft.com/office/powerpoint/2010/main" val="2942693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lstStyle/>
          <a:p>
            <a:endParaRPr lang="cs-CZ"/>
          </a:p>
        </p:txBody>
      </p:sp>
      <p:sp>
        <p:nvSpPr>
          <p:cNvPr id="9219" name="Zástupný symbol pro obsah 2"/>
          <p:cNvSpPr>
            <a:spLocks noGrp="1"/>
          </p:cNvSpPr>
          <p:nvPr>
            <p:ph idx="1"/>
          </p:nvPr>
        </p:nvSpPr>
        <p:spPr/>
        <p:txBody>
          <a:bodyPr/>
          <a:lstStyle/>
          <a:p>
            <a:pPr marL="800100" lvl="1" indent="-342900" algn="just">
              <a:lnSpc>
                <a:spcPct val="90000"/>
              </a:lnSpc>
              <a:buNone/>
            </a:pPr>
            <a:endParaRPr lang="cs-CZ" sz="1500" dirty="0"/>
          </a:p>
          <a:p>
            <a:pPr marL="800100" lvl="1" indent="-342900" algn="just">
              <a:lnSpc>
                <a:spcPct val="90000"/>
              </a:lnSpc>
            </a:pPr>
            <a:r>
              <a:rPr lang="cs-CZ" sz="1500" dirty="0"/>
              <a:t>výlučná rozhodovací  oprávnění  - zajištění nároku poškozeného - § 47 TŘ </a:t>
            </a:r>
          </a:p>
          <a:p>
            <a:pPr marL="800100" lvl="1" indent="-342900" algn="just">
              <a:lnSpc>
                <a:spcPct val="90000"/>
              </a:lnSpc>
            </a:pPr>
            <a:endParaRPr lang="cs-CZ" sz="1500" dirty="0"/>
          </a:p>
          <a:p>
            <a:pPr marL="1200150" lvl="2" indent="-342900" algn="just">
              <a:lnSpc>
                <a:spcPct val="90000"/>
              </a:lnSpc>
              <a:buFont typeface="Arial" panose="020B0604020202020204" pitchFamily="34" charset="0"/>
              <a:buChar char="•"/>
            </a:pPr>
            <a:r>
              <a:rPr lang="cs-CZ" sz="1300" dirty="0"/>
              <a:t>zajištění majetku </a:t>
            </a:r>
          </a:p>
          <a:p>
            <a:pPr marL="800100" lvl="1" indent="-342900" algn="just">
              <a:lnSpc>
                <a:spcPct val="90000"/>
              </a:lnSpc>
            </a:pPr>
            <a:endParaRPr lang="cs-CZ" sz="1500" dirty="0"/>
          </a:p>
          <a:p>
            <a:pPr marL="800100" lvl="1" indent="-342900" algn="just">
              <a:lnSpc>
                <a:spcPct val="90000"/>
              </a:lnSpc>
            </a:pPr>
            <a:r>
              <a:rPr lang="cs-CZ" sz="1500" dirty="0"/>
              <a:t>vydání meritorních rozhodnutí  </a:t>
            </a:r>
          </a:p>
          <a:p>
            <a:pPr marL="800100" lvl="1" indent="-342900" algn="just">
              <a:lnSpc>
                <a:spcPct val="90000"/>
              </a:lnSpc>
              <a:buNone/>
            </a:pPr>
            <a:r>
              <a:rPr lang="cs-CZ" sz="1500" dirty="0"/>
              <a:t> </a:t>
            </a:r>
          </a:p>
          <a:p>
            <a:pPr marL="1200150" lvl="2" indent="-342900" algn="just">
              <a:lnSpc>
                <a:spcPct val="90000"/>
              </a:lnSpc>
              <a:buFont typeface="Arial" panose="020B0604020202020204" pitchFamily="34" charset="0"/>
              <a:buChar char="•"/>
            </a:pPr>
            <a:r>
              <a:rPr lang="cs-CZ" sz="1300" dirty="0"/>
              <a:t>zastavení  trestního stíhání  - § 172 TŘ </a:t>
            </a:r>
          </a:p>
          <a:p>
            <a:pPr marL="1200150" lvl="2" indent="-342900" algn="just">
              <a:lnSpc>
                <a:spcPct val="90000"/>
              </a:lnSpc>
              <a:buFont typeface="Arial" panose="020B0604020202020204" pitchFamily="34" charset="0"/>
              <a:buChar char="•"/>
            </a:pPr>
            <a:r>
              <a:rPr lang="cs-CZ" sz="1300" dirty="0"/>
              <a:t>přerušení  trestního stíhání - § 173 TŘ</a:t>
            </a:r>
          </a:p>
          <a:p>
            <a:pPr marL="800100" lvl="1" indent="-342900" algn="just">
              <a:lnSpc>
                <a:spcPct val="90000"/>
              </a:lnSpc>
            </a:pPr>
            <a:endParaRPr lang="cs-CZ" sz="1500" dirty="0"/>
          </a:p>
          <a:p>
            <a:pPr marL="800100" lvl="1" indent="-342900" algn="just">
              <a:lnSpc>
                <a:spcPct val="90000"/>
              </a:lnSpc>
            </a:pPr>
            <a:r>
              <a:rPr lang="cs-CZ" sz="1500" dirty="0"/>
              <a:t>vyjma rozhodnutí uvedených v § 146a TŘ rozhoduje o stížnostech do  rozhodnutí policejního orgánu </a:t>
            </a:r>
          </a:p>
          <a:p>
            <a:pPr marL="800100" lvl="1" indent="-342900" algn="just">
              <a:lnSpc>
                <a:spcPct val="90000"/>
              </a:lnSpc>
            </a:pPr>
            <a:endParaRPr lang="cs-CZ" sz="1500" dirty="0"/>
          </a:p>
          <a:p>
            <a:pPr marL="800100" lvl="1" indent="-342900" algn="just">
              <a:lnSpc>
                <a:spcPct val="90000"/>
              </a:lnSpc>
            </a:pPr>
            <a:r>
              <a:rPr lang="cs-CZ" sz="1500" dirty="0"/>
              <a:t>vypracovává a podává obžalobu, návrh na potrestání, návrh na schválení dohody o vině a trestu</a:t>
            </a:r>
          </a:p>
          <a:p>
            <a:pPr>
              <a:buFont typeface="Wingdings" pitchFamily="2" charset="2"/>
              <a:buNone/>
            </a:pPr>
            <a:endParaRPr lang="cs-CZ" dirty="0"/>
          </a:p>
        </p:txBody>
      </p:sp>
      <p:sp>
        <p:nvSpPr>
          <p:cNvPr id="5" name="Zástupný symbol pro číslo snímku 4"/>
          <p:cNvSpPr>
            <a:spLocks noGrp="1"/>
          </p:cNvSpPr>
          <p:nvPr>
            <p:ph type="sldNum" sz="quarter" idx="11"/>
          </p:nvPr>
        </p:nvSpPr>
        <p:spPr/>
        <p:txBody>
          <a:bodyPr/>
          <a:lstStyle/>
          <a:p>
            <a:pPr>
              <a:defRPr/>
            </a:pPr>
            <a:fld id="{27AA63B1-DD2D-4C1D-80D0-E17DD44E7E0D}" type="slidenum">
              <a:rPr lang="cs-CZ" smtClean="0"/>
              <a:pPr>
                <a:defRPr/>
              </a:pPr>
              <a:t>29</a:t>
            </a:fld>
            <a:endParaRPr lang="cs-CZ"/>
          </a:p>
        </p:txBody>
      </p:sp>
    </p:spTree>
    <p:extLst>
      <p:ext uri="{BB962C8B-B14F-4D97-AF65-F5344CB8AC3E}">
        <p14:creationId xmlns:p14="http://schemas.microsoft.com/office/powerpoint/2010/main" val="3560986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a:extLst>
              <a:ext uri="{FF2B5EF4-FFF2-40B4-BE49-F238E27FC236}">
                <a16:creationId xmlns:a16="http://schemas.microsoft.com/office/drawing/2014/main" id="{5A4F3397-755E-4069-9858-10F260D41310}"/>
              </a:ext>
            </a:extLst>
          </p:cNvPr>
          <p:cNvSpPr>
            <a:spLocks noGrp="1" noChangeArrowheads="1"/>
          </p:cNvSpPr>
          <p:nvPr>
            <p:ph type="title"/>
          </p:nvPr>
        </p:nvSpPr>
        <p:spPr/>
        <p:txBody>
          <a:bodyPr/>
          <a:lstStyle/>
          <a:p>
            <a:pPr algn="ctr"/>
            <a:r>
              <a:rPr lang="cs-CZ" altLang="cs-CZ" b="1"/>
              <a:t>Základní zásady trestního řízení </a:t>
            </a:r>
          </a:p>
        </p:txBody>
      </p:sp>
      <p:sp>
        <p:nvSpPr>
          <p:cNvPr id="9219" name="Zástupný symbol pro obsah 2">
            <a:extLst>
              <a:ext uri="{FF2B5EF4-FFF2-40B4-BE49-F238E27FC236}">
                <a16:creationId xmlns:a16="http://schemas.microsoft.com/office/drawing/2014/main" id="{C8814BC1-846F-431C-98D2-2A8A50CF6CBB}"/>
              </a:ext>
            </a:extLst>
          </p:cNvPr>
          <p:cNvSpPr>
            <a:spLocks noGrp="1" noChangeArrowheads="1"/>
          </p:cNvSpPr>
          <p:nvPr>
            <p:ph idx="1"/>
          </p:nvPr>
        </p:nvSpPr>
        <p:spPr/>
        <p:txBody>
          <a:bodyPr/>
          <a:lstStyle/>
          <a:p>
            <a:pPr algn="just">
              <a:lnSpc>
                <a:spcPct val="100000"/>
              </a:lnSpc>
            </a:pPr>
            <a:endParaRPr lang="cs-CZ" altLang="cs-CZ" sz="1800" dirty="0"/>
          </a:p>
          <a:p>
            <a:pPr algn="just">
              <a:lnSpc>
                <a:spcPct val="100000"/>
              </a:lnSpc>
            </a:pPr>
            <a:r>
              <a:rPr lang="cs-CZ" altLang="cs-CZ" sz="1800" dirty="0"/>
              <a:t>pravidla (principy), která jsou výslovně či mlčky  zpravidla vyjádřená v </a:t>
            </a:r>
            <a:r>
              <a:rPr lang="cs-CZ" altLang="cs-CZ" sz="1800" dirty="0" err="1"/>
              <a:t>TrŘ</a:t>
            </a:r>
            <a:endParaRPr lang="cs-CZ" altLang="cs-CZ" sz="1800" dirty="0"/>
          </a:p>
          <a:p>
            <a:pPr algn="just">
              <a:lnSpc>
                <a:spcPct val="100000"/>
              </a:lnSpc>
              <a:buFont typeface="Wingdings" panose="05000000000000000000" pitchFamily="2" charset="2"/>
              <a:buNone/>
            </a:pPr>
            <a:endParaRPr lang="cs-CZ" altLang="cs-CZ" sz="1800" dirty="0"/>
          </a:p>
          <a:p>
            <a:pPr algn="just">
              <a:lnSpc>
                <a:spcPct val="100000"/>
              </a:lnSpc>
            </a:pPr>
            <a:r>
              <a:rPr lang="cs-CZ" altLang="cs-CZ" sz="1800" dirty="0"/>
              <a:t>představují východiska pro tvorbu (zákonodárce), interpretaci a aplikaci (orgány činné v trestním řízení) systému trestněprávně procesních norem </a:t>
            </a:r>
          </a:p>
          <a:p>
            <a:pPr algn="just">
              <a:lnSpc>
                <a:spcPct val="100000"/>
              </a:lnSpc>
            </a:pPr>
            <a:endParaRPr lang="cs-CZ" altLang="cs-CZ" sz="1800" dirty="0"/>
          </a:p>
          <a:p>
            <a:pPr algn="just">
              <a:lnSpc>
                <a:spcPct val="100000"/>
              </a:lnSpc>
            </a:pPr>
            <a:r>
              <a:rPr lang="cs-CZ" altLang="cs-CZ" sz="1800" dirty="0"/>
              <a:t>jedná se o určité právní principy, vůdčí právní ideje jimiž je ovládáno trestní řízení  a které musí být vykládány a aplikovány v souladu s Ústavou, LZPS, popř. v jejich duchu </a:t>
            </a:r>
          </a:p>
          <a:p>
            <a:pPr algn="just">
              <a:lnSpc>
                <a:spcPct val="100000"/>
              </a:lnSpc>
              <a:buFont typeface="Wingdings" panose="05000000000000000000" pitchFamily="2" charset="2"/>
              <a:buNone/>
            </a:pPr>
            <a:endParaRPr lang="cs-CZ" altLang="cs-CZ" sz="1800" dirty="0"/>
          </a:p>
          <a:p>
            <a:pPr algn="just">
              <a:lnSpc>
                <a:spcPct val="100000"/>
              </a:lnSpc>
            </a:pPr>
            <a:r>
              <a:rPr lang="cs-CZ" altLang="cs-CZ" sz="1800" dirty="0"/>
              <a:t>jsou typické pro trestní řízení jako celek nebo jen např. pro některé jeho stadia (zásady typické pro dokazování, hlavní líčení atd.) </a:t>
            </a:r>
          </a:p>
          <a:p>
            <a:pPr algn="just">
              <a:buFont typeface="Wingdings" panose="05000000000000000000" pitchFamily="2" charset="2"/>
              <a:buNone/>
            </a:pPr>
            <a:endParaRPr lang="cs-CZ" altLang="cs-CZ" sz="2000" dirty="0"/>
          </a:p>
        </p:txBody>
      </p:sp>
      <p:sp>
        <p:nvSpPr>
          <p:cNvPr id="9220" name="Zástupný symbol pro číslo snímku 5">
            <a:extLst>
              <a:ext uri="{FF2B5EF4-FFF2-40B4-BE49-F238E27FC236}">
                <a16:creationId xmlns:a16="http://schemas.microsoft.com/office/drawing/2014/main" id="{D3ECB35A-6E89-4D29-8809-018709F7820D}"/>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CCB81149-BEE6-49BE-B032-A3ABB362F6C7}" type="slidenum">
              <a:rPr lang="cs-CZ" altLang="cs-CZ" sz="1200"/>
              <a:pPr>
                <a:spcBef>
                  <a:spcPct val="0"/>
                </a:spcBef>
                <a:buClrTx/>
                <a:buFontTx/>
                <a:buNone/>
              </a:pPr>
              <a:t>3</a:t>
            </a:fld>
            <a:endParaRPr lang="cs-CZ" altLang="cs-CZ" sz="12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5F20EA98-3CAA-467E-AF6A-588E5AEE6B01}"/>
              </a:ext>
            </a:extLst>
          </p:cNvPr>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3" name="Nadpis 2">
            <a:extLst>
              <a:ext uri="{FF2B5EF4-FFF2-40B4-BE49-F238E27FC236}">
                <a16:creationId xmlns:a16="http://schemas.microsoft.com/office/drawing/2014/main" id="{D5193EAF-3DD9-4E95-BEB7-03D0AEEC7E80}"/>
              </a:ext>
            </a:extLst>
          </p:cNvPr>
          <p:cNvSpPr>
            <a:spLocks noGrp="1"/>
          </p:cNvSpPr>
          <p:nvPr>
            <p:ph type="title"/>
          </p:nvPr>
        </p:nvSpPr>
        <p:spPr/>
        <p:txBody>
          <a:bodyPr/>
          <a:lstStyle/>
          <a:p>
            <a:pPr algn="ctr"/>
            <a:r>
              <a:rPr lang="cs-CZ" dirty="0"/>
              <a:t>Dozor státního zástupce – prověřování </a:t>
            </a:r>
          </a:p>
        </p:txBody>
      </p:sp>
      <p:sp>
        <p:nvSpPr>
          <p:cNvPr id="4" name="Zástupný obsah 3">
            <a:extLst>
              <a:ext uri="{FF2B5EF4-FFF2-40B4-BE49-F238E27FC236}">
                <a16:creationId xmlns:a16="http://schemas.microsoft.com/office/drawing/2014/main" id="{3AD7A36F-47FA-423B-89A1-5A519FA46ACC}"/>
              </a:ext>
            </a:extLst>
          </p:cNvPr>
          <p:cNvSpPr>
            <a:spLocks noGrp="1"/>
          </p:cNvSpPr>
          <p:nvPr>
            <p:ph idx="1"/>
          </p:nvPr>
        </p:nvSpPr>
        <p:spPr/>
        <p:txBody>
          <a:bodyPr/>
          <a:lstStyle/>
          <a:p>
            <a:pPr marL="285750" indent="-285750" algn="just">
              <a:lnSpc>
                <a:spcPct val="100000"/>
              </a:lnSpc>
              <a:buFontTx/>
              <a:buChar char="-"/>
            </a:pPr>
            <a:endParaRPr lang="cs-CZ" sz="1700" dirty="0"/>
          </a:p>
          <a:p>
            <a:pPr marL="285750" indent="-285750" algn="just">
              <a:lnSpc>
                <a:spcPct val="100000"/>
              </a:lnSpc>
              <a:buFontTx/>
              <a:buChar char="-"/>
            </a:pPr>
            <a:r>
              <a:rPr lang="cs-CZ" sz="1600" dirty="0"/>
              <a:t>nezaměňovat pojmy dozor a dohled, dohled vykonává nadřízené státní zastupitelství nad činností nižšího státního zastupitelství, např. v případě stížnosti na postup nižšího podle § 157a TŘ </a:t>
            </a:r>
          </a:p>
          <a:p>
            <a:pPr marL="285750" indent="-285750" algn="just">
              <a:lnSpc>
                <a:spcPct val="100000"/>
              </a:lnSpc>
              <a:buFontTx/>
              <a:buChar char="-"/>
            </a:pPr>
            <a:endParaRPr lang="cs-CZ" sz="1600" dirty="0"/>
          </a:p>
          <a:p>
            <a:pPr marL="285750" indent="-285750" algn="just">
              <a:lnSpc>
                <a:spcPct val="100000"/>
              </a:lnSpc>
            </a:pPr>
            <a:r>
              <a:rPr lang="cs-CZ" sz="1600" dirty="0"/>
              <a:t>podle § 157/2 TŘ</a:t>
            </a:r>
            <a:r>
              <a:rPr lang="cs-CZ" sz="1600" b="1" dirty="0"/>
              <a:t> </a:t>
            </a:r>
            <a:r>
              <a:rPr lang="cs-CZ" sz="1600" dirty="0"/>
              <a:t>státní zástupce může uložit policejnímu orgánu provedení takových úkonů, které je tento orgán oprávněn provést a jichž je třeba k objasnění věci nebo ke zjištění pachatele; k prověření skutečností nasvědčujících tomu, že byl spáchán trestný čin, je státní zástupce dále oprávněn: </a:t>
            </a:r>
          </a:p>
          <a:p>
            <a:pPr marL="0" indent="0" algn="just">
              <a:lnSpc>
                <a:spcPct val="100000"/>
              </a:lnSpc>
              <a:buNone/>
            </a:pPr>
            <a:endParaRPr lang="cs-CZ" sz="1600" dirty="0"/>
          </a:p>
          <a:p>
            <a:pPr algn="just">
              <a:lnSpc>
                <a:spcPct val="100000"/>
              </a:lnSpc>
            </a:pPr>
            <a:r>
              <a:rPr lang="cs-CZ" sz="1600" dirty="0"/>
              <a:t>vyžadovat od policejního orgánu spisy, včetně spisů, v nichž nebylo zahájeno trestní řízení, dokumenty, materiály a zprávy o postupu při prověřování oznámení, </a:t>
            </a:r>
          </a:p>
          <a:p>
            <a:pPr algn="just">
              <a:lnSpc>
                <a:spcPct val="100000"/>
              </a:lnSpc>
            </a:pPr>
            <a:endParaRPr lang="cs-CZ" sz="1600" dirty="0"/>
          </a:p>
          <a:p>
            <a:pPr algn="just">
              <a:lnSpc>
                <a:spcPct val="100000"/>
              </a:lnSpc>
            </a:pPr>
            <a:r>
              <a:rPr lang="cs-CZ" sz="1600" dirty="0"/>
              <a:t>odejmout kteroukoliv věc policejnímu orgánu a učinit opatření, aby věc byla přikázána jinému policejnímu orgánu, </a:t>
            </a:r>
          </a:p>
          <a:p>
            <a:pPr algn="just">
              <a:lnSpc>
                <a:spcPct val="100000"/>
              </a:lnSpc>
            </a:pPr>
            <a:endParaRPr lang="cs-CZ" sz="1600" dirty="0"/>
          </a:p>
          <a:p>
            <a:pPr algn="just">
              <a:lnSpc>
                <a:spcPct val="100000"/>
              </a:lnSpc>
            </a:pPr>
            <a:r>
              <a:rPr lang="cs-CZ" sz="1600" dirty="0"/>
              <a:t>dočasně odložit zahájení trestního stíhání</a:t>
            </a:r>
          </a:p>
          <a:p>
            <a:pPr algn="just">
              <a:lnSpc>
                <a:spcPct val="100000"/>
              </a:lnSpc>
            </a:pPr>
            <a:endParaRPr lang="cs-CZ" sz="1600" dirty="0"/>
          </a:p>
          <a:p>
            <a:pPr algn="just">
              <a:lnSpc>
                <a:spcPct val="100000"/>
              </a:lnSpc>
            </a:pPr>
            <a:r>
              <a:rPr lang="cs-CZ" sz="1600" dirty="0"/>
              <a:t>žádost o přezkoumání postupu pol. orgánu (§ 157a/1 TŘ)</a:t>
            </a:r>
          </a:p>
          <a:p>
            <a:endParaRPr lang="cs-CZ" dirty="0"/>
          </a:p>
        </p:txBody>
      </p:sp>
    </p:spTree>
    <p:extLst>
      <p:ext uri="{BB962C8B-B14F-4D97-AF65-F5344CB8AC3E}">
        <p14:creationId xmlns:p14="http://schemas.microsoft.com/office/powerpoint/2010/main" val="29934742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62AC7CBE-B4FB-40F3-8589-B0F61CB1C78D}"/>
              </a:ext>
            </a:extLst>
          </p:cNvPr>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3" name="Nadpis 2">
            <a:extLst>
              <a:ext uri="{FF2B5EF4-FFF2-40B4-BE49-F238E27FC236}">
                <a16:creationId xmlns:a16="http://schemas.microsoft.com/office/drawing/2014/main" id="{D9E92AAC-F10A-40F7-8572-0208BCEB7AB3}"/>
              </a:ext>
            </a:extLst>
          </p:cNvPr>
          <p:cNvSpPr>
            <a:spLocks noGrp="1"/>
          </p:cNvSpPr>
          <p:nvPr>
            <p:ph type="title"/>
          </p:nvPr>
        </p:nvSpPr>
        <p:spPr/>
        <p:txBody>
          <a:bodyPr/>
          <a:lstStyle/>
          <a:p>
            <a:pPr algn="ctr"/>
            <a:r>
              <a:rPr lang="cs-CZ" dirty="0"/>
              <a:t>Dozor státního zástupce – vyšetřování </a:t>
            </a:r>
          </a:p>
        </p:txBody>
      </p:sp>
      <p:sp>
        <p:nvSpPr>
          <p:cNvPr id="4" name="Zástupný obsah 3">
            <a:extLst>
              <a:ext uri="{FF2B5EF4-FFF2-40B4-BE49-F238E27FC236}">
                <a16:creationId xmlns:a16="http://schemas.microsoft.com/office/drawing/2014/main" id="{D2E33C93-9BD0-410B-B635-C7C52E6CCD7F}"/>
              </a:ext>
            </a:extLst>
          </p:cNvPr>
          <p:cNvSpPr>
            <a:spLocks noGrp="1"/>
          </p:cNvSpPr>
          <p:nvPr>
            <p:ph idx="1"/>
          </p:nvPr>
        </p:nvSpPr>
        <p:spPr/>
        <p:txBody>
          <a:bodyPr/>
          <a:lstStyle/>
          <a:p>
            <a:pPr marL="285750" indent="-285750">
              <a:lnSpc>
                <a:spcPct val="100000"/>
              </a:lnSpc>
              <a:buFontTx/>
              <a:buChar char="-"/>
            </a:pPr>
            <a:r>
              <a:rPr lang="cs-CZ" sz="1600" dirty="0"/>
              <a:t>podle § 174/2 TŘ je státní zástupce oprávněn:</a:t>
            </a:r>
          </a:p>
          <a:p>
            <a:pPr marL="0" indent="0">
              <a:lnSpc>
                <a:spcPct val="100000"/>
              </a:lnSpc>
              <a:buNone/>
            </a:pPr>
            <a:endParaRPr lang="cs-CZ" sz="1600" dirty="0"/>
          </a:p>
          <a:p>
            <a:pPr marL="285750" indent="-285750" algn="just">
              <a:lnSpc>
                <a:spcPct val="100000"/>
              </a:lnSpc>
              <a:buFontTx/>
              <a:buChar char="-"/>
            </a:pPr>
            <a:r>
              <a:rPr lang="cs-CZ" sz="1600" dirty="0"/>
              <a:t>dávat závazné pokyny k vyšetřování trestných činů</a:t>
            </a:r>
          </a:p>
          <a:p>
            <a:pPr marL="285750" indent="-285750" algn="just">
              <a:lnSpc>
                <a:spcPct val="100000"/>
              </a:lnSpc>
              <a:buFontTx/>
              <a:buChar char="-"/>
            </a:pPr>
            <a:r>
              <a:rPr lang="cs-CZ" sz="1600" dirty="0"/>
              <a:t>vyžadovat od policejního orgánu spisy, dokumenty, materiály a zprávy za účelem prověrky</a:t>
            </a:r>
          </a:p>
          <a:p>
            <a:pPr marL="285750" indent="-285750" algn="just">
              <a:lnSpc>
                <a:spcPct val="100000"/>
              </a:lnSpc>
              <a:buFontTx/>
              <a:buChar char="-"/>
            </a:pPr>
            <a:r>
              <a:rPr lang="cs-CZ" sz="1600" dirty="0"/>
              <a:t>zúčastnit se provádění úkonů policejního orgánu, osobně provést jednotlivý úkon nebo i celé vyšetřování a vydat rozhodnutí v kterékoliv věci</a:t>
            </a:r>
          </a:p>
          <a:p>
            <a:pPr marL="285750" indent="-285750" algn="just">
              <a:lnSpc>
                <a:spcPct val="100000"/>
              </a:lnSpc>
              <a:buFontTx/>
              <a:buChar char="-"/>
            </a:pPr>
            <a:r>
              <a:rPr lang="cs-CZ" sz="1600" dirty="0"/>
              <a:t>vracet věc policejnímu orgánu se svými pokyny k doplnění</a:t>
            </a:r>
          </a:p>
          <a:p>
            <a:pPr marL="285750" indent="-285750" algn="just">
              <a:lnSpc>
                <a:spcPct val="100000"/>
              </a:lnSpc>
              <a:buFontTx/>
              <a:buChar char="-"/>
            </a:pPr>
            <a:r>
              <a:rPr lang="cs-CZ" sz="1600" dirty="0"/>
              <a:t>rušit nezákonná nebo neodůvodněná rozhodnutí a opatření policejního orgánu, která může nahrazovat vlastními</a:t>
            </a:r>
          </a:p>
          <a:p>
            <a:pPr marL="285750" indent="-285750" algn="just">
              <a:lnSpc>
                <a:spcPct val="100000"/>
              </a:lnSpc>
              <a:buFontTx/>
              <a:buChar char="-"/>
            </a:pPr>
            <a:r>
              <a:rPr lang="cs-CZ" sz="1600" dirty="0"/>
              <a:t>přikázat, aby úkony ve věci prováděla jiná osoba služebně činná v policejním orgánu + výlučná oprávnění státního zástupce (§ 175/1 TŘ)</a:t>
            </a:r>
          </a:p>
          <a:p>
            <a:pPr marL="285750" indent="-285750">
              <a:lnSpc>
                <a:spcPct val="100000"/>
              </a:lnSpc>
              <a:buFontTx/>
              <a:buChar char="-"/>
            </a:pPr>
            <a:endParaRPr lang="cs-CZ" sz="1600" dirty="0"/>
          </a:p>
          <a:p>
            <a:pPr marL="285750" indent="-285750" algn="just">
              <a:lnSpc>
                <a:spcPct val="100000"/>
              </a:lnSpc>
              <a:buFontTx/>
              <a:buChar char="-"/>
            </a:pPr>
            <a:r>
              <a:rPr lang="cs-CZ" sz="1600" dirty="0"/>
              <a:t>lze shrnout, že v přípravném řízení není státní zástupce procesní stranou, ale subjektem, jeho postavení vůči policejnímu orgánu/ obviněnému či obhájci je „nadřazené“; velmi zjednodušeně řečeno, policejní orgán „skáče“, jak mu píská státní zástupce</a:t>
            </a:r>
          </a:p>
          <a:p>
            <a:pPr marL="0" indent="0">
              <a:lnSpc>
                <a:spcPct val="100000"/>
              </a:lnSpc>
              <a:buNone/>
            </a:pPr>
            <a:endParaRPr lang="cs-CZ" sz="1700" dirty="0"/>
          </a:p>
          <a:p>
            <a:pPr marL="0" indent="0">
              <a:lnSpc>
                <a:spcPct val="100000"/>
              </a:lnSpc>
              <a:buNone/>
            </a:pPr>
            <a:endParaRPr lang="cs-CZ" sz="1700" dirty="0"/>
          </a:p>
          <a:p>
            <a:endParaRPr lang="cs-CZ" dirty="0"/>
          </a:p>
        </p:txBody>
      </p:sp>
    </p:spTree>
    <p:extLst>
      <p:ext uri="{BB962C8B-B14F-4D97-AF65-F5344CB8AC3E}">
        <p14:creationId xmlns:p14="http://schemas.microsoft.com/office/powerpoint/2010/main" val="10598056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4A8C819C-38FC-4823-B55B-A67724B8E595}"/>
              </a:ext>
            </a:extLst>
          </p:cNvPr>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3" name="Nadpis 2">
            <a:extLst>
              <a:ext uri="{FF2B5EF4-FFF2-40B4-BE49-F238E27FC236}">
                <a16:creationId xmlns:a16="http://schemas.microsoft.com/office/drawing/2014/main" id="{5D02D7E9-715F-4859-B481-1C9FF212B6C9}"/>
              </a:ext>
            </a:extLst>
          </p:cNvPr>
          <p:cNvSpPr>
            <a:spLocks noGrp="1"/>
          </p:cNvSpPr>
          <p:nvPr>
            <p:ph type="title"/>
          </p:nvPr>
        </p:nvSpPr>
        <p:spPr/>
        <p:txBody>
          <a:bodyPr/>
          <a:lstStyle/>
          <a:p>
            <a:pPr algn="ctr"/>
            <a:r>
              <a:rPr lang="cs-CZ" dirty="0"/>
              <a:t>Soud v přípravném řízení </a:t>
            </a:r>
          </a:p>
        </p:txBody>
      </p:sp>
      <p:sp>
        <p:nvSpPr>
          <p:cNvPr id="4" name="Zástupný obsah 3">
            <a:extLst>
              <a:ext uri="{FF2B5EF4-FFF2-40B4-BE49-F238E27FC236}">
                <a16:creationId xmlns:a16="http://schemas.microsoft.com/office/drawing/2014/main" id="{CF7DE88B-676E-4BE9-A234-9C89FB457879}"/>
              </a:ext>
            </a:extLst>
          </p:cNvPr>
          <p:cNvSpPr>
            <a:spLocks noGrp="1"/>
          </p:cNvSpPr>
          <p:nvPr>
            <p:ph idx="1"/>
          </p:nvPr>
        </p:nvSpPr>
        <p:spPr/>
        <p:txBody>
          <a:bodyPr/>
          <a:lstStyle/>
          <a:p>
            <a:pPr marL="285750" indent="-285750" algn="just">
              <a:lnSpc>
                <a:spcPct val="100000"/>
              </a:lnSpc>
              <a:spcBef>
                <a:spcPts val="1200"/>
              </a:spcBef>
              <a:buFontTx/>
              <a:buChar char="-"/>
            </a:pPr>
            <a:endParaRPr lang="cs-CZ" sz="1700" dirty="0"/>
          </a:p>
          <a:p>
            <a:pPr marL="285750" indent="-285750" algn="just">
              <a:lnSpc>
                <a:spcPct val="100000"/>
              </a:lnSpc>
              <a:spcBef>
                <a:spcPts val="1200"/>
              </a:spcBef>
              <a:buFontTx/>
              <a:buChar char="-"/>
            </a:pPr>
            <a:r>
              <a:rPr lang="cs-CZ" sz="1600" dirty="0"/>
              <a:t>k provádění úkonů v přípravném řízení je příslušný okresní soud, v jehož obvodě je činný státní zástupce, který podal příslušný návrh  (§ 26/1 TŘ)</a:t>
            </a:r>
          </a:p>
          <a:p>
            <a:pPr marL="285750" indent="-285750" algn="just">
              <a:lnSpc>
                <a:spcPct val="100000"/>
              </a:lnSpc>
              <a:spcBef>
                <a:spcPts val="1200"/>
              </a:spcBef>
              <a:buFontTx/>
              <a:buChar char="-"/>
            </a:pPr>
            <a:r>
              <a:rPr lang="cs-CZ" sz="1600" dirty="0"/>
              <a:t>soud, u něhož státní zástupce podal návrh, se stává příslušným k provádění všech úkonů soudu po celé přípravné řízení, pokud nedojde k postoupení věci z důvodu příslušnosti jiného státního zástupce činného mimo obvod tohoto soudu (§ 26/2 TŘ)</a:t>
            </a:r>
          </a:p>
          <a:p>
            <a:pPr marL="285750" indent="-285750" algn="just">
              <a:lnSpc>
                <a:spcPct val="100000"/>
              </a:lnSpc>
              <a:spcBef>
                <a:spcPts val="1200"/>
              </a:spcBef>
              <a:buFontTx/>
              <a:buChar char="-"/>
            </a:pPr>
            <a:r>
              <a:rPr lang="cs-CZ" sz="1600" dirty="0"/>
              <a:t>nález ÚS ze dne 19. 4. 2019, </a:t>
            </a:r>
            <a:r>
              <a:rPr lang="cs-CZ" sz="1600" dirty="0" err="1"/>
              <a:t>sp</a:t>
            </a:r>
            <a:r>
              <a:rPr lang="cs-CZ" sz="1600" dirty="0"/>
              <a:t>. Zn. </a:t>
            </a:r>
            <a:r>
              <a:rPr lang="cs-CZ" sz="1600" dirty="0" err="1"/>
              <a:t>Pl</a:t>
            </a:r>
            <a:r>
              <a:rPr lang="cs-CZ" sz="1600" dirty="0"/>
              <a:t>. ÚS 4/2014 </a:t>
            </a:r>
          </a:p>
          <a:p>
            <a:pPr marL="537750" lvl="1" indent="-285750" algn="just">
              <a:spcBef>
                <a:spcPts val="1200"/>
              </a:spcBef>
              <a:buFontTx/>
              <a:buChar char="-"/>
            </a:pPr>
            <a:r>
              <a:rPr lang="cs-CZ" sz="1400" dirty="0"/>
              <a:t>„…pokud příslušný návrh podává státní zástupce krajského nebo vrchního státního zastupitelství, je třeba aplikovat obecnou úpravu místní příslušnosti soudů v trestním řádu a místní příslušnost okresního soudu určit podle kritérií stanovených v § 18 TŘ, tj. z množiny okresních soudů, v jejichž obvodech krajské nebo vrchní státní zastupitelství působí, zvolit ten, jehož místní příslušnost těmto kritériím odpovídá…“ </a:t>
            </a:r>
          </a:p>
          <a:p>
            <a:pPr marL="0" indent="0">
              <a:lnSpc>
                <a:spcPct val="100000"/>
              </a:lnSpc>
              <a:buNone/>
            </a:pPr>
            <a:r>
              <a:rPr lang="cs-CZ" sz="1400" dirty="0"/>
              <a:t> </a:t>
            </a:r>
          </a:p>
          <a:p>
            <a:endParaRPr lang="cs-CZ" dirty="0"/>
          </a:p>
        </p:txBody>
      </p:sp>
    </p:spTree>
    <p:extLst>
      <p:ext uri="{BB962C8B-B14F-4D97-AF65-F5344CB8AC3E}">
        <p14:creationId xmlns:p14="http://schemas.microsoft.com/office/powerpoint/2010/main" val="6837274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F4ED7BBE-4620-48B8-B331-102E7D9C1A39}"/>
              </a:ext>
            </a:extLst>
          </p:cNvPr>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3" name="Nadpis 2">
            <a:extLst>
              <a:ext uri="{FF2B5EF4-FFF2-40B4-BE49-F238E27FC236}">
                <a16:creationId xmlns:a16="http://schemas.microsoft.com/office/drawing/2014/main" id="{5A214D7B-43E7-493D-9486-A0658123C2E7}"/>
              </a:ext>
            </a:extLst>
          </p:cNvPr>
          <p:cNvSpPr>
            <a:spLocks noGrp="1"/>
          </p:cNvSpPr>
          <p:nvPr>
            <p:ph type="title"/>
          </p:nvPr>
        </p:nvSpPr>
        <p:spPr/>
        <p:txBody>
          <a:bodyPr/>
          <a:lstStyle/>
          <a:p>
            <a:pPr algn="ctr"/>
            <a:r>
              <a:rPr lang="cs-CZ" dirty="0"/>
              <a:t>Úkony soudu v přípravném řízení </a:t>
            </a:r>
          </a:p>
        </p:txBody>
      </p:sp>
      <p:sp>
        <p:nvSpPr>
          <p:cNvPr id="4" name="Zástupný obsah 3">
            <a:extLst>
              <a:ext uri="{FF2B5EF4-FFF2-40B4-BE49-F238E27FC236}">
                <a16:creationId xmlns:a16="http://schemas.microsoft.com/office/drawing/2014/main" id="{66AD0F8E-F883-467A-971C-EC67C1825C27}"/>
              </a:ext>
            </a:extLst>
          </p:cNvPr>
          <p:cNvSpPr>
            <a:spLocks noGrp="1"/>
          </p:cNvSpPr>
          <p:nvPr>
            <p:ph idx="1"/>
          </p:nvPr>
        </p:nvSpPr>
        <p:spPr/>
        <p:txBody>
          <a:bodyPr/>
          <a:lstStyle/>
          <a:p>
            <a:pPr algn="just">
              <a:lnSpc>
                <a:spcPct val="100000"/>
              </a:lnSpc>
              <a:spcAft>
                <a:spcPts val="0"/>
              </a:spcAft>
            </a:pPr>
            <a:endParaRPr lang="cs-CZ" sz="1700" dirty="0">
              <a:ea typeface="Times New Roman"/>
              <a:cs typeface="Times New Roman"/>
            </a:endParaRPr>
          </a:p>
          <a:p>
            <a:pPr algn="just">
              <a:lnSpc>
                <a:spcPct val="100000"/>
              </a:lnSpc>
              <a:spcAft>
                <a:spcPts val="0"/>
              </a:spcAft>
            </a:pPr>
            <a:r>
              <a:rPr lang="cs-CZ" sz="1700" dirty="0">
                <a:ea typeface="Times New Roman"/>
                <a:cs typeface="Times New Roman"/>
              </a:rPr>
              <a:t>ustanovení obhájce obviněnému (§ 39/1 TŘ)  </a:t>
            </a:r>
          </a:p>
          <a:p>
            <a:pPr algn="just">
              <a:lnSpc>
                <a:spcPct val="100000"/>
              </a:lnSpc>
              <a:spcAft>
                <a:spcPts val="0"/>
              </a:spcAft>
            </a:pPr>
            <a:endParaRPr lang="cs-CZ" sz="1700" dirty="0">
              <a:ea typeface="Times New Roman"/>
              <a:cs typeface="Times New Roman"/>
            </a:endParaRPr>
          </a:p>
          <a:p>
            <a:pPr algn="just">
              <a:lnSpc>
                <a:spcPct val="100000"/>
              </a:lnSpc>
              <a:spcAft>
                <a:spcPts val="0"/>
              </a:spcAft>
            </a:pPr>
            <a:r>
              <a:rPr lang="cs-CZ" sz="1700" dirty="0">
                <a:ea typeface="Times New Roman"/>
                <a:cs typeface="Times New Roman"/>
              </a:rPr>
              <a:t>rozhodování o vzetí obviněného do vazby (§ 68 a 73b/1 TŘ) </a:t>
            </a:r>
          </a:p>
          <a:p>
            <a:pPr algn="just">
              <a:lnSpc>
                <a:spcPct val="100000"/>
              </a:lnSpc>
              <a:spcAft>
                <a:spcPts val="0"/>
              </a:spcAft>
            </a:pPr>
            <a:endParaRPr lang="cs-CZ" sz="1700" dirty="0">
              <a:ea typeface="Times New Roman"/>
              <a:cs typeface="Times New Roman"/>
            </a:endParaRPr>
          </a:p>
          <a:p>
            <a:pPr algn="just">
              <a:lnSpc>
                <a:spcPct val="100000"/>
              </a:lnSpc>
              <a:spcAft>
                <a:spcPts val="0"/>
              </a:spcAft>
            </a:pPr>
            <a:r>
              <a:rPr lang="cs-CZ" sz="1700" dirty="0">
                <a:ea typeface="Times New Roman"/>
                <a:cs typeface="Times New Roman"/>
              </a:rPr>
              <a:t>vydání příkazu k zatčení obviněného (§ 69/1 TŘ) </a:t>
            </a:r>
          </a:p>
          <a:p>
            <a:pPr algn="just">
              <a:lnSpc>
                <a:spcPct val="100000"/>
              </a:lnSpc>
              <a:spcAft>
                <a:spcPts val="0"/>
              </a:spcAft>
            </a:pPr>
            <a:endParaRPr lang="cs-CZ" sz="1700" dirty="0">
              <a:ea typeface="Times New Roman"/>
              <a:cs typeface="Times New Roman"/>
            </a:endParaRPr>
          </a:p>
          <a:p>
            <a:pPr algn="just">
              <a:lnSpc>
                <a:spcPct val="100000"/>
              </a:lnSpc>
              <a:spcAft>
                <a:spcPts val="0"/>
              </a:spcAft>
            </a:pPr>
            <a:r>
              <a:rPr lang="cs-CZ" sz="1700" dirty="0">
                <a:ea typeface="Times New Roman"/>
                <a:cs typeface="Times New Roman"/>
              </a:rPr>
              <a:t>vydání příkazu k zadržení podezřelého (§ 76a/1 TŘ) </a:t>
            </a:r>
          </a:p>
          <a:p>
            <a:pPr algn="just">
              <a:lnSpc>
                <a:spcPct val="100000"/>
              </a:lnSpc>
              <a:spcAft>
                <a:spcPts val="0"/>
              </a:spcAft>
            </a:pPr>
            <a:endParaRPr lang="cs-CZ" sz="1700" dirty="0">
              <a:ea typeface="Times New Roman"/>
              <a:cs typeface="Times New Roman"/>
            </a:endParaRPr>
          </a:p>
          <a:p>
            <a:pPr algn="just">
              <a:lnSpc>
                <a:spcPct val="100000"/>
              </a:lnSpc>
              <a:spcAft>
                <a:spcPts val="0"/>
              </a:spcAft>
            </a:pPr>
            <a:r>
              <a:rPr lang="cs-CZ" sz="1700" dirty="0">
                <a:ea typeface="Times New Roman"/>
                <a:cs typeface="Times New Roman"/>
              </a:rPr>
              <a:t>vydání příkazu k domovní prohlídce (§ 83/1 TŘ) </a:t>
            </a:r>
          </a:p>
          <a:p>
            <a:pPr algn="just">
              <a:lnSpc>
                <a:spcPct val="100000"/>
              </a:lnSpc>
              <a:spcAft>
                <a:spcPts val="0"/>
              </a:spcAft>
            </a:pPr>
            <a:endParaRPr lang="cs-CZ" sz="1700" dirty="0">
              <a:ea typeface="Times New Roman"/>
              <a:cs typeface="Times New Roman"/>
            </a:endParaRPr>
          </a:p>
          <a:p>
            <a:pPr algn="just">
              <a:lnSpc>
                <a:spcPct val="100000"/>
              </a:lnSpc>
              <a:spcAft>
                <a:spcPts val="0"/>
              </a:spcAft>
            </a:pPr>
            <a:r>
              <a:rPr lang="cs-CZ" sz="1700" dirty="0">
                <a:ea typeface="Times New Roman"/>
                <a:cs typeface="Times New Roman"/>
              </a:rPr>
              <a:t>vydání příkazu k prohlídce jiných prostor a pozemků (§ 83a/1 TŘ) </a:t>
            </a:r>
          </a:p>
          <a:p>
            <a:pPr algn="just">
              <a:lnSpc>
                <a:spcPct val="100000"/>
              </a:lnSpc>
              <a:spcAft>
                <a:spcPts val="0"/>
              </a:spcAft>
            </a:pPr>
            <a:endParaRPr lang="cs-CZ" sz="1700" dirty="0">
              <a:ea typeface="Times New Roman"/>
              <a:cs typeface="Times New Roman"/>
            </a:endParaRPr>
          </a:p>
          <a:p>
            <a:pPr algn="just">
              <a:lnSpc>
                <a:spcPct val="100000"/>
              </a:lnSpc>
              <a:spcAft>
                <a:spcPts val="0"/>
              </a:spcAft>
            </a:pPr>
            <a:r>
              <a:rPr lang="cs-CZ" sz="1700" dirty="0">
                <a:ea typeface="Times New Roman"/>
                <a:cs typeface="Times New Roman"/>
              </a:rPr>
              <a:t>nařízení odposlechu a záznamu telekomunikačního provozu (§ 88/1, 2 TŘ) </a:t>
            </a:r>
          </a:p>
          <a:p>
            <a:pPr marL="72000" indent="0">
              <a:buNone/>
            </a:pPr>
            <a:endParaRPr lang="cs-CZ" dirty="0"/>
          </a:p>
        </p:txBody>
      </p:sp>
    </p:spTree>
    <p:extLst>
      <p:ext uri="{BB962C8B-B14F-4D97-AF65-F5344CB8AC3E}">
        <p14:creationId xmlns:p14="http://schemas.microsoft.com/office/powerpoint/2010/main" val="3003607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BAD6684D-230E-4E65-9E1E-DC98015AF711}"/>
              </a:ext>
            </a:extLst>
          </p:cNvPr>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3" name="Nadpis 2">
            <a:extLst>
              <a:ext uri="{FF2B5EF4-FFF2-40B4-BE49-F238E27FC236}">
                <a16:creationId xmlns:a16="http://schemas.microsoft.com/office/drawing/2014/main" id="{F9D5D594-2B18-4EFD-B9CE-E505F7906261}"/>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6A947157-4DB8-404E-860F-9BEB4EF86068}"/>
              </a:ext>
            </a:extLst>
          </p:cNvPr>
          <p:cNvSpPr>
            <a:spLocks noGrp="1"/>
          </p:cNvSpPr>
          <p:nvPr>
            <p:ph idx="1"/>
          </p:nvPr>
        </p:nvSpPr>
        <p:spPr/>
        <p:txBody>
          <a:bodyPr/>
          <a:lstStyle/>
          <a:p>
            <a:pPr>
              <a:lnSpc>
                <a:spcPct val="115000"/>
              </a:lnSpc>
              <a:spcAft>
                <a:spcPts val="0"/>
              </a:spcAft>
            </a:pPr>
            <a:endParaRPr lang="cs-CZ" sz="1800" dirty="0">
              <a:ea typeface="Times New Roman"/>
              <a:cs typeface="Times New Roman"/>
            </a:endParaRPr>
          </a:p>
          <a:p>
            <a:pPr>
              <a:lnSpc>
                <a:spcPct val="115000"/>
              </a:lnSpc>
              <a:spcAft>
                <a:spcPts val="0"/>
              </a:spcAft>
            </a:pPr>
            <a:r>
              <a:rPr lang="cs-CZ" sz="1700" dirty="0">
                <a:ea typeface="Times New Roman"/>
                <a:cs typeface="Times New Roman"/>
              </a:rPr>
              <a:t>nařízení vydání údajů o telekomunikačním provozu (§ 88a/1 TŘ)  </a:t>
            </a:r>
          </a:p>
          <a:p>
            <a:pPr algn="just">
              <a:lnSpc>
                <a:spcPct val="115000"/>
              </a:lnSpc>
              <a:spcAft>
                <a:spcPts val="0"/>
              </a:spcAft>
            </a:pPr>
            <a:endParaRPr lang="cs-CZ" sz="1700" dirty="0">
              <a:ea typeface="Times New Roman"/>
              <a:cs typeface="Times New Roman"/>
            </a:endParaRPr>
          </a:p>
          <a:p>
            <a:pPr algn="just">
              <a:lnSpc>
                <a:spcPct val="115000"/>
              </a:lnSpc>
              <a:spcAft>
                <a:spcPts val="0"/>
              </a:spcAft>
            </a:pPr>
            <a:r>
              <a:rPr lang="cs-CZ" sz="1700" dirty="0">
                <a:ea typeface="Times New Roman"/>
                <a:cs typeface="Times New Roman"/>
              </a:rPr>
              <a:t>rozhodování o uložení předběžného opatření (§ 88m/3 TŘ)</a:t>
            </a:r>
          </a:p>
          <a:p>
            <a:pPr algn="just">
              <a:lnSpc>
                <a:spcPct val="115000"/>
              </a:lnSpc>
              <a:spcAft>
                <a:spcPts val="0"/>
              </a:spcAft>
            </a:pPr>
            <a:endParaRPr lang="cs-CZ" sz="1700" dirty="0">
              <a:ea typeface="Times New Roman"/>
              <a:cs typeface="Times New Roman"/>
            </a:endParaRPr>
          </a:p>
          <a:p>
            <a:pPr algn="just">
              <a:lnSpc>
                <a:spcPct val="115000"/>
              </a:lnSpc>
              <a:spcAft>
                <a:spcPts val="0"/>
              </a:spcAft>
            </a:pPr>
            <a:r>
              <a:rPr lang="cs-CZ" sz="1700" dirty="0">
                <a:ea typeface="Times New Roman"/>
                <a:cs typeface="Times New Roman"/>
              </a:rPr>
              <a:t>účast při provedení neodkladného nebo neopakovatelného úkonu spočívajícího ve výslechu svědka nebo v rekognici (§ 158a TŘ)</a:t>
            </a:r>
            <a:endParaRPr lang="cs-CZ" sz="1700" dirty="0"/>
          </a:p>
          <a:p>
            <a:endParaRPr lang="cs-CZ" dirty="0"/>
          </a:p>
        </p:txBody>
      </p:sp>
    </p:spTree>
    <p:extLst>
      <p:ext uri="{BB962C8B-B14F-4D97-AF65-F5344CB8AC3E}">
        <p14:creationId xmlns:p14="http://schemas.microsoft.com/office/powerpoint/2010/main" val="9365068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a:extLst>
              <a:ext uri="{FF2B5EF4-FFF2-40B4-BE49-F238E27FC236}">
                <a16:creationId xmlns:a16="http://schemas.microsoft.com/office/drawing/2014/main" id="{7DC9CE07-74A7-4885-9C28-E2A07A214628}"/>
              </a:ext>
            </a:extLst>
          </p:cNvPr>
          <p:cNvSpPr>
            <a:spLocks noGrp="1"/>
          </p:cNvSpPr>
          <p:nvPr>
            <p:ph type="title"/>
          </p:nvPr>
        </p:nvSpPr>
        <p:spPr/>
        <p:txBody>
          <a:bodyPr/>
          <a:lstStyle/>
          <a:p>
            <a:pPr algn="ctr"/>
            <a:r>
              <a:rPr lang="cs-CZ" altLang="cs-CZ" sz="2400"/>
              <a:t>Soudní stadia</a:t>
            </a:r>
            <a:br>
              <a:rPr lang="cs-CZ" altLang="cs-CZ" sz="2400"/>
            </a:br>
            <a:r>
              <a:rPr lang="cs-CZ" altLang="cs-CZ" sz="2400"/>
              <a:t>Předběžné projednání obžaloby </a:t>
            </a:r>
            <a:br>
              <a:rPr lang="cs-CZ" altLang="cs-CZ"/>
            </a:br>
            <a:endParaRPr lang="cs-CZ" altLang="cs-CZ"/>
          </a:p>
        </p:txBody>
      </p:sp>
      <p:sp>
        <p:nvSpPr>
          <p:cNvPr id="30723" name="Zástupný symbol pro obsah 2">
            <a:extLst>
              <a:ext uri="{FF2B5EF4-FFF2-40B4-BE49-F238E27FC236}">
                <a16:creationId xmlns:a16="http://schemas.microsoft.com/office/drawing/2014/main" id="{5967733F-14E6-44E6-9B2D-DF77BE821552}"/>
              </a:ext>
            </a:extLst>
          </p:cNvPr>
          <p:cNvSpPr>
            <a:spLocks noGrp="1"/>
          </p:cNvSpPr>
          <p:nvPr>
            <p:ph idx="1"/>
          </p:nvPr>
        </p:nvSpPr>
        <p:spPr/>
        <p:txBody>
          <a:bodyPr/>
          <a:lstStyle/>
          <a:p>
            <a:pPr marL="72000" indent="0" algn="just" eaLnBrk="1" hangingPunct="1">
              <a:buNone/>
            </a:pPr>
            <a:endParaRPr lang="cs-CZ" altLang="cs-CZ" sz="1800" dirty="0"/>
          </a:p>
          <a:p>
            <a:pPr algn="just" eaLnBrk="1" hangingPunct="1"/>
            <a:r>
              <a:rPr lang="cs-CZ" altLang="cs-CZ" sz="1800" dirty="0"/>
              <a:t>§ 185 a násl. </a:t>
            </a:r>
            <a:r>
              <a:rPr lang="cs-CZ" altLang="cs-CZ" sz="1800" dirty="0" err="1"/>
              <a:t>TrŘ</a:t>
            </a:r>
            <a:r>
              <a:rPr lang="cs-CZ" altLang="cs-CZ" sz="1800" dirty="0"/>
              <a:t> - jeho účelem je, aby se do trestního řízení  dostaly pouze věci, které tam patří </a:t>
            </a:r>
          </a:p>
          <a:p>
            <a:pPr algn="just" eaLnBrk="1" hangingPunct="1">
              <a:buFont typeface="Wingdings" panose="05000000000000000000" pitchFamily="2" charset="2"/>
              <a:buNone/>
            </a:pPr>
            <a:endParaRPr lang="cs-CZ" altLang="cs-CZ" sz="1800" dirty="0"/>
          </a:p>
          <a:p>
            <a:pPr lvl="1" algn="just" eaLnBrk="1" hangingPunct="1"/>
            <a:r>
              <a:rPr lang="cs-CZ" altLang="cs-CZ" sz="1600" dirty="0"/>
              <a:t>věc patří do příslušnosti jiného soudu </a:t>
            </a:r>
          </a:p>
          <a:p>
            <a:pPr lvl="1" algn="just" eaLnBrk="1" hangingPunct="1"/>
            <a:r>
              <a:rPr lang="cs-CZ" altLang="cs-CZ" sz="1600" dirty="0"/>
              <a:t>zastavení trestního stíhání </a:t>
            </a:r>
          </a:p>
          <a:p>
            <a:pPr lvl="1" algn="just" eaLnBrk="1" hangingPunct="1"/>
            <a:r>
              <a:rPr lang="cs-CZ" altLang="cs-CZ" sz="1600" dirty="0"/>
              <a:t>přípravné řízení nebylo provedenou podle zákona</a:t>
            </a:r>
          </a:p>
          <a:p>
            <a:pPr lvl="1" algn="just" eaLnBrk="1" hangingPunct="1"/>
            <a:r>
              <a:rPr lang="cs-CZ" altLang="cs-CZ" sz="1600" dirty="0"/>
              <a:t>ve věci nejsou v potřebném rozsahu objasněny všechny okolnosti</a:t>
            </a:r>
          </a:p>
          <a:p>
            <a:pPr lvl="1" algn="just" eaLnBrk="1" hangingPunct="1"/>
            <a:r>
              <a:rPr lang="cs-CZ" altLang="cs-CZ" sz="1600" dirty="0"/>
              <a:t>nařízení hlavního líčení </a:t>
            </a:r>
          </a:p>
          <a:p>
            <a:pPr algn="just" eaLnBrk="1" hangingPunct="1"/>
            <a:endParaRPr lang="cs-CZ" altLang="cs-CZ" sz="1800" dirty="0"/>
          </a:p>
          <a:p>
            <a:pPr algn="just" eaLnBrk="1" hangingPunct="1"/>
            <a:r>
              <a:rPr lang="cs-CZ" altLang="cs-CZ" sz="1800" dirty="0"/>
              <a:t>samosoudce předběžné projednání věci neprovádí, ale obžalobu má povinnost „přezkoumat“ v výše uvedeném duchu </a:t>
            </a:r>
          </a:p>
          <a:p>
            <a:pPr algn="just" eaLnBrk="1" hangingPunct="1">
              <a:buFont typeface="Wingdings" panose="05000000000000000000" pitchFamily="2" charset="2"/>
              <a:buNone/>
            </a:pPr>
            <a:endParaRPr lang="cs-CZ" altLang="cs-CZ" sz="1800" dirty="0"/>
          </a:p>
          <a:p>
            <a:pPr lvl="1" algn="just" eaLnBrk="1" hangingPunct="1">
              <a:buFont typeface="Wingdings" panose="05000000000000000000" pitchFamily="2" charset="2"/>
              <a:buNone/>
            </a:pPr>
            <a:endParaRPr lang="cs-CZ" altLang="cs-CZ" sz="1600" dirty="0"/>
          </a:p>
          <a:p>
            <a:pPr lvl="1" algn="just" eaLnBrk="1" hangingPunct="1">
              <a:buFont typeface="Wingdings" panose="05000000000000000000" pitchFamily="2" charset="2"/>
              <a:buNone/>
            </a:pPr>
            <a:endParaRPr lang="cs-CZ" altLang="cs-CZ" sz="1600" dirty="0"/>
          </a:p>
        </p:txBody>
      </p:sp>
      <p:sp>
        <p:nvSpPr>
          <p:cNvPr id="6" name="Zástupný symbol pro číslo snímku 5">
            <a:extLst>
              <a:ext uri="{FF2B5EF4-FFF2-40B4-BE49-F238E27FC236}">
                <a16:creationId xmlns:a16="http://schemas.microsoft.com/office/drawing/2014/main" id="{FCE9709F-8C65-4AE7-B895-3CA4653FD333}"/>
              </a:ext>
            </a:extLst>
          </p:cNvPr>
          <p:cNvSpPr>
            <a:spLocks noGrp="1"/>
          </p:cNvSpPr>
          <p:nvPr>
            <p:ph type="sldNum" sz="quarter" idx="11"/>
          </p:nvPr>
        </p:nvSpPr>
        <p:spPr/>
        <p:txBody>
          <a:bodyPr/>
          <a:lstStyle>
            <a:lvl1pPr eaLnBrk="0" hangingPunct="0">
              <a:defRPr sz="1600" b="1">
                <a:solidFill>
                  <a:schemeClr val="tx1"/>
                </a:solidFill>
                <a:latin typeface="Arial" panose="020B0604020202020204" pitchFamily="34" charset="0"/>
              </a:defRPr>
            </a:lvl1pPr>
            <a:lvl2pPr marL="742950" indent="-285750" eaLnBrk="0" hangingPunct="0">
              <a:defRPr sz="1600" b="1">
                <a:solidFill>
                  <a:schemeClr val="tx1"/>
                </a:solidFill>
                <a:latin typeface="Arial" panose="020B0604020202020204" pitchFamily="34" charset="0"/>
              </a:defRPr>
            </a:lvl2pPr>
            <a:lvl3pPr marL="1143000" indent="-228600" eaLnBrk="0" hangingPunct="0">
              <a:defRPr sz="1600" b="1">
                <a:solidFill>
                  <a:schemeClr val="tx1"/>
                </a:solidFill>
                <a:latin typeface="Arial" panose="020B0604020202020204" pitchFamily="34" charset="0"/>
              </a:defRPr>
            </a:lvl3pPr>
            <a:lvl4pPr marL="1600200" indent="-228600" eaLnBrk="0" hangingPunct="0">
              <a:defRPr sz="1600" b="1">
                <a:solidFill>
                  <a:schemeClr val="tx1"/>
                </a:solidFill>
                <a:latin typeface="Arial" panose="020B0604020202020204" pitchFamily="34" charset="0"/>
              </a:defRPr>
            </a:lvl4pPr>
            <a:lvl5pPr marL="2057400" indent="-228600" eaLnBrk="0" hangingPunct="0">
              <a:defRPr sz="1600" b="1">
                <a:solidFill>
                  <a:schemeClr val="tx1"/>
                </a:solidFill>
                <a:latin typeface="Arial" panose="020B0604020202020204" pitchFamily="34" charset="0"/>
              </a:defRPr>
            </a:lvl5pPr>
            <a:lvl6pPr marL="2514600" indent="-228600" algn="r" eaLnBrk="0" fontAlgn="base" hangingPunct="0">
              <a:spcBef>
                <a:spcPct val="0"/>
              </a:spcBef>
              <a:spcAft>
                <a:spcPct val="0"/>
              </a:spcAft>
              <a:defRPr sz="1600" b="1">
                <a:solidFill>
                  <a:schemeClr val="tx1"/>
                </a:solidFill>
                <a:latin typeface="Arial" panose="020B0604020202020204" pitchFamily="34" charset="0"/>
              </a:defRPr>
            </a:lvl6pPr>
            <a:lvl7pPr marL="2971800" indent="-228600" algn="r" eaLnBrk="0" fontAlgn="base" hangingPunct="0">
              <a:spcBef>
                <a:spcPct val="0"/>
              </a:spcBef>
              <a:spcAft>
                <a:spcPct val="0"/>
              </a:spcAft>
              <a:defRPr sz="1600" b="1">
                <a:solidFill>
                  <a:schemeClr val="tx1"/>
                </a:solidFill>
                <a:latin typeface="Arial" panose="020B0604020202020204" pitchFamily="34" charset="0"/>
              </a:defRPr>
            </a:lvl7pPr>
            <a:lvl8pPr marL="3429000" indent="-228600" algn="r" eaLnBrk="0" fontAlgn="base" hangingPunct="0">
              <a:spcBef>
                <a:spcPct val="0"/>
              </a:spcBef>
              <a:spcAft>
                <a:spcPct val="0"/>
              </a:spcAft>
              <a:defRPr sz="1600" b="1">
                <a:solidFill>
                  <a:schemeClr val="tx1"/>
                </a:solidFill>
                <a:latin typeface="Arial" panose="020B0604020202020204" pitchFamily="34" charset="0"/>
              </a:defRPr>
            </a:lvl8pPr>
            <a:lvl9pPr marL="3886200" indent="-228600" algn="r" eaLnBrk="0" fontAlgn="base" hangingPunct="0">
              <a:spcBef>
                <a:spcPct val="0"/>
              </a:spcBef>
              <a:spcAft>
                <a:spcPct val="0"/>
              </a:spcAft>
              <a:defRPr sz="1600" b="1">
                <a:solidFill>
                  <a:schemeClr val="tx1"/>
                </a:solidFill>
                <a:latin typeface="Arial" panose="020B0604020202020204" pitchFamily="34" charset="0"/>
              </a:defRPr>
            </a:lvl9pPr>
          </a:lstStyle>
          <a:p>
            <a:pPr eaLnBrk="1" hangingPunct="1"/>
            <a:fld id="{65CCE954-00CB-4A7C-8B5C-2F295492B3F6}" type="slidenum">
              <a:rPr lang="cs-CZ" altLang="cs-CZ" sz="1200">
                <a:latin typeface="Trebuchet MS" panose="020B0603020202020204" pitchFamily="34" charset="0"/>
              </a:rPr>
              <a:pPr eaLnBrk="1" hangingPunct="1"/>
              <a:t>35</a:t>
            </a:fld>
            <a:endParaRPr lang="cs-CZ" altLang="cs-CZ" sz="1200">
              <a:latin typeface="Trebuchet MS" panose="020B0603020202020204" pitchFamily="34" charset="0"/>
            </a:endParaRPr>
          </a:p>
        </p:txBody>
      </p:sp>
    </p:spTree>
    <p:extLst>
      <p:ext uri="{BB962C8B-B14F-4D97-AF65-F5344CB8AC3E}">
        <p14:creationId xmlns:p14="http://schemas.microsoft.com/office/powerpoint/2010/main" val="41584229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6E7ADAFE-FCE9-4206-8DFA-715508CAB7BA}"/>
              </a:ext>
            </a:extLst>
          </p:cNvPr>
          <p:cNvSpPr>
            <a:spLocks noGrp="1" noChangeArrowheads="1"/>
          </p:cNvSpPr>
          <p:nvPr>
            <p:ph type="title"/>
          </p:nvPr>
        </p:nvSpPr>
        <p:spPr/>
        <p:txBody>
          <a:bodyPr/>
          <a:lstStyle/>
          <a:p>
            <a:pPr algn="ctr" eaLnBrk="1" hangingPunct="1">
              <a:defRPr/>
            </a:pPr>
            <a:r>
              <a:rPr lang="cs-CZ" altLang="cs-CZ" dirty="0">
                <a:effectLst>
                  <a:outerShdw blurRad="38100" dist="38100" dir="2700000" algn="tl">
                    <a:srgbClr val="000000">
                      <a:alpha val="43137"/>
                    </a:srgbClr>
                  </a:outerShdw>
                </a:effectLst>
              </a:rPr>
              <a:t>Hlavní líčení</a:t>
            </a:r>
          </a:p>
        </p:txBody>
      </p:sp>
      <p:sp>
        <p:nvSpPr>
          <p:cNvPr id="20483" name="Rectangle 3">
            <a:extLst>
              <a:ext uri="{FF2B5EF4-FFF2-40B4-BE49-F238E27FC236}">
                <a16:creationId xmlns:a16="http://schemas.microsoft.com/office/drawing/2014/main" id="{81E82AC0-B355-4609-B527-A690F9245FD4}"/>
              </a:ext>
            </a:extLst>
          </p:cNvPr>
          <p:cNvSpPr>
            <a:spLocks noGrp="1" noChangeArrowheads="1"/>
          </p:cNvSpPr>
          <p:nvPr>
            <p:ph type="body" idx="1"/>
          </p:nvPr>
        </p:nvSpPr>
        <p:spPr>
          <a:noFill/>
          <a:ln>
            <a:miter lim="800000"/>
            <a:headEnd/>
            <a:tailEnd/>
          </a:ln>
          <a:effectLst>
            <a:glow rad="63500">
              <a:schemeClr val="accent6">
                <a:satMod val="175000"/>
                <a:alpha val="40000"/>
              </a:schemeClr>
            </a:glow>
          </a:effectLst>
        </p:spPr>
        <p:txBody>
          <a:bodyPr>
            <a:normAutofit/>
          </a:bodyPr>
          <a:lstStyle/>
          <a:p>
            <a:pPr algn="just" eaLnBrk="1" hangingPunct="1">
              <a:lnSpc>
                <a:spcPct val="120000"/>
              </a:lnSpc>
              <a:defRPr/>
            </a:pPr>
            <a:r>
              <a:rPr lang="cs-CZ" sz="1800" dirty="0"/>
              <a:t>má subsidiární povahu, protože se koná, jen když</a:t>
            </a:r>
          </a:p>
          <a:p>
            <a:pPr algn="just" eaLnBrk="1" hangingPunct="1">
              <a:lnSpc>
                <a:spcPct val="120000"/>
              </a:lnSpc>
              <a:defRPr/>
            </a:pPr>
            <a:endParaRPr lang="cs-CZ" sz="1800" dirty="0"/>
          </a:p>
          <a:p>
            <a:pPr lvl="1" algn="just" eaLnBrk="1" hangingPunct="1">
              <a:lnSpc>
                <a:spcPct val="120000"/>
              </a:lnSpc>
              <a:defRPr/>
            </a:pPr>
            <a:r>
              <a:rPr lang="cs-CZ" sz="1800" dirty="0"/>
              <a:t>nebylo rozhodnuto jinak při předběžném projednání obžaloby (§ 185 až § 195 TŘ)</a:t>
            </a:r>
          </a:p>
          <a:p>
            <a:pPr lvl="1" algn="just" eaLnBrk="1" hangingPunct="1">
              <a:lnSpc>
                <a:spcPct val="120000"/>
              </a:lnSpc>
              <a:defRPr/>
            </a:pPr>
            <a:r>
              <a:rPr lang="cs-CZ" sz="1800" dirty="0"/>
              <a:t>nebylo učiněno rozhodnutí mimo hlavní líčení (§ 231 TŘ – zastavení trestního stíhání, přerušení, schválení dohody o vině a trestu)</a:t>
            </a:r>
          </a:p>
          <a:p>
            <a:pPr lvl="1" algn="just" eaLnBrk="1" hangingPunct="1">
              <a:lnSpc>
                <a:spcPct val="120000"/>
              </a:lnSpc>
              <a:defRPr/>
            </a:pPr>
            <a:r>
              <a:rPr lang="cs-CZ" sz="1800" dirty="0"/>
              <a:t>nebyl vydán trestní příkaz nebo byl-li podán proti vydanému trestnímu příkazu odpor (§ 314e až § 314g TŘ)</a:t>
            </a:r>
          </a:p>
          <a:p>
            <a:pPr algn="just" eaLnBrk="1" hangingPunct="1">
              <a:lnSpc>
                <a:spcPct val="120000"/>
              </a:lnSpc>
              <a:defRPr/>
            </a:pPr>
            <a:endParaRPr lang="cs-CZ" sz="1800" dirty="0"/>
          </a:p>
          <a:p>
            <a:pPr algn="just" eaLnBrk="1" hangingPunct="1">
              <a:lnSpc>
                <a:spcPct val="120000"/>
              </a:lnSpc>
              <a:defRPr/>
            </a:pPr>
            <a:r>
              <a:rPr lang="cs-CZ" sz="1800" dirty="0"/>
              <a:t>koná ho jen soud prvního stupně</a:t>
            </a:r>
          </a:p>
          <a:p>
            <a:pPr lvl="1" algn="just" eaLnBrk="1" hangingPunct="1">
              <a:lnSpc>
                <a:spcPct val="120000"/>
              </a:lnSpc>
              <a:defRPr/>
            </a:pPr>
            <a:r>
              <a:rPr lang="cs-CZ" sz="1800" dirty="0"/>
              <a:t>obvykle okresní soud</a:t>
            </a:r>
          </a:p>
          <a:p>
            <a:pPr lvl="1" algn="just" eaLnBrk="1" hangingPunct="1">
              <a:lnSpc>
                <a:spcPct val="120000"/>
              </a:lnSpc>
              <a:defRPr/>
            </a:pPr>
            <a:r>
              <a:rPr lang="cs-CZ" sz="1800" dirty="0"/>
              <a:t>krajský soud ve věcech uvedených v § 17 TŘ</a:t>
            </a:r>
          </a:p>
        </p:txBody>
      </p:sp>
      <p:sp>
        <p:nvSpPr>
          <p:cNvPr id="2" name="Zástupný symbol pro číslo snímku 1">
            <a:extLst>
              <a:ext uri="{FF2B5EF4-FFF2-40B4-BE49-F238E27FC236}">
                <a16:creationId xmlns:a16="http://schemas.microsoft.com/office/drawing/2014/main" id="{D516773A-D2B3-7650-D743-16A0B136F6FA}"/>
              </a:ext>
            </a:extLst>
          </p:cNvPr>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9718346A-6702-44FC-8FAB-C7CCB98BCC42}"/>
              </a:ext>
            </a:extLst>
          </p:cNvPr>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3" name="Nadpis 2">
            <a:extLst>
              <a:ext uri="{FF2B5EF4-FFF2-40B4-BE49-F238E27FC236}">
                <a16:creationId xmlns:a16="http://schemas.microsoft.com/office/drawing/2014/main" id="{A648CB5E-0EFD-4585-872F-28F45A8ACCBC}"/>
              </a:ext>
            </a:extLst>
          </p:cNvPr>
          <p:cNvSpPr>
            <a:spLocks noGrp="1"/>
          </p:cNvSpPr>
          <p:nvPr>
            <p:ph type="title"/>
          </p:nvPr>
        </p:nvSpPr>
        <p:spPr/>
        <p:txBody>
          <a:bodyPr/>
          <a:lstStyle/>
          <a:p>
            <a:pPr algn="ctr"/>
            <a:r>
              <a:rPr lang="cs-CZ" dirty="0">
                <a:solidFill>
                  <a:srgbClr val="0000DC"/>
                </a:solidFill>
                <a:effectLst>
                  <a:outerShdw blurRad="38100" dist="38100" dir="2700000" algn="tl">
                    <a:srgbClr val="000000">
                      <a:alpha val="43137"/>
                    </a:srgbClr>
                  </a:outerShdw>
                </a:effectLst>
              </a:rPr>
              <a:t>Význam hlavního líčení</a:t>
            </a:r>
            <a:endParaRPr lang="cs-CZ" dirty="0">
              <a:solidFill>
                <a:srgbClr val="0000DC"/>
              </a:solidFill>
            </a:endParaRPr>
          </a:p>
        </p:txBody>
      </p:sp>
      <p:sp>
        <p:nvSpPr>
          <p:cNvPr id="4" name="Zástupný obsah 3">
            <a:extLst>
              <a:ext uri="{FF2B5EF4-FFF2-40B4-BE49-F238E27FC236}">
                <a16:creationId xmlns:a16="http://schemas.microsoft.com/office/drawing/2014/main" id="{7EC70F99-DFF8-4F36-A89A-4BB45C677ED9}"/>
              </a:ext>
            </a:extLst>
          </p:cNvPr>
          <p:cNvSpPr>
            <a:spLocks noGrp="1"/>
          </p:cNvSpPr>
          <p:nvPr>
            <p:ph idx="1"/>
          </p:nvPr>
        </p:nvSpPr>
        <p:spPr/>
        <p:txBody>
          <a:bodyPr/>
          <a:lstStyle/>
          <a:p>
            <a:pPr algn="just">
              <a:lnSpc>
                <a:spcPct val="100000"/>
              </a:lnSpc>
              <a:defRPr/>
            </a:pPr>
            <a:r>
              <a:rPr lang="cs-CZ" sz="1800" dirty="0"/>
              <a:t>soud prvního stupně v něm rozhoduje o podané obžalobě (návrhu na potrestání)</a:t>
            </a:r>
          </a:p>
          <a:p>
            <a:pPr marL="1200150" lvl="2" indent="-285750" algn="just">
              <a:lnSpc>
                <a:spcPct val="100000"/>
              </a:lnSpc>
              <a:buFont typeface="Arial" panose="020B0604020202020204" pitchFamily="34" charset="0"/>
              <a:buChar char="•"/>
              <a:defRPr/>
            </a:pPr>
            <a:r>
              <a:rPr lang="cs-CZ" sz="1800" dirty="0"/>
              <a:t>platí zde obžalovací zásada</a:t>
            </a:r>
          </a:p>
          <a:p>
            <a:pPr algn="just">
              <a:lnSpc>
                <a:spcPct val="100000"/>
              </a:lnSpc>
              <a:defRPr/>
            </a:pPr>
            <a:endParaRPr lang="cs-CZ" sz="1800" dirty="0"/>
          </a:p>
          <a:p>
            <a:pPr algn="just">
              <a:lnSpc>
                <a:spcPct val="100000"/>
              </a:lnSpc>
              <a:defRPr/>
            </a:pPr>
            <a:r>
              <a:rPr lang="cs-CZ" sz="1800" dirty="0"/>
              <a:t>je těžištěm a vyvrcholením procesu dokazování</a:t>
            </a:r>
          </a:p>
          <a:p>
            <a:pPr marL="1200150" lvl="2" indent="-285750" algn="just">
              <a:lnSpc>
                <a:spcPct val="100000"/>
              </a:lnSpc>
              <a:buFont typeface="Arial" panose="020B0604020202020204" pitchFamily="34" charset="0"/>
              <a:buChar char="•"/>
              <a:defRPr/>
            </a:pPr>
            <a:r>
              <a:rPr lang="cs-CZ" sz="1800" dirty="0"/>
              <a:t>důkazy se zde provádějí zejména podle zásady ústnosti a bezprostřednosti, za účasti stran, popřípadě je strany přímo provádí</a:t>
            </a:r>
          </a:p>
          <a:p>
            <a:pPr algn="just">
              <a:lnSpc>
                <a:spcPct val="100000"/>
              </a:lnSpc>
              <a:defRPr/>
            </a:pPr>
            <a:endParaRPr lang="cs-CZ" sz="1800" dirty="0"/>
          </a:p>
          <a:p>
            <a:pPr algn="just">
              <a:lnSpc>
                <a:spcPct val="100000"/>
              </a:lnSpc>
              <a:defRPr/>
            </a:pPr>
            <a:r>
              <a:rPr lang="cs-CZ" sz="1800" dirty="0"/>
              <a:t>je zde nejširší účast stran trestního řízení a uplatnění jejich práv</a:t>
            </a:r>
          </a:p>
          <a:p>
            <a:pPr marL="1200150" lvl="2" indent="-285750" algn="just">
              <a:lnSpc>
                <a:spcPct val="100000"/>
              </a:lnSpc>
              <a:buFont typeface="Arial" panose="020B0604020202020204" pitchFamily="34" charset="0"/>
              <a:buChar char="•"/>
              <a:defRPr/>
            </a:pPr>
            <a:r>
              <a:rPr lang="cs-CZ" sz="1800" dirty="0"/>
              <a:t>navíc je hlavní líčení zásadně veřejné a veřejnost může být vyloučena jen výjimečně</a:t>
            </a:r>
          </a:p>
          <a:p>
            <a:pPr algn="just">
              <a:lnSpc>
                <a:spcPct val="100000"/>
              </a:lnSpc>
              <a:defRPr/>
            </a:pPr>
            <a:endParaRPr lang="cs-CZ" sz="1800" dirty="0"/>
          </a:p>
          <a:p>
            <a:pPr algn="just">
              <a:lnSpc>
                <a:spcPct val="100000"/>
              </a:lnSpc>
              <a:defRPr/>
            </a:pPr>
            <a:r>
              <a:rPr lang="cs-CZ" sz="1800" dirty="0"/>
              <a:t>uplatňují se v něm další zásady trestního řízení</a:t>
            </a:r>
          </a:p>
          <a:p>
            <a:pPr algn="just">
              <a:lnSpc>
                <a:spcPct val="100000"/>
              </a:lnSpc>
              <a:defRPr/>
            </a:pPr>
            <a:endParaRPr lang="cs-CZ" sz="1800" dirty="0"/>
          </a:p>
          <a:p>
            <a:pPr algn="just">
              <a:lnSpc>
                <a:spcPct val="100000"/>
              </a:lnSpc>
              <a:defRPr/>
            </a:pPr>
            <a:r>
              <a:rPr lang="cs-CZ" sz="1800" dirty="0"/>
              <a:t>jen v hlavním líčení může soud prvního stupně uznat obviněného vinným a uložit mu trest nebo ho zprostit obžaloby</a:t>
            </a:r>
            <a:endParaRPr lang="cs-CZ" altLang="cs-CZ" sz="1800" dirty="0"/>
          </a:p>
          <a:p>
            <a:endParaRPr lang="cs-CZ" dirty="0"/>
          </a:p>
        </p:txBody>
      </p:sp>
    </p:spTree>
    <p:extLst>
      <p:ext uri="{BB962C8B-B14F-4D97-AF65-F5344CB8AC3E}">
        <p14:creationId xmlns:p14="http://schemas.microsoft.com/office/powerpoint/2010/main" val="6732974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FCDCF3-DDB8-4A36-9283-88D88F26C0C2}"/>
              </a:ext>
            </a:extLst>
          </p:cNvPr>
          <p:cNvSpPr>
            <a:spLocks noGrp="1"/>
          </p:cNvSpPr>
          <p:nvPr>
            <p:ph type="title"/>
          </p:nvPr>
        </p:nvSpPr>
        <p:spPr/>
        <p:txBody>
          <a:bodyPr/>
          <a:lstStyle/>
          <a:p>
            <a:pPr algn="ctr" eaLnBrk="1" hangingPunct="1">
              <a:defRPr/>
            </a:pPr>
            <a:r>
              <a:rPr lang="cs-CZ" dirty="0">
                <a:solidFill>
                  <a:srgbClr val="0000DC"/>
                </a:solidFill>
                <a:effectLst>
                  <a:outerShdw blurRad="38100" dist="38100" dir="2700000" algn="tl">
                    <a:srgbClr val="000000">
                      <a:alpha val="43137"/>
                    </a:srgbClr>
                  </a:outerShdw>
                </a:effectLst>
              </a:rPr>
              <a:t>Příprava hlavního líčení</a:t>
            </a:r>
            <a:endParaRPr lang="cs-CZ" dirty="0">
              <a:solidFill>
                <a:srgbClr val="0000DC"/>
              </a:solidFill>
            </a:endParaRPr>
          </a:p>
        </p:txBody>
      </p:sp>
      <p:sp>
        <p:nvSpPr>
          <p:cNvPr id="8195" name="Zástupný symbol pro obsah 2">
            <a:extLst>
              <a:ext uri="{FF2B5EF4-FFF2-40B4-BE49-F238E27FC236}">
                <a16:creationId xmlns:a16="http://schemas.microsoft.com/office/drawing/2014/main" id="{4B47AFE2-F01C-4A53-9D8A-6CA74D84A282}"/>
              </a:ext>
            </a:extLst>
          </p:cNvPr>
          <p:cNvSpPr>
            <a:spLocks noGrp="1"/>
          </p:cNvSpPr>
          <p:nvPr>
            <p:ph idx="1"/>
          </p:nvPr>
        </p:nvSpPr>
        <p:spPr/>
        <p:txBody>
          <a:bodyPr>
            <a:normAutofit/>
          </a:bodyPr>
          <a:lstStyle/>
          <a:p>
            <a:pPr algn="just" eaLnBrk="1" hangingPunct="1">
              <a:lnSpc>
                <a:spcPct val="120000"/>
              </a:lnSpc>
              <a:defRPr/>
            </a:pPr>
            <a:r>
              <a:rPr lang="cs-CZ" altLang="cs-CZ" sz="1800" dirty="0"/>
              <a:t>doručení obžaloby (návrhu na potrestání) určeným osobám, zejména obžalovanému</a:t>
            </a:r>
          </a:p>
          <a:p>
            <a:pPr algn="just" eaLnBrk="1" hangingPunct="1">
              <a:lnSpc>
                <a:spcPct val="120000"/>
              </a:lnSpc>
              <a:defRPr/>
            </a:pPr>
            <a:endParaRPr lang="cs-CZ" altLang="cs-CZ" sz="1800" dirty="0"/>
          </a:p>
          <a:p>
            <a:pPr algn="just" eaLnBrk="1" hangingPunct="1">
              <a:lnSpc>
                <a:spcPct val="120000"/>
              </a:lnSpc>
              <a:defRPr/>
            </a:pPr>
            <a:r>
              <a:rPr lang="cs-CZ" altLang="cs-CZ" sz="1800" dirty="0"/>
              <a:t>nařízení hlavního líčení</a:t>
            </a:r>
          </a:p>
          <a:p>
            <a:pPr lvl="1" algn="just" eaLnBrk="1" hangingPunct="1">
              <a:lnSpc>
                <a:spcPct val="120000"/>
              </a:lnSpc>
              <a:defRPr/>
            </a:pPr>
            <a:r>
              <a:rPr lang="cs-CZ" altLang="cs-CZ" sz="1800" dirty="0"/>
              <a:t>předvolání obžalovaného a dalších osob</a:t>
            </a:r>
          </a:p>
          <a:p>
            <a:pPr lvl="1" algn="just" eaLnBrk="1" hangingPunct="1">
              <a:lnSpc>
                <a:spcPct val="120000"/>
              </a:lnSpc>
              <a:defRPr/>
            </a:pPr>
            <a:r>
              <a:rPr lang="cs-CZ" altLang="cs-CZ" sz="1800" dirty="0"/>
              <a:t>vyrozumění jiných osob a subjektů</a:t>
            </a:r>
          </a:p>
          <a:p>
            <a:pPr algn="just" eaLnBrk="1" hangingPunct="1">
              <a:lnSpc>
                <a:spcPct val="120000"/>
              </a:lnSpc>
              <a:defRPr/>
            </a:pPr>
            <a:endParaRPr lang="cs-CZ" altLang="cs-CZ" sz="1800" dirty="0"/>
          </a:p>
          <a:p>
            <a:pPr algn="just" eaLnBrk="1" hangingPunct="1">
              <a:lnSpc>
                <a:spcPct val="120000"/>
              </a:lnSpc>
              <a:defRPr/>
            </a:pPr>
            <a:r>
              <a:rPr lang="cs-CZ" altLang="cs-CZ" sz="1800" dirty="0"/>
              <a:t>vydání určitého rozhodnutí nebo učinění jiných úkonů a opatření, např.</a:t>
            </a:r>
          </a:p>
          <a:p>
            <a:pPr lvl="1" algn="just" eaLnBrk="1" hangingPunct="1">
              <a:lnSpc>
                <a:spcPct val="120000"/>
              </a:lnSpc>
              <a:defRPr/>
            </a:pPr>
            <a:r>
              <a:rPr lang="cs-CZ" altLang="cs-CZ" sz="1800" dirty="0"/>
              <a:t>rozhodnutí o vazbě obžalovaného</a:t>
            </a:r>
          </a:p>
          <a:p>
            <a:pPr lvl="1" algn="just" eaLnBrk="1" hangingPunct="1">
              <a:lnSpc>
                <a:spcPct val="120000"/>
              </a:lnSpc>
              <a:defRPr/>
            </a:pPr>
            <a:r>
              <a:rPr lang="cs-CZ" altLang="cs-CZ" sz="1800" dirty="0"/>
              <a:t>rozhodnutí o spojení nebo vyloučení věci</a:t>
            </a:r>
          </a:p>
          <a:p>
            <a:pPr lvl="1" algn="just" eaLnBrk="1" hangingPunct="1">
              <a:lnSpc>
                <a:spcPct val="120000"/>
              </a:lnSpc>
              <a:defRPr/>
            </a:pPr>
            <a:r>
              <a:rPr lang="cs-CZ" altLang="cs-CZ" sz="1800" dirty="0"/>
              <a:t>opatřit potřebné důkazní prostředky (např. listiny)</a:t>
            </a:r>
          </a:p>
        </p:txBody>
      </p:sp>
      <p:sp>
        <p:nvSpPr>
          <p:cNvPr id="3" name="Zástupný symbol pro číslo snímku 2">
            <a:extLst>
              <a:ext uri="{FF2B5EF4-FFF2-40B4-BE49-F238E27FC236}">
                <a16:creationId xmlns:a16="http://schemas.microsoft.com/office/drawing/2014/main" id="{6D1CACEA-AF80-19A7-4F39-1A6DFFE42797}"/>
              </a:ext>
            </a:extLst>
          </p:cNvPr>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79BA12F8-D953-44DC-9661-443333311923}"/>
              </a:ext>
            </a:extLst>
          </p:cNvPr>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
        <p:nvSpPr>
          <p:cNvPr id="3" name="Nadpis 2">
            <a:extLst>
              <a:ext uri="{FF2B5EF4-FFF2-40B4-BE49-F238E27FC236}">
                <a16:creationId xmlns:a16="http://schemas.microsoft.com/office/drawing/2014/main" id="{6A6C79CA-075F-45F5-9952-7FA4F24348C7}"/>
              </a:ext>
            </a:extLst>
          </p:cNvPr>
          <p:cNvSpPr>
            <a:spLocks noGrp="1"/>
          </p:cNvSpPr>
          <p:nvPr>
            <p:ph type="title"/>
          </p:nvPr>
        </p:nvSpPr>
        <p:spPr/>
        <p:txBody>
          <a:bodyPr/>
          <a:lstStyle/>
          <a:p>
            <a:pPr algn="ctr"/>
            <a:r>
              <a:rPr lang="cs-CZ" dirty="0">
                <a:solidFill>
                  <a:srgbClr val="0000DC"/>
                </a:solidFill>
                <a:effectLst>
                  <a:outerShdw blurRad="38100" dist="38100" dir="2700000" algn="tl">
                    <a:srgbClr val="000000">
                      <a:alpha val="43137"/>
                    </a:srgbClr>
                  </a:outerShdw>
                </a:effectLst>
              </a:rPr>
              <a:t>Průběh hlavního líčení </a:t>
            </a:r>
            <a:endParaRPr lang="cs-CZ" dirty="0">
              <a:solidFill>
                <a:srgbClr val="0000DC"/>
              </a:solidFill>
            </a:endParaRPr>
          </a:p>
        </p:txBody>
      </p:sp>
      <p:sp>
        <p:nvSpPr>
          <p:cNvPr id="4" name="Zástupný obsah 3">
            <a:extLst>
              <a:ext uri="{FF2B5EF4-FFF2-40B4-BE49-F238E27FC236}">
                <a16:creationId xmlns:a16="http://schemas.microsoft.com/office/drawing/2014/main" id="{230D0B51-925F-40D9-B718-BAE2485AA340}"/>
              </a:ext>
            </a:extLst>
          </p:cNvPr>
          <p:cNvSpPr>
            <a:spLocks noGrp="1"/>
          </p:cNvSpPr>
          <p:nvPr>
            <p:ph idx="1"/>
          </p:nvPr>
        </p:nvSpPr>
        <p:spPr/>
        <p:txBody>
          <a:bodyPr/>
          <a:lstStyle/>
          <a:p>
            <a:pPr>
              <a:lnSpc>
                <a:spcPct val="100000"/>
              </a:lnSpc>
              <a:defRPr/>
            </a:pPr>
            <a:r>
              <a:rPr lang="cs-CZ" sz="1800" dirty="0"/>
              <a:t>počátek hlavního líčení</a:t>
            </a:r>
          </a:p>
          <a:p>
            <a:pPr marL="1200150" lvl="2" indent="-285750">
              <a:lnSpc>
                <a:spcPct val="100000"/>
              </a:lnSpc>
              <a:buFont typeface="Arial" panose="020B0604020202020204" pitchFamily="34" charset="0"/>
              <a:buChar char="•"/>
              <a:defRPr/>
            </a:pPr>
            <a:r>
              <a:rPr lang="cs-CZ" sz="1800" dirty="0"/>
              <a:t>zjištění přítomnosti osob</a:t>
            </a:r>
          </a:p>
          <a:p>
            <a:pPr marL="1200150" lvl="2" indent="-285750">
              <a:lnSpc>
                <a:spcPct val="100000"/>
              </a:lnSpc>
              <a:buFont typeface="Arial" panose="020B0604020202020204" pitchFamily="34" charset="0"/>
              <a:buChar char="•"/>
              <a:defRPr/>
            </a:pPr>
            <a:r>
              <a:rPr lang="cs-CZ" sz="1800" dirty="0"/>
              <a:t>přednesení obžaloby (návrhu na potrestání)</a:t>
            </a:r>
          </a:p>
          <a:p>
            <a:pPr marL="1200150" lvl="2" indent="-285750">
              <a:lnSpc>
                <a:spcPct val="100000"/>
              </a:lnSpc>
              <a:buFont typeface="Arial" panose="020B0604020202020204" pitchFamily="34" charset="0"/>
              <a:buChar char="•"/>
              <a:defRPr/>
            </a:pPr>
            <a:r>
              <a:rPr lang="cs-CZ" sz="1800" dirty="0"/>
              <a:t>uplatnění nároku poškozeného</a:t>
            </a:r>
          </a:p>
          <a:p>
            <a:pPr>
              <a:lnSpc>
                <a:spcPct val="100000"/>
              </a:lnSpc>
              <a:defRPr/>
            </a:pPr>
            <a:endParaRPr lang="cs-CZ" sz="1800" dirty="0"/>
          </a:p>
          <a:p>
            <a:pPr>
              <a:lnSpc>
                <a:spcPct val="100000"/>
              </a:lnSpc>
              <a:defRPr/>
            </a:pPr>
            <a:r>
              <a:rPr lang="cs-CZ" sz="1800" dirty="0"/>
              <a:t>dokazování v hlavním líčení</a:t>
            </a:r>
          </a:p>
          <a:p>
            <a:pPr marL="1200150" lvl="2" indent="-285750">
              <a:lnSpc>
                <a:spcPct val="100000"/>
              </a:lnSpc>
              <a:buFont typeface="Arial" panose="020B0604020202020204" pitchFamily="34" charset="0"/>
              <a:buChar char="•"/>
              <a:defRPr/>
            </a:pPr>
            <a:r>
              <a:rPr lang="cs-CZ" sz="1800" dirty="0"/>
              <a:t>obecné zásady a postupy při dokazování</a:t>
            </a:r>
          </a:p>
          <a:p>
            <a:pPr marL="1200150" lvl="2" indent="-285750">
              <a:lnSpc>
                <a:spcPct val="100000"/>
              </a:lnSpc>
              <a:buFont typeface="Arial" panose="020B0604020202020204" pitchFamily="34" charset="0"/>
              <a:buChar char="•"/>
              <a:defRPr/>
            </a:pPr>
            <a:r>
              <a:rPr lang="cs-CZ" sz="1800" dirty="0"/>
              <a:t>zvláštnosti při hlavním líčení (přečtení protokolů o výpovědích obviněných a svědků, možnost provedení důkazu stranou atd.)</a:t>
            </a:r>
          </a:p>
          <a:p>
            <a:pPr>
              <a:lnSpc>
                <a:spcPct val="100000"/>
              </a:lnSpc>
              <a:defRPr/>
            </a:pPr>
            <a:endParaRPr lang="cs-CZ" sz="1800" dirty="0"/>
          </a:p>
          <a:p>
            <a:pPr>
              <a:lnSpc>
                <a:spcPct val="100000"/>
              </a:lnSpc>
              <a:defRPr/>
            </a:pPr>
            <a:r>
              <a:rPr lang="cs-CZ" sz="1800" dirty="0"/>
              <a:t>závěr hlavního líčení</a:t>
            </a:r>
          </a:p>
          <a:p>
            <a:pPr marL="1200150" lvl="2" indent="-285750">
              <a:lnSpc>
                <a:spcPct val="100000"/>
              </a:lnSpc>
              <a:buFont typeface="Arial" panose="020B0604020202020204" pitchFamily="34" charset="0"/>
              <a:buChar char="•"/>
              <a:defRPr/>
            </a:pPr>
            <a:r>
              <a:rPr lang="cs-CZ" sz="1800" dirty="0"/>
              <a:t>závěrečné řeči a poslední slovo obžalovaného</a:t>
            </a:r>
          </a:p>
          <a:p>
            <a:pPr marL="1200150" lvl="2" indent="-285750">
              <a:lnSpc>
                <a:spcPct val="100000"/>
              </a:lnSpc>
              <a:buFont typeface="Arial" panose="020B0604020202020204" pitchFamily="34" charset="0"/>
              <a:buChar char="•"/>
              <a:defRPr/>
            </a:pPr>
            <a:r>
              <a:rPr lang="cs-CZ" sz="1800" dirty="0"/>
              <a:t>odročení hlavního líčení</a:t>
            </a:r>
          </a:p>
          <a:p>
            <a:pPr>
              <a:lnSpc>
                <a:spcPct val="100000"/>
              </a:lnSpc>
              <a:defRPr/>
            </a:pPr>
            <a:endParaRPr lang="cs-CZ" sz="1800" dirty="0"/>
          </a:p>
          <a:p>
            <a:pPr>
              <a:lnSpc>
                <a:spcPct val="100000"/>
              </a:lnSpc>
              <a:defRPr/>
            </a:pPr>
            <a:r>
              <a:rPr lang="cs-CZ" sz="1800" dirty="0"/>
              <a:t>rozhodnutí v hlavním líčení</a:t>
            </a:r>
          </a:p>
        </p:txBody>
      </p:sp>
    </p:spTree>
    <p:extLst>
      <p:ext uri="{BB962C8B-B14F-4D97-AF65-F5344CB8AC3E}">
        <p14:creationId xmlns:p14="http://schemas.microsoft.com/office/powerpoint/2010/main" val="1908470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a:extLst>
              <a:ext uri="{FF2B5EF4-FFF2-40B4-BE49-F238E27FC236}">
                <a16:creationId xmlns:a16="http://schemas.microsoft.com/office/drawing/2014/main" id="{BA5DACBC-6B2E-4C51-86A7-488CF4B1A322}"/>
              </a:ext>
            </a:extLst>
          </p:cNvPr>
          <p:cNvSpPr>
            <a:spLocks noGrp="1" noChangeArrowheads="1"/>
          </p:cNvSpPr>
          <p:nvPr>
            <p:ph type="title"/>
          </p:nvPr>
        </p:nvSpPr>
        <p:spPr/>
        <p:txBody>
          <a:bodyPr/>
          <a:lstStyle/>
          <a:p>
            <a:pPr algn="ctr"/>
            <a:r>
              <a:rPr lang="cs-CZ" altLang="cs-CZ" sz="2800"/>
              <a:t>Funkce základních  zásad trestního řízení </a:t>
            </a:r>
          </a:p>
        </p:txBody>
      </p:sp>
      <p:sp>
        <p:nvSpPr>
          <p:cNvPr id="10243" name="Zástupný symbol pro obsah 2">
            <a:extLst>
              <a:ext uri="{FF2B5EF4-FFF2-40B4-BE49-F238E27FC236}">
                <a16:creationId xmlns:a16="http://schemas.microsoft.com/office/drawing/2014/main" id="{4CFD7D38-49D9-4EE3-BA24-B286C86D6113}"/>
              </a:ext>
            </a:extLst>
          </p:cNvPr>
          <p:cNvSpPr>
            <a:spLocks noGrp="1" noChangeArrowheads="1"/>
          </p:cNvSpPr>
          <p:nvPr>
            <p:ph idx="1"/>
          </p:nvPr>
        </p:nvSpPr>
        <p:spPr/>
        <p:txBody>
          <a:bodyPr/>
          <a:lstStyle/>
          <a:p>
            <a:pPr algn="just">
              <a:lnSpc>
                <a:spcPct val="100000"/>
              </a:lnSpc>
            </a:pPr>
            <a:endParaRPr lang="cs-CZ" altLang="cs-CZ" sz="1800" dirty="0">
              <a:latin typeface="Arial" panose="020B0604020202020204" pitchFamily="34" charset="0"/>
              <a:cs typeface="Arial" panose="020B0604020202020204" pitchFamily="34" charset="0"/>
            </a:endParaRPr>
          </a:p>
          <a:p>
            <a:pPr algn="just">
              <a:lnSpc>
                <a:spcPct val="100000"/>
              </a:lnSpc>
            </a:pPr>
            <a:r>
              <a:rPr lang="cs-CZ" altLang="cs-CZ" sz="1800" dirty="0">
                <a:latin typeface="Arial" panose="020B0604020202020204" pitchFamily="34" charset="0"/>
                <a:cs typeface="Arial" panose="020B0604020202020204" pitchFamily="34" charset="0"/>
              </a:rPr>
              <a:t>funkce interpretační - spočívá v tom, že prostřednictvím zásad trestního řízení provádí orgány činné v trestním řízení interpretaci příslušného ustanovení a tím zajišťují jednotnou interpretaci zákona</a:t>
            </a:r>
          </a:p>
          <a:p>
            <a:pPr algn="just">
              <a:lnSpc>
                <a:spcPct val="100000"/>
              </a:lnSpc>
              <a:buFont typeface="Wingdings" panose="05000000000000000000" pitchFamily="2" charset="2"/>
              <a:buNone/>
            </a:pPr>
            <a:endParaRPr lang="cs-CZ" altLang="cs-CZ" sz="1800" dirty="0">
              <a:latin typeface="Arial" panose="020B0604020202020204" pitchFamily="34" charset="0"/>
              <a:cs typeface="Arial" panose="020B0604020202020204" pitchFamily="34" charset="0"/>
            </a:endParaRPr>
          </a:p>
          <a:p>
            <a:pPr algn="just">
              <a:lnSpc>
                <a:spcPct val="100000"/>
              </a:lnSpc>
            </a:pPr>
            <a:r>
              <a:rPr lang="cs-CZ" altLang="cs-CZ" sz="1800" dirty="0">
                <a:latin typeface="Arial" panose="020B0604020202020204" pitchFamily="34" charset="0"/>
                <a:cs typeface="Arial" panose="020B0604020202020204" pitchFamily="34" charset="0"/>
              </a:rPr>
              <a:t>funkce poznávací - spočívá v tom, že z charakteru základních zásad a jejich uplatnění v trestním procesu můžeme usuzovat na charakter trestního procesu, tj. zda je inkviziční, kontradiktorní, smíšený</a:t>
            </a:r>
          </a:p>
          <a:p>
            <a:pPr algn="just">
              <a:lnSpc>
                <a:spcPct val="100000"/>
              </a:lnSpc>
              <a:buFont typeface="Wingdings" panose="05000000000000000000" pitchFamily="2" charset="2"/>
              <a:buNone/>
            </a:pPr>
            <a:endParaRPr lang="cs-CZ" altLang="cs-CZ" sz="1800" dirty="0">
              <a:latin typeface="Arial" panose="020B0604020202020204" pitchFamily="34" charset="0"/>
              <a:cs typeface="Arial" panose="020B0604020202020204" pitchFamily="34" charset="0"/>
            </a:endParaRPr>
          </a:p>
          <a:p>
            <a:pPr algn="just">
              <a:lnSpc>
                <a:spcPct val="100000"/>
              </a:lnSpc>
            </a:pPr>
            <a:r>
              <a:rPr lang="cs-CZ" altLang="cs-CZ" sz="1800" dirty="0">
                <a:latin typeface="Arial" panose="020B0604020202020204" pitchFamily="34" charset="0"/>
                <a:cs typeface="Arial" panose="020B0604020202020204" pitchFamily="34" charset="0"/>
              </a:rPr>
              <a:t>funkce aplikační - projevuje se v rozhodovacím procesu orgánů činných v trestním řízení</a:t>
            </a:r>
          </a:p>
          <a:p>
            <a:pPr algn="just">
              <a:lnSpc>
                <a:spcPct val="100000"/>
              </a:lnSpc>
              <a:buFont typeface="Wingdings" panose="05000000000000000000" pitchFamily="2" charset="2"/>
              <a:buNone/>
            </a:pPr>
            <a:r>
              <a:rPr lang="cs-CZ" altLang="cs-CZ" sz="1800" dirty="0">
                <a:latin typeface="Arial" panose="020B0604020202020204" pitchFamily="34" charset="0"/>
                <a:cs typeface="Arial" panose="020B0604020202020204" pitchFamily="34" charset="0"/>
              </a:rPr>
              <a:t> </a:t>
            </a:r>
          </a:p>
          <a:p>
            <a:pPr algn="just">
              <a:lnSpc>
                <a:spcPct val="100000"/>
              </a:lnSpc>
            </a:pPr>
            <a:r>
              <a:rPr lang="cs-CZ" altLang="cs-CZ" sz="1800" dirty="0">
                <a:latin typeface="Arial" panose="020B0604020202020204" pitchFamily="34" charset="0"/>
                <a:cs typeface="Arial" panose="020B0604020202020204" pitchFamily="34" charset="0"/>
              </a:rPr>
              <a:t>funkce tvorby práva  - spočívá v tom, že zákonodárce musí vycházet důsledně ze základních zásad, na nichž je norma vybudována</a:t>
            </a:r>
          </a:p>
          <a:p>
            <a:pPr algn="just"/>
            <a:endParaRPr lang="cs-CZ" altLang="cs-CZ" dirty="0"/>
          </a:p>
        </p:txBody>
      </p:sp>
      <p:sp>
        <p:nvSpPr>
          <p:cNvPr id="10244" name="Zástupný symbol pro číslo snímku 3">
            <a:extLst>
              <a:ext uri="{FF2B5EF4-FFF2-40B4-BE49-F238E27FC236}">
                <a16:creationId xmlns:a16="http://schemas.microsoft.com/office/drawing/2014/main" id="{741ED6F2-E185-48C7-B331-E8A52D7BE2B2}"/>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8E4BEFC3-FC93-4698-934C-68BA9CC83AF4}" type="slidenum">
              <a:rPr lang="cs-CZ" altLang="cs-CZ" sz="1200"/>
              <a:pPr>
                <a:spcBef>
                  <a:spcPct val="0"/>
                </a:spcBef>
                <a:buClrTx/>
                <a:buFontTx/>
                <a:buNone/>
              </a:pPr>
              <a:t>4</a:t>
            </a:fld>
            <a:endParaRPr lang="cs-CZ" altLang="cs-CZ" sz="12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30D85880-AC0A-4D06-9ACD-9612BA320B9E}"/>
              </a:ext>
            </a:extLst>
          </p:cNvPr>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
        <p:nvSpPr>
          <p:cNvPr id="3" name="Nadpis 2">
            <a:extLst>
              <a:ext uri="{FF2B5EF4-FFF2-40B4-BE49-F238E27FC236}">
                <a16:creationId xmlns:a16="http://schemas.microsoft.com/office/drawing/2014/main" id="{932F1218-B4B4-4736-AE0A-810D83B2810E}"/>
              </a:ext>
            </a:extLst>
          </p:cNvPr>
          <p:cNvSpPr>
            <a:spLocks noGrp="1"/>
          </p:cNvSpPr>
          <p:nvPr>
            <p:ph type="title"/>
          </p:nvPr>
        </p:nvSpPr>
        <p:spPr/>
        <p:txBody>
          <a:bodyPr/>
          <a:lstStyle/>
          <a:p>
            <a:pPr algn="ctr"/>
            <a:r>
              <a:rPr lang="cs-CZ" dirty="0"/>
              <a:t>Přítomnost osob u hlavního líčení </a:t>
            </a:r>
          </a:p>
        </p:txBody>
      </p:sp>
      <p:sp>
        <p:nvSpPr>
          <p:cNvPr id="4" name="Zástupný obsah 3">
            <a:extLst>
              <a:ext uri="{FF2B5EF4-FFF2-40B4-BE49-F238E27FC236}">
                <a16:creationId xmlns:a16="http://schemas.microsoft.com/office/drawing/2014/main" id="{6652B3B2-79C3-45AF-8EB2-CA98F4B80511}"/>
              </a:ext>
            </a:extLst>
          </p:cNvPr>
          <p:cNvSpPr>
            <a:spLocks noGrp="1"/>
          </p:cNvSpPr>
          <p:nvPr>
            <p:ph idx="1"/>
          </p:nvPr>
        </p:nvSpPr>
        <p:spPr/>
        <p:txBody>
          <a:bodyPr/>
          <a:lstStyle/>
          <a:p>
            <a:pPr>
              <a:lnSpc>
                <a:spcPct val="120000"/>
              </a:lnSpc>
              <a:defRPr/>
            </a:pPr>
            <a:r>
              <a:rPr lang="cs-CZ" altLang="cs-CZ" sz="1800" dirty="0"/>
              <a:t>obligatorní je stálá přítomnost</a:t>
            </a:r>
          </a:p>
          <a:p>
            <a:pPr marL="1200150" lvl="2" indent="-285750">
              <a:lnSpc>
                <a:spcPct val="120000"/>
              </a:lnSpc>
              <a:buFont typeface="Arial" panose="020B0604020202020204" pitchFamily="34" charset="0"/>
              <a:buChar char="•"/>
              <a:defRPr/>
            </a:pPr>
            <a:r>
              <a:rPr lang="cs-CZ" altLang="cs-CZ" sz="1800" dirty="0"/>
              <a:t>všech členů soudního senátu (samosoudce) – neměnnost členů senátu </a:t>
            </a:r>
          </a:p>
          <a:p>
            <a:pPr marL="1200150" lvl="2" indent="-285750">
              <a:lnSpc>
                <a:spcPct val="120000"/>
              </a:lnSpc>
              <a:buFont typeface="Arial" panose="020B0604020202020204" pitchFamily="34" charset="0"/>
              <a:buChar char="•"/>
              <a:defRPr/>
            </a:pPr>
            <a:r>
              <a:rPr lang="cs-CZ" altLang="cs-CZ" sz="1800" dirty="0"/>
              <a:t>zapisovatele</a:t>
            </a:r>
          </a:p>
          <a:p>
            <a:pPr marL="1200150" lvl="2" indent="-285750">
              <a:lnSpc>
                <a:spcPct val="120000"/>
              </a:lnSpc>
              <a:buFont typeface="Arial" panose="020B0604020202020204" pitchFamily="34" charset="0"/>
              <a:buChar char="•"/>
              <a:defRPr/>
            </a:pPr>
            <a:r>
              <a:rPr lang="cs-CZ" altLang="cs-CZ" sz="1800" dirty="0"/>
              <a:t>státního zástupce – vzájemná zastupitelnost s jiným státním zástupcem</a:t>
            </a:r>
          </a:p>
          <a:p>
            <a:pPr>
              <a:lnSpc>
                <a:spcPct val="120000"/>
              </a:lnSpc>
              <a:defRPr/>
            </a:pPr>
            <a:r>
              <a:rPr lang="cs-CZ" altLang="cs-CZ" sz="1800" dirty="0"/>
              <a:t>přítomnost obžalovaného</a:t>
            </a:r>
          </a:p>
          <a:p>
            <a:pPr marL="1200150" lvl="2" indent="-285750">
              <a:lnSpc>
                <a:spcPct val="120000"/>
              </a:lnSpc>
              <a:buFont typeface="Arial" panose="020B0604020202020204" pitchFamily="34" charset="0"/>
              <a:buChar char="•"/>
              <a:defRPr/>
            </a:pPr>
            <a:r>
              <a:rPr lang="cs-CZ" altLang="cs-CZ" sz="1800" dirty="0"/>
              <a:t>zásadně má právo se zúčastnit hlavního líčení</a:t>
            </a:r>
          </a:p>
          <a:p>
            <a:pPr marL="1200150" lvl="2" indent="-285750">
              <a:lnSpc>
                <a:spcPct val="120000"/>
              </a:lnSpc>
              <a:buFont typeface="Arial" panose="020B0604020202020204" pitchFamily="34" charset="0"/>
              <a:buChar char="•"/>
              <a:defRPr/>
            </a:pPr>
            <a:r>
              <a:rPr lang="cs-CZ" altLang="cs-CZ" sz="1800" dirty="0"/>
              <a:t>musí být přítomen v určitých případech (§ 202/4,5 (právo vzdát se) TŘ, </a:t>
            </a:r>
            <a:r>
              <a:rPr lang="cs-CZ" sz="1800" dirty="0"/>
              <a:t>§ 64/1</a:t>
            </a:r>
            <a:r>
              <a:rPr lang="cs-CZ" altLang="cs-CZ" sz="1800" dirty="0"/>
              <a:t> ZSM)</a:t>
            </a:r>
          </a:p>
          <a:p>
            <a:pPr marL="1200150" lvl="2" indent="-285750">
              <a:lnSpc>
                <a:spcPct val="120000"/>
              </a:lnSpc>
              <a:buFont typeface="Arial" panose="020B0604020202020204" pitchFamily="34" charset="0"/>
              <a:buChar char="•"/>
              <a:defRPr/>
            </a:pPr>
            <a:r>
              <a:rPr lang="cs-CZ" altLang="cs-CZ" sz="1800" dirty="0"/>
              <a:t>jinak lze konat hlavní líčení v jeho nepřítomnosti</a:t>
            </a:r>
          </a:p>
          <a:p>
            <a:pPr>
              <a:lnSpc>
                <a:spcPct val="120000"/>
              </a:lnSpc>
              <a:defRPr/>
            </a:pPr>
            <a:r>
              <a:rPr lang="cs-CZ" altLang="cs-CZ" sz="1800" dirty="0"/>
              <a:t>přítomnost obhájce obžalovaného</a:t>
            </a:r>
          </a:p>
          <a:p>
            <a:pPr marL="1200150" lvl="2" indent="-285750">
              <a:lnSpc>
                <a:spcPct val="120000"/>
              </a:lnSpc>
              <a:buFont typeface="Arial" panose="020B0604020202020204" pitchFamily="34" charset="0"/>
              <a:buChar char="•"/>
              <a:defRPr/>
            </a:pPr>
            <a:r>
              <a:rPr lang="cs-CZ" altLang="cs-CZ" sz="1800" dirty="0"/>
              <a:t>je nezbytná v případě nutné obhajoby (§ 202/4 TŘ)</a:t>
            </a:r>
          </a:p>
          <a:p>
            <a:pPr>
              <a:lnSpc>
                <a:spcPct val="120000"/>
              </a:lnSpc>
              <a:defRPr/>
            </a:pPr>
            <a:r>
              <a:rPr lang="cs-CZ" altLang="cs-CZ" sz="1800" dirty="0"/>
              <a:t>přítomnost jiných osob podle povahy řízení</a:t>
            </a:r>
            <a:endParaRPr lang="cs-CZ" sz="1800" dirty="0"/>
          </a:p>
        </p:txBody>
      </p:sp>
    </p:spTree>
    <p:extLst>
      <p:ext uri="{BB962C8B-B14F-4D97-AF65-F5344CB8AC3E}">
        <p14:creationId xmlns:p14="http://schemas.microsoft.com/office/powerpoint/2010/main" val="26744821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8F03DF-D383-4573-A88E-539A84064FAF}"/>
              </a:ext>
            </a:extLst>
          </p:cNvPr>
          <p:cNvSpPr>
            <a:spLocks noGrp="1"/>
          </p:cNvSpPr>
          <p:nvPr>
            <p:ph type="title"/>
          </p:nvPr>
        </p:nvSpPr>
        <p:spPr/>
        <p:txBody>
          <a:bodyPr/>
          <a:lstStyle/>
          <a:p>
            <a:pPr algn="ctr" eaLnBrk="1" hangingPunct="1">
              <a:defRPr/>
            </a:pPr>
            <a:r>
              <a:rPr lang="cs-CZ" dirty="0">
                <a:solidFill>
                  <a:srgbClr val="0000DC"/>
                </a:solidFill>
                <a:effectLst>
                  <a:outerShdw blurRad="38100" dist="38100" dir="2700000" algn="tl">
                    <a:srgbClr val="000000">
                      <a:alpha val="43137"/>
                    </a:srgbClr>
                  </a:outerShdw>
                </a:effectLst>
              </a:rPr>
              <a:t>Rozhodnutí v hlavním líčení</a:t>
            </a:r>
            <a:endParaRPr lang="cs-CZ" dirty="0">
              <a:solidFill>
                <a:srgbClr val="0000DC"/>
              </a:solidFill>
            </a:endParaRPr>
          </a:p>
        </p:txBody>
      </p:sp>
      <p:sp>
        <p:nvSpPr>
          <p:cNvPr id="12291" name="Zástupný symbol pro obsah 2">
            <a:extLst>
              <a:ext uri="{FF2B5EF4-FFF2-40B4-BE49-F238E27FC236}">
                <a16:creationId xmlns:a16="http://schemas.microsoft.com/office/drawing/2014/main" id="{37808A3F-235A-4D26-AE57-D3E4EBE4E744}"/>
              </a:ext>
            </a:extLst>
          </p:cNvPr>
          <p:cNvSpPr>
            <a:spLocks noGrp="1"/>
          </p:cNvSpPr>
          <p:nvPr>
            <p:ph idx="1"/>
          </p:nvPr>
        </p:nvSpPr>
        <p:spPr/>
        <p:txBody>
          <a:bodyPr/>
          <a:lstStyle/>
          <a:p>
            <a:pPr eaLnBrk="1" hangingPunct="1">
              <a:lnSpc>
                <a:spcPct val="100000"/>
              </a:lnSpc>
            </a:pPr>
            <a:r>
              <a:rPr lang="cs-CZ" altLang="cs-CZ" sz="2000" dirty="0"/>
              <a:t>rozhodnutí meritorní povahy</a:t>
            </a:r>
          </a:p>
          <a:p>
            <a:pPr lvl="1" eaLnBrk="1" hangingPunct="1"/>
            <a:endParaRPr lang="cs-CZ" altLang="cs-CZ" dirty="0"/>
          </a:p>
          <a:p>
            <a:pPr lvl="1" eaLnBrk="1" hangingPunct="1"/>
            <a:r>
              <a:rPr lang="cs-CZ" altLang="cs-CZ" dirty="0"/>
              <a:t>rozsudek</a:t>
            </a:r>
          </a:p>
          <a:p>
            <a:pPr marL="324000" lvl="1" indent="0" eaLnBrk="1" hangingPunct="1">
              <a:buNone/>
            </a:pPr>
            <a:endParaRPr lang="cs-CZ" altLang="cs-CZ" dirty="0"/>
          </a:p>
          <a:p>
            <a:pPr marL="1200150" lvl="2" indent="-285750" eaLnBrk="1" hangingPunct="1">
              <a:lnSpc>
                <a:spcPct val="100000"/>
              </a:lnSpc>
              <a:buFont typeface="Arial" panose="020B0604020202020204" pitchFamily="34" charset="0"/>
              <a:buChar char="•"/>
            </a:pPr>
            <a:r>
              <a:rPr lang="cs-CZ" altLang="cs-CZ" dirty="0"/>
              <a:t>odsuzující</a:t>
            </a:r>
          </a:p>
          <a:p>
            <a:pPr marL="1200150" lvl="2" indent="-285750" eaLnBrk="1" hangingPunct="1">
              <a:lnSpc>
                <a:spcPct val="100000"/>
              </a:lnSpc>
              <a:buFont typeface="Arial" panose="020B0604020202020204" pitchFamily="34" charset="0"/>
              <a:buChar char="•"/>
            </a:pPr>
            <a:r>
              <a:rPr lang="cs-CZ" altLang="cs-CZ" dirty="0"/>
              <a:t>zprošťující</a:t>
            </a:r>
          </a:p>
          <a:p>
            <a:pPr lvl="1" eaLnBrk="1" hangingPunct="1"/>
            <a:endParaRPr lang="cs-CZ" altLang="cs-CZ" dirty="0"/>
          </a:p>
          <a:p>
            <a:pPr lvl="1" eaLnBrk="1" hangingPunct="1"/>
            <a:r>
              <a:rPr lang="cs-CZ" altLang="cs-CZ" dirty="0"/>
              <a:t>usnesení</a:t>
            </a:r>
          </a:p>
          <a:p>
            <a:pPr marL="324000" lvl="1" indent="0" eaLnBrk="1" hangingPunct="1">
              <a:buNone/>
            </a:pPr>
            <a:endParaRPr lang="cs-CZ" altLang="cs-CZ" dirty="0"/>
          </a:p>
          <a:p>
            <a:pPr marL="1200150" lvl="2" indent="-285750" eaLnBrk="1" hangingPunct="1">
              <a:lnSpc>
                <a:spcPct val="100000"/>
              </a:lnSpc>
              <a:buFont typeface="Arial" panose="020B0604020202020204" pitchFamily="34" charset="0"/>
              <a:buChar char="•"/>
            </a:pPr>
            <a:r>
              <a:rPr lang="cs-CZ" altLang="cs-CZ" dirty="0"/>
              <a:t>o zastavení trestního stíhání</a:t>
            </a:r>
          </a:p>
          <a:p>
            <a:pPr marL="1200150" lvl="2" indent="-285750" eaLnBrk="1" hangingPunct="1">
              <a:lnSpc>
                <a:spcPct val="100000"/>
              </a:lnSpc>
              <a:buFont typeface="Arial" panose="020B0604020202020204" pitchFamily="34" charset="0"/>
              <a:buChar char="•"/>
            </a:pPr>
            <a:r>
              <a:rPr lang="cs-CZ" altLang="cs-CZ" dirty="0"/>
              <a:t>o schválení narovnání a zastavení trestního stíhání</a:t>
            </a:r>
          </a:p>
          <a:p>
            <a:pPr marL="1200150" lvl="2" indent="-285750" eaLnBrk="1" hangingPunct="1">
              <a:lnSpc>
                <a:spcPct val="100000"/>
              </a:lnSpc>
              <a:buFont typeface="Arial" panose="020B0604020202020204" pitchFamily="34" charset="0"/>
              <a:buChar char="•"/>
            </a:pPr>
            <a:r>
              <a:rPr lang="cs-CZ" altLang="cs-CZ" dirty="0"/>
              <a:t>o postoupení věcí jinému orgánu</a:t>
            </a:r>
          </a:p>
        </p:txBody>
      </p:sp>
      <p:sp>
        <p:nvSpPr>
          <p:cNvPr id="3" name="Zástupný symbol pro číslo snímku 2">
            <a:extLst>
              <a:ext uri="{FF2B5EF4-FFF2-40B4-BE49-F238E27FC236}">
                <a16:creationId xmlns:a16="http://schemas.microsoft.com/office/drawing/2014/main" id="{B7145CA8-6374-7830-EED4-36394110093C}"/>
              </a:ext>
            </a:extLst>
          </p:cNvPr>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B00039-D6C1-4555-BCED-F159421CA5AA}"/>
              </a:ext>
            </a:extLst>
          </p:cNvPr>
          <p:cNvSpPr>
            <a:spLocks noGrp="1"/>
          </p:cNvSpPr>
          <p:nvPr>
            <p:ph type="title"/>
          </p:nvPr>
        </p:nvSpPr>
        <p:spPr/>
        <p:txBody>
          <a:bodyPr/>
          <a:lstStyle/>
          <a:p>
            <a:pPr algn="ctr">
              <a:defRPr/>
            </a:pPr>
            <a:endParaRPr lang="cs-CZ" dirty="0"/>
          </a:p>
        </p:txBody>
      </p:sp>
      <p:sp>
        <p:nvSpPr>
          <p:cNvPr id="13315" name="Zástupný symbol pro obsah 2">
            <a:extLst>
              <a:ext uri="{FF2B5EF4-FFF2-40B4-BE49-F238E27FC236}">
                <a16:creationId xmlns:a16="http://schemas.microsoft.com/office/drawing/2014/main" id="{05D04441-6FAE-4A6D-9ED6-8DF981D5C19E}"/>
              </a:ext>
            </a:extLst>
          </p:cNvPr>
          <p:cNvSpPr>
            <a:spLocks noGrp="1"/>
          </p:cNvSpPr>
          <p:nvPr>
            <p:ph idx="1"/>
          </p:nvPr>
        </p:nvSpPr>
        <p:spPr/>
        <p:txBody>
          <a:bodyPr/>
          <a:lstStyle/>
          <a:p>
            <a:pPr>
              <a:lnSpc>
                <a:spcPct val="100000"/>
              </a:lnSpc>
            </a:pPr>
            <a:r>
              <a:rPr lang="cs-CZ" altLang="cs-CZ" sz="2000" dirty="0"/>
              <a:t>rozhodnutí zatímní či jiné povahy</a:t>
            </a:r>
          </a:p>
          <a:p>
            <a:pPr lvl="1"/>
            <a:endParaRPr lang="cs-CZ" altLang="cs-CZ" dirty="0"/>
          </a:p>
          <a:p>
            <a:pPr lvl="1"/>
            <a:r>
              <a:rPr lang="cs-CZ" altLang="cs-CZ" dirty="0"/>
              <a:t>usnesení</a:t>
            </a:r>
          </a:p>
          <a:p>
            <a:pPr lvl="1"/>
            <a:endParaRPr lang="cs-CZ" altLang="cs-CZ" dirty="0"/>
          </a:p>
          <a:p>
            <a:pPr marL="1200150" lvl="2" indent="-285750">
              <a:lnSpc>
                <a:spcPct val="100000"/>
              </a:lnSpc>
              <a:buFont typeface="Arial" panose="020B0604020202020204" pitchFamily="34" charset="0"/>
              <a:buChar char="•"/>
            </a:pPr>
            <a:r>
              <a:rPr lang="cs-CZ" altLang="cs-CZ" dirty="0"/>
              <a:t>o přerušení trestního stíhání</a:t>
            </a:r>
          </a:p>
          <a:p>
            <a:pPr marL="1200150" lvl="2" indent="-285750">
              <a:lnSpc>
                <a:spcPct val="100000"/>
              </a:lnSpc>
              <a:buFont typeface="Arial" panose="020B0604020202020204" pitchFamily="34" charset="0"/>
              <a:buChar char="•"/>
            </a:pPr>
            <a:r>
              <a:rPr lang="cs-CZ" altLang="cs-CZ" dirty="0"/>
              <a:t>o předložení věci k rozhodnutí o příslušnosti soudu</a:t>
            </a:r>
          </a:p>
          <a:p>
            <a:pPr marL="1200150" lvl="2" indent="-285750">
              <a:lnSpc>
                <a:spcPct val="100000"/>
              </a:lnSpc>
              <a:buFont typeface="Arial" panose="020B0604020202020204" pitchFamily="34" charset="0"/>
              <a:buChar char="•"/>
            </a:pPr>
            <a:r>
              <a:rPr lang="cs-CZ" altLang="cs-CZ" dirty="0"/>
              <a:t>o vrácení věci státnímu zástupci k došetření</a:t>
            </a:r>
          </a:p>
          <a:p>
            <a:pPr lvl="1"/>
            <a:endParaRPr lang="cs-CZ" altLang="cs-CZ" dirty="0"/>
          </a:p>
          <a:p>
            <a:pPr lvl="1"/>
            <a:r>
              <a:rPr lang="cs-CZ" altLang="cs-CZ" dirty="0"/>
              <a:t>jiná související rozhodnutí a opatření</a:t>
            </a:r>
          </a:p>
          <a:p>
            <a:pPr lvl="1"/>
            <a:endParaRPr lang="cs-CZ" altLang="cs-CZ" dirty="0"/>
          </a:p>
          <a:p>
            <a:pPr marL="1200150" lvl="2" indent="-285750">
              <a:lnSpc>
                <a:spcPct val="100000"/>
              </a:lnSpc>
              <a:buFont typeface="Arial" panose="020B0604020202020204" pitchFamily="34" charset="0"/>
              <a:buChar char="•"/>
            </a:pPr>
            <a:r>
              <a:rPr lang="cs-CZ" altLang="cs-CZ" dirty="0"/>
              <a:t>o vazbě nebo o dalších zajišťovacích opatřeních</a:t>
            </a:r>
          </a:p>
          <a:p>
            <a:pPr marL="1200150" lvl="2" indent="-285750">
              <a:lnSpc>
                <a:spcPct val="100000"/>
              </a:lnSpc>
              <a:buFont typeface="Arial" panose="020B0604020202020204" pitchFamily="34" charset="0"/>
              <a:buChar char="•"/>
            </a:pPr>
            <a:r>
              <a:rPr lang="cs-CZ" altLang="cs-CZ" dirty="0"/>
              <a:t>o vyloučení soudce z rozhodování</a:t>
            </a:r>
          </a:p>
          <a:p>
            <a:pPr marL="1200150" lvl="2" indent="-285750">
              <a:lnSpc>
                <a:spcPct val="100000"/>
              </a:lnSpc>
              <a:buFont typeface="Arial" panose="020B0604020202020204" pitchFamily="34" charset="0"/>
              <a:buChar char="•"/>
            </a:pPr>
            <a:r>
              <a:rPr lang="cs-CZ" altLang="cs-CZ" dirty="0"/>
              <a:t>o podmíněném zastavení trestního stíhání</a:t>
            </a:r>
          </a:p>
        </p:txBody>
      </p:sp>
      <p:sp>
        <p:nvSpPr>
          <p:cNvPr id="3" name="Zástupný symbol pro číslo snímku 2">
            <a:extLst>
              <a:ext uri="{FF2B5EF4-FFF2-40B4-BE49-F238E27FC236}">
                <a16:creationId xmlns:a16="http://schemas.microsoft.com/office/drawing/2014/main" id="{39EC8BE8-DCB9-8F07-58E7-B0A435569844}"/>
              </a:ext>
            </a:extLst>
          </p:cNvPr>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a:extLst>
              <a:ext uri="{FF2B5EF4-FFF2-40B4-BE49-F238E27FC236}">
                <a16:creationId xmlns:a16="http://schemas.microsoft.com/office/drawing/2014/main" id="{CBB5BD93-676A-4179-AEB2-778762B9B58F}"/>
              </a:ext>
            </a:extLst>
          </p:cNvPr>
          <p:cNvSpPr>
            <a:spLocks noGrp="1"/>
          </p:cNvSpPr>
          <p:nvPr>
            <p:ph type="title"/>
          </p:nvPr>
        </p:nvSpPr>
        <p:spPr/>
        <p:txBody>
          <a:bodyPr/>
          <a:lstStyle/>
          <a:p>
            <a:pPr algn="ctr"/>
            <a:r>
              <a:rPr lang="cs-CZ" altLang="cs-CZ" b="1"/>
              <a:t>Řízení o opravných prostředcích</a:t>
            </a:r>
          </a:p>
        </p:txBody>
      </p:sp>
      <p:sp>
        <p:nvSpPr>
          <p:cNvPr id="5123" name="Zástupný symbol pro obsah 2">
            <a:extLst>
              <a:ext uri="{FF2B5EF4-FFF2-40B4-BE49-F238E27FC236}">
                <a16:creationId xmlns:a16="http://schemas.microsoft.com/office/drawing/2014/main" id="{E85952C6-A84C-4542-BC7F-36A913E7CE88}"/>
              </a:ext>
            </a:extLst>
          </p:cNvPr>
          <p:cNvSpPr>
            <a:spLocks noGrp="1"/>
          </p:cNvSpPr>
          <p:nvPr>
            <p:ph idx="1"/>
          </p:nvPr>
        </p:nvSpPr>
        <p:spPr/>
        <p:txBody>
          <a:bodyPr/>
          <a:lstStyle/>
          <a:p>
            <a:pPr marL="342900" lvl="1" indent="-342900" algn="just"/>
            <a:endParaRPr lang="cs-CZ" altLang="cs-CZ" sz="1800" dirty="0"/>
          </a:p>
          <a:p>
            <a:pPr marL="342900" lvl="1" indent="-342900" algn="just"/>
            <a:r>
              <a:rPr lang="cs-CZ" altLang="cs-CZ" sz="1600" dirty="0"/>
              <a:t>jedná se o fakultativní stadium trestního řízení, které je výjimkou ze zásady oficiality </a:t>
            </a:r>
          </a:p>
          <a:p>
            <a:pPr marL="342900" lvl="1" indent="-342900" algn="just">
              <a:buNone/>
            </a:pPr>
            <a:endParaRPr lang="cs-CZ" altLang="cs-CZ" sz="1600" dirty="0"/>
          </a:p>
          <a:p>
            <a:pPr marL="342900" lvl="1" indent="-342900" algn="just"/>
            <a:r>
              <a:rPr lang="cs-CZ" altLang="cs-CZ" sz="1600" dirty="0"/>
              <a:t>jeho bezprostředním účelem je náprava konkrétního nepravomocného/pravomocného rozhodnutí v zájmu procesních stran</a:t>
            </a:r>
          </a:p>
          <a:p>
            <a:pPr marL="342900" lvl="1" indent="-342900" algn="just"/>
            <a:endParaRPr lang="cs-CZ" altLang="cs-CZ" sz="1600" dirty="0"/>
          </a:p>
          <a:p>
            <a:pPr marL="742950" lvl="2" indent="-342900" algn="just">
              <a:lnSpc>
                <a:spcPct val="100000"/>
              </a:lnSpc>
              <a:buFont typeface="Arial" panose="020B0604020202020204" pitchFamily="34" charset="0"/>
              <a:buChar char="•"/>
            </a:pPr>
            <a:r>
              <a:rPr lang="cs-CZ" altLang="cs-CZ" sz="1400" dirty="0"/>
              <a:t>jakékoliv rozhodnutí   OČTŘ v trestním řízení může být nesprávné </a:t>
            </a:r>
          </a:p>
          <a:p>
            <a:pPr marL="742950" lvl="2" indent="-342900" algn="just">
              <a:lnSpc>
                <a:spcPct val="100000"/>
              </a:lnSpc>
            </a:pPr>
            <a:endParaRPr lang="cs-CZ" altLang="cs-CZ" sz="1400" dirty="0"/>
          </a:p>
          <a:p>
            <a:pPr marL="742950" lvl="2" indent="-342900" algn="just">
              <a:lnSpc>
                <a:spcPct val="100000"/>
              </a:lnSpc>
              <a:buFont typeface="Arial" panose="020B0604020202020204" pitchFamily="34" charset="0"/>
              <a:buChar char="•"/>
            </a:pPr>
            <a:r>
              <a:rPr lang="cs-CZ" altLang="cs-CZ" sz="1400" dirty="0"/>
              <a:t>zákonodárce nechce, aby rozhodnutí byla nesprávná, nezákonná  nebo nespravedlivá, proto konstituuje v TŘ opravné prostředky </a:t>
            </a:r>
          </a:p>
          <a:p>
            <a:pPr marL="342900" lvl="1" indent="-342900" algn="just"/>
            <a:endParaRPr lang="cs-CZ" altLang="cs-CZ" sz="1600" dirty="0"/>
          </a:p>
          <a:p>
            <a:pPr marL="342900" lvl="1" indent="-342900" algn="just"/>
            <a:r>
              <a:rPr lang="cs-CZ" altLang="cs-CZ" sz="1600" dirty="0"/>
              <a:t>smyslem  opravného řízení je zvýšit záruky v tom směru, aby každé rozhodnutí  bylo v souladu s požadavky zákonnosti a spravedlnosti  </a:t>
            </a:r>
          </a:p>
        </p:txBody>
      </p:sp>
      <p:sp>
        <p:nvSpPr>
          <p:cNvPr id="6" name="Zástupný symbol pro číslo snímku 5">
            <a:extLst>
              <a:ext uri="{FF2B5EF4-FFF2-40B4-BE49-F238E27FC236}">
                <a16:creationId xmlns:a16="http://schemas.microsoft.com/office/drawing/2014/main" id="{5BD6A201-95BA-45E0-B0CF-E6CC202A79EA}"/>
              </a:ext>
            </a:extLst>
          </p:cNvPr>
          <p:cNvSpPr>
            <a:spLocks noGrp="1"/>
          </p:cNvSpPr>
          <p:nvPr>
            <p:ph type="sldNum" sz="quarter" idx="11"/>
          </p:nvPr>
        </p:nvSpPr>
        <p:spPr/>
        <p:txBody>
          <a:bodyPr/>
          <a:lstStyle>
            <a:lvl1pPr eaLnBrk="0" hangingPunct="0">
              <a:defRPr sz="1600" b="1">
                <a:solidFill>
                  <a:schemeClr val="tx1"/>
                </a:solidFill>
                <a:latin typeface="Arial" panose="020B0604020202020204" pitchFamily="34" charset="0"/>
              </a:defRPr>
            </a:lvl1pPr>
            <a:lvl2pPr marL="742950" indent="-285750" eaLnBrk="0" hangingPunct="0">
              <a:defRPr sz="1600" b="1">
                <a:solidFill>
                  <a:schemeClr val="tx1"/>
                </a:solidFill>
                <a:latin typeface="Arial" panose="020B0604020202020204" pitchFamily="34" charset="0"/>
              </a:defRPr>
            </a:lvl2pPr>
            <a:lvl3pPr marL="1143000" indent="-228600" eaLnBrk="0" hangingPunct="0">
              <a:defRPr sz="1600" b="1">
                <a:solidFill>
                  <a:schemeClr val="tx1"/>
                </a:solidFill>
                <a:latin typeface="Arial" panose="020B0604020202020204" pitchFamily="34" charset="0"/>
              </a:defRPr>
            </a:lvl3pPr>
            <a:lvl4pPr marL="1600200" indent="-228600" eaLnBrk="0" hangingPunct="0">
              <a:defRPr sz="1600" b="1">
                <a:solidFill>
                  <a:schemeClr val="tx1"/>
                </a:solidFill>
                <a:latin typeface="Arial" panose="020B0604020202020204" pitchFamily="34" charset="0"/>
              </a:defRPr>
            </a:lvl4pPr>
            <a:lvl5pPr marL="2057400" indent="-228600" eaLnBrk="0" hangingPunct="0">
              <a:defRPr sz="1600" b="1">
                <a:solidFill>
                  <a:schemeClr val="tx1"/>
                </a:solidFill>
                <a:latin typeface="Arial" panose="020B0604020202020204" pitchFamily="34" charset="0"/>
              </a:defRPr>
            </a:lvl5pPr>
            <a:lvl6pPr marL="2514600" indent="-228600" algn="r" eaLnBrk="0" fontAlgn="base" hangingPunct="0">
              <a:spcBef>
                <a:spcPct val="0"/>
              </a:spcBef>
              <a:spcAft>
                <a:spcPct val="0"/>
              </a:spcAft>
              <a:defRPr sz="1600" b="1">
                <a:solidFill>
                  <a:schemeClr val="tx1"/>
                </a:solidFill>
                <a:latin typeface="Arial" panose="020B0604020202020204" pitchFamily="34" charset="0"/>
              </a:defRPr>
            </a:lvl6pPr>
            <a:lvl7pPr marL="2971800" indent="-228600" algn="r" eaLnBrk="0" fontAlgn="base" hangingPunct="0">
              <a:spcBef>
                <a:spcPct val="0"/>
              </a:spcBef>
              <a:spcAft>
                <a:spcPct val="0"/>
              </a:spcAft>
              <a:defRPr sz="1600" b="1">
                <a:solidFill>
                  <a:schemeClr val="tx1"/>
                </a:solidFill>
                <a:latin typeface="Arial" panose="020B0604020202020204" pitchFamily="34" charset="0"/>
              </a:defRPr>
            </a:lvl7pPr>
            <a:lvl8pPr marL="3429000" indent="-228600" algn="r" eaLnBrk="0" fontAlgn="base" hangingPunct="0">
              <a:spcBef>
                <a:spcPct val="0"/>
              </a:spcBef>
              <a:spcAft>
                <a:spcPct val="0"/>
              </a:spcAft>
              <a:defRPr sz="1600" b="1">
                <a:solidFill>
                  <a:schemeClr val="tx1"/>
                </a:solidFill>
                <a:latin typeface="Arial" panose="020B0604020202020204" pitchFamily="34" charset="0"/>
              </a:defRPr>
            </a:lvl8pPr>
            <a:lvl9pPr marL="3886200" indent="-228600" algn="r" eaLnBrk="0" fontAlgn="base" hangingPunct="0">
              <a:spcBef>
                <a:spcPct val="0"/>
              </a:spcBef>
              <a:spcAft>
                <a:spcPct val="0"/>
              </a:spcAft>
              <a:defRPr sz="1600" b="1">
                <a:solidFill>
                  <a:schemeClr val="tx1"/>
                </a:solidFill>
                <a:latin typeface="Arial" panose="020B0604020202020204" pitchFamily="34" charset="0"/>
              </a:defRPr>
            </a:lvl9pPr>
          </a:lstStyle>
          <a:p>
            <a:pPr eaLnBrk="1" hangingPunct="1"/>
            <a:fld id="{B3E07E45-329A-4455-9934-E72F5C8374D8}" type="slidenum">
              <a:rPr lang="cs-CZ" altLang="cs-CZ" sz="1200">
                <a:latin typeface="Trebuchet MS" panose="020B0603020202020204" pitchFamily="34" charset="0"/>
              </a:rPr>
              <a:pPr eaLnBrk="1" hangingPunct="1"/>
              <a:t>43</a:t>
            </a:fld>
            <a:endParaRPr lang="cs-CZ" altLang="cs-CZ" sz="1200">
              <a:latin typeface="Trebuchet MS" panose="020B0603020202020204"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a:extLst>
              <a:ext uri="{FF2B5EF4-FFF2-40B4-BE49-F238E27FC236}">
                <a16:creationId xmlns:a16="http://schemas.microsoft.com/office/drawing/2014/main" id="{7728BCD5-A000-4E72-982C-93DEFB6F1CB4}"/>
              </a:ext>
            </a:extLst>
          </p:cNvPr>
          <p:cNvSpPr>
            <a:spLocks noGrp="1"/>
          </p:cNvSpPr>
          <p:nvPr>
            <p:ph type="title"/>
          </p:nvPr>
        </p:nvSpPr>
        <p:spPr/>
        <p:txBody>
          <a:bodyPr/>
          <a:lstStyle/>
          <a:p>
            <a:endParaRPr lang="cs-CZ" altLang="cs-CZ"/>
          </a:p>
        </p:txBody>
      </p:sp>
      <p:sp>
        <p:nvSpPr>
          <p:cNvPr id="6147" name="Zástupný symbol pro obsah 2">
            <a:extLst>
              <a:ext uri="{FF2B5EF4-FFF2-40B4-BE49-F238E27FC236}">
                <a16:creationId xmlns:a16="http://schemas.microsoft.com/office/drawing/2014/main" id="{00068345-FD28-4057-9EB8-D162AFC7E6D8}"/>
              </a:ext>
            </a:extLst>
          </p:cNvPr>
          <p:cNvSpPr>
            <a:spLocks noGrp="1"/>
          </p:cNvSpPr>
          <p:nvPr>
            <p:ph idx="1"/>
          </p:nvPr>
        </p:nvSpPr>
        <p:spPr/>
        <p:txBody>
          <a:bodyPr/>
          <a:lstStyle/>
          <a:p>
            <a:pPr algn="just">
              <a:lnSpc>
                <a:spcPct val="100000"/>
              </a:lnSpc>
            </a:pPr>
            <a:endParaRPr lang="cs-CZ" altLang="cs-CZ" sz="1800" dirty="0"/>
          </a:p>
          <a:p>
            <a:pPr algn="just">
              <a:lnSpc>
                <a:spcPct val="100000"/>
              </a:lnSpc>
            </a:pPr>
            <a:r>
              <a:rPr lang="cs-CZ" altLang="cs-CZ" sz="1600" dirty="0"/>
              <a:t>podstatou opravného řízení  je činnost přezkumného orgánu směřující k ověření toho, zda zjištěný skutkový stav a jeho právní posouzení  bylo učiněno odpovídajícím procesním postupem  a zda o správnosti, zákonnosti a spravedlnosti nevznikají důvodné pochybnosti </a:t>
            </a:r>
          </a:p>
          <a:p>
            <a:pPr algn="just">
              <a:lnSpc>
                <a:spcPct val="100000"/>
              </a:lnSpc>
            </a:pPr>
            <a:endParaRPr lang="cs-CZ" altLang="cs-CZ" sz="1600" dirty="0"/>
          </a:p>
          <a:p>
            <a:pPr algn="just">
              <a:lnSpc>
                <a:spcPct val="100000"/>
              </a:lnSpc>
            </a:pPr>
            <a:r>
              <a:rPr lang="cs-CZ" altLang="cs-CZ" sz="1600" dirty="0"/>
              <a:t>vady skutkové (</a:t>
            </a:r>
            <a:r>
              <a:rPr lang="cs-CZ" altLang="cs-CZ" sz="1600" dirty="0" err="1"/>
              <a:t>error</a:t>
            </a:r>
            <a:r>
              <a:rPr lang="cs-CZ" altLang="cs-CZ" sz="1600" dirty="0"/>
              <a:t> in facto)  - skutková zjištění </a:t>
            </a:r>
          </a:p>
          <a:p>
            <a:pPr algn="just">
              <a:lnSpc>
                <a:spcPct val="100000"/>
              </a:lnSpc>
            </a:pPr>
            <a:endParaRPr lang="cs-CZ" altLang="cs-CZ" sz="1600" dirty="0"/>
          </a:p>
          <a:p>
            <a:pPr lvl="1" algn="just"/>
            <a:r>
              <a:rPr lang="cs-CZ" altLang="cs-CZ" sz="1400" dirty="0"/>
              <a:t>jestliže  soud nebo jiný OČTŘ  nesprávně nebo nedostatečně zjistil skutkový stav</a:t>
            </a:r>
          </a:p>
          <a:p>
            <a:pPr algn="just">
              <a:lnSpc>
                <a:spcPct val="100000"/>
              </a:lnSpc>
            </a:pPr>
            <a:endParaRPr lang="cs-CZ" altLang="cs-CZ" sz="1400" dirty="0"/>
          </a:p>
          <a:p>
            <a:pPr algn="just">
              <a:lnSpc>
                <a:spcPct val="100000"/>
              </a:lnSpc>
            </a:pPr>
            <a:endParaRPr lang="cs-CZ" altLang="cs-CZ" sz="1600" dirty="0"/>
          </a:p>
          <a:p>
            <a:pPr algn="just">
              <a:lnSpc>
                <a:spcPct val="100000"/>
              </a:lnSpc>
            </a:pPr>
            <a:r>
              <a:rPr lang="cs-CZ" altLang="cs-CZ" sz="1600" dirty="0"/>
              <a:t>vady právní (</a:t>
            </a:r>
            <a:r>
              <a:rPr lang="cs-CZ" altLang="cs-CZ" sz="1600" dirty="0" err="1"/>
              <a:t>error</a:t>
            </a:r>
            <a:r>
              <a:rPr lang="cs-CZ" altLang="cs-CZ" sz="1600" dirty="0"/>
              <a:t> in iure) – právní kvalifikace </a:t>
            </a:r>
          </a:p>
          <a:p>
            <a:pPr algn="just">
              <a:lnSpc>
                <a:spcPct val="100000"/>
              </a:lnSpc>
            </a:pPr>
            <a:endParaRPr lang="cs-CZ" altLang="cs-CZ" sz="1600" dirty="0"/>
          </a:p>
          <a:p>
            <a:pPr lvl="1" algn="just"/>
            <a:r>
              <a:rPr lang="cs-CZ" altLang="cs-CZ" sz="1400" dirty="0"/>
              <a:t>výše uvedený orgán sice správně zjistil skutkový stav, ale použil nesprávnou právní kvalifikaci</a:t>
            </a:r>
          </a:p>
          <a:p>
            <a:pPr marL="342900" lvl="1" indent="-342900">
              <a:buNone/>
            </a:pPr>
            <a:endParaRPr lang="cs-CZ" altLang="cs-CZ" sz="1800" dirty="0"/>
          </a:p>
          <a:p>
            <a:pPr algn="just">
              <a:buFont typeface="Wingdings" panose="05000000000000000000" pitchFamily="2" charset="2"/>
              <a:buNone/>
            </a:pPr>
            <a:endParaRPr lang="cs-CZ" altLang="cs-CZ" sz="1800" dirty="0"/>
          </a:p>
        </p:txBody>
      </p:sp>
      <p:sp>
        <p:nvSpPr>
          <p:cNvPr id="5" name="Zástupný symbol pro číslo snímku 4">
            <a:extLst>
              <a:ext uri="{FF2B5EF4-FFF2-40B4-BE49-F238E27FC236}">
                <a16:creationId xmlns:a16="http://schemas.microsoft.com/office/drawing/2014/main" id="{C571F27E-D21F-4FE1-83FA-CA113651FC63}"/>
              </a:ext>
            </a:extLst>
          </p:cNvPr>
          <p:cNvSpPr>
            <a:spLocks noGrp="1"/>
          </p:cNvSpPr>
          <p:nvPr>
            <p:ph type="sldNum" sz="quarter" idx="11"/>
          </p:nvPr>
        </p:nvSpPr>
        <p:spPr/>
        <p:txBody>
          <a:bodyPr/>
          <a:lstStyle>
            <a:lvl1pPr eaLnBrk="0" hangingPunct="0">
              <a:defRPr sz="1600" b="1">
                <a:solidFill>
                  <a:schemeClr val="tx1"/>
                </a:solidFill>
                <a:latin typeface="Arial" panose="020B0604020202020204" pitchFamily="34" charset="0"/>
              </a:defRPr>
            </a:lvl1pPr>
            <a:lvl2pPr marL="742950" indent="-285750" eaLnBrk="0" hangingPunct="0">
              <a:defRPr sz="1600" b="1">
                <a:solidFill>
                  <a:schemeClr val="tx1"/>
                </a:solidFill>
                <a:latin typeface="Arial" panose="020B0604020202020204" pitchFamily="34" charset="0"/>
              </a:defRPr>
            </a:lvl2pPr>
            <a:lvl3pPr marL="1143000" indent="-228600" eaLnBrk="0" hangingPunct="0">
              <a:defRPr sz="1600" b="1">
                <a:solidFill>
                  <a:schemeClr val="tx1"/>
                </a:solidFill>
                <a:latin typeface="Arial" panose="020B0604020202020204" pitchFamily="34" charset="0"/>
              </a:defRPr>
            </a:lvl3pPr>
            <a:lvl4pPr marL="1600200" indent="-228600" eaLnBrk="0" hangingPunct="0">
              <a:defRPr sz="1600" b="1">
                <a:solidFill>
                  <a:schemeClr val="tx1"/>
                </a:solidFill>
                <a:latin typeface="Arial" panose="020B0604020202020204" pitchFamily="34" charset="0"/>
              </a:defRPr>
            </a:lvl4pPr>
            <a:lvl5pPr marL="2057400" indent="-228600" eaLnBrk="0" hangingPunct="0">
              <a:defRPr sz="1600" b="1">
                <a:solidFill>
                  <a:schemeClr val="tx1"/>
                </a:solidFill>
                <a:latin typeface="Arial" panose="020B0604020202020204" pitchFamily="34" charset="0"/>
              </a:defRPr>
            </a:lvl5pPr>
            <a:lvl6pPr marL="2514600" indent="-228600" algn="r" eaLnBrk="0" fontAlgn="base" hangingPunct="0">
              <a:spcBef>
                <a:spcPct val="0"/>
              </a:spcBef>
              <a:spcAft>
                <a:spcPct val="0"/>
              </a:spcAft>
              <a:defRPr sz="1600" b="1">
                <a:solidFill>
                  <a:schemeClr val="tx1"/>
                </a:solidFill>
                <a:latin typeface="Arial" panose="020B0604020202020204" pitchFamily="34" charset="0"/>
              </a:defRPr>
            </a:lvl6pPr>
            <a:lvl7pPr marL="2971800" indent="-228600" algn="r" eaLnBrk="0" fontAlgn="base" hangingPunct="0">
              <a:spcBef>
                <a:spcPct val="0"/>
              </a:spcBef>
              <a:spcAft>
                <a:spcPct val="0"/>
              </a:spcAft>
              <a:defRPr sz="1600" b="1">
                <a:solidFill>
                  <a:schemeClr val="tx1"/>
                </a:solidFill>
                <a:latin typeface="Arial" panose="020B0604020202020204" pitchFamily="34" charset="0"/>
              </a:defRPr>
            </a:lvl7pPr>
            <a:lvl8pPr marL="3429000" indent="-228600" algn="r" eaLnBrk="0" fontAlgn="base" hangingPunct="0">
              <a:spcBef>
                <a:spcPct val="0"/>
              </a:spcBef>
              <a:spcAft>
                <a:spcPct val="0"/>
              </a:spcAft>
              <a:defRPr sz="1600" b="1">
                <a:solidFill>
                  <a:schemeClr val="tx1"/>
                </a:solidFill>
                <a:latin typeface="Arial" panose="020B0604020202020204" pitchFamily="34" charset="0"/>
              </a:defRPr>
            </a:lvl8pPr>
            <a:lvl9pPr marL="3886200" indent="-228600" algn="r" eaLnBrk="0" fontAlgn="base" hangingPunct="0">
              <a:spcBef>
                <a:spcPct val="0"/>
              </a:spcBef>
              <a:spcAft>
                <a:spcPct val="0"/>
              </a:spcAft>
              <a:defRPr sz="1600" b="1">
                <a:solidFill>
                  <a:schemeClr val="tx1"/>
                </a:solidFill>
                <a:latin typeface="Arial" panose="020B0604020202020204" pitchFamily="34" charset="0"/>
              </a:defRPr>
            </a:lvl9pPr>
          </a:lstStyle>
          <a:p>
            <a:pPr eaLnBrk="1" hangingPunct="1"/>
            <a:fld id="{201FE52F-980E-4B8D-A391-8ADD8A7697D4}" type="slidenum">
              <a:rPr lang="cs-CZ" altLang="cs-CZ" sz="1200">
                <a:latin typeface="Trebuchet MS" panose="020B0603020202020204" pitchFamily="34" charset="0"/>
              </a:rPr>
              <a:pPr eaLnBrk="1" hangingPunct="1"/>
              <a:t>44</a:t>
            </a:fld>
            <a:endParaRPr lang="cs-CZ" altLang="cs-CZ" sz="1200">
              <a:latin typeface="Trebuchet MS" panose="020B0603020202020204"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a:extLst>
              <a:ext uri="{FF2B5EF4-FFF2-40B4-BE49-F238E27FC236}">
                <a16:creationId xmlns:a16="http://schemas.microsoft.com/office/drawing/2014/main" id="{A3146FC2-FE27-485E-9489-3128BD0AC1B7}"/>
              </a:ext>
            </a:extLst>
          </p:cNvPr>
          <p:cNvSpPr>
            <a:spLocks noGrp="1"/>
          </p:cNvSpPr>
          <p:nvPr>
            <p:ph type="title"/>
          </p:nvPr>
        </p:nvSpPr>
        <p:spPr/>
        <p:txBody>
          <a:bodyPr/>
          <a:lstStyle/>
          <a:p>
            <a:endParaRPr lang="cs-CZ" altLang="cs-CZ"/>
          </a:p>
        </p:txBody>
      </p:sp>
      <p:sp>
        <p:nvSpPr>
          <p:cNvPr id="7171" name="Zástupný symbol pro obsah 2">
            <a:extLst>
              <a:ext uri="{FF2B5EF4-FFF2-40B4-BE49-F238E27FC236}">
                <a16:creationId xmlns:a16="http://schemas.microsoft.com/office/drawing/2014/main" id="{BF5B9B02-0573-4A14-AF06-83071C2EB396}"/>
              </a:ext>
            </a:extLst>
          </p:cNvPr>
          <p:cNvSpPr>
            <a:spLocks noGrp="1"/>
          </p:cNvSpPr>
          <p:nvPr>
            <p:ph idx="1"/>
          </p:nvPr>
        </p:nvSpPr>
        <p:spPr/>
        <p:txBody>
          <a:bodyPr/>
          <a:lstStyle/>
          <a:p>
            <a:pPr marL="342900" lvl="1" indent="-342900" algn="just"/>
            <a:endParaRPr lang="cs-CZ" altLang="cs-CZ" sz="1800" dirty="0"/>
          </a:p>
          <a:p>
            <a:pPr marL="342900" lvl="1" indent="-342900" algn="just"/>
            <a:r>
              <a:rPr lang="cs-CZ" altLang="cs-CZ" sz="1800" dirty="0"/>
              <a:t>vady procesního postupu (</a:t>
            </a:r>
            <a:r>
              <a:rPr lang="cs-CZ" altLang="cs-CZ" sz="1800" dirty="0" err="1"/>
              <a:t>error</a:t>
            </a:r>
            <a:r>
              <a:rPr lang="cs-CZ" altLang="cs-CZ" sz="1800" dirty="0"/>
              <a:t> in </a:t>
            </a:r>
            <a:r>
              <a:rPr lang="cs-CZ" altLang="cs-CZ" sz="1800" dirty="0" err="1"/>
              <a:t>procedendo</a:t>
            </a:r>
            <a:r>
              <a:rPr lang="cs-CZ" altLang="cs-CZ" sz="1800" dirty="0"/>
              <a:t>) – „nezákonný“ průběh trestního řízení </a:t>
            </a:r>
          </a:p>
          <a:p>
            <a:pPr marL="342900" lvl="1" indent="-342900" algn="just"/>
            <a:endParaRPr lang="cs-CZ" altLang="cs-CZ" sz="1800" dirty="0"/>
          </a:p>
          <a:p>
            <a:pPr marL="742950" lvl="2" indent="-342900" algn="just">
              <a:buFont typeface="Arial" panose="020B0604020202020204" pitchFamily="34" charset="0"/>
              <a:buChar char="•"/>
            </a:pPr>
            <a:r>
              <a:rPr lang="cs-CZ" altLang="cs-CZ" sz="1600" dirty="0"/>
              <a:t>výše uvedený orgán porušil procesní předpisy obsažené v trestním řádu, podle kterých měl postupovat </a:t>
            </a:r>
          </a:p>
          <a:p>
            <a:pPr marL="342900" lvl="1" indent="-342900" algn="just"/>
            <a:endParaRPr lang="cs-CZ" altLang="cs-CZ" sz="1800" dirty="0"/>
          </a:p>
          <a:p>
            <a:pPr marL="342900" lvl="1" indent="-342900" algn="just"/>
            <a:r>
              <a:rPr lang="cs-CZ" altLang="cs-CZ" sz="1800" dirty="0"/>
              <a:t>opravným prostředkem je procesní úkon strany trestního řízení (§ 12/6 TŘ), popřípadě jiné oprávněné  osoby, jehož podáním takové osoby mohou dosáhnout  přezkoumání vadného rozhodnutí, resp. mohou dosáhnout vydání jiného rozhodnutí</a:t>
            </a:r>
          </a:p>
          <a:p>
            <a:pPr marL="342900" lvl="1" indent="-342900" algn="just"/>
            <a:endParaRPr lang="cs-CZ" altLang="cs-CZ" sz="1800" dirty="0"/>
          </a:p>
          <a:p>
            <a:pPr marL="342900" lvl="1" indent="-342900" algn="just"/>
            <a:endParaRPr lang="cs-CZ" altLang="cs-CZ" sz="1800" dirty="0"/>
          </a:p>
          <a:p>
            <a:pPr marL="342900" lvl="1" indent="-342900"/>
            <a:endParaRPr lang="cs-CZ" altLang="cs-CZ" sz="1800" dirty="0"/>
          </a:p>
          <a:p>
            <a:pPr marL="342900" lvl="1" indent="-342900"/>
            <a:endParaRPr lang="cs-CZ" altLang="cs-CZ" sz="1800" dirty="0"/>
          </a:p>
          <a:p>
            <a:endParaRPr lang="cs-CZ" altLang="cs-CZ" dirty="0"/>
          </a:p>
          <a:p>
            <a:endParaRPr lang="cs-CZ" altLang="cs-CZ" dirty="0"/>
          </a:p>
        </p:txBody>
      </p:sp>
      <p:sp>
        <p:nvSpPr>
          <p:cNvPr id="5" name="Zástupný symbol pro číslo snímku 4">
            <a:extLst>
              <a:ext uri="{FF2B5EF4-FFF2-40B4-BE49-F238E27FC236}">
                <a16:creationId xmlns:a16="http://schemas.microsoft.com/office/drawing/2014/main" id="{B7625A2B-99BC-4A28-A045-694C6B8F15C2}"/>
              </a:ext>
            </a:extLst>
          </p:cNvPr>
          <p:cNvSpPr>
            <a:spLocks noGrp="1"/>
          </p:cNvSpPr>
          <p:nvPr>
            <p:ph type="sldNum" sz="quarter" idx="11"/>
          </p:nvPr>
        </p:nvSpPr>
        <p:spPr/>
        <p:txBody>
          <a:bodyPr/>
          <a:lstStyle>
            <a:lvl1pPr eaLnBrk="0" hangingPunct="0">
              <a:defRPr sz="1600" b="1">
                <a:solidFill>
                  <a:schemeClr val="tx1"/>
                </a:solidFill>
                <a:latin typeface="Arial" panose="020B0604020202020204" pitchFamily="34" charset="0"/>
              </a:defRPr>
            </a:lvl1pPr>
            <a:lvl2pPr marL="742950" indent="-285750" eaLnBrk="0" hangingPunct="0">
              <a:defRPr sz="1600" b="1">
                <a:solidFill>
                  <a:schemeClr val="tx1"/>
                </a:solidFill>
                <a:latin typeface="Arial" panose="020B0604020202020204" pitchFamily="34" charset="0"/>
              </a:defRPr>
            </a:lvl2pPr>
            <a:lvl3pPr marL="1143000" indent="-228600" eaLnBrk="0" hangingPunct="0">
              <a:defRPr sz="1600" b="1">
                <a:solidFill>
                  <a:schemeClr val="tx1"/>
                </a:solidFill>
                <a:latin typeface="Arial" panose="020B0604020202020204" pitchFamily="34" charset="0"/>
              </a:defRPr>
            </a:lvl3pPr>
            <a:lvl4pPr marL="1600200" indent="-228600" eaLnBrk="0" hangingPunct="0">
              <a:defRPr sz="1600" b="1">
                <a:solidFill>
                  <a:schemeClr val="tx1"/>
                </a:solidFill>
                <a:latin typeface="Arial" panose="020B0604020202020204" pitchFamily="34" charset="0"/>
              </a:defRPr>
            </a:lvl4pPr>
            <a:lvl5pPr marL="2057400" indent="-228600" eaLnBrk="0" hangingPunct="0">
              <a:defRPr sz="1600" b="1">
                <a:solidFill>
                  <a:schemeClr val="tx1"/>
                </a:solidFill>
                <a:latin typeface="Arial" panose="020B0604020202020204" pitchFamily="34" charset="0"/>
              </a:defRPr>
            </a:lvl5pPr>
            <a:lvl6pPr marL="2514600" indent="-228600" algn="r" eaLnBrk="0" fontAlgn="base" hangingPunct="0">
              <a:spcBef>
                <a:spcPct val="0"/>
              </a:spcBef>
              <a:spcAft>
                <a:spcPct val="0"/>
              </a:spcAft>
              <a:defRPr sz="1600" b="1">
                <a:solidFill>
                  <a:schemeClr val="tx1"/>
                </a:solidFill>
                <a:latin typeface="Arial" panose="020B0604020202020204" pitchFamily="34" charset="0"/>
              </a:defRPr>
            </a:lvl6pPr>
            <a:lvl7pPr marL="2971800" indent="-228600" algn="r" eaLnBrk="0" fontAlgn="base" hangingPunct="0">
              <a:spcBef>
                <a:spcPct val="0"/>
              </a:spcBef>
              <a:spcAft>
                <a:spcPct val="0"/>
              </a:spcAft>
              <a:defRPr sz="1600" b="1">
                <a:solidFill>
                  <a:schemeClr val="tx1"/>
                </a:solidFill>
                <a:latin typeface="Arial" panose="020B0604020202020204" pitchFamily="34" charset="0"/>
              </a:defRPr>
            </a:lvl7pPr>
            <a:lvl8pPr marL="3429000" indent="-228600" algn="r" eaLnBrk="0" fontAlgn="base" hangingPunct="0">
              <a:spcBef>
                <a:spcPct val="0"/>
              </a:spcBef>
              <a:spcAft>
                <a:spcPct val="0"/>
              </a:spcAft>
              <a:defRPr sz="1600" b="1">
                <a:solidFill>
                  <a:schemeClr val="tx1"/>
                </a:solidFill>
                <a:latin typeface="Arial" panose="020B0604020202020204" pitchFamily="34" charset="0"/>
              </a:defRPr>
            </a:lvl8pPr>
            <a:lvl9pPr marL="3886200" indent="-228600" algn="r" eaLnBrk="0" fontAlgn="base" hangingPunct="0">
              <a:spcBef>
                <a:spcPct val="0"/>
              </a:spcBef>
              <a:spcAft>
                <a:spcPct val="0"/>
              </a:spcAft>
              <a:defRPr sz="1600" b="1">
                <a:solidFill>
                  <a:schemeClr val="tx1"/>
                </a:solidFill>
                <a:latin typeface="Arial" panose="020B0604020202020204" pitchFamily="34" charset="0"/>
              </a:defRPr>
            </a:lvl9pPr>
          </a:lstStyle>
          <a:p>
            <a:pPr eaLnBrk="1" hangingPunct="1"/>
            <a:fld id="{9A5E0385-B641-480B-8CF5-DE08B0EF3C4A}" type="slidenum">
              <a:rPr lang="cs-CZ" altLang="cs-CZ" sz="1200">
                <a:latin typeface="Trebuchet MS" panose="020B0603020202020204" pitchFamily="34" charset="0"/>
              </a:rPr>
              <a:pPr eaLnBrk="1" hangingPunct="1"/>
              <a:t>45</a:t>
            </a:fld>
            <a:endParaRPr lang="cs-CZ" altLang="cs-CZ" sz="1200">
              <a:latin typeface="Trebuchet MS" panose="020B0603020202020204"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a:extLst>
              <a:ext uri="{FF2B5EF4-FFF2-40B4-BE49-F238E27FC236}">
                <a16:creationId xmlns:a16="http://schemas.microsoft.com/office/drawing/2014/main" id="{C0F9B9C3-34B8-4E5B-B321-837D83247B16}"/>
              </a:ext>
            </a:extLst>
          </p:cNvPr>
          <p:cNvSpPr>
            <a:spLocks noGrp="1"/>
          </p:cNvSpPr>
          <p:nvPr>
            <p:ph type="title"/>
          </p:nvPr>
        </p:nvSpPr>
        <p:spPr/>
        <p:txBody>
          <a:bodyPr/>
          <a:lstStyle/>
          <a:p>
            <a:pPr algn="ctr"/>
            <a:r>
              <a:rPr lang="cs-CZ" altLang="cs-CZ" b="1"/>
              <a:t>Řádné opravné prostředky  </a:t>
            </a:r>
            <a:br>
              <a:rPr lang="cs-CZ" altLang="cs-CZ"/>
            </a:br>
            <a:endParaRPr lang="cs-CZ" altLang="cs-CZ"/>
          </a:p>
        </p:txBody>
      </p:sp>
      <p:sp>
        <p:nvSpPr>
          <p:cNvPr id="8195" name="Zástupný symbol pro obsah 2">
            <a:extLst>
              <a:ext uri="{FF2B5EF4-FFF2-40B4-BE49-F238E27FC236}">
                <a16:creationId xmlns:a16="http://schemas.microsoft.com/office/drawing/2014/main" id="{8182586E-5931-484E-BD97-7F14F5F4EF67}"/>
              </a:ext>
            </a:extLst>
          </p:cNvPr>
          <p:cNvSpPr>
            <a:spLocks noGrp="1"/>
          </p:cNvSpPr>
          <p:nvPr>
            <p:ph idx="1"/>
          </p:nvPr>
        </p:nvSpPr>
        <p:spPr/>
        <p:txBody>
          <a:bodyPr/>
          <a:lstStyle/>
          <a:p>
            <a:pPr>
              <a:lnSpc>
                <a:spcPct val="100000"/>
              </a:lnSpc>
            </a:pPr>
            <a:r>
              <a:rPr lang="cs-CZ" altLang="cs-CZ" sz="1800" dirty="0"/>
              <a:t>směřují proti rozhodnutí, které doposud nenabyly právní moci </a:t>
            </a:r>
          </a:p>
          <a:p>
            <a:pPr>
              <a:lnSpc>
                <a:spcPct val="100000"/>
              </a:lnSpc>
              <a:buFont typeface="Wingdings" panose="05000000000000000000" pitchFamily="2" charset="2"/>
              <a:buNone/>
            </a:pPr>
            <a:endParaRPr lang="cs-CZ" altLang="cs-CZ" sz="1800" dirty="0"/>
          </a:p>
          <a:p>
            <a:pPr lvl="1"/>
            <a:r>
              <a:rPr lang="cs-CZ" altLang="cs-CZ" sz="1600" dirty="0"/>
              <a:t>stížnost (§ 141 a násl. TŘ) </a:t>
            </a:r>
          </a:p>
          <a:p>
            <a:pPr lvl="1"/>
            <a:endParaRPr lang="cs-CZ" altLang="cs-CZ" sz="1600" dirty="0"/>
          </a:p>
          <a:p>
            <a:pPr marL="1200150" lvl="2" indent="-285750">
              <a:lnSpc>
                <a:spcPct val="100000"/>
              </a:lnSpc>
              <a:buFont typeface="Arial" panose="020B0604020202020204" pitchFamily="34" charset="0"/>
              <a:buChar char="•"/>
            </a:pPr>
            <a:r>
              <a:rPr lang="cs-CZ" altLang="cs-CZ" sz="1400" dirty="0"/>
              <a:t>lze jí napadnout každé usnesení  policejního orgánu</a:t>
            </a:r>
          </a:p>
          <a:p>
            <a:pPr lvl="1"/>
            <a:endParaRPr lang="cs-CZ" altLang="cs-CZ" sz="1600" dirty="0"/>
          </a:p>
          <a:p>
            <a:pPr marL="1200150" lvl="2" indent="-285750" algn="just">
              <a:lnSpc>
                <a:spcPct val="100000"/>
              </a:lnSpc>
              <a:buFont typeface="Arial" panose="020B0604020202020204" pitchFamily="34" charset="0"/>
              <a:buChar char="•"/>
            </a:pPr>
            <a:r>
              <a:rPr lang="cs-CZ" altLang="cs-CZ" sz="1400" dirty="0"/>
              <a:t>usnesení  státního zástupce nebo soudu jí lze napadnout pouze v případě, že to zákon výslovně připouští a tyto orgány rozhodují v prvním stupni  </a:t>
            </a:r>
          </a:p>
          <a:p>
            <a:pPr lvl="1"/>
            <a:endParaRPr lang="cs-CZ" altLang="cs-CZ" sz="1600" dirty="0"/>
          </a:p>
          <a:p>
            <a:pPr lvl="1"/>
            <a:r>
              <a:rPr lang="cs-CZ" altLang="cs-CZ" sz="1600" dirty="0"/>
              <a:t>odvolání (§ 245 a násl. TŘ)</a:t>
            </a:r>
          </a:p>
          <a:p>
            <a:pPr lvl="1"/>
            <a:endParaRPr lang="cs-CZ" altLang="cs-CZ" sz="1600" dirty="0"/>
          </a:p>
          <a:p>
            <a:pPr marL="1200150" lvl="2" indent="-285750" algn="just">
              <a:lnSpc>
                <a:spcPct val="100000"/>
              </a:lnSpc>
              <a:buFont typeface="Arial" panose="020B0604020202020204" pitchFamily="34" charset="0"/>
              <a:buChar char="•"/>
            </a:pPr>
            <a:r>
              <a:rPr lang="cs-CZ" altLang="cs-CZ" sz="1400" dirty="0"/>
              <a:t>lze jím napadnout  každý rozsudek  soudu prvního stupně </a:t>
            </a:r>
          </a:p>
          <a:p>
            <a:pPr marL="1200150" lvl="2" indent="-285750" algn="just">
              <a:lnSpc>
                <a:spcPct val="100000"/>
              </a:lnSpc>
              <a:buFont typeface="Arial" panose="020B0604020202020204" pitchFamily="34" charset="0"/>
              <a:buChar char="•"/>
            </a:pPr>
            <a:r>
              <a:rPr lang="cs-CZ" altLang="cs-CZ" sz="1400" dirty="0"/>
              <a:t>proti rozsudku, kterým soud schválil dohodu o vině a trestu  lze podat odvolání jen tehdy, není-li v souladu s takovou dohodou, kterou státní zástupce navrhl </a:t>
            </a:r>
          </a:p>
          <a:p>
            <a:pPr lvl="1" algn="just"/>
            <a:endParaRPr lang="cs-CZ" altLang="cs-CZ" sz="1600" dirty="0"/>
          </a:p>
          <a:p>
            <a:pPr lvl="1">
              <a:buFont typeface="Wingdings" panose="05000000000000000000" pitchFamily="2" charset="2"/>
              <a:buNone/>
            </a:pPr>
            <a:r>
              <a:rPr lang="cs-CZ" altLang="cs-CZ" sz="1600" dirty="0"/>
              <a:t> </a:t>
            </a:r>
          </a:p>
          <a:p>
            <a:endParaRPr lang="cs-CZ" altLang="cs-CZ" sz="1800" dirty="0"/>
          </a:p>
          <a:p>
            <a:pPr lvl="2">
              <a:buFont typeface="Wingdings" panose="05000000000000000000" pitchFamily="2" charset="2"/>
              <a:buNone/>
            </a:pPr>
            <a:endParaRPr lang="cs-CZ" altLang="cs-CZ" sz="1400" dirty="0"/>
          </a:p>
        </p:txBody>
      </p:sp>
      <p:sp>
        <p:nvSpPr>
          <p:cNvPr id="5" name="Zástupný symbol pro číslo snímku 4">
            <a:extLst>
              <a:ext uri="{FF2B5EF4-FFF2-40B4-BE49-F238E27FC236}">
                <a16:creationId xmlns:a16="http://schemas.microsoft.com/office/drawing/2014/main" id="{2539981C-5747-4107-BBF6-6AA8711A9EC7}"/>
              </a:ext>
            </a:extLst>
          </p:cNvPr>
          <p:cNvSpPr>
            <a:spLocks noGrp="1"/>
          </p:cNvSpPr>
          <p:nvPr>
            <p:ph type="sldNum" sz="quarter" idx="11"/>
          </p:nvPr>
        </p:nvSpPr>
        <p:spPr/>
        <p:txBody>
          <a:bodyPr/>
          <a:lstStyle>
            <a:lvl1pPr eaLnBrk="0" hangingPunct="0">
              <a:defRPr sz="1600" b="1">
                <a:solidFill>
                  <a:schemeClr val="tx1"/>
                </a:solidFill>
                <a:latin typeface="Arial" panose="020B0604020202020204" pitchFamily="34" charset="0"/>
              </a:defRPr>
            </a:lvl1pPr>
            <a:lvl2pPr marL="742950" indent="-285750" eaLnBrk="0" hangingPunct="0">
              <a:defRPr sz="1600" b="1">
                <a:solidFill>
                  <a:schemeClr val="tx1"/>
                </a:solidFill>
                <a:latin typeface="Arial" panose="020B0604020202020204" pitchFamily="34" charset="0"/>
              </a:defRPr>
            </a:lvl2pPr>
            <a:lvl3pPr marL="1143000" indent="-228600" eaLnBrk="0" hangingPunct="0">
              <a:defRPr sz="1600" b="1">
                <a:solidFill>
                  <a:schemeClr val="tx1"/>
                </a:solidFill>
                <a:latin typeface="Arial" panose="020B0604020202020204" pitchFamily="34" charset="0"/>
              </a:defRPr>
            </a:lvl3pPr>
            <a:lvl4pPr marL="1600200" indent="-228600" eaLnBrk="0" hangingPunct="0">
              <a:defRPr sz="1600" b="1">
                <a:solidFill>
                  <a:schemeClr val="tx1"/>
                </a:solidFill>
                <a:latin typeface="Arial" panose="020B0604020202020204" pitchFamily="34" charset="0"/>
              </a:defRPr>
            </a:lvl4pPr>
            <a:lvl5pPr marL="2057400" indent="-228600" eaLnBrk="0" hangingPunct="0">
              <a:defRPr sz="1600" b="1">
                <a:solidFill>
                  <a:schemeClr val="tx1"/>
                </a:solidFill>
                <a:latin typeface="Arial" panose="020B0604020202020204" pitchFamily="34" charset="0"/>
              </a:defRPr>
            </a:lvl5pPr>
            <a:lvl6pPr marL="2514600" indent="-228600" algn="r" eaLnBrk="0" fontAlgn="base" hangingPunct="0">
              <a:spcBef>
                <a:spcPct val="0"/>
              </a:spcBef>
              <a:spcAft>
                <a:spcPct val="0"/>
              </a:spcAft>
              <a:defRPr sz="1600" b="1">
                <a:solidFill>
                  <a:schemeClr val="tx1"/>
                </a:solidFill>
                <a:latin typeface="Arial" panose="020B0604020202020204" pitchFamily="34" charset="0"/>
              </a:defRPr>
            </a:lvl6pPr>
            <a:lvl7pPr marL="2971800" indent="-228600" algn="r" eaLnBrk="0" fontAlgn="base" hangingPunct="0">
              <a:spcBef>
                <a:spcPct val="0"/>
              </a:spcBef>
              <a:spcAft>
                <a:spcPct val="0"/>
              </a:spcAft>
              <a:defRPr sz="1600" b="1">
                <a:solidFill>
                  <a:schemeClr val="tx1"/>
                </a:solidFill>
                <a:latin typeface="Arial" panose="020B0604020202020204" pitchFamily="34" charset="0"/>
              </a:defRPr>
            </a:lvl7pPr>
            <a:lvl8pPr marL="3429000" indent="-228600" algn="r" eaLnBrk="0" fontAlgn="base" hangingPunct="0">
              <a:spcBef>
                <a:spcPct val="0"/>
              </a:spcBef>
              <a:spcAft>
                <a:spcPct val="0"/>
              </a:spcAft>
              <a:defRPr sz="1600" b="1">
                <a:solidFill>
                  <a:schemeClr val="tx1"/>
                </a:solidFill>
                <a:latin typeface="Arial" panose="020B0604020202020204" pitchFamily="34" charset="0"/>
              </a:defRPr>
            </a:lvl8pPr>
            <a:lvl9pPr marL="3886200" indent="-228600" algn="r" eaLnBrk="0" fontAlgn="base" hangingPunct="0">
              <a:spcBef>
                <a:spcPct val="0"/>
              </a:spcBef>
              <a:spcAft>
                <a:spcPct val="0"/>
              </a:spcAft>
              <a:defRPr sz="1600" b="1">
                <a:solidFill>
                  <a:schemeClr val="tx1"/>
                </a:solidFill>
                <a:latin typeface="Arial" panose="020B0604020202020204" pitchFamily="34" charset="0"/>
              </a:defRPr>
            </a:lvl9pPr>
          </a:lstStyle>
          <a:p>
            <a:pPr eaLnBrk="1" hangingPunct="1"/>
            <a:fld id="{FBAFCF11-DD14-4704-A7FE-67E07DF62728}" type="slidenum">
              <a:rPr lang="cs-CZ" altLang="cs-CZ" sz="1200">
                <a:latin typeface="Trebuchet MS" panose="020B0603020202020204" pitchFamily="34" charset="0"/>
              </a:rPr>
              <a:pPr eaLnBrk="1" hangingPunct="1"/>
              <a:t>46</a:t>
            </a:fld>
            <a:endParaRPr lang="cs-CZ" altLang="cs-CZ" sz="1200">
              <a:latin typeface="Trebuchet MS" panose="020B0603020202020204"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a:extLst>
              <a:ext uri="{FF2B5EF4-FFF2-40B4-BE49-F238E27FC236}">
                <a16:creationId xmlns:a16="http://schemas.microsoft.com/office/drawing/2014/main" id="{4BFC2FB7-CBC3-4277-A1AC-A983C52461B9}"/>
              </a:ext>
            </a:extLst>
          </p:cNvPr>
          <p:cNvSpPr>
            <a:spLocks noGrp="1"/>
          </p:cNvSpPr>
          <p:nvPr>
            <p:ph type="title"/>
          </p:nvPr>
        </p:nvSpPr>
        <p:spPr/>
        <p:txBody>
          <a:bodyPr/>
          <a:lstStyle/>
          <a:p>
            <a:endParaRPr lang="cs-CZ" altLang="cs-CZ"/>
          </a:p>
        </p:txBody>
      </p:sp>
      <p:sp>
        <p:nvSpPr>
          <p:cNvPr id="9219" name="Zástupný symbol pro obsah 2">
            <a:extLst>
              <a:ext uri="{FF2B5EF4-FFF2-40B4-BE49-F238E27FC236}">
                <a16:creationId xmlns:a16="http://schemas.microsoft.com/office/drawing/2014/main" id="{E4AC9917-C412-4CD6-9BE2-59A1B70A6F01}"/>
              </a:ext>
            </a:extLst>
          </p:cNvPr>
          <p:cNvSpPr>
            <a:spLocks noGrp="1"/>
          </p:cNvSpPr>
          <p:nvPr>
            <p:ph idx="1"/>
          </p:nvPr>
        </p:nvSpPr>
        <p:spPr/>
        <p:txBody>
          <a:bodyPr/>
          <a:lstStyle/>
          <a:p>
            <a:pPr lvl="1" algn="just"/>
            <a:endParaRPr lang="cs-CZ" altLang="cs-CZ" sz="1600" dirty="0"/>
          </a:p>
          <a:p>
            <a:pPr lvl="1" algn="just"/>
            <a:r>
              <a:rPr lang="cs-CZ" altLang="cs-CZ" sz="1600" dirty="0"/>
              <a:t>odpor do trestního příkazu (§ 314g TŘ) – specifický opravný prostředek</a:t>
            </a:r>
          </a:p>
          <a:p>
            <a:pPr lvl="1" algn="just"/>
            <a:endParaRPr lang="cs-CZ" altLang="cs-CZ" sz="1600" dirty="0"/>
          </a:p>
          <a:p>
            <a:pPr marL="1200150" lvl="2" indent="-285750" algn="just">
              <a:buFont typeface="Arial" panose="020B0604020202020204" pitchFamily="34" charset="0"/>
              <a:buChar char="•"/>
            </a:pPr>
            <a:r>
              <a:rPr lang="cs-CZ" altLang="cs-CZ" sz="1400" dirty="0"/>
              <a:t>jeho včasným podáním se ruší trestní příkaz, a proto neproběhne žádné přezkumné řízení, ale samosoudce musí ve věci nařídit hlavní líčení (§ 314g/2 TŘ) </a:t>
            </a:r>
          </a:p>
        </p:txBody>
      </p:sp>
      <p:sp>
        <p:nvSpPr>
          <p:cNvPr id="5" name="Zástupný symbol pro číslo snímku 4">
            <a:extLst>
              <a:ext uri="{FF2B5EF4-FFF2-40B4-BE49-F238E27FC236}">
                <a16:creationId xmlns:a16="http://schemas.microsoft.com/office/drawing/2014/main" id="{31B4EF87-F2B6-4E7D-AAE4-6CAC65F5E8C2}"/>
              </a:ext>
            </a:extLst>
          </p:cNvPr>
          <p:cNvSpPr>
            <a:spLocks noGrp="1"/>
          </p:cNvSpPr>
          <p:nvPr>
            <p:ph type="sldNum" sz="quarter" idx="11"/>
          </p:nvPr>
        </p:nvSpPr>
        <p:spPr/>
        <p:txBody>
          <a:bodyPr/>
          <a:lstStyle>
            <a:lvl1pPr eaLnBrk="0" hangingPunct="0">
              <a:defRPr sz="1600" b="1">
                <a:solidFill>
                  <a:schemeClr val="tx1"/>
                </a:solidFill>
                <a:latin typeface="Arial" panose="020B0604020202020204" pitchFamily="34" charset="0"/>
              </a:defRPr>
            </a:lvl1pPr>
            <a:lvl2pPr marL="742950" indent="-285750" eaLnBrk="0" hangingPunct="0">
              <a:defRPr sz="1600" b="1">
                <a:solidFill>
                  <a:schemeClr val="tx1"/>
                </a:solidFill>
                <a:latin typeface="Arial" panose="020B0604020202020204" pitchFamily="34" charset="0"/>
              </a:defRPr>
            </a:lvl2pPr>
            <a:lvl3pPr marL="1143000" indent="-228600" eaLnBrk="0" hangingPunct="0">
              <a:defRPr sz="1600" b="1">
                <a:solidFill>
                  <a:schemeClr val="tx1"/>
                </a:solidFill>
                <a:latin typeface="Arial" panose="020B0604020202020204" pitchFamily="34" charset="0"/>
              </a:defRPr>
            </a:lvl3pPr>
            <a:lvl4pPr marL="1600200" indent="-228600" eaLnBrk="0" hangingPunct="0">
              <a:defRPr sz="1600" b="1">
                <a:solidFill>
                  <a:schemeClr val="tx1"/>
                </a:solidFill>
                <a:latin typeface="Arial" panose="020B0604020202020204" pitchFamily="34" charset="0"/>
              </a:defRPr>
            </a:lvl4pPr>
            <a:lvl5pPr marL="2057400" indent="-228600" eaLnBrk="0" hangingPunct="0">
              <a:defRPr sz="1600" b="1">
                <a:solidFill>
                  <a:schemeClr val="tx1"/>
                </a:solidFill>
                <a:latin typeface="Arial" panose="020B0604020202020204" pitchFamily="34" charset="0"/>
              </a:defRPr>
            </a:lvl5pPr>
            <a:lvl6pPr marL="2514600" indent="-228600" algn="r" eaLnBrk="0" fontAlgn="base" hangingPunct="0">
              <a:spcBef>
                <a:spcPct val="0"/>
              </a:spcBef>
              <a:spcAft>
                <a:spcPct val="0"/>
              </a:spcAft>
              <a:defRPr sz="1600" b="1">
                <a:solidFill>
                  <a:schemeClr val="tx1"/>
                </a:solidFill>
                <a:latin typeface="Arial" panose="020B0604020202020204" pitchFamily="34" charset="0"/>
              </a:defRPr>
            </a:lvl6pPr>
            <a:lvl7pPr marL="2971800" indent="-228600" algn="r" eaLnBrk="0" fontAlgn="base" hangingPunct="0">
              <a:spcBef>
                <a:spcPct val="0"/>
              </a:spcBef>
              <a:spcAft>
                <a:spcPct val="0"/>
              </a:spcAft>
              <a:defRPr sz="1600" b="1">
                <a:solidFill>
                  <a:schemeClr val="tx1"/>
                </a:solidFill>
                <a:latin typeface="Arial" panose="020B0604020202020204" pitchFamily="34" charset="0"/>
              </a:defRPr>
            </a:lvl7pPr>
            <a:lvl8pPr marL="3429000" indent="-228600" algn="r" eaLnBrk="0" fontAlgn="base" hangingPunct="0">
              <a:spcBef>
                <a:spcPct val="0"/>
              </a:spcBef>
              <a:spcAft>
                <a:spcPct val="0"/>
              </a:spcAft>
              <a:defRPr sz="1600" b="1">
                <a:solidFill>
                  <a:schemeClr val="tx1"/>
                </a:solidFill>
                <a:latin typeface="Arial" panose="020B0604020202020204" pitchFamily="34" charset="0"/>
              </a:defRPr>
            </a:lvl8pPr>
            <a:lvl9pPr marL="3886200" indent="-228600" algn="r" eaLnBrk="0" fontAlgn="base" hangingPunct="0">
              <a:spcBef>
                <a:spcPct val="0"/>
              </a:spcBef>
              <a:spcAft>
                <a:spcPct val="0"/>
              </a:spcAft>
              <a:defRPr sz="1600" b="1">
                <a:solidFill>
                  <a:schemeClr val="tx1"/>
                </a:solidFill>
                <a:latin typeface="Arial" panose="020B0604020202020204" pitchFamily="34" charset="0"/>
              </a:defRPr>
            </a:lvl9pPr>
          </a:lstStyle>
          <a:p>
            <a:pPr eaLnBrk="1" hangingPunct="1"/>
            <a:fld id="{0BA7D975-9130-481E-B759-05B1D48D6CA6}" type="slidenum">
              <a:rPr lang="cs-CZ" altLang="cs-CZ" sz="1200">
                <a:latin typeface="Trebuchet MS" panose="020B0603020202020204" pitchFamily="34" charset="0"/>
              </a:rPr>
              <a:pPr eaLnBrk="1" hangingPunct="1"/>
              <a:t>47</a:t>
            </a:fld>
            <a:endParaRPr lang="cs-CZ" altLang="cs-CZ" sz="1200">
              <a:latin typeface="Trebuchet MS" panose="020B0603020202020204"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a:extLst>
              <a:ext uri="{FF2B5EF4-FFF2-40B4-BE49-F238E27FC236}">
                <a16:creationId xmlns:a16="http://schemas.microsoft.com/office/drawing/2014/main" id="{8378E032-1D10-40F0-9AFF-AC60F3C8C884}"/>
              </a:ext>
            </a:extLst>
          </p:cNvPr>
          <p:cNvSpPr>
            <a:spLocks noGrp="1"/>
          </p:cNvSpPr>
          <p:nvPr>
            <p:ph type="title"/>
          </p:nvPr>
        </p:nvSpPr>
        <p:spPr/>
        <p:txBody>
          <a:bodyPr/>
          <a:lstStyle/>
          <a:p>
            <a:pPr algn="ctr"/>
            <a:r>
              <a:rPr lang="cs-CZ" altLang="cs-CZ" b="1"/>
              <a:t>Mimořádné opravné prostředky</a:t>
            </a:r>
            <a:br>
              <a:rPr lang="cs-CZ" altLang="cs-CZ"/>
            </a:br>
            <a:endParaRPr lang="cs-CZ" altLang="cs-CZ"/>
          </a:p>
        </p:txBody>
      </p:sp>
      <p:sp>
        <p:nvSpPr>
          <p:cNvPr id="10243" name="Zástupný symbol pro obsah 2">
            <a:extLst>
              <a:ext uri="{FF2B5EF4-FFF2-40B4-BE49-F238E27FC236}">
                <a16:creationId xmlns:a16="http://schemas.microsoft.com/office/drawing/2014/main" id="{7328BD7A-3D65-42A7-BE70-49726392A691}"/>
              </a:ext>
            </a:extLst>
          </p:cNvPr>
          <p:cNvSpPr>
            <a:spLocks noGrp="1"/>
          </p:cNvSpPr>
          <p:nvPr>
            <p:ph idx="1"/>
          </p:nvPr>
        </p:nvSpPr>
        <p:spPr/>
        <p:txBody>
          <a:bodyPr/>
          <a:lstStyle/>
          <a:p>
            <a:pPr algn="just"/>
            <a:endParaRPr lang="cs-CZ" altLang="cs-CZ" sz="1800" dirty="0"/>
          </a:p>
          <a:p>
            <a:pPr algn="just">
              <a:lnSpc>
                <a:spcPct val="100000"/>
              </a:lnSpc>
            </a:pPr>
            <a:r>
              <a:rPr lang="cs-CZ" altLang="cs-CZ" sz="1800" dirty="0"/>
              <a:t>směřují proti rozhodnutí, které  je v době jejich podání  již pravomocné bez ohledu na to, zda bylo vykonáno či nikoliv </a:t>
            </a:r>
          </a:p>
          <a:p>
            <a:pPr lvl="2" algn="just">
              <a:lnSpc>
                <a:spcPct val="100000"/>
              </a:lnSpc>
            </a:pPr>
            <a:endParaRPr lang="cs-CZ" altLang="cs-CZ" sz="1800" dirty="0"/>
          </a:p>
          <a:p>
            <a:pPr marL="1200150" lvl="2" indent="-285750" algn="just">
              <a:lnSpc>
                <a:spcPct val="100000"/>
              </a:lnSpc>
              <a:buFont typeface="Arial" panose="020B0604020202020204" pitchFamily="34" charset="0"/>
              <a:buChar char="•"/>
            </a:pPr>
            <a:r>
              <a:rPr lang="cs-CZ" altLang="cs-CZ" sz="1400" dirty="0"/>
              <a:t>rozhodnutí o tomto opravném prostředku lze dosáhnout v trestním řízení zrušení pravomocného a vykonavatelného soudního rozhodnutí  a jeho případné následné změny </a:t>
            </a:r>
          </a:p>
          <a:p>
            <a:pPr lvl="2" algn="just">
              <a:lnSpc>
                <a:spcPct val="100000"/>
              </a:lnSpc>
            </a:pPr>
            <a:endParaRPr lang="cs-CZ" altLang="cs-CZ" sz="1400" dirty="0"/>
          </a:p>
          <a:p>
            <a:pPr marL="1200150" lvl="2" indent="-285750" algn="just">
              <a:lnSpc>
                <a:spcPct val="100000"/>
              </a:lnSpc>
              <a:buFont typeface="Arial" panose="020B0604020202020204" pitchFamily="34" charset="0"/>
              <a:buChar char="•"/>
            </a:pPr>
            <a:r>
              <a:rPr lang="cs-CZ" altLang="cs-CZ" sz="1400" dirty="0"/>
              <a:t>z uvedeného důvodu jde tedy o výjimečný postup, protože změna pravomocného rozhodnutí je v rozporu se zásadami závaznosti, nezměnitelnosti a bezpodmínečné vykonavatelnosti  pravomocného rozhodnutí </a:t>
            </a:r>
          </a:p>
          <a:p>
            <a:pPr lvl="2" algn="just">
              <a:lnSpc>
                <a:spcPct val="100000"/>
              </a:lnSpc>
            </a:pPr>
            <a:endParaRPr lang="cs-CZ" altLang="cs-CZ" sz="1400" dirty="0"/>
          </a:p>
          <a:p>
            <a:pPr marL="1200150" lvl="2" indent="-285750" algn="just">
              <a:lnSpc>
                <a:spcPct val="100000"/>
              </a:lnSpc>
              <a:buFont typeface="Arial" panose="020B0604020202020204" pitchFamily="34" charset="0"/>
              <a:buChar char="•"/>
            </a:pPr>
            <a:r>
              <a:rPr lang="cs-CZ" altLang="cs-CZ" sz="1400" dirty="0"/>
              <a:t>jde o zásah  do právní jistoty, stability a nezměnitelnosti rozhodnutí OČTŘ</a:t>
            </a:r>
          </a:p>
          <a:p>
            <a:pPr>
              <a:buFont typeface="Wingdings" panose="05000000000000000000" pitchFamily="2" charset="2"/>
              <a:buNone/>
            </a:pPr>
            <a:endParaRPr lang="cs-CZ" altLang="cs-CZ" sz="1800" dirty="0"/>
          </a:p>
          <a:p>
            <a:pPr algn="just">
              <a:buFont typeface="Wingdings" panose="05000000000000000000" pitchFamily="2" charset="2"/>
              <a:buNone/>
            </a:pPr>
            <a:endParaRPr lang="cs-CZ" altLang="cs-CZ" sz="1800" dirty="0"/>
          </a:p>
          <a:p>
            <a:endParaRPr lang="cs-CZ" altLang="cs-CZ" dirty="0"/>
          </a:p>
        </p:txBody>
      </p:sp>
      <p:sp>
        <p:nvSpPr>
          <p:cNvPr id="5" name="Zástupný symbol pro číslo snímku 4">
            <a:extLst>
              <a:ext uri="{FF2B5EF4-FFF2-40B4-BE49-F238E27FC236}">
                <a16:creationId xmlns:a16="http://schemas.microsoft.com/office/drawing/2014/main" id="{0E88C220-7B8B-4CC5-8104-598C0D15EBF3}"/>
              </a:ext>
            </a:extLst>
          </p:cNvPr>
          <p:cNvSpPr>
            <a:spLocks noGrp="1"/>
          </p:cNvSpPr>
          <p:nvPr>
            <p:ph type="sldNum" sz="quarter" idx="11"/>
          </p:nvPr>
        </p:nvSpPr>
        <p:spPr/>
        <p:txBody>
          <a:bodyPr/>
          <a:lstStyle>
            <a:lvl1pPr eaLnBrk="0" hangingPunct="0">
              <a:defRPr sz="1600" b="1">
                <a:solidFill>
                  <a:schemeClr val="tx1"/>
                </a:solidFill>
                <a:latin typeface="Arial" panose="020B0604020202020204" pitchFamily="34" charset="0"/>
              </a:defRPr>
            </a:lvl1pPr>
            <a:lvl2pPr marL="742950" indent="-285750" eaLnBrk="0" hangingPunct="0">
              <a:defRPr sz="1600" b="1">
                <a:solidFill>
                  <a:schemeClr val="tx1"/>
                </a:solidFill>
                <a:latin typeface="Arial" panose="020B0604020202020204" pitchFamily="34" charset="0"/>
              </a:defRPr>
            </a:lvl2pPr>
            <a:lvl3pPr marL="1143000" indent="-228600" eaLnBrk="0" hangingPunct="0">
              <a:defRPr sz="1600" b="1">
                <a:solidFill>
                  <a:schemeClr val="tx1"/>
                </a:solidFill>
                <a:latin typeface="Arial" panose="020B0604020202020204" pitchFamily="34" charset="0"/>
              </a:defRPr>
            </a:lvl3pPr>
            <a:lvl4pPr marL="1600200" indent="-228600" eaLnBrk="0" hangingPunct="0">
              <a:defRPr sz="1600" b="1">
                <a:solidFill>
                  <a:schemeClr val="tx1"/>
                </a:solidFill>
                <a:latin typeface="Arial" panose="020B0604020202020204" pitchFamily="34" charset="0"/>
              </a:defRPr>
            </a:lvl4pPr>
            <a:lvl5pPr marL="2057400" indent="-228600" eaLnBrk="0" hangingPunct="0">
              <a:defRPr sz="1600" b="1">
                <a:solidFill>
                  <a:schemeClr val="tx1"/>
                </a:solidFill>
                <a:latin typeface="Arial" panose="020B0604020202020204" pitchFamily="34" charset="0"/>
              </a:defRPr>
            </a:lvl5pPr>
            <a:lvl6pPr marL="2514600" indent="-228600" algn="r" eaLnBrk="0" fontAlgn="base" hangingPunct="0">
              <a:spcBef>
                <a:spcPct val="0"/>
              </a:spcBef>
              <a:spcAft>
                <a:spcPct val="0"/>
              </a:spcAft>
              <a:defRPr sz="1600" b="1">
                <a:solidFill>
                  <a:schemeClr val="tx1"/>
                </a:solidFill>
                <a:latin typeface="Arial" panose="020B0604020202020204" pitchFamily="34" charset="0"/>
              </a:defRPr>
            </a:lvl6pPr>
            <a:lvl7pPr marL="2971800" indent="-228600" algn="r" eaLnBrk="0" fontAlgn="base" hangingPunct="0">
              <a:spcBef>
                <a:spcPct val="0"/>
              </a:spcBef>
              <a:spcAft>
                <a:spcPct val="0"/>
              </a:spcAft>
              <a:defRPr sz="1600" b="1">
                <a:solidFill>
                  <a:schemeClr val="tx1"/>
                </a:solidFill>
                <a:latin typeface="Arial" panose="020B0604020202020204" pitchFamily="34" charset="0"/>
              </a:defRPr>
            </a:lvl7pPr>
            <a:lvl8pPr marL="3429000" indent="-228600" algn="r" eaLnBrk="0" fontAlgn="base" hangingPunct="0">
              <a:spcBef>
                <a:spcPct val="0"/>
              </a:spcBef>
              <a:spcAft>
                <a:spcPct val="0"/>
              </a:spcAft>
              <a:defRPr sz="1600" b="1">
                <a:solidFill>
                  <a:schemeClr val="tx1"/>
                </a:solidFill>
                <a:latin typeface="Arial" panose="020B0604020202020204" pitchFamily="34" charset="0"/>
              </a:defRPr>
            </a:lvl8pPr>
            <a:lvl9pPr marL="3886200" indent="-228600" algn="r" eaLnBrk="0" fontAlgn="base" hangingPunct="0">
              <a:spcBef>
                <a:spcPct val="0"/>
              </a:spcBef>
              <a:spcAft>
                <a:spcPct val="0"/>
              </a:spcAft>
              <a:defRPr sz="1600" b="1">
                <a:solidFill>
                  <a:schemeClr val="tx1"/>
                </a:solidFill>
                <a:latin typeface="Arial" panose="020B0604020202020204" pitchFamily="34" charset="0"/>
              </a:defRPr>
            </a:lvl9pPr>
          </a:lstStyle>
          <a:p>
            <a:pPr eaLnBrk="1" hangingPunct="1"/>
            <a:fld id="{754B43C7-9EAB-4B65-9545-C1FABAF188FE}" type="slidenum">
              <a:rPr lang="cs-CZ" altLang="cs-CZ" sz="1200">
                <a:latin typeface="Trebuchet MS" panose="020B0603020202020204" pitchFamily="34" charset="0"/>
              </a:rPr>
              <a:pPr eaLnBrk="1" hangingPunct="1"/>
              <a:t>48</a:t>
            </a:fld>
            <a:endParaRPr lang="cs-CZ" altLang="cs-CZ" sz="1200">
              <a:latin typeface="Trebuchet MS" panose="020B0603020202020204"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a:extLst>
              <a:ext uri="{FF2B5EF4-FFF2-40B4-BE49-F238E27FC236}">
                <a16:creationId xmlns:a16="http://schemas.microsoft.com/office/drawing/2014/main" id="{DB318075-5CD5-4D94-B260-A67DAF6CA4FF}"/>
              </a:ext>
            </a:extLst>
          </p:cNvPr>
          <p:cNvSpPr>
            <a:spLocks noGrp="1"/>
          </p:cNvSpPr>
          <p:nvPr>
            <p:ph type="title"/>
          </p:nvPr>
        </p:nvSpPr>
        <p:spPr/>
        <p:txBody>
          <a:bodyPr/>
          <a:lstStyle/>
          <a:p>
            <a:endParaRPr lang="cs-CZ" altLang="cs-CZ"/>
          </a:p>
        </p:txBody>
      </p:sp>
      <p:sp>
        <p:nvSpPr>
          <p:cNvPr id="11267" name="Zástupný symbol pro obsah 2">
            <a:extLst>
              <a:ext uri="{FF2B5EF4-FFF2-40B4-BE49-F238E27FC236}">
                <a16:creationId xmlns:a16="http://schemas.microsoft.com/office/drawing/2014/main" id="{8D9E07B4-DCE2-4920-9F5D-EFCE5DB03547}"/>
              </a:ext>
            </a:extLst>
          </p:cNvPr>
          <p:cNvSpPr>
            <a:spLocks noGrp="1"/>
          </p:cNvSpPr>
          <p:nvPr>
            <p:ph idx="1"/>
          </p:nvPr>
        </p:nvSpPr>
        <p:spPr/>
        <p:txBody>
          <a:bodyPr/>
          <a:lstStyle/>
          <a:p>
            <a:pPr lvl="1"/>
            <a:r>
              <a:rPr lang="cs-CZ" altLang="cs-CZ" sz="1600" dirty="0"/>
              <a:t>dovolání  (§ 265a a násl. TŘ)  </a:t>
            </a:r>
          </a:p>
          <a:p>
            <a:pPr lvl="1"/>
            <a:endParaRPr lang="cs-CZ" altLang="cs-CZ" sz="1600" dirty="0"/>
          </a:p>
          <a:p>
            <a:pPr marL="1200150" lvl="2" indent="-285750" algn="just">
              <a:lnSpc>
                <a:spcPct val="100000"/>
              </a:lnSpc>
              <a:buFont typeface="Arial" panose="020B0604020202020204" pitchFamily="34" charset="0"/>
              <a:buChar char="•"/>
            </a:pPr>
            <a:r>
              <a:rPr lang="cs-CZ" altLang="cs-CZ" sz="1400" dirty="0"/>
              <a:t>náprava právních vad a v zákoně vymezených procesních vad postupu řízení (§ 265b TŘ)</a:t>
            </a:r>
          </a:p>
          <a:p>
            <a:pPr lvl="1" algn="just"/>
            <a:endParaRPr lang="cs-CZ" altLang="cs-CZ" sz="1600" dirty="0"/>
          </a:p>
          <a:p>
            <a:pPr marL="1200150" lvl="2" indent="-285750" algn="just">
              <a:lnSpc>
                <a:spcPct val="100000"/>
              </a:lnSpc>
              <a:buFont typeface="Arial" panose="020B0604020202020204" pitchFamily="34" charset="0"/>
              <a:buChar char="•"/>
            </a:pPr>
            <a:r>
              <a:rPr lang="cs-CZ" altLang="cs-CZ" sz="1400" dirty="0"/>
              <a:t>lze jím napadnout jen taxativně  vymezená pravomocná rozhodnutí soudu (§  265a TŘ) </a:t>
            </a:r>
          </a:p>
          <a:p>
            <a:pPr marL="1200150" lvl="2" indent="-285750" algn="just">
              <a:lnSpc>
                <a:spcPct val="100000"/>
              </a:lnSpc>
              <a:buFont typeface="Arial" panose="020B0604020202020204" pitchFamily="34" charset="0"/>
              <a:buChar char="•"/>
            </a:pPr>
            <a:endParaRPr lang="cs-CZ" altLang="cs-CZ" sz="1400" dirty="0"/>
          </a:p>
          <a:p>
            <a:pPr marL="1200150" lvl="2" indent="-285750" algn="just">
              <a:lnSpc>
                <a:spcPct val="100000"/>
              </a:lnSpc>
              <a:buFont typeface="Arial" panose="020B0604020202020204" pitchFamily="34" charset="0"/>
              <a:buChar char="•"/>
            </a:pPr>
            <a:r>
              <a:rPr lang="cs-CZ" altLang="cs-CZ" sz="1400" dirty="0"/>
              <a:t>možno napadat i skutková zjištění, pokud existuje extrémní nesoulad/rozpor mezi skutkovými zjištěními a provedenými důkazy (nelogičnost, pominutí provedeného důkazu); často se podřazuje pod § 265b/g TŘ</a:t>
            </a:r>
          </a:p>
          <a:p>
            <a:pPr lvl="2" algn="just">
              <a:lnSpc>
                <a:spcPct val="100000"/>
              </a:lnSpc>
              <a:buFont typeface="Wingdings" panose="05000000000000000000" pitchFamily="2" charset="2"/>
              <a:buNone/>
            </a:pPr>
            <a:endParaRPr lang="cs-CZ" altLang="cs-CZ" sz="1400" dirty="0"/>
          </a:p>
          <a:p>
            <a:pPr lvl="1"/>
            <a:r>
              <a:rPr lang="cs-CZ" altLang="cs-CZ" sz="1600" dirty="0"/>
              <a:t>obnova řízení (§ 277 a násl. TŘ)</a:t>
            </a:r>
          </a:p>
          <a:p>
            <a:pPr lvl="1"/>
            <a:endParaRPr lang="cs-CZ" altLang="cs-CZ" sz="1600" dirty="0"/>
          </a:p>
          <a:p>
            <a:pPr marL="1200150" lvl="2" indent="-285750">
              <a:lnSpc>
                <a:spcPct val="100000"/>
              </a:lnSpc>
              <a:buFont typeface="Arial" panose="020B0604020202020204" pitchFamily="34" charset="0"/>
              <a:buChar char="•"/>
            </a:pPr>
            <a:r>
              <a:rPr lang="cs-CZ" altLang="cs-CZ" sz="1400" dirty="0"/>
              <a:t>odstranění nedostatků  ve skutkovém zjištění na němž je rozhodnutí založeno </a:t>
            </a:r>
          </a:p>
          <a:p>
            <a:pPr lvl="2">
              <a:lnSpc>
                <a:spcPct val="100000"/>
              </a:lnSpc>
            </a:pPr>
            <a:endParaRPr lang="cs-CZ" altLang="cs-CZ" sz="1400" dirty="0"/>
          </a:p>
          <a:p>
            <a:pPr marL="1200150" lvl="2" indent="-285750">
              <a:lnSpc>
                <a:spcPct val="100000"/>
              </a:lnSpc>
              <a:buFont typeface="Arial" panose="020B0604020202020204" pitchFamily="34" charset="0"/>
              <a:buChar char="•"/>
            </a:pPr>
            <a:r>
              <a:rPr lang="cs-CZ" altLang="cs-CZ" sz="1400" dirty="0"/>
              <a:t>přípustná jen proti  taxativně stanoveným rozhodnutím (§ 277 a § 278 TŘ) </a:t>
            </a:r>
          </a:p>
          <a:p>
            <a:pPr lvl="1"/>
            <a:endParaRPr lang="cs-CZ" altLang="cs-CZ" sz="1600" dirty="0"/>
          </a:p>
          <a:p>
            <a:pPr lvl="1"/>
            <a:r>
              <a:rPr lang="cs-CZ" altLang="cs-CZ" sz="1600" dirty="0"/>
              <a:t>stížnost pro porušení zákona (§ 266 a násl. TŘ)  </a:t>
            </a:r>
          </a:p>
          <a:p>
            <a:pPr lvl="1" algn="just"/>
            <a:endParaRPr lang="cs-CZ" altLang="cs-CZ" sz="1600" dirty="0"/>
          </a:p>
          <a:p>
            <a:pPr marL="1200150" lvl="2" indent="-285750" algn="just">
              <a:lnSpc>
                <a:spcPct val="100000"/>
              </a:lnSpc>
              <a:buFont typeface="Arial" panose="020B0604020202020204" pitchFamily="34" charset="0"/>
              <a:buChar char="•"/>
            </a:pPr>
            <a:r>
              <a:rPr lang="cs-CZ" altLang="cs-CZ" sz="1400" dirty="0"/>
              <a:t>náprava primárně právních vad, ale i vad skutkových a vad procesního charakteru </a:t>
            </a:r>
          </a:p>
          <a:p>
            <a:pPr marL="1200150" lvl="2" indent="-285750" algn="just">
              <a:lnSpc>
                <a:spcPct val="100000"/>
              </a:lnSpc>
              <a:buFont typeface="Arial" panose="020B0604020202020204" pitchFamily="34" charset="0"/>
              <a:buChar char="•"/>
            </a:pPr>
            <a:endParaRPr lang="cs-CZ" altLang="cs-CZ" sz="1400" dirty="0"/>
          </a:p>
          <a:p>
            <a:endParaRPr lang="cs-CZ" altLang="cs-CZ" dirty="0"/>
          </a:p>
        </p:txBody>
      </p:sp>
      <p:sp>
        <p:nvSpPr>
          <p:cNvPr id="5" name="Zástupný symbol pro číslo snímku 4">
            <a:extLst>
              <a:ext uri="{FF2B5EF4-FFF2-40B4-BE49-F238E27FC236}">
                <a16:creationId xmlns:a16="http://schemas.microsoft.com/office/drawing/2014/main" id="{90F4096E-2D6F-4D0A-A304-E7C179A31A5D}"/>
              </a:ext>
            </a:extLst>
          </p:cNvPr>
          <p:cNvSpPr>
            <a:spLocks noGrp="1"/>
          </p:cNvSpPr>
          <p:nvPr>
            <p:ph type="sldNum" sz="quarter" idx="11"/>
          </p:nvPr>
        </p:nvSpPr>
        <p:spPr/>
        <p:txBody>
          <a:bodyPr/>
          <a:lstStyle>
            <a:lvl1pPr eaLnBrk="0" hangingPunct="0">
              <a:defRPr sz="1600" b="1">
                <a:solidFill>
                  <a:schemeClr val="tx1"/>
                </a:solidFill>
                <a:latin typeface="Arial" panose="020B0604020202020204" pitchFamily="34" charset="0"/>
              </a:defRPr>
            </a:lvl1pPr>
            <a:lvl2pPr marL="742950" indent="-285750" eaLnBrk="0" hangingPunct="0">
              <a:defRPr sz="1600" b="1">
                <a:solidFill>
                  <a:schemeClr val="tx1"/>
                </a:solidFill>
                <a:latin typeface="Arial" panose="020B0604020202020204" pitchFamily="34" charset="0"/>
              </a:defRPr>
            </a:lvl2pPr>
            <a:lvl3pPr marL="1143000" indent="-228600" eaLnBrk="0" hangingPunct="0">
              <a:defRPr sz="1600" b="1">
                <a:solidFill>
                  <a:schemeClr val="tx1"/>
                </a:solidFill>
                <a:latin typeface="Arial" panose="020B0604020202020204" pitchFamily="34" charset="0"/>
              </a:defRPr>
            </a:lvl3pPr>
            <a:lvl4pPr marL="1600200" indent="-228600" eaLnBrk="0" hangingPunct="0">
              <a:defRPr sz="1600" b="1">
                <a:solidFill>
                  <a:schemeClr val="tx1"/>
                </a:solidFill>
                <a:latin typeface="Arial" panose="020B0604020202020204" pitchFamily="34" charset="0"/>
              </a:defRPr>
            </a:lvl4pPr>
            <a:lvl5pPr marL="2057400" indent="-228600" eaLnBrk="0" hangingPunct="0">
              <a:defRPr sz="1600" b="1">
                <a:solidFill>
                  <a:schemeClr val="tx1"/>
                </a:solidFill>
                <a:latin typeface="Arial" panose="020B0604020202020204" pitchFamily="34" charset="0"/>
              </a:defRPr>
            </a:lvl5pPr>
            <a:lvl6pPr marL="2514600" indent="-228600" algn="r" eaLnBrk="0" fontAlgn="base" hangingPunct="0">
              <a:spcBef>
                <a:spcPct val="0"/>
              </a:spcBef>
              <a:spcAft>
                <a:spcPct val="0"/>
              </a:spcAft>
              <a:defRPr sz="1600" b="1">
                <a:solidFill>
                  <a:schemeClr val="tx1"/>
                </a:solidFill>
                <a:latin typeface="Arial" panose="020B0604020202020204" pitchFamily="34" charset="0"/>
              </a:defRPr>
            </a:lvl6pPr>
            <a:lvl7pPr marL="2971800" indent="-228600" algn="r" eaLnBrk="0" fontAlgn="base" hangingPunct="0">
              <a:spcBef>
                <a:spcPct val="0"/>
              </a:spcBef>
              <a:spcAft>
                <a:spcPct val="0"/>
              </a:spcAft>
              <a:defRPr sz="1600" b="1">
                <a:solidFill>
                  <a:schemeClr val="tx1"/>
                </a:solidFill>
                <a:latin typeface="Arial" panose="020B0604020202020204" pitchFamily="34" charset="0"/>
              </a:defRPr>
            </a:lvl7pPr>
            <a:lvl8pPr marL="3429000" indent="-228600" algn="r" eaLnBrk="0" fontAlgn="base" hangingPunct="0">
              <a:spcBef>
                <a:spcPct val="0"/>
              </a:spcBef>
              <a:spcAft>
                <a:spcPct val="0"/>
              </a:spcAft>
              <a:defRPr sz="1600" b="1">
                <a:solidFill>
                  <a:schemeClr val="tx1"/>
                </a:solidFill>
                <a:latin typeface="Arial" panose="020B0604020202020204" pitchFamily="34" charset="0"/>
              </a:defRPr>
            </a:lvl8pPr>
            <a:lvl9pPr marL="3886200" indent="-228600" algn="r" eaLnBrk="0" fontAlgn="base" hangingPunct="0">
              <a:spcBef>
                <a:spcPct val="0"/>
              </a:spcBef>
              <a:spcAft>
                <a:spcPct val="0"/>
              </a:spcAft>
              <a:defRPr sz="1600" b="1">
                <a:solidFill>
                  <a:schemeClr val="tx1"/>
                </a:solidFill>
                <a:latin typeface="Arial" panose="020B0604020202020204" pitchFamily="34" charset="0"/>
              </a:defRPr>
            </a:lvl9pPr>
          </a:lstStyle>
          <a:p>
            <a:pPr eaLnBrk="1" hangingPunct="1"/>
            <a:fld id="{96D0E7CA-98A7-4E0B-BF93-1DFF1A6B8348}" type="slidenum">
              <a:rPr lang="cs-CZ" altLang="cs-CZ" sz="1200">
                <a:latin typeface="Trebuchet MS" panose="020B0603020202020204" pitchFamily="34" charset="0"/>
              </a:rPr>
              <a:pPr eaLnBrk="1" hangingPunct="1"/>
              <a:t>49</a:t>
            </a:fld>
            <a:endParaRPr lang="cs-CZ" altLang="cs-CZ" sz="1200">
              <a:latin typeface="Trebuchet MS" panose="020B0603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A937DF78-227B-433E-83F4-48BE67B78496}"/>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3" name="Nadpis 2">
            <a:extLst>
              <a:ext uri="{FF2B5EF4-FFF2-40B4-BE49-F238E27FC236}">
                <a16:creationId xmlns:a16="http://schemas.microsoft.com/office/drawing/2014/main" id="{4CFC21E6-92B8-44EC-BC8D-9A85310C2A98}"/>
              </a:ext>
            </a:extLst>
          </p:cNvPr>
          <p:cNvSpPr>
            <a:spLocks noGrp="1"/>
          </p:cNvSpPr>
          <p:nvPr>
            <p:ph type="title"/>
          </p:nvPr>
        </p:nvSpPr>
        <p:spPr/>
        <p:txBody>
          <a:bodyPr/>
          <a:lstStyle/>
          <a:p>
            <a:pPr algn="ctr"/>
            <a:r>
              <a:rPr lang="cs-CZ" dirty="0"/>
              <a:t>Právo na spravedlivý proces </a:t>
            </a:r>
          </a:p>
        </p:txBody>
      </p:sp>
      <p:sp>
        <p:nvSpPr>
          <p:cNvPr id="4" name="Zástupný obsah 3">
            <a:extLst>
              <a:ext uri="{FF2B5EF4-FFF2-40B4-BE49-F238E27FC236}">
                <a16:creationId xmlns:a16="http://schemas.microsoft.com/office/drawing/2014/main" id="{5115898F-F5D3-42E2-B3A2-1A75223CBE2B}"/>
              </a:ext>
            </a:extLst>
          </p:cNvPr>
          <p:cNvSpPr>
            <a:spLocks noGrp="1"/>
          </p:cNvSpPr>
          <p:nvPr>
            <p:ph idx="1"/>
          </p:nvPr>
        </p:nvSpPr>
        <p:spPr/>
        <p:txBody>
          <a:bodyPr/>
          <a:lstStyle/>
          <a:p>
            <a:pPr algn="just">
              <a:lnSpc>
                <a:spcPct val="100000"/>
              </a:lnSpc>
            </a:pPr>
            <a:endParaRPr lang="cs-CZ" altLang="cs-CZ" sz="1600" dirty="0"/>
          </a:p>
          <a:p>
            <a:pPr algn="just">
              <a:lnSpc>
                <a:spcPct val="100000"/>
              </a:lnSpc>
            </a:pPr>
            <a:r>
              <a:rPr lang="cs-CZ" altLang="cs-CZ" sz="1600" dirty="0"/>
              <a:t>čl. 6 Evropské úmluvy o ochraně základních práv a svobod </a:t>
            </a:r>
          </a:p>
          <a:p>
            <a:pPr algn="just">
              <a:lnSpc>
                <a:spcPct val="100000"/>
              </a:lnSpc>
            </a:pPr>
            <a:endParaRPr lang="cs-CZ" altLang="cs-CZ" sz="1600" dirty="0"/>
          </a:p>
          <a:p>
            <a:pPr algn="just">
              <a:lnSpc>
                <a:spcPct val="100000"/>
              </a:lnSpc>
            </a:pPr>
            <a:r>
              <a:rPr lang="cs-CZ" altLang="cs-CZ" sz="1600" dirty="0"/>
              <a:t>každý má právo, aby jeho věc byla projednána veřejně, spravedlivě a v přiměřené době nezávislým a nestranným soudem zřízeným zákonem, který rozhodne o oprávněnosti jakéhokoli trestního obvinění  (tj. trestný čin, přestupek, či správní delikt) proti němu</a:t>
            </a:r>
          </a:p>
          <a:p>
            <a:pPr algn="just">
              <a:lnSpc>
                <a:spcPct val="100000"/>
              </a:lnSpc>
            </a:pPr>
            <a:endParaRPr lang="cs-CZ" altLang="cs-CZ" sz="1600" dirty="0"/>
          </a:p>
          <a:p>
            <a:pPr algn="just">
              <a:lnSpc>
                <a:spcPct val="100000"/>
              </a:lnSpc>
            </a:pPr>
            <a:r>
              <a:rPr lang="cs-CZ" altLang="cs-CZ" sz="1600" dirty="0"/>
              <a:t>uvedené právo se netýká jen trestního řízení </a:t>
            </a:r>
          </a:p>
          <a:p>
            <a:pPr algn="just">
              <a:lnSpc>
                <a:spcPct val="100000"/>
              </a:lnSpc>
            </a:pPr>
            <a:endParaRPr lang="cs-CZ" altLang="cs-CZ" sz="1600" dirty="0"/>
          </a:p>
          <a:p>
            <a:pPr algn="just">
              <a:lnSpc>
                <a:spcPct val="100000"/>
              </a:lnSpc>
            </a:pPr>
            <a:r>
              <a:rPr lang="cs-CZ" altLang="cs-CZ" sz="1600" dirty="0"/>
              <a:t>spravedlivým (řádným/férovým) je ten proces, který je veřejný, spravedlivý a  rozhodnutý v přiměřené době nezávislým a nestranným soudem </a:t>
            </a:r>
          </a:p>
          <a:p>
            <a:pPr algn="just">
              <a:lnSpc>
                <a:spcPct val="100000"/>
              </a:lnSpc>
            </a:pPr>
            <a:endParaRPr lang="cs-CZ" altLang="cs-CZ" sz="1600" dirty="0"/>
          </a:p>
          <a:p>
            <a:pPr>
              <a:lnSpc>
                <a:spcPct val="100000"/>
              </a:lnSpc>
            </a:pPr>
            <a:r>
              <a:rPr lang="cs-CZ" altLang="cs-CZ" sz="1600" dirty="0"/>
              <a:t>předvídatelnost (právní jistota), jasnost a srozumitelnost (pro koho píši zákony?) práva  (situace 90. let min. století)</a:t>
            </a:r>
          </a:p>
          <a:p>
            <a:pPr>
              <a:lnSpc>
                <a:spcPct val="100000"/>
              </a:lnSpc>
            </a:pPr>
            <a:endParaRPr lang="cs-CZ" altLang="cs-CZ" sz="1600" dirty="0"/>
          </a:p>
          <a:p>
            <a:pPr>
              <a:lnSpc>
                <a:spcPct val="100000"/>
              </a:lnSpc>
            </a:pPr>
            <a:r>
              <a:rPr lang="cs-CZ" altLang="cs-CZ" sz="1600" dirty="0"/>
              <a:t>občan musí být způsobilý předvídat, do jaké míry, která je rozumná při daných okolnostech případu, důsledky, které mohou vzniknout z jeho jednání; tyto důsledky nemusí být předvídatelné absolutní jistotou, pokud by tomu tak bylo, právo by se svázalo do přílišné rigidity   </a:t>
            </a:r>
          </a:p>
          <a:p>
            <a:pPr marL="72000" indent="0" algn="just">
              <a:lnSpc>
                <a:spcPct val="100000"/>
              </a:lnSpc>
              <a:buNone/>
            </a:pPr>
            <a:endParaRPr lang="cs-CZ" altLang="cs-CZ" sz="1600" dirty="0"/>
          </a:p>
          <a:p>
            <a:endParaRPr lang="cs-CZ" sz="1600" dirty="0"/>
          </a:p>
          <a:p>
            <a:endParaRPr lang="cs-CZ" sz="1600" dirty="0"/>
          </a:p>
        </p:txBody>
      </p:sp>
    </p:spTree>
    <p:extLst>
      <p:ext uri="{BB962C8B-B14F-4D97-AF65-F5344CB8AC3E}">
        <p14:creationId xmlns:p14="http://schemas.microsoft.com/office/powerpoint/2010/main" val="14241147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F2947E22-1CD9-4B54-9F0E-8D01A71EB06E}"/>
              </a:ext>
            </a:extLst>
          </p:cNvPr>
          <p:cNvSpPr>
            <a:spLocks noGrp="1"/>
          </p:cNvSpPr>
          <p:nvPr>
            <p:ph type="sldNum" sz="quarter" idx="11"/>
          </p:nvPr>
        </p:nvSpPr>
        <p:spPr/>
        <p:txBody>
          <a:bodyPr/>
          <a:lstStyle/>
          <a:p>
            <a:fld id="{0970407D-EE58-4A0B-824B-1D3AE42DD9CF}" type="slidenum">
              <a:rPr lang="cs-CZ" altLang="cs-CZ" smtClean="0"/>
              <a:pPr/>
              <a:t>50</a:t>
            </a:fld>
            <a:endParaRPr lang="cs-CZ" altLang="cs-CZ" dirty="0"/>
          </a:p>
        </p:txBody>
      </p:sp>
      <p:sp>
        <p:nvSpPr>
          <p:cNvPr id="3" name="Nadpis 2">
            <a:extLst>
              <a:ext uri="{FF2B5EF4-FFF2-40B4-BE49-F238E27FC236}">
                <a16:creationId xmlns:a16="http://schemas.microsoft.com/office/drawing/2014/main" id="{A0F58829-CD9A-4DFE-9417-30F0ED71779F}"/>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8D459B01-462D-49FA-A98C-A87E72480D20}"/>
              </a:ext>
            </a:extLst>
          </p:cNvPr>
          <p:cNvSpPr>
            <a:spLocks noGrp="1"/>
          </p:cNvSpPr>
          <p:nvPr>
            <p:ph idx="1"/>
          </p:nvPr>
        </p:nvSpPr>
        <p:spPr/>
        <p:txBody>
          <a:bodyPr/>
          <a:lstStyle/>
          <a:p>
            <a:endParaRPr lang="cs-CZ" sz="1800" dirty="0"/>
          </a:p>
          <a:p>
            <a:r>
              <a:rPr lang="cs-CZ" sz="1800" dirty="0"/>
              <a:t>princip apelace a kasace</a:t>
            </a:r>
          </a:p>
          <a:p>
            <a:r>
              <a:rPr lang="cs-CZ" sz="1800" dirty="0"/>
              <a:t>účinek devolutivní a suspenzivní</a:t>
            </a:r>
          </a:p>
          <a:p>
            <a:r>
              <a:rPr lang="cs-CZ" sz="1800" dirty="0"/>
              <a:t>beneficium </a:t>
            </a:r>
            <a:r>
              <a:rPr lang="cs-CZ" sz="1800" dirty="0" err="1"/>
              <a:t>cohesionis</a:t>
            </a:r>
            <a:r>
              <a:rPr lang="cs-CZ" sz="1800" dirty="0"/>
              <a:t> – dobrodiní náležející v souvislostech</a:t>
            </a:r>
          </a:p>
          <a:p>
            <a:r>
              <a:rPr lang="cs-CZ" sz="1800" dirty="0"/>
              <a:t>zákaz reformace in </a:t>
            </a:r>
            <a:r>
              <a:rPr lang="cs-CZ" sz="1800" dirty="0" err="1"/>
              <a:t>peius</a:t>
            </a:r>
            <a:r>
              <a:rPr lang="cs-CZ" sz="1800" dirty="0"/>
              <a:t> – zákaz změny k horšímu </a:t>
            </a:r>
          </a:p>
          <a:p>
            <a:endParaRPr lang="cs-CZ" sz="1800" dirty="0"/>
          </a:p>
        </p:txBody>
      </p:sp>
    </p:spTree>
    <p:extLst>
      <p:ext uri="{BB962C8B-B14F-4D97-AF65-F5344CB8AC3E}">
        <p14:creationId xmlns:p14="http://schemas.microsoft.com/office/powerpoint/2010/main" val="39658350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Nadpis 1">
            <a:extLst>
              <a:ext uri="{FF2B5EF4-FFF2-40B4-BE49-F238E27FC236}">
                <a16:creationId xmlns:a16="http://schemas.microsoft.com/office/drawing/2014/main" id="{B58D0E4A-621E-4EE9-B2AE-81563D115537}"/>
              </a:ext>
            </a:extLst>
          </p:cNvPr>
          <p:cNvSpPr>
            <a:spLocks noGrp="1"/>
          </p:cNvSpPr>
          <p:nvPr>
            <p:ph type="title"/>
          </p:nvPr>
        </p:nvSpPr>
        <p:spPr/>
        <p:txBody>
          <a:bodyPr/>
          <a:lstStyle/>
          <a:p>
            <a:pPr algn="ctr"/>
            <a:r>
              <a:rPr lang="cs-CZ" altLang="cs-CZ" b="1"/>
              <a:t>Vykonávací řízení  - „exekuce“</a:t>
            </a:r>
            <a:endParaRPr lang="cs-CZ" altLang="cs-CZ"/>
          </a:p>
        </p:txBody>
      </p:sp>
      <p:sp>
        <p:nvSpPr>
          <p:cNvPr id="38915" name="Zástupný symbol pro obsah 2">
            <a:extLst>
              <a:ext uri="{FF2B5EF4-FFF2-40B4-BE49-F238E27FC236}">
                <a16:creationId xmlns:a16="http://schemas.microsoft.com/office/drawing/2014/main" id="{048A378F-C4ED-4441-A6CB-EA3C95D553BE}"/>
              </a:ext>
            </a:extLst>
          </p:cNvPr>
          <p:cNvSpPr>
            <a:spLocks noGrp="1"/>
          </p:cNvSpPr>
          <p:nvPr>
            <p:ph idx="1"/>
          </p:nvPr>
        </p:nvSpPr>
        <p:spPr/>
        <p:txBody>
          <a:bodyPr/>
          <a:lstStyle/>
          <a:p>
            <a:pPr algn="just">
              <a:lnSpc>
                <a:spcPct val="100000"/>
              </a:lnSpc>
            </a:pPr>
            <a:r>
              <a:rPr lang="cs-CZ" altLang="cs-CZ" sz="1800" dirty="0"/>
              <a:t>§ 315 </a:t>
            </a:r>
            <a:r>
              <a:rPr lang="cs-CZ" altLang="cs-CZ" sz="1800" dirty="0" err="1"/>
              <a:t>TrŘ</a:t>
            </a:r>
            <a:r>
              <a:rPr lang="cs-CZ" altLang="cs-CZ" sz="1800" dirty="0"/>
              <a:t> - směřuje k zajištění výkonu jednotlivých uložených trestů a ochranných opatření a jeho účelem je nucené uskutečnění obsahu rozhodnutí příslušného orgánu činného v trestním řízení</a:t>
            </a:r>
          </a:p>
          <a:p>
            <a:pPr algn="just">
              <a:lnSpc>
                <a:spcPct val="100000"/>
              </a:lnSpc>
              <a:buFont typeface="Wingdings" panose="05000000000000000000" pitchFamily="2" charset="2"/>
              <a:buNone/>
            </a:pPr>
            <a:endParaRPr lang="cs-CZ" altLang="cs-CZ" sz="1700" dirty="0"/>
          </a:p>
          <a:p>
            <a:pPr lvl="1" algn="just"/>
            <a:r>
              <a:rPr lang="cs-CZ" altLang="cs-CZ" sz="1600" dirty="0"/>
              <a:t>účelem trestního řízení je nejen odhalení trestných činů, jejich pachatelů a jejich spravedlivé potrestání, ale taktéž zajištění výkonu rozhodnutí  </a:t>
            </a:r>
          </a:p>
          <a:p>
            <a:pPr algn="just">
              <a:lnSpc>
                <a:spcPct val="100000"/>
              </a:lnSpc>
            </a:pPr>
            <a:endParaRPr lang="cs-CZ" altLang="cs-CZ" sz="1700" dirty="0"/>
          </a:p>
          <a:p>
            <a:pPr algn="just">
              <a:lnSpc>
                <a:spcPct val="100000"/>
              </a:lnSpc>
            </a:pPr>
            <a:r>
              <a:rPr lang="cs-CZ" altLang="cs-CZ" sz="1800" dirty="0"/>
              <a:t>zásada bezodkladnosti výkonu</a:t>
            </a:r>
          </a:p>
          <a:p>
            <a:pPr algn="just">
              <a:lnSpc>
                <a:spcPct val="100000"/>
              </a:lnSpc>
              <a:buFont typeface="Wingdings" panose="05000000000000000000" pitchFamily="2" charset="2"/>
              <a:buNone/>
            </a:pPr>
            <a:endParaRPr lang="cs-CZ" altLang="cs-CZ" sz="1800" dirty="0"/>
          </a:p>
          <a:p>
            <a:pPr lvl="1" algn="just"/>
            <a:r>
              <a:rPr lang="cs-CZ" altLang="cs-CZ" sz="1600" dirty="0"/>
              <a:t>odklad výkonu - výkon trestu by ohrozil život nebo zdraví,  těhotná žena, matka novorozeného dítěte (do 1 roku po porodu) - § 322 </a:t>
            </a:r>
            <a:r>
              <a:rPr lang="cs-CZ" altLang="cs-CZ" sz="1600" dirty="0" err="1"/>
              <a:t>TrŘ</a:t>
            </a:r>
            <a:endParaRPr lang="cs-CZ" altLang="cs-CZ" sz="1600" dirty="0"/>
          </a:p>
          <a:p>
            <a:pPr algn="just">
              <a:lnSpc>
                <a:spcPct val="100000"/>
              </a:lnSpc>
            </a:pPr>
            <a:endParaRPr lang="cs-CZ" altLang="cs-CZ" sz="1700" dirty="0"/>
          </a:p>
          <a:p>
            <a:pPr algn="just">
              <a:lnSpc>
                <a:spcPct val="100000"/>
              </a:lnSpc>
            </a:pPr>
            <a:r>
              <a:rPr lang="cs-CZ" altLang="cs-CZ" sz="1800" dirty="0"/>
              <a:t>zásada </a:t>
            </a:r>
            <a:r>
              <a:rPr lang="cs-CZ" altLang="cs-CZ" sz="1800" dirty="0" err="1"/>
              <a:t>nepřerušitelnosti</a:t>
            </a:r>
            <a:r>
              <a:rPr lang="cs-CZ" altLang="cs-CZ" sz="1800" dirty="0"/>
              <a:t> (kontinuita)výkonu</a:t>
            </a:r>
          </a:p>
          <a:p>
            <a:pPr algn="just">
              <a:lnSpc>
                <a:spcPct val="100000"/>
              </a:lnSpc>
              <a:buFont typeface="Wingdings" panose="05000000000000000000" pitchFamily="2" charset="2"/>
              <a:buNone/>
            </a:pPr>
            <a:endParaRPr lang="cs-CZ" altLang="cs-CZ" sz="1800" dirty="0"/>
          </a:p>
          <a:p>
            <a:pPr lvl="1" algn="just"/>
            <a:r>
              <a:rPr lang="cs-CZ" altLang="cs-CZ" sz="1600" dirty="0"/>
              <a:t>přerušení výkonu - těžká nemoc - § 325 </a:t>
            </a:r>
            <a:r>
              <a:rPr lang="cs-CZ" altLang="cs-CZ" sz="1600" dirty="0" err="1"/>
              <a:t>TrŘ</a:t>
            </a:r>
            <a:r>
              <a:rPr lang="cs-CZ" altLang="cs-CZ" sz="1600" dirty="0"/>
              <a:t> </a:t>
            </a:r>
          </a:p>
          <a:p>
            <a:endParaRPr lang="cs-CZ" altLang="cs-CZ" dirty="0"/>
          </a:p>
        </p:txBody>
      </p:sp>
      <p:sp>
        <p:nvSpPr>
          <p:cNvPr id="5" name="Zástupný symbol pro číslo snímku 4">
            <a:extLst>
              <a:ext uri="{FF2B5EF4-FFF2-40B4-BE49-F238E27FC236}">
                <a16:creationId xmlns:a16="http://schemas.microsoft.com/office/drawing/2014/main" id="{28590888-1A86-4394-9B5B-FB0AD3AC5D34}"/>
              </a:ext>
            </a:extLst>
          </p:cNvPr>
          <p:cNvSpPr>
            <a:spLocks noGrp="1"/>
          </p:cNvSpPr>
          <p:nvPr>
            <p:ph type="sldNum" sz="quarter" idx="11"/>
          </p:nvPr>
        </p:nvSpPr>
        <p:spPr/>
        <p:txBody>
          <a:bodyPr/>
          <a:lstStyle>
            <a:lvl1pPr eaLnBrk="0" hangingPunct="0">
              <a:defRPr sz="1600" b="1">
                <a:solidFill>
                  <a:schemeClr val="tx1"/>
                </a:solidFill>
                <a:latin typeface="Arial" panose="020B0604020202020204" pitchFamily="34" charset="0"/>
              </a:defRPr>
            </a:lvl1pPr>
            <a:lvl2pPr marL="742950" indent="-285750" eaLnBrk="0" hangingPunct="0">
              <a:defRPr sz="1600" b="1">
                <a:solidFill>
                  <a:schemeClr val="tx1"/>
                </a:solidFill>
                <a:latin typeface="Arial" panose="020B0604020202020204" pitchFamily="34" charset="0"/>
              </a:defRPr>
            </a:lvl2pPr>
            <a:lvl3pPr marL="1143000" indent="-228600" eaLnBrk="0" hangingPunct="0">
              <a:defRPr sz="1600" b="1">
                <a:solidFill>
                  <a:schemeClr val="tx1"/>
                </a:solidFill>
                <a:latin typeface="Arial" panose="020B0604020202020204" pitchFamily="34" charset="0"/>
              </a:defRPr>
            </a:lvl3pPr>
            <a:lvl4pPr marL="1600200" indent="-228600" eaLnBrk="0" hangingPunct="0">
              <a:defRPr sz="1600" b="1">
                <a:solidFill>
                  <a:schemeClr val="tx1"/>
                </a:solidFill>
                <a:latin typeface="Arial" panose="020B0604020202020204" pitchFamily="34" charset="0"/>
              </a:defRPr>
            </a:lvl4pPr>
            <a:lvl5pPr marL="2057400" indent="-228600" eaLnBrk="0" hangingPunct="0">
              <a:defRPr sz="1600" b="1">
                <a:solidFill>
                  <a:schemeClr val="tx1"/>
                </a:solidFill>
                <a:latin typeface="Arial" panose="020B0604020202020204" pitchFamily="34" charset="0"/>
              </a:defRPr>
            </a:lvl5pPr>
            <a:lvl6pPr marL="2514600" indent="-228600" algn="r" eaLnBrk="0" fontAlgn="base" hangingPunct="0">
              <a:spcBef>
                <a:spcPct val="0"/>
              </a:spcBef>
              <a:spcAft>
                <a:spcPct val="0"/>
              </a:spcAft>
              <a:defRPr sz="1600" b="1">
                <a:solidFill>
                  <a:schemeClr val="tx1"/>
                </a:solidFill>
                <a:latin typeface="Arial" panose="020B0604020202020204" pitchFamily="34" charset="0"/>
              </a:defRPr>
            </a:lvl6pPr>
            <a:lvl7pPr marL="2971800" indent="-228600" algn="r" eaLnBrk="0" fontAlgn="base" hangingPunct="0">
              <a:spcBef>
                <a:spcPct val="0"/>
              </a:spcBef>
              <a:spcAft>
                <a:spcPct val="0"/>
              </a:spcAft>
              <a:defRPr sz="1600" b="1">
                <a:solidFill>
                  <a:schemeClr val="tx1"/>
                </a:solidFill>
                <a:latin typeface="Arial" panose="020B0604020202020204" pitchFamily="34" charset="0"/>
              </a:defRPr>
            </a:lvl7pPr>
            <a:lvl8pPr marL="3429000" indent="-228600" algn="r" eaLnBrk="0" fontAlgn="base" hangingPunct="0">
              <a:spcBef>
                <a:spcPct val="0"/>
              </a:spcBef>
              <a:spcAft>
                <a:spcPct val="0"/>
              </a:spcAft>
              <a:defRPr sz="1600" b="1">
                <a:solidFill>
                  <a:schemeClr val="tx1"/>
                </a:solidFill>
                <a:latin typeface="Arial" panose="020B0604020202020204" pitchFamily="34" charset="0"/>
              </a:defRPr>
            </a:lvl8pPr>
            <a:lvl9pPr marL="3886200" indent="-228600" algn="r" eaLnBrk="0" fontAlgn="base" hangingPunct="0">
              <a:spcBef>
                <a:spcPct val="0"/>
              </a:spcBef>
              <a:spcAft>
                <a:spcPct val="0"/>
              </a:spcAft>
              <a:defRPr sz="1600" b="1">
                <a:solidFill>
                  <a:schemeClr val="tx1"/>
                </a:solidFill>
                <a:latin typeface="Arial" panose="020B0604020202020204" pitchFamily="34" charset="0"/>
              </a:defRPr>
            </a:lvl9pPr>
          </a:lstStyle>
          <a:p>
            <a:pPr eaLnBrk="1" hangingPunct="1"/>
            <a:fld id="{8BE79A32-808C-475D-B0C3-391B11BA42BC}" type="slidenum">
              <a:rPr lang="cs-CZ" altLang="cs-CZ" sz="1200">
                <a:latin typeface="Trebuchet MS" panose="020B0603020202020204" pitchFamily="34" charset="0"/>
              </a:rPr>
              <a:pPr eaLnBrk="1" hangingPunct="1"/>
              <a:t>51</a:t>
            </a:fld>
            <a:endParaRPr lang="cs-CZ" altLang="cs-CZ" sz="1200">
              <a:latin typeface="Trebuchet MS" panose="020B0603020202020204" pitchFamily="34" charset="0"/>
            </a:endParaRPr>
          </a:p>
        </p:txBody>
      </p:sp>
    </p:spTree>
    <p:extLst>
      <p:ext uri="{BB962C8B-B14F-4D97-AF65-F5344CB8AC3E}">
        <p14:creationId xmlns:p14="http://schemas.microsoft.com/office/powerpoint/2010/main" val="20789487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Nadpis 1">
            <a:extLst>
              <a:ext uri="{FF2B5EF4-FFF2-40B4-BE49-F238E27FC236}">
                <a16:creationId xmlns:a16="http://schemas.microsoft.com/office/drawing/2014/main" id="{1507C9CC-3908-40FB-9AFC-C32E93504556}"/>
              </a:ext>
            </a:extLst>
          </p:cNvPr>
          <p:cNvSpPr>
            <a:spLocks noGrp="1"/>
          </p:cNvSpPr>
          <p:nvPr>
            <p:ph type="title"/>
          </p:nvPr>
        </p:nvSpPr>
        <p:spPr/>
        <p:txBody>
          <a:bodyPr/>
          <a:lstStyle/>
          <a:p>
            <a:endParaRPr lang="cs-CZ" altLang="cs-CZ"/>
          </a:p>
        </p:txBody>
      </p:sp>
      <p:sp>
        <p:nvSpPr>
          <p:cNvPr id="39939" name="Zástupný symbol pro obsah 2">
            <a:extLst>
              <a:ext uri="{FF2B5EF4-FFF2-40B4-BE49-F238E27FC236}">
                <a16:creationId xmlns:a16="http://schemas.microsoft.com/office/drawing/2014/main" id="{41CAD03F-036C-4BBB-940D-A22F71335D48}"/>
              </a:ext>
            </a:extLst>
          </p:cNvPr>
          <p:cNvSpPr>
            <a:spLocks noGrp="1"/>
          </p:cNvSpPr>
          <p:nvPr>
            <p:ph idx="1"/>
          </p:nvPr>
        </p:nvSpPr>
        <p:spPr/>
        <p:txBody>
          <a:bodyPr/>
          <a:lstStyle/>
          <a:p>
            <a:pPr algn="just"/>
            <a:r>
              <a:rPr lang="cs-CZ" altLang="cs-CZ" sz="1800" dirty="0"/>
              <a:t>zásada korespondence výkonu obsahu rozhodnutí, jehož se výkon dotýká</a:t>
            </a:r>
          </a:p>
          <a:p>
            <a:pPr algn="just">
              <a:buFont typeface="Wingdings" panose="05000000000000000000" pitchFamily="2" charset="2"/>
              <a:buNone/>
            </a:pPr>
            <a:endParaRPr lang="cs-CZ" altLang="cs-CZ" sz="1800" dirty="0"/>
          </a:p>
          <a:p>
            <a:pPr lvl="1" algn="just"/>
            <a:r>
              <a:rPr lang="cs-CZ" altLang="cs-CZ" sz="1600" dirty="0"/>
              <a:t>podmíněné propuštění po výkonu 1/3, 1/2 (u přečinu i dříve), 2/3, 20 (30) let (§ 88 </a:t>
            </a:r>
            <a:r>
              <a:rPr lang="cs-CZ" altLang="cs-CZ" sz="1600" dirty="0" err="1"/>
              <a:t>TrZ</a:t>
            </a:r>
            <a:r>
              <a:rPr lang="cs-CZ" altLang="cs-CZ" sz="1600" dirty="0"/>
              <a:t>)</a:t>
            </a:r>
          </a:p>
          <a:p>
            <a:pPr lvl="1" algn="just"/>
            <a:r>
              <a:rPr lang="cs-CZ" altLang="cs-CZ" sz="1600" dirty="0"/>
              <a:t>upuštění od výkonu  TOS  - § 327 </a:t>
            </a:r>
            <a:r>
              <a:rPr lang="cs-CZ" altLang="cs-CZ" sz="1600" dirty="0" err="1"/>
              <a:t>TrŘ</a:t>
            </a:r>
            <a:endParaRPr lang="cs-CZ" altLang="cs-CZ" sz="1600" dirty="0"/>
          </a:p>
          <a:p>
            <a:pPr marL="1200150" lvl="2" indent="-285750" algn="just">
              <a:buFont typeface="Arial" panose="020B0604020202020204" pitchFamily="34" charset="0"/>
              <a:buChar char="•"/>
            </a:pPr>
            <a:r>
              <a:rPr lang="cs-CZ" altLang="cs-CZ" sz="1400" dirty="0"/>
              <a:t>odsouzený  bude předán na základě mezinárodního nebo evropského zatýkacího rozkazu nebo vyhoštěn </a:t>
            </a:r>
          </a:p>
          <a:p>
            <a:pPr marL="1200150" lvl="2" indent="-285750" algn="just">
              <a:buFont typeface="Arial" panose="020B0604020202020204" pitchFamily="34" charset="0"/>
              <a:buChar char="•"/>
            </a:pPr>
            <a:r>
              <a:rPr lang="cs-CZ" altLang="cs-CZ" sz="1400" dirty="0"/>
              <a:t>onemocněl nevyléčitelnou  životu nebezpečnou nemocí (duševní nemocí)</a:t>
            </a:r>
          </a:p>
          <a:p>
            <a:pPr lvl="1" algn="just">
              <a:buFont typeface="Wingdings" panose="05000000000000000000" pitchFamily="2" charset="2"/>
              <a:buNone/>
            </a:pPr>
            <a:endParaRPr lang="cs-CZ" altLang="cs-CZ" sz="1600" dirty="0"/>
          </a:p>
          <a:p>
            <a:pPr algn="just"/>
            <a:r>
              <a:rPr lang="cs-CZ" altLang="cs-CZ" sz="1800" dirty="0"/>
              <a:t>zásada výchovného vlivu výkonu </a:t>
            </a:r>
          </a:p>
          <a:p>
            <a:pPr lvl="1" algn="just"/>
            <a:r>
              <a:rPr lang="cs-CZ" altLang="cs-CZ" sz="1600" dirty="0"/>
              <a:t>účel trestu </a:t>
            </a:r>
          </a:p>
          <a:p>
            <a:pPr lvl="1" algn="just">
              <a:buFont typeface="Wingdings" panose="05000000000000000000" pitchFamily="2" charset="2"/>
              <a:buNone/>
            </a:pPr>
            <a:endParaRPr lang="cs-CZ" altLang="cs-CZ" sz="1600" dirty="0"/>
          </a:p>
          <a:p>
            <a:pPr algn="just"/>
            <a:r>
              <a:rPr lang="cs-CZ" altLang="cs-CZ" sz="1800" dirty="0"/>
              <a:t>zásada kontroly výkonu </a:t>
            </a:r>
          </a:p>
          <a:p>
            <a:pPr lvl="1" algn="just"/>
            <a:r>
              <a:rPr lang="cs-CZ" altLang="cs-CZ" sz="1600" dirty="0"/>
              <a:t>oprávnění státního zástupce  KSZ, v jehož obvodu je  trest vykonáván </a:t>
            </a:r>
          </a:p>
          <a:p>
            <a:endParaRPr lang="cs-CZ" altLang="cs-CZ" dirty="0"/>
          </a:p>
          <a:p>
            <a:endParaRPr lang="cs-CZ" altLang="cs-CZ" dirty="0"/>
          </a:p>
        </p:txBody>
      </p:sp>
      <p:sp>
        <p:nvSpPr>
          <p:cNvPr id="6" name="Zástupný symbol pro číslo snímku 5">
            <a:extLst>
              <a:ext uri="{FF2B5EF4-FFF2-40B4-BE49-F238E27FC236}">
                <a16:creationId xmlns:a16="http://schemas.microsoft.com/office/drawing/2014/main" id="{916B8BB6-AC1B-4FCD-BE68-6476D0CD6FF4}"/>
              </a:ext>
            </a:extLst>
          </p:cNvPr>
          <p:cNvSpPr>
            <a:spLocks noGrp="1"/>
          </p:cNvSpPr>
          <p:nvPr>
            <p:ph type="sldNum" sz="quarter" idx="11"/>
          </p:nvPr>
        </p:nvSpPr>
        <p:spPr/>
        <p:txBody>
          <a:bodyPr/>
          <a:lstStyle>
            <a:lvl1pPr eaLnBrk="0" hangingPunct="0">
              <a:defRPr sz="1600" b="1">
                <a:solidFill>
                  <a:schemeClr val="tx1"/>
                </a:solidFill>
                <a:latin typeface="Arial" panose="020B0604020202020204" pitchFamily="34" charset="0"/>
              </a:defRPr>
            </a:lvl1pPr>
            <a:lvl2pPr marL="742950" indent="-285750" eaLnBrk="0" hangingPunct="0">
              <a:defRPr sz="1600" b="1">
                <a:solidFill>
                  <a:schemeClr val="tx1"/>
                </a:solidFill>
                <a:latin typeface="Arial" panose="020B0604020202020204" pitchFamily="34" charset="0"/>
              </a:defRPr>
            </a:lvl2pPr>
            <a:lvl3pPr marL="1143000" indent="-228600" eaLnBrk="0" hangingPunct="0">
              <a:defRPr sz="1600" b="1">
                <a:solidFill>
                  <a:schemeClr val="tx1"/>
                </a:solidFill>
                <a:latin typeface="Arial" panose="020B0604020202020204" pitchFamily="34" charset="0"/>
              </a:defRPr>
            </a:lvl3pPr>
            <a:lvl4pPr marL="1600200" indent="-228600" eaLnBrk="0" hangingPunct="0">
              <a:defRPr sz="1600" b="1">
                <a:solidFill>
                  <a:schemeClr val="tx1"/>
                </a:solidFill>
                <a:latin typeface="Arial" panose="020B0604020202020204" pitchFamily="34" charset="0"/>
              </a:defRPr>
            </a:lvl4pPr>
            <a:lvl5pPr marL="2057400" indent="-228600" eaLnBrk="0" hangingPunct="0">
              <a:defRPr sz="1600" b="1">
                <a:solidFill>
                  <a:schemeClr val="tx1"/>
                </a:solidFill>
                <a:latin typeface="Arial" panose="020B0604020202020204" pitchFamily="34" charset="0"/>
              </a:defRPr>
            </a:lvl5pPr>
            <a:lvl6pPr marL="2514600" indent="-228600" algn="r" eaLnBrk="0" fontAlgn="base" hangingPunct="0">
              <a:spcBef>
                <a:spcPct val="0"/>
              </a:spcBef>
              <a:spcAft>
                <a:spcPct val="0"/>
              </a:spcAft>
              <a:defRPr sz="1600" b="1">
                <a:solidFill>
                  <a:schemeClr val="tx1"/>
                </a:solidFill>
                <a:latin typeface="Arial" panose="020B0604020202020204" pitchFamily="34" charset="0"/>
              </a:defRPr>
            </a:lvl6pPr>
            <a:lvl7pPr marL="2971800" indent="-228600" algn="r" eaLnBrk="0" fontAlgn="base" hangingPunct="0">
              <a:spcBef>
                <a:spcPct val="0"/>
              </a:spcBef>
              <a:spcAft>
                <a:spcPct val="0"/>
              </a:spcAft>
              <a:defRPr sz="1600" b="1">
                <a:solidFill>
                  <a:schemeClr val="tx1"/>
                </a:solidFill>
                <a:latin typeface="Arial" panose="020B0604020202020204" pitchFamily="34" charset="0"/>
              </a:defRPr>
            </a:lvl7pPr>
            <a:lvl8pPr marL="3429000" indent="-228600" algn="r" eaLnBrk="0" fontAlgn="base" hangingPunct="0">
              <a:spcBef>
                <a:spcPct val="0"/>
              </a:spcBef>
              <a:spcAft>
                <a:spcPct val="0"/>
              </a:spcAft>
              <a:defRPr sz="1600" b="1">
                <a:solidFill>
                  <a:schemeClr val="tx1"/>
                </a:solidFill>
                <a:latin typeface="Arial" panose="020B0604020202020204" pitchFamily="34" charset="0"/>
              </a:defRPr>
            </a:lvl8pPr>
            <a:lvl9pPr marL="3886200" indent="-228600" algn="r" eaLnBrk="0" fontAlgn="base" hangingPunct="0">
              <a:spcBef>
                <a:spcPct val="0"/>
              </a:spcBef>
              <a:spcAft>
                <a:spcPct val="0"/>
              </a:spcAft>
              <a:defRPr sz="1600" b="1">
                <a:solidFill>
                  <a:schemeClr val="tx1"/>
                </a:solidFill>
                <a:latin typeface="Arial" panose="020B0604020202020204" pitchFamily="34" charset="0"/>
              </a:defRPr>
            </a:lvl9pPr>
          </a:lstStyle>
          <a:p>
            <a:pPr eaLnBrk="1" hangingPunct="1"/>
            <a:fld id="{85BCF7D2-AF01-45A1-AC2C-3C6FA54B3989}" type="slidenum">
              <a:rPr lang="cs-CZ" altLang="cs-CZ" sz="1200">
                <a:latin typeface="Trebuchet MS" panose="020B0603020202020204" pitchFamily="34" charset="0"/>
              </a:rPr>
              <a:pPr eaLnBrk="1" hangingPunct="1"/>
              <a:t>52</a:t>
            </a:fld>
            <a:endParaRPr lang="cs-CZ" altLang="cs-CZ" sz="1200">
              <a:latin typeface="Trebuchet MS" panose="020B0603020202020204" pitchFamily="34" charset="0"/>
            </a:endParaRPr>
          </a:p>
        </p:txBody>
      </p:sp>
    </p:spTree>
    <p:extLst>
      <p:ext uri="{BB962C8B-B14F-4D97-AF65-F5344CB8AC3E}">
        <p14:creationId xmlns:p14="http://schemas.microsoft.com/office/powerpoint/2010/main" val="398548135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62477F86-F177-44C3-BC18-354CB5E94E92}"/>
              </a:ext>
            </a:extLst>
          </p:cNvPr>
          <p:cNvSpPr>
            <a:spLocks noGrp="1"/>
          </p:cNvSpPr>
          <p:nvPr>
            <p:ph type="sldNum" sz="quarter" idx="11"/>
          </p:nvPr>
        </p:nvSpPr>
        <p:spPr/>
        <p:txBody>
          <a:bodyPr/>
          <a:lstStyle/>
          <a:p>
            <a:fld id="{0970407D-EE58-4A0B-824B-1D3AE42DD9CF}" type="slidenum">
              <a:rPr lang="cs-CZ" altLang="cs-CZ" smtClean="0"/>
              <a:pPr/>
              <a:t>53</a:t>
            </a:fld>
            <a:endParaRPr lang="cs-CZ" altLang="cs-CZ" dirty="0"/>
          </a:p>
        </p:txBody>
      </p:sp>
      <p:sp>
        <p:nvSpPr>
          <p:cNvPr id="3" name="Nadpis 2">
            <a:extLst>
              <a:ext uri="{FF2B5EF4-FFF2-40B4-BE49-F238E27FC236}">
                <a16:creationId xmlns:a16="http://schemas.microsoft.com/office/drawing/2014/main" id="{BE91BE54-7B22-4FF5-9CF9-06413A14FC79}"/>
              </a:ext>
            </a:extLst>
          </p:cNvPr>
          <p:cNvSpPr>
            <a:spLocks noGrp="1"/>
          </p:cNvSpPr>
          <p:nvPr>
            <p:ph type="title"/>
          </p:nvPr>
        </p:nvSpPr>
        <p:spPr/>
        <p:txBody>
          <a:bodyPr/>
          <a:lstStyle/>
          <a:p>
            <a:pPr algn="ctr"/>
            <a:r>
              <a:rPr lang="cs-CZ" altLang="cs-CZ" dirty="0"/>
              <a:t>Řízení po zrušení rozhodnutí nálezem Ústavního soudu </a:t>
            </a:r>
            <a:endParaRPr lang="cs-CZ" dirty="0"/>
          </a:p>
        </p:txBody>
      </p:sp>
      <p:sp>
        <p:nvSpPr>
          <p:cNvPr id="4" name="Zástupný obsah 3">
            <a:extLst>
              <a:ext uri="{FF2B5EF4-FFF2-40B4-BE49-F238E27FC236}">
                <a16:creationId xmlns:a16="http://schemas.microsoft.com/office/drawing/2014/main" id="{E1F7890D-35D8-454C-A7CC-E0F2A4BAF2B9}"/>
              </a:ext>
            </a:extLst>
          </p:cNvPr>
          <p:cNvSpPr>
            <a:spLocks noGrp="1"/>
          </p:cNvSpPr>
          <p:nvPr>
            <p:ph idx="1"/>
          </p:nvPr>
        </p:nvSpPr>
        <p:spPr/>
        <p:txBody>
          <a:bodyPr/>
          <a:lstStyle/>
          <a:p>
            <a:pPr algn="just"/>
            <a:endParaRPr lang="cs-CZ" altLang="cs-CZ" sz="1800" dirty="0"/>
          </a:p>
          <a:p>
            <a:pPr algn="just"/>
            <a:r>
              <a:rPr lang="cs-CZ" altLang="cs-CZ" sz="1800" dirty="0"/>
              <a:t>§ 314h a násl. </a:t>
            </a:r>
            <a:r>
              <a:rPr lang="cs-CZ" altLang="cs-CZ" sz="1800" dirty="0" err="1"/>
              <a:t>TrŘ</a:t>
            </a:r>
            <a:r>
              <a:rPr lang="cs-CZ" altLang="cs-CZ" sz="1800" dirty="0"/>
              <a:t> - jeho účelem je náprava ústavnosti porušené nezákonným rozhodnutím nebo zákaz provádět jiné nezákonné zásahy orgánu veřejné moci</a:t>
            </a:r>
          </a:p>
          <a:p>
            <a:pPr algn="just"/>
            <a:endParaRPr lang="cs-CZ" altLang="cs-CZ" sz="1800" dirty="0"/>
          </a:p>
          <a:p>
            <a:pPr lvl="1" algn="just"/>
            <a:r>
              <a:rPr lang="cs-CZ" altLang="cs-CZ" sz="1600" dirty="0"/>
              <a:t>jeho typickým projevem je zásada kontinuity řízení, tj. v řízení pokračovat v tom stadiu, které bezprostředně předcházelo vydání zrušeného rozhodnutí</a:t>
            </a:r>
          </a:p>
          <a:p>
            <a:pPr algn="just"/>
            <a:endParaRPr lang="cs-CZ" altLang="cs-CZ" sz="1600" dirty="0"/>
          </a:p>
          <a:p>
            <a:pPr lvl="1" algn="just"/>
            <a:r>
              <a:rPr lang="cs-CZ" altLang="cs-CZ" sz="1600" dirty="0"/>
              <a:t>nezbytnost respektovat obsah zrušovacího nálezu </a:t>
            </a:r>
          </a:p>
          <a:p>
            <a:pPr marL="72000" indent="0">
              <a:buNone/>
            </a:pPr>
            <a:endParaRPr lang="cs-CZ" dirty="0"/>
          </a:p>
        </p:txBody>
      </p:sp>
    </p:spTree>
    <p:extLst>
      <p:ext uri="{BB962C8B-B14F-4D97-AF65-F5344CB8AC3E}">
        <p14:creationId xmlns:p14="http://schemas.microsoft.com/office/powerpoint/2010/main" val="81783640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Výslech obviněného - § 90 a násl. TŘ</a:t>
            </a:r>
          </a:p>
        </p:txBody>
      </p:sp>
      <p:sp>
        <p:nvSpPr>
          <p:cNvPr id="3" name="Zástupný symbol pro obsah 2"/>
          <p:cNvSpPr>
            <a:spLocks noGrp="1"/>
          </p:cNvSpPr>
          <p:nvPr>
            <p:ph idx="1"/>
          </p:nvPr>
        </p:nvSpPr>
        <p:spPr/>
        <p:txBody>
          <a:bodyPr/>
          <a:lstStyle/>
          <a:p>
            <a:pPr algn="just">
              <a:lnSpc>
                <a:spcPct val="100000"/>
              </a:lnSpc>
            </a:pPr>
            <a:endParaRPr lang="cs-CZ" sz="1600" dirty="0"/>
          </a:p>
          <a:p>
            <a:pPr algn="just">
              <a:lnSpc>
                <a:spcPct val="100000"/>
              </a:lnSpc>
            </a:pPr>
            <a:r>
              <a:rPr lang="cs-CZ" sz="1600" dirty="0"/>
              <a:t>obviněným může být FO i PO, proti které bylo dle § 160/1 TŘ zahájeno trestní stíhání</a:t>
            </a:r>
          </a:p>
          <a:p>
            <a:pPr algn="just">
              <a:lnSpc>
                <a:spcPct val="100000"/>
              </a:lnSpc>
            </a:pPr>
            <a:endParaRPr lang="cs-CZ" sz="1600" dirty="0"/>
          </a:p>
          <a:p>
            <a:pPr lvl="1" algn="just"/>
            <a:r>
              <a:rPr lang="cs-CZ" sz="1500" dirty="0"/>
              <a:t>neplatí fikce doručení dle § 64/4,5 TŘ; jak bych mohl realizovat svoje právo na obhajobu, když bych uvedené rozhodnutí nepřevzal</a:t>
            </a:r>
          </a:p>
          <a:p>
            <a:pPr algn="just">
              <a:lnSpc>
                <a:spcPct val="100000"/>
              </a:lnSpc>
            </a:pPr>
            <a:endParaRPr lang="cs-CZ" sz="1600" dirty="0"/>
          </a:p>
          <a:p>
            <a:pPr algn="just">
              <a:lnSpc>
                <a:spcPct val="100000"/>
              </a:lnSpc>
            </a:pPr>
            <a:r>
              <a:rPr lang="cs-CZ" sz="1600" dirty="0"/>
              <a:t>výpověď obviněného je pouze výpověď, která byl učiněna po zahájení trestního stíhání, a nikoliv vysvětlení podezřelého dle § 158/3a TŘ, výpověď zadrženého podezřelého dle § 76/3,5 TŘ, výpověď podezřelého ve zkráceném přípravném řízení  dle § 179b/3 TŘ </a:t>
            </a:r>
          </a:p>
          <a:p>
            <a:pPr algn="just">
              <a:lnSpc>
                <a:spcPct val="100000"/>
              </a:lnSpc>
            </a:pPr>
            <a:endParaRPr lang="cs-CZ" sz="1600" dirty="0"/>
          </a:p>
          <a:p>
            <a:pPr algn="just">
              <a:lnSpc>
                <a:spcPct val="100000"/>
              </a:lnSpc>
            </a:pPr>
            <a:r>
              <a:rPr lang="cs-CZ" sz="1600" dirty="0"/>
              <a:t>způsobilost být obviněným  a vypovídat  v trestním řízením není nikterak omezena, ani se neváže na způsobilost být pachatelem trestného činu </a:t>
            </a:r>
          </a:p>
          <a:p>
            <a:pPr algn="just">
              <a:lnSpc>
                <a:spcPct val="100000"/>
              </a:lnSpc>
            </a:pPr>
            <a:endParaRPr lang="cs-CZ" sz="1600" dirty="0"/>
          </a:p>
          <a:p>
            <a:pPr lvl="1" algn="just"/>
            <a:r>
              <a:rPr lang="cs-CZ" sz="1500" dirty="0"/>
              <a:t>i osoba omezená na svéprávnosti, pokud byla obviněna, může vypovídat – k tomuto jejím stavu pak samozřejmě musí přihlédnout v rámci taktiky prováděného výslechu</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54</a:t>
            </a:fld>
            <a:endParaRPr lang="cs-CZ" altLang="cs-CZ"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Tzv. poučovací povinnost </a:t>
            </a:r>
          </a:p>
        </p:txBody>
      </p:sp>
      <p:sp>
        <p:nvSpPr>
          <p:cNvPr id="3" name="Zástupný symbol pro obsah 2"/>
          <p:cNvSpPr>
            <a:spLocks noGrp="1"/>
          </p:cNvSpPr>
          <p:nvPr>
            <p:ph idx="1"/>
          </p:nvPr>
        </p:nvSpPr>
        <p:spPr/>
        <p:txBody>
          <a:bodyPr/>
          <a:lstStyle/>
          <a:p>
            <a:pPr algn="just">
              <a:lnSpc>
                <a:spcPct val="100000"/>
              </a:lnSpc>
            </a:pPr>
            <a:r>
              <a:rPr lang="cs-CZ" sz="1600" dirty="0"/>
              <a:t>obviněný má právo vyjádřit se ke všem skutečnostem, které se mu kladou za vinu, a k důkazům o nich, není však povinen vypovídat (právo mlčet) </a:t>
            </a:r>
          </a:p>
          <a:p>
            <a:pPr algn="just">
              <a:lnSpc>
                <a:spcPct val="100000"/>
              </a:lnSpc>
            </a:pPr>
            <a:endParaRPr lang="cs-CZ" sz="1600" dirty="0"/>
          </a:p>
          <a:p>
            <a:pPr algn="just">
              <a:lnSpc>
                <a:spcPct val="100000"/>
              </a:lnSpc>
            </a:pPr>
            <a:r>
              <a:rPr lang="cs-CZ" sz="1600" dirty="0"/>
              <a:t>obviněný nesmí být žádným způsobem  donucován  k výpovědi nebo doznání </a:t>
            </a:r>
          </a:p>
          <a:p>
            <a:pPr algn="just">
              <a:lnSpc>
                <a:spcPct val="100000"/>
              </a:lnSpc>
            </a:pPr>
            <a:endParaRPr lang="cs-CZ" sz="1600" dirty="0"/>
          </a:p>
          <a:p>
            <a:pPr algn="just">
              <a:lnSpc>
                <a:spcPct val="100000"/>
              </a:lnSpc>
            </a:pPr>
            <a:r>
              <a:rPr lang="cs-CZ" sz="1600" dirty="0"/>
              <a:t>není jeho povinností dokazovat svoji nevinu </a:t>
            </a:r>
          </a:p>
          <a:p>
            <a:pPr lvl="1" algn="just"/>
            <a:r>
              <a:rPr lang="cs-CZ" sz="1500" dirty="0"/>
              <a:t>neplatí princip „qui tacet (</a:t>
            </a:r>
            <a:r>
              <a:rPr lang="cs-CZ" sz="1500" dirty="0" err="1"/>
              <a:t>ubi</a:t>
            </a:r>
            <a:r>
              <a:rPr lang="cs-CZ" sz="1500" dirty="0"/>
              <a:t> </a:t>
            </a:r>
            <a:r>
              <a:rPr lang="cs-CZ" sz="1500" dirty="0" err="1"/>
              <a:t>loqui</a:t>
            </a:r>
            <a:r>
              <a:rPr lang="cs-CZ" sz="1500" dirty="0"/>
              <a:t> </a:t>
            </a:r>
            <a:r>
              <a:rPr lang="cs-CZ" sz="1500" dirty="0" err="1"/>
              <a:t>potuit</a:t>
            </a:r>
            <a:r>
              <a:rPr lang="cs-CZ" sz="1500" dirty="0"/>
              <a:t> et </a:t>
            </a:r>
            <a:r>
              <a:rPr lang="cs-CZ" sz="1500" dirty="0" err="1"/>
              <a:t>debuit</a:t>
            </a:r>
            <a:r>
              <a:rPr lang="cs-CZ" sz="1500" dirty="0"/>
              <a:t>) </a:t>
            </a:r>
            <a:r>
              <a:rPr lang="cs-CZ" sz="1500" dirty="0" err="1"/>
              <a:t>consentire</a:t>
            </a:r>
            <a:r>
              <a:rPr lang="cs-CZ" sz="1500" dirty="0"/>
              <a:t> </a:t>
            </a:r>
            <a:r>
              <a:rPr lang="cs-CZ" sz="1500" dirty="0" err="1"/>
              <a:t>videtur</a:t>
            </a:r>
            <a:r>
              <a:rPr lang="cs-CZ" sz="1500" dirty="0"/>
              <a:t>“ [„kdo mlčí (když mluvit mohl a měl), zřejmě souhlasí.“] - papež Bonifác VIII. (1235-1303) - mlčení obviněného nelze připočítat k jeho tíži </a:t>
            </a:r>
          </a:p>
          <a:p>
            <a:pPr lvl="1" algn="just"/>
            <a:endParaRPr lang="cs-CZ" sz="1500" dirty="0"/>
          </a:p>
          <a:p>
            <a:pPr lvl="1" algn="just"/>
            <a:r>
              <a:rPr lang="it-IT" sz="1500" dirty="0"/>
              <a:t>nemo tenetur seipsum accusare </a:t>
            </a:r>
            <a:r>
              <a:rPr lang="cs-CZ" sz="1500" dirty="0"/>
              <a:t> (nikdo není povinen sám sebe obviňovat); </a:t>
            </a:r>
            <a:r>
              <a:rPr lang="cs-CZ" sz="1500" dirty="0" err="1"/>
              <a:t>nemo</a:t>
            </a:r>
            <a:r>
              <a:rPr lang="cs-CZ" sz="1500" dirty="0"/>
              <a:t> </a:t>
            </a:r>
            <a:r>
              <a:rPr lang="cs-CZ" sz="1500" dirty="0" err="1"/>
              <a:t>tenetur</a:t>
            </a:r>
            <a:r>
              <a:rPr lang="cs-CZ" sz="1500" dirty="0"/>
              <a:t>  prodere </a:t>
            </a:r>
            <a:r>
              <a:rPr lang="cs-CZ" sz="1500" dirty="0" err="1"/>
              <a:t>seipsum</a:t>
            </a:r>
            <a:r>
              <a:rPr lang="cs-CZ" sz="1500" dirty="0"/>
              <a:t> (nikdo není povinen sám sebe zrazovat) – na rozdíl od svědka není obviněný povinen vypovídat </a:t>
            </a:r>
          </a:p>
          <a:p>
            <a:pPr algn="just">
              <a:lnSpc>
                <a:spcPct val="100000"/>
              </a:lnSpc>
            </a:pPr>
            <a:endParaRPr lang="cs-CZ" sz="1600" dirty="0"/>
          </a:p>
          <a:p>
            <a:pPr algn="just">
              <a:lnSpc>
                <a:spcPct val="100000"/>
              </a:lnSpc>
            </a:pPr>
            <a:r>
              <a:rPr lang="cs-CZ" sz="1600" dirty="0"/>
              <a:t>může uvádět okolnosti a důkazy sloužící k jeho obhajobě (tj. právo lhát) </a:t>
            </a:r>
          </a:p>
          <a:p>
            <a:pPr marL="72000" indent="0" algn="just">
              <a:lnSpc>
                <a:spcPct val="100000"/>
              </a:lnSpc>
              <a:buNone/>
            </a:pPr>
            <a:endParaRPr lang="cs-CZ" sz="1600" dirty="0"/>
          </a:p>
          <a:p>
            <a:pPr lvl="1" algn="just"/>
            <a:r>
              <a:rPr lang="cs-CZ" sz="1500" dirty="0"/>
              <a:t>trestný čin křivé obvinění (§ 345 TZ), pomluva (184 TZ)</a:t>
            </a:r>
          </a:p>
          <a:p>
            <a:pPr algn="just"/>
            <a:endParaRPr lang="cs-CZ" sz="1600" dirty="0"/>
          </a:p>
          <a:p>
            <a:pPr algn="just"/>
            <a:endParaRPr lang="cs-CZ" sz="16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55</a:t>
            </a:fld>
            <a:endParaRPr lang="cs-CZ" altLang="cs-CZ"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r>
              <a:rPr lang="cs-CZ" sz="1600" dirty="0"/>
              <a:t>monologická část výslechu </a:t>
            </a:r>
          </a:p>
          <a:p>
            <a:pPr lvl="1"/>
            <a:endParaRPr lang="cs-CZ" sz="1600" dirty="0"/>
          </a:p>
          <a:p>
            <a:pPr lvl="1"/>
            <a:r>
              <a:rPr lang="cs-CZ" sz="1600" dirty="0"/>
              <a:t>právo nahlédnout do svých písemných poznámek</a:t>
            </a:r>
          </a:p>
          <a:p>
            <a:pPr>
              <a:lnSpc>
                <a:spcPct val="100000"/>
              </a:lnSpc>
            </a:pPr>
            <a:endParaRPr lang="cs-CZ" sz="1600" dirty="0"/>
          </a:p>
          <a:p>
            <a:pPr>
              <a:lnSpc>
                <a:spcPct val="100000"/>
              </a:lnSpc>
            </a:pPr>
            <a:r>
              <a:rPr lang="cs-CZ" sz="1600" dirty="0"/>
              <a:t>dialogická část výslechu </a:t>
            </a:r>
          </a:p>
          <a:p>
            <a:pPr lvl="1" algn="just">
              <a:defRPr/>
            </a:pPr>
            <a:endParaRPr lang="cs-CZ" altLang="cs-CZ" sz="1500" dirty="0">
              <a:latin typeface="Arial" charset="0"/>
              <a:cs typeface="Arial" charset="0"/>
            </a:endParaRPr>
          </a:p>
          <a:p>
            <a:pPr lvl="1" algn="just">
              <a:defRPr/>
            </a:pPr>
            <a:r>
              <a:rPr lang="cs-CZ" altLang="cs-CZ" sz="1500" dirty="0">
                <a:latin typeface="Arial" charset="0"/>
                <a:cs typeface="Arial" charset="0"/>
              </a:rPr>
              <a:t>zákaz kladení  sugestivních otázek – 92/3 TŘ - tazatel do otázky vkládá zjevně či skrytě to, co chce slyšet, tazatel se ptá na to, co by se mělo zjistit až z výslechu a naznačujeme mu odpověď </a:t>
            </a:r>
          </a:p>
          <a:p>
            <a:pPr lvl="1" algn="just">
              <a:defRPr/>
            </a:pPr>
            <a:endParaRPr lang="cs-CZ" altLang="cs-CZ" sz="1500" dirty="0">
              <a:latin typeface="Arial" charset="0"/>
              <a:cs typeface="Arial" charset="0"/>
            </a:endParaRPr>
          </a:p>
          <a:p>
            <a:pPr lvl="1" algn="just">
              <a:defRPr/>
            </a:pPr>
            <a:r>
              <a:rPr lang="cs-CZ" sz="1600" dirty="0"/>
              <a:t>„je v rozporu s § 92/3 TŘ, je-li obviněný při kladení otázek za účelem doplnění výpovědi nebo k odstranění neúplností, nejasností a rozporů přesvědčován, že jeho výpověď je nepravdivá a je mu předstírán názor vyslýchajícího na obsah výpovědi s cílem přizpůsobit výpověď obviněného tak, aby byla v souladu s výsledky místního ohledání a pitvy, které jsou známy vyslýchajícímu“ (11 </a:t>
            </a:r>
            <a:r>
              <a:rPr lang="cs-CZ" sz="1600" dirty="0" err="1"/>
              <a:t>Tz</a:t>
            </a:r>
            <a:r>
              <a:rPr lang="cs-CZ" sz="1600" dirty="0"/>
              <a:t> 29/68)</a:t>
            </a:r>
          </a:p>
          <a:p>
            <a:pPr lvl="1" algn="just">
              <a:defRPr/>
            </a:pPr>
            <a:endParaRPr lang="cs-CZ" altLang="cs-CZ" sz="1600" dirty="0">
              <a:latin typeface="Arial" charset="0"/>
              <a:cs typeface="Arial" charset="0"/>
            </a:endParaRPr>
          </a:p>
          <a:p>
            <a:pPr lvl="1" algn="just">
              <a:defRPr/>
            </a:pPr>
            <a:r>
              <a:rPr lang="cs-CZ" altLang="cs-CZ" sz="1600" dirty="0">
                <a:latin typeface="Arial" charset="0"/>
                <a:cs typeface="Arial" charset="0"/>
              </a:rPr>
              <a:t>obviněný se nevyjádřil k tomu, kdy k jednání došlo, ale tazatel se ptá „takže říkáte, že se to stalo v pátek“, i když obviněný se k ničemu takovému nevyjádřil </a:t>
            </a:r>
            <a:endParaRPr lang="cs-CZ" altLang="cs-CZ" sz="1500" dirty="0">
              <a:latin typeface="Arial" charset="0"/>
              <a:cs typeface="Arial" charset="0"/>
            </a:endParaRPr>
          </a:p>
          <a:p>
            <a:pPr marL="324000" lvl="1" indent="0" algn="just">
              <a:buNone/>
              <a:defRPr/>
            </a:pPr>
            <a:endParaRPr lang="cs-CZ" altLang="cs-CZ" sz="1600" dirty="0">
              <a:latin typeface="Arial" charset="0"/>
              <a:cs typeface="Arial" charset="0"/>
            </a:endParaRPr>
          </a:p>
          <a:p>
            <a:endParaRPr lang="cs-CZ" sz="1600" dirty="0"/>
          </a:p>
          <a:p>
            <a:pPr algn="just">
              <a:defRPr/>
            </a:pPr>
            <a:endParaRPr lang="cs-CZ" altLang="cs-CZ" sz="1700" dirty="0">
              <a:latin typeface="Arial" charset="0"/>
              <a:cs typeface="Arial" charset="0"/>
            </a:endParaRP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56</a:t>
            </a:fld>
            <a:endParaRPr lang="cs-CZ" altLang="cs-CZ"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C864BE71-4A26-48C5-A824-6F40904E8C4D}"/>
              </a:ext>
            </a:extLst>
          </p:cNvPr>
          <p:cNvSpPr>
            <a:spLocks noGrp="1"/>
          </p:cNvSpPr>
          <p:nvPr>
            <p:ph type="sldNum" sz="quarter" idx="11"/>
          </p:nvPr>
        </p:nvSpPr>
        <p:spPr/>
        <p:txBody>
          <a:bodyPr/>
          <a:lstStyle/>
          <a:p>
            <a:fld id="{0970407D-EE58-4A0B-824B-1D3AE42DD9CF}" type="slidenum">
              <a:rPr lang="cs-CZ" altLang="cs-CZ" smtClean="0"/>
              <a:pPr/>
              <a:t>57</a:t>
            </a:fld>
            <a:endParaRPr lang="cs-CZ" altLang="cs-CZ" dirty="0"/>
          </a:p>
        </p:txBody>
      </p:sp>
      <p:sp>
        <p:nvSpPr>
          <p:cNvPr id="3" name="Nadpis 2">
            <a:extLst>
              <a:ext uri="{FF2B5EF4-FFF2-40B4-BE49-F238E27FC236}">
                <a16:creationId xmlns:a16="http://schemas.microsoft.com/office/drawing/2014/main" id="{AC740325-9030-4DE9-B9CF-DB4B8756FF8F}"/>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3AD5D929-A617-48FE-B361-8964106F92B3}"/>
              </a:ext>
            </a:extLst>
          </p:cNvPr>
          <p:cNvSpPr>
            <a:spLocks noGrp="1"/>
          </p:cNvSpPr>
          <p:nvPr>
            <p:ph idx="1"/>
          </p:nvPr>
        </p:nvSpPr>
        <p:spPr/>
        <p:txBody>
          <a:bodyPr/>
          <a:lstStyle/>
          <a:p>
            <a:pPr lvl="1" algn="just">
              <a:defRPr/>
            </a:pPr>
            <a:endParaRPr lang="cs-CZ" altLang="cs-CZ" sz="1500" dirty="0">
              <a:latin typeface="Arial" charset="0"/>
              <a:cs typeface="Arial" charset="0"/>
            </a:endParaRPr>
          </a:p>
          <a:p>
            <a:pPr lvl="1" algn="just">
              <a:defRPr/>
            </a:pPr>
            <a:r>
              <a:rPr lang="cs-CZ" altLang="cs-CZ" sz="1500" dirty="0">
                <a:latin typeface="Arial" charset="0"/>
                <a:cs typeface="Arial" charset="0"/>
              </a:rPr>
              <a:t>zákaz kladení </a:t>
            </a:r>
            <a:r>
              <a:rPr lang="cs-CZ" altLang="cs-CZ" sz="1500" dirty="0" err="1">
                <a:latin typeface="Arial" charset="0"/>
                <a:cs typeface="Arial" charset="0"/>
              </a:rPr>
              <a:t>kapciozních</a:t>
            </a:r>
            <a:r>
              <a:rPr lang="cs-CZ" altLang="cs-CZ" sz="1500" dirty="0">
                <a:latin typeface="Arial" charset="0"/>
                <a:cs typeface="Arial" charset="0"/>
              </a:rPr>
              <a:t> otázek - § 92/3 TŘ - otázka obsahuje úskočné,  nepravdivé nebo klamavé skutečnosti,  tazatel v otázce předkládá doposud nepotvrzené skutečnosti a svádí tím, aby obviněný, aniž by si to uvědomil, odpověděl to, co   chce tazatel slyšet</a:t>
            </a:r>
          </a:p>
          <a:p>
            <a:pPr lvl="1" algn="just">
              <a:defRPr/>
            </a:pPr>
            <a:endParaRPr lang="cs-CZ" altLang="cs-CZ" sz="1500" dirty="0">
              <a:latin typeface="Arial" charset="0"/>
              <a:cs typeface="Arial" charset="0"/>
            </a:endParaRPr>
          </a:p>
          <a:p>
            <a:pPr lvl="1" algn="just">
              <a:defRPr/>
            </a:pPr>
            <a:r>
              <a:rPr lang="cs-CZ" altLang="cs-CZ" sz="1500" dirty="0">
                <a:latin typeface="Arial" charset="0"/>
                <a:cs typeface="Arial" charset="0"/>
              </a:rPr>
              <a:t>dokazováním bylo zjištěno, že se to stalo v pátek, obviněný ale tvrdí, že si to nepamatuje, tazatel se ptá „takže se to stalo ve čtvrtek“ a očekává reakci, že obviněný spontánně  řekne, že nikoliv, že v pátek </a:t>
            </a:r>
            <a:endParaRPr lang="cs-CZ" sz="1600" dirty="0"/>
          </a:p>
          <a:p>
            <a:pPr>
              <a:lnSpc>
                <a:spcPct val="100000"/>
              </a:lnSpc>
            </a:pPr>
            <a:endParaRPr lang="cs-CZ" sz="1600" dirty="0"/>
          </a:p>
          <a:p>
            <a:pPr>
              <a:lnSpc>
                <a:spcPct val="100000"/>
              </a:lnSpc>
            </a:pPr>
            <a:r>
              <a:rPr lang="cs-CZ" sz="1600" dirty="0"/>
              <a:t>zvláštní forma výslechu – konfrontace – blíže seminář o zvláštních způsobech dokazování</a:t>
            </a:r>
          </a:p>
          <a:p>
            <a:endParaRPr lang="cs-CZ" sz="1800" dirty="0"/>
          </a:p>
        </p:txBody>
      </p:sp>
    </p:spTree>
    <p:extLst>
      <p:ext uri="{BB962C8B-B14F-4D97-AF65-F5344CB8AC3E}">
        <p14:creationId xmlns:p14="http://schemas.microsoft.com/office/powerpoint/2010/main" val="5798388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p:txBody>
          <a:bodyPr/>
          <a:lstStyle/>
          <a:p>
            <a:pPr algn="ctr"/>
            <a:r>
              <a:rPr lang="cs-CZ" b="1"/>
              <a:t>Obhájce</a:t>
            </a:r>
          </a:p>
        </p:txBody>
      </p:sp>
      <p:sp>
        <p:nvSpPr>
          <p:cNvPr id="33795" name="Zástupný symbol pro obsah 2"/>
          <p:cNvSpPr>
            <a:spLocks noGrp="1"/>
          </p:cNvSpPr>
          <p:nvPr>
            <p:ph idx="1"/>
          </p:nvPr>
        </p:nvSpPr>
        <p:spPr/>
        <p:txBody>
          <a:bodyPr/>
          <a:lstStyle/>
          <a:p>
            <a:pPr marL="72000" indent="0" algn="just">
              <a:buNone/>
            </a:pPr>
            <a:endParaRPr lang="cs-CZ" sz="1800" dirty="0"/>
          </a:p>
          <a:p>
            <a:pPr algn="just">
              <a:lnSpc>
                <a:spcPct val="100000"/>
              </a:lnSpc>
            </a:pPr>
            <a:r>
              <a:rPr lang="cs-CZ" sz="1800" dirty="0"/>
              <a:t>obhájce je právním zástupcem osoby, proti které se trestní řízení vede</a:t>
            </a:r>
          </a:p>
          <a:p>
            <a:pPr algn="just">
              <a:lnSpc>
                <a:spcPct val="100000"/>
              </a:lnSpc>
            </a:pPr>
            <a:endParaRPr lang="cs-CZ" sz="1800" dirty="0"/>
          </a:p>
          <a:p>
            <a:pPr algn="just">
              <a:lnSpc>
                <a:spcPct val="100000"/>
              </a:lnSpc>
            </a:pPr>
            <a:r>
              <a:rPr lang="cs-CZ" sz="1800" dirty="0"/>
              <a:t>§ 35/1 </a:t>
            </a:r>
            <a:r>
              <a:rPr lang="cs-CZ" sz="1800" dirty="0" err="1"/>
              <a:t>TrŘ</a:t>
            </a:r>
            <a:r>
              <a:rPr lang="cs-CZ" sz="1800" dirty="0"/>
              <a:t> - obhájcem v TŘ může být jen advokát; podmínky, kdo může být advokát stanoví § 4, 5 zákona o advokacii (85/1996 Sb.)  </a:t>
            </a:r>
          </a:p>
          <a:p>
            <a:pPr algn="just">
              <a:lnSpc>
                <a:spcPct val="100000"/>
              </a:lnSpc>
              <a:buFont typeface="Wingdings" pitchFamily="2" charset="2"/>
              <a:buNone/>
            </a:pPr>
            <a:endParaRPr lang="cs-CZ" sz="1800" dirty="0"/>
          </a:p>
          <a:p>
            <a:pPr algn="just">
              <a:lnSpc>
                <a:spcPct val="100000"/>
              </a:lnSpc>
            </a:pPr>
            <a:r>
              <a:rPr lang="cs-CZ" sz="1800" dirty="0"/>
              <a:t>§ 35/1 </a:t>
            </a:r>
            <a:r>
              <a:rPr lang="cs-CZ" sz="1800" dirty="0" err="1"/>
              <a:t>TrŘ</a:t>
            </a:r>
            <a:r>
              <a:rPr lang="cs-CZ" sz="1800" dirty="0"/>
              <a:t> - pro jednotlivé úkony se může nechat zastoupit koncipientem, s výjimkou řízení před KS  jako soudem prvního stupně, před VS a NS </a:t>
            </a:r>
          </a:p>
          <a:p>
            <a:pPr algn="just">
              <a:lnSpc>
                <a:spcPct val="100000"/>
              </a:lnSpc>
            </a:pPr>
            <a:endParaRPr lang="cs-CZ" sz="1800" dirty="0"/>
          </a:p>
          <a:p>
            <a:pPr algn="just">
              <a:lnSpc>
                <a:spcPct val="100000"/>
              </a:lnSpc>
            </a:pPr>
            <a:r>
              <a:rPr lang="cs-CZ" sz="1800" dirty="0"/>
              <a:t>fakticky realizuje právo na obhajobu osoby, proti které se vede trestní řízení </a:t>
            </a:r>
          </a:p>
          <a:p>
            <a:pPr algn="just">
              <a:lnSpc>
                <a:spcPct val="100000"/>
              </a:lnSpc>
            </a:pPr>
            <a:endParaRPr lang="cs-CZ" sz="1800" dirty="0"/>
          </a:p>
          <a:p>
            <a:pPr algn="just">
              <a:lnSpc>
                <a:spcPct val="100000"/>
              </a:lnSpc>
            </a:pPr>
            <a:r>
              <a:rPr lang="cs-CZ" sz="1800" dirty="0"/>
              <a:t>obhájce tak není procesní stranou, ale jen subjektem</a:t>
            </a:r>
          </a:p>
          <a:p>
            <a:endParaRPr lang="cs-CZ" dirty="0"/>
          </a:p>
        </p:txBody>
      </p:sp>
      <p:sp>
        <p:nvSpPr>
          <p:cNvPr id="4" name="Zástupný symbol pro číslo snímku 3"/>
          <p:cNvSpPr>
            <a:spLocks noGrp="1"/>
          </p:cNvSpPr>
          <p:nvPr>
            <p:ph type="sldNum" sz="quarter" idx="11"/>
          </p:nvPr>
        </p:nvSpPr>
        <p:spPr/>
        <p:txBody>
          <a:bodyPr/>
          <a:lstStyle/>
          <a:p>
            <a:pPr>
              <a:defRPr/>
            </a:pPr>
            <a:fld id="{55BF853F-8234-43DF-9D0D-8699CCB914FF}" type="slidenum">
              <a:rPr lang="cs-CZ" smtClean="0"/>
              <a:pPr>
                <a:defRPr/>
              </a:pPr>
              <a:t>58</a:t>
            </a:fld>
            <a:endParaRPr lang="cs-CZ"/>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Nadpis 1"/>
          <p:cNvSpPr>
            <a:spLocks noGrp="1"/>
          </p:cNvSpPr>
          <p:nvPr>
            <p:ph type="title"/>
          </p:nvPr>
        </p:nvSpPr>
        <p:spPr/>
        <p:txBody>
          <a:bodyPr/>
          <a:lstStyle/>
          <a:p>
            <a:endParaRPr lang="cs-CZ"/>
          </a:p>
        </p:txBody>
      </p:sp>
      <p:sp>
        <p:nvSpPr>
          <p:cNvPr id="34819" name="Zástupný symbol pro obsah 2"/>
          <p:cNvSpPr>
            <a:spLocks noGrp="1"/>
          </p:cNvSpPr>
          <p:nvPr>
            <p:ph idx="1"/>
          </p:nvPr>
        </p:nvSpPr>
        <p:spPr/>
        <p:txBody>
          <a:bodyPr/>
          <a:lstStyle/>
          <a:p>
            <a:pPr algn="just">
              <a:lnSpc>
                <a:spcPct val="100000"/>
              </a:lnSpc>
            </a:pPr>
            <a:endParaRPr lang="cs-CZ" sz="1800" dirty="0"/>
          </a:p>
          <a:p>
            <a:pPr algn="just">
              <a:lnSpc>
                <a:spcPct val="100000"/>
              </a:lnSpc>
            </a:pPr>
            <a:r>
              <a:rPr lang="cs-CZ" sz="1800" dirty="0"/>
              <a:t> </a:t>
            </a:r>
            <a:r>
              <a:rPr lang="cs-CZ" sz="1700" dirty="0"/>
              <a:t>dle čl. 6/3 písm. e) Evropské úmluvy obsahuje</a:t>
            </a:r>
          </a:p>
          <a:p>
            <a:pPr algn="just">
              <a:lnSpc>
                <a:spcPct val="100000"/>
              </a:lnSpc>
            </a:pPr>
            <a:endParaRPr lang="cs-CZ" sz="1700" dirty="0"/>
          </a:p>
          <a:p>
            <a:pPr lvl="1" algn="just"/>
            <a:r>
              <a:rPr lang="cs-CZ" sz="1500" dirty="0"/>
              <a:t>právo obhajovat se osobně</a:t>
            </a:r>
          </a:p>
          <a:p>
            <a:pPr lvl="1" algn="just"/>
            <a:r>
              <a:rPr lang="cs-CZ" sz="1500" dirty="0"/>
              <a:t>právo obhajovat se prostřednictvím obhájce podle vlastního výběru</a:t>
            </a:r>
          </a:p>
          <a:p>
            <a:pPr lvl="1" algn="just"/>
            <a:r>
              <a:rPr lang="cs-CZ" sz="1500" dirty="0"/>
              <a:t>právo na bezplatnou obhajobu, pokud to vyžaduje zájem spravedlnosti </a:t>
            </a:r>
          </a:p>
          <a:p>
            <a:pPr algn="just">
              <a:lnSpc>
                <a:spcPct val="100000"/>
              </a:lnSpc>
            </a:pPr>
            <a:endParaRPr lang="cs-CZ" sz="1700" dirty="0"/>
          </a:p>
          <a:p>
            <a:pPr algn="just">
              <a:lnSpc>
                <a:spcPct val="100000"/>
              </a:lnSpc>
            </a:pPr>
            <a:r>
              <a:rPr lang="cs-CZ" sz="1700" dirty="0"/>
              <a:t>čl. 37/2 LZPS – každý má právo na právní pomoc v řízení před soudy, jinými státními orgány a to od počátku řízení </a:t>
            </a:r>
          </a:p>
          <a:p>
            <a:pPr algn="just">
              <a:lnSpc>
                <a:spcPct val="100000"/>
              </a:lnSpc>
              <a:buFont typeface="Wingdings" pitchFamily="2" charset="2"/>
              <a:buNone/>
            </a:pPr>
            <a:endParaRPr lang="cs-CZ" sz="1700" dirty="0"/>
          </a:p>
          <a:p>
            <a:pPr algn="just">
              <a:lnSpc>
                <a:spcPct val="100000"/>
              </a:lnSpc>
            </a:pPr>
            <a:r>
              <a:rPr lang="cs-CZ" sz="1700" dirty="0"/>
              <a:t>čl. 40/3 LZPS - obviněný má právo na obhájce</a:t>
            </a:r>
          </a:p>
          <a:p>
            <a:pPr algn="just">
              <a:lnSpc>
                <a:spcPct val="100000"/>
              </a:lnSpc>
              <a:buFont typeface="Wingdings" pitchFamily="2" charset="2"/>
              <a:buNone/>
            </a:pPr>
            <a:endParaRPr lang="cs-CZ" sz="1700" dirty="0"/>
          </a:p>
          <a:p>
            <a:pPr algn="just">
              <a:lnSpc>
                <a:spcPct val="100000"/>
              </a:lnSpc>
            </a:pPr>
            <a:r>
              <a:rPr lang="cs-CZ" sz="1700" dirty="0"/>
              <a:t>§ 2/12 </a:t>
            </a:r>
            <a:r>
              <a:rPr lang="cs-CZ" sz="1700" dirty="0" err="1"/>
              <a:t>TrŘ</a:t>
            </a:r>
            <a:r>
              <a:rPr lang="cs-CZ" sz="1700" dirty="0"/>
              <a:t> – ten, proti němuž se trestní řízení vede (zahájení úkonů trestního řízení § 158/3 </a:t>
            </a:r>
            <a:r>
              <a:rPr lang="cs-CZ" sz="1700" dirty="0" err="1"/>
              <a:t>TrŘ</a:t>
            </a:r>
            <a:r>
              <a:rPr lang="cs-CZ" sz="1700" dirty="0"/>
              <a:t>) má právo na obhájce </a:t>
            </a:r>
          </a:p>
          <a:p>
            <a:pPr lvl="1" algn="just"/>
            <a:endParaRPr lang="cs-CZ" sz="1500" dirty="0"/>
          </a:p>
          <a:p>
            <a:pPr lvl="1" algn="just"/>
            <a:r>
              <a:rPr lang="cs-CZ" sz="1500" dirty="0"/>
              <a:t>širší pojetí, než v LZPS  - mladistvý  od  provedení úkonů podle </a:t>
            </a:r>
            <a:r>
              <a:rPr lang="cs-CZ" sz="1500" dirty="0" err="1"/>
              <a:t>TrŘ</a:t>
            </a:r>
            <a:r>
              <a:rPr lang="cs-CZ" sz="1500" dirty="0"/>
              <a:t> nebo učinění opatření dle ZSM, podezřelý</a:t>
            </a:r>
          </a:p>
          <a:p>
            <a:pPr algn="just">
              <a:buFont typeface="Wingdings" pitchFamily="2" charset="2"/>
              <a:buNone/>
            </a:pPr>
            <a:endParaRPr lang="cs-CZ" sz="1800" dirty="0"/>
          </a:p>
        </p:txBody>
      </p:sp>
      <p:sp>
        <p:nvSpPr>
          <p:cNvPr id="4" name="Zástupný symbol pro číslo snímku 3"/>
          <p:cNvSpPr>
            <a:spLocks noGrp="1"/>
          </p:cNvSpPr>
          <p:nvPr>
            <p:ph type="sldNum" sz="quarter" idx="11"/>
          </p:nvPr>
        </p:nvSpPr>
        <p:spPr/>
        <p:txBody>
          <a:bodyPr/>
          <a:lstStyle/>
          <a:p>
            <a:pPr>
              <a:defRPr/>
            </a:pPr>
            <a:fld id="{F4BBDE2F-C501-4C2E-9077-E7AEDAD03523}" type="slidenum">
              <a:rPr lang="cs-CZ" smtClean="0"/>
              <a:pPr>
                <a:defRPr/>
              </a:pPr>
              <a:t>59</a:t>
            </a:fld>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11D1A758-E912-4855-AE07-C60D0A49D749}"/>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3" name="Nadpis 2">
            <a:extLst>
              <a:ext uri="{FF2B5EF4-FFF2-40B4-BE49-F238E27FC236}">
                <a16:creationId xmlns:a16="http://schemas.microsoft.com/office/drawing/2014/main" id="{C7B6E7D5-5FD4-4135-8299-23C00F1F682D}"/>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74482115-CCAB-421A-86D9-8E80CF2A965D}"/>
              </a:ext>
            </a:extLst>
          </p:cNvPr>
          <p:cNvSpPr>
            <a:spLocks noGrp="1"/>
          </p:cNvSpPr>
          <p:nvPr>
            <p:ph idx="1"/>
          </p:nvPr>
        </p:nvSpPr>
        <p:spPr/>
        <p:txBody>
          <a:bodyPr/>
          <a:lstStyle/>
          <a:p>
            <a:pPr algn="just">
              <a:lnSpc>
                <a:spcPct val="100000"/>
              </a:lnSpc>
            </a:pPr>
            <a:r>
              <a:rPr lang="cs-CZ" sz="1600" dirty="0"/>
              <a:t>čl. 35/1 Evropské úmluvy - podmínkou přijatelnosti stížnosti ze strany ESLP je vyčerpání efektivních vnitrostátních prostředků nápravy – pokud je ústavní stížnost neefektivní, nemusím ji podávat – od 1. 8. 2021 lhůta 4 měsíců (zkrácení z původních šesti) </a:t>
            </a:r>
          </a:p>
          <a:p>
            <a:pPr>
              <a:lnSpc>
                <a:spcPct val="100000"/>
              </a:lnSpc>
            </a:pPr>
            <a:endParaRPr lang="cs-CZ" sz="1600" dirty="0"/>
          </a:p>
          <a:p>
            <a:pPr>
              <a:lnSpc>
                <a:spcPct val="100000"/>
              </a:lnSpc>
            </a:pPr>
            <a:r>
              <a:rPr lang="cs-CZ" sz="1600" dirty="0"/>
              <a:t>z práva spravedlivý proces vyplývají široký katalog dílčích procesních práv, které jsou blíže upraveny v rámci zásad uvedených v Ústavě, Listině a trestním řádu (§ 2)  </a:t>
            </a:r>
          </a:p>
          <a:p>
            <a:pPr>
              <a:lnSpc>
                <a:spcPct val="100000"/>
              </a:lnSpc>
            </a:pPr>
            <a:endParaRPr lang="cs-CZ" altLang="cs-CZ" sz="1600" dirty="0"/>
          </a:p>
          <a:p>
            <a:pPr>
              <a:lnSpc>
                <a:spcPct val="100000"/>
              </a:lnSpc>
            </a:pPr>
            <a:r>
              <a:rPr lang="cs-CZ" altLang="cs-CZ" sz="1600" dirty="0"/>
              <a:t>„…účelem trestního řízení přitom není jenom spravedlivé potrestání pachatele, účelem trestního řízení je rovněž „fair“ proces</a:t>
            </a:r>
            <a:r>
              <a:rPr lang="cs-CZ" altLang="cs-CZ" sz="1600" i="1" dirty="0"/>
              <a:t>;</a:t>
            </a:r>
            <a:r>
              <a:rPr lang="cs-CZ" altLang="cs-CZ" sz="1600" dirty="0"/>
              <a:t> existence řádného procesu je nevyhnutelnou podmínkou existence demokratického právního státu…“ (I. ÚS  781/04 ze dne 13.12.2005)</a:t>
            </a:r>
          </a:p>
          <a:p>
            <a:pPr>
              <a:lnSpc>
                <a:spcPct val="100000"/>
              </a:lnSpc>
            </a:pPr>
            <a:endParaRPr lang="cs-CZ" altLang="cs-CZ" sz="1600" dirty="0"/>
          </a:p>
          <a:p>
            <a:pPr>
              <a:lnSpc>
                <a:spcPct val="100000"/>
              </a:lnSpc>
            </a:pPr>
            <a:r>
              <a:rPr lang="cs-CZ" altLang="cs-CZ" sz="1600" dirty="0"/>
              <a:t>„…účel trestního řízení, jímž je zcela jistě především snaha náležitě zjistit trestné činy a podle zákona jejich pachatele spravedlivě potrestat, nemůže být v právním státě nadřazen zásadě řádného zákonného procesu …“ (III. ÚS 239/04 ze dne 17.6.2004)</a:t>
            </a:r>
          </a:p>
          <a:p>
            <a:pPr>
              <a:lnSpc>
                <a:spcPct val="100000"/>
              </a:lnSpc>
            </a:pPr>
            <a:endParaRPr lang="cs-CZ" altLang="cs-CZ" sz="1600" dirty="0"/>
          </a:p>
          <a:p>
            <a:pPr algn="just">
              <a:lnSpc>
                <a:spcPct val="100000"/>
              </a:lnSpc>
            </a:pPr>
            <a:r>
              <a:rPr lang="cs-CZ" altLang="cs-CZ" sz="1600" dirty="0"/>
              <a:t>„…přijde-li spravedlnost pozdě, je to totéž jako by byla odmítnuta…“ (IV. ÚS 3892/18) - justice </a:t>
            </a:r>
            <a:r>
              <a:rPr lang="cs-CZ" altLang="cs-CZ" sz="1600" dirty="0" err="1"/>
              <a:t>delayed</a:t>
            </a:r>
            <a:r>
              <a:rPr lang="cs-CZ" altLang="cs-CZ" sz="1600" dirty="0"/>
              <a:t> </a:t>
            </a:r>
            <a:r>
              <a:rPr lang="cs-CZ" altLang="cs-CZ" sz="1600" dirty="0" err="1"/>
              <a:t>is</a:t>
            </a:r>
            <a:r>
              <a:rPr lang="cs-CZ" altLang="cs-CZ" sz="1600" dirty="0"/>
              <a:t> justice </a:t>
            </a:r>
            <a:r>
              <a:rPr lang="cs-CZ" altLang="cs-CZ" sz="1600" dirty="0" err="1"/>
              <a:t>denied</a:t>
            </a:r>
            <a:r>
              <a:rPr lang="cs-CZ" altLang="cs-CZ" sz="1600" dirty="0"/>
              <a:t> – pozdní spravedlnost, žádná spravedlnost</a:t>
            </a:r>
          </a:p>
          <a:p>
            <a:pPr>
              <a:lnSpc>
                <a:spcPct val="100000"/>
              </a:lnSpc>
            </a:pPr>
            <a:endParaRPr lang="cs-CZ" sz="1600" dirty="0"/>
          </a:p>
          <a:p>
            <a:endParaRPr lang="cs-CZ" altLang="cs-CZ" sz="1600" dirty="0"/>
          </a:p>
          <a:p>
            <a:endParaRPr lang="cs-CZ" sz="1600" dirty="0"/>
          </a:p>
        </p:txBody>
      </p:sp>
    </p:spTree>
    <p:extLst>
      <p:ext uri="{BB962C8B-B14F-4D97-AF65-F5344CB8AC3E}">
        <p14:creationId xmlns:p14="http://schemas.microsoft.com/office/powerpoint/2010/main" val="219226985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Nadpis 1"/>
          <p:cNvSpPr>
            <a:spLocks noGrp="1"/>
          </p:cNvSpPr>
          <p:nvPr>
            <p:ph type="title"/>
          </p:nvPr>
        </p:nvSpPr>
        <p:spPr/>
        <p:txBody>
          <a:bodyPr/>
          <a:lstStyle/>
          <a:p>
            <a:endParaRPr lang="cs-CZ"/>
          </a:p>
        </p:txBody>
      </p:sp>
      <p:sp>
        <p:nvSpPr>
          <p:cNvPr id="35843" name="Zástupný symbol pro obsah 2"/>
          <p:cNvSpPr>
            <a:spLocks noGrp="1"/>
          </p:cNvSpPr>
          <p:nvPr>
            <p:ph idx="1"/>
          </p:nvPr>
        </p:nvSpPr>
        <p:spPr/>
        <p:txBody>
          <a:bodyPr/>
          <a:lstStyle/>
          <a:p>
            <a:pPr algn="just"/>
            <a:r>
              <a:rPr lang="cs-CZ" sz="1600" dirty="0"/>
              <a:t> </a:t>
            </a:r>
            <a:r>
              <a:rPr lang="cs-CZ" sz="1800" dirty="0"/>
              <a:t>obhajoba </a:t>
            </a:r>
          </a:p>
          <a:p>
            <a:pPr algn="just">
              <a:buFont typeface="Wingdings" pitchFamily="2" charset="2"/>
              <a:buNone/>
            </a:pPr>
            <a:endParaRPr lang="cs-CZ" sz="1800" dirty="0"/>
          </a:p>
          <a:p>
            <a:pPr lvl="1" algn="just"/>
            <a:r>
              <a:rPr lang="cs-CZ" sz="1600" dirty="0"/>
              <a:t>materiální obhajoba - právo hájit se sám </a:t>
            </a:r>
          </a:p>
          <a:p>
            <a:pPr lvl="1" algn="just">
              <a:buFont typeface="Wingdings" pitchFamily="2" charset="2"/>
              <a:buNone/>
            </a:pPr>
            <a:endParaRPr lang="cs-CZ" sz="1600" dirty="0"/>
          </a:p>
          <a:p>
            <a:pPr lvl="1" algn="just"/>
            <a:r>
              <a:rPr lang="cs-CZ" sz="1600" dirty="0"/>
              <a:t>formální obhajoba - právo hájit se prostřednictvím obhájce, kterého si může zvolit obviněný, jeho zákonný zástupce nebo příbuzný v pokolení přímém, respektive povinnost mít obhájce v rámci nutné obhajoby ex offo </a:t>
            </a:r>
          </a:p>
          <a:p>
            <a:pPr lvl="2" algn="just">
              <a:buFont typeface="Wingdings" pitchFamily="2" charset="2"/>
              <a:buNone/>
            </a:pPr>
            <a:endParaRPr lang="cs-CZ" sz="1600" dirty="0"/>
          </a:p>
          <a:p>
            <a:pPr lvl="1" algn="just"/>
            <a:r>
              <a:rPr lang="cs-CZ" sz="1600" dirty="0"/>
              <a:t>právo vyžadovat po OČTŘ, aby byl zjištěn skutkový stav bez důvodných pochybností, tj. skutečnosti svědčící pro i proti  </a:t>
            </a:r>
          </a:p>
          <a:p>
            <a:pPr lvl="1" algn="just"/>
            <a:endParaRPr lang="cs-CZ" sz="1600" dirty="0"/>
          </a:p>
          <a:p>
            <a:pPr lvl="1" algn="just"/>
            <a:r>
              <a:rPr lang="cs-CZ" sz="1600" dirty="0"/>
              <a:t>pokud je o případ nutné obhajoby a obviněný si obhájce nezvolí sám (plná moc), je mu ustanoven soudem, tj. obhajoba na plnou moc má vždy přednost </a:t>
            </a:r>
          </a:p>
          <a:p>
            <a:pPr algn="just"/>
            <a:endParaRPr lang="cs-CZ" sz="1800" dirty="0"/>
          </a:p>
        </p:txBody>
      </p:sp>
      <p:sp>
        <p:nvSpPr>
          <p:cNvPr id="4" name="Zástupný symbol pro číslo snímku 3"/>
          <p:cNvSpPr>
            <a:spLocks noGrp="1"/>
          </p:cNvSpPr>
          <p:nvPr>
            <p:ph type="sldNum" sz="quarter" idx="11"/>
          </p:nvPr>
        </p:nvSpPr>
        <p:spPr/>
        <p:txBody>
          <a:bodyPr/>
          <a:lstStyle/>
          <a:p>
            <a:pPr>
              <a:defRPr/>
            </a:pPr>
            <a:fld id="{34585045-77BF-4C5D-8C16-83C603429D5F}" type="slidenum">
              <a:rPr lang="cs-CZ" smtClean="0"/>
              <a:pPr>
                <a:defRPr/>
              </a:pPr>
              <a:t>60</a:t>
            </a:fld>
            <a:endParaRPr lang="cs-CZ"/>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Nutná obhajoba dle § 36 </a:t>
            </a:r>
            <a:r>
              <a:rPr lang="cs-CZ" dirty="0" err="1"/>
              <a:t>TrŘ</a:t>
            </a:r>
            <a:endParaRPr lang="cs-CZ" dirty="0"/>
          </a:p>
        </p:txBody>
      </p:sp>
      <p:sp>
        <p:nvSpPr>
          <p:cNvPr id="3" name="Zástupný symbol pro obsah 2"/>
          <p:cNvSpPr>
            <a:spLocks noGrp="1"/>
          </p:cNvSpPr>
          <p:nvPr>
            <p:ph idx="1"/>
          </p:nvPr>
        </p:nvSpPr>
        <p:spPr>
          <a:xfrm>
            <a:off x="720000" y="1417639"/>
            <a:ext cx="9490800" cy="4525963"/>
          </a:xfrm>
        </p:spPr>
        <p:txBody>
          <a:bodyPr/>
          <a:lstStyle/>
          <a:p>
            <a:pPr marL="252000" lvl="1">
              <a:lnSpc>
                <a:spcPct val="150000"/>
              </a:lnSpc>
              <a:defRPr/>
            </a:pPr>
            <a:r>
              <a:rPr lang="cs-CZ" sz="1800" dirty="0">
                <a:ea typeface="+mn-ea"/>
                <a:cs typeface="+mn-cs"/>
              </a:rPr>
              <a:t>již v přípravném řízení </a:t>
            </a:r>
          </a:p>
          <a:p>
            <a:pPr lvl="1"/>
            <a:r>
              <a:rPr lang="cs-CZ" sz="1800" dirty="0"/>
              <a:t>je-li omezen na svobodě</a:t>
            </a:r>
          </a:p>
          <a:p>
            <a:pPr lvl="1"/>
            <a:r>
              <a:rPr lang="cs-CZ" sz="1800" dirty="0"/>
              <a:t>je-li omezen na svéprávnosti</a:t>
            </a:r>
          </a:p>
          <a:p>
            <a:pPr lvl="1"/>
            <a:r>
              <a:rPr lang="cs-CZ" sz="1800" dirty="0"/>
              <a:t>je-li stíhán jako uprchlý </a:t>
            </a:r>
          </a:p>
          <a:p>
            <a:pPr lvl="1"/>
            <a:r>
              <a:rPr lang="cs-CZ" sz="1800" dirty="0"/>
              <a:t>je-li pochybnost o způsobilosti se hájit</a:t>
            </a:r>
          </a:p>
          <a:p>
            <a:pPr lvl="1"/>
            <a:r>
              <a:rPr lang="cs-CZ" sz="1800" dirty="0"/>
              <a:t>je-li horní hranice TČ &gt; 5 let – lze se vzdát  </a:t>
            </a:r>
          </a:p>
          <a:p>
            <a:pPr marL="252000" lvl="1">
              <a:lnSpc>
                <a:spcPct val="150000"/>
              </a:lnSpc>
              <a:defRPr/>
            </a:pPr>
            <a:endParaRPr lang="cs-CZ" sz="1800" dirty="0">
              <a:ea typeface="+mn-ea"/>
              <a:cs typeface="+mn-cs"/>
            </a:endParaRPr>
          </a:p>
          <a:p>
            <a:pPr marL="252000" lvl="1">
              <a:lnSpc>
                <a:spcPct val="150000"/>
              </a:lnSpc>
              <a:defRPr/>
            </a:pPr>
            <a:r>
              <a:rPr lang="cs-CZ" sz="1800" dirty="0">
                <a:ea typeface="+mn-ea"/>
                <a:cs typeface="+mn-cs"/>
              </a:rPr>
              <a:t>v hlavním líčení po zkráceném přípravném řízení</a:t>
            </a:r>
          </a:p>
          <a:p>
            <a:pPr lvl="1">
              <a:defRPr/>
            </a:pPr>
            <a:r>
              <a:rPr lang="cs-CZ" sz="1800" dirty="0"/>
              <a:t>lze se vzdát </a:t>
            </a:r>
          </a:p>
          <a:p>
            <a:pPr marL="252000" lvl="1">
              <a:defRPr/>
            </a:pPr>
            <a:endParaRPr lang="cs-CZ" sz="1800" dirty="0">
              <a:ea typeface="+mn-ea"/>
              <a:cs typeface="+mn-cs"/>
            </a:endParaRPr>
          </a:p>
          <a:p>
            <a:pPr marL="252000" lvl="1" algn="just">
              <a:defRPr/>
            </a:pPr>
            <a:r>
              <a:rPr lang="cs-CZ" sz="1800" dirty="0">
                <a:ea typeface="+mn-ea"/>
                <a:cs typeface="+mn-cs"/>
              </a:rPr>
              <a:t>při rozhodování o uložení či změně ochranného léčení či zabezpečovací detence (vyjma protialkoholního)</a:t>
            </a:r>
          </a:p>
          <a:p>
            <a:pPr marL="324000" lvl="1" indent="0">
              <a:buNone/>
            </a:pPr>
            <a:endParaRPr lang="cs-CZ" dirty="0"/>
          </a:p>
        </p:txBody>
      </p:sp>
      <p:sp>
        <p:nvSpPr>
          <p:cNvPr id="5" name="Zástupný symbol pro číslo snímku 4">
            <a:extLst>
              <a:ext uri="{FF2B5EF4-FFF2-40B4-BE49-F238E27FC236}">
                <a16:creationId xmlns:a16="http://schemas.microsoft.com/office/drawing/2014/main" id="{AEB17C5F-1DF4-4CA4-842A-A5CCDC2CCE74}"/>
              </a:ext>
            </a:extLst>
          </p:cNvPr>
          <p:cNvSpPr>
            <a:spLocks noGrp="1"/>
          </p:cNvSpPr>
          <p:nvPr>
            <p:ph type="sldNum" sz="quarter" idx="11"/>
          </p:nvPr>
        </p:nvSpPr>
        <p:spPr/>
        <p:txBody>
          <a:bodyPr/>
          <a:lstStyle/>
          <a:p>
            <a:fld id="{0970407D-EE58-4A0B-824B-1D3AE42DD9CF}" type="slidenum">
              <a:rPr lang="cs-CZ" altLang="cs-CZ" smtClean="0"/>
              <a:pPr/>
              <a:t>61</a:t>
            </a:fld>
            <a:endParaRPr lang="cs-CZ" altLang="cs-CZ" dirty="0"/>
          </a:p>
        </p:txBody>
      </p:sp>
    </p:spTree>
    <p:extLst>
      <p:ext uri="{BB962C8B-B14F-4D97-AF65-F5344CB8AC3E}">
        <p14:creationId xmlns:p14="http://schemas.microsoft.com/office/powerpoint/2010/main" val="157385125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Nutná obhajoba dle § 36a TŘ</a:t>
            </a:r>
          </a:p>
        </p:txBody>
      </p:sp>
      <p:sp>
        <p:nvSpPr>
          <p:cNvPr id="3" name="Zástupný symbol pro obsah 2"/>
          <p:cNvSpPr>
            <a:spLocks noGrp="1"/>
          </p:cNvSpPr>
          <p:nvPr>
            <p:ph idx="1"/>
          </p:nvPr>
        </p:nvSpPr>
        <p:spPr>
          <a:xfrm>
            <a:off x="720000" y="1417639"/>
            <a:ext cx="9490800" cy="4525963"/>
          </a:xfrm>
        </p:spPr>
        <p:txBody>
          <a:bodyPr/>
          <a:lstStyle/>
          <a:p>
            <a:r>
              <a:rPr lang="cs-CZ" sz="1800" dirty="0"/>
              <a:t>ve vykonávacím řízení ve veřejném zasedání</a:t>
            </a:r>
          </a:p>
          <a:p>
            <a:endParaRPr lang="cs-CZ" sz="1800" dirty="0"/>
          </a:p>
          <a:p>
            <a:pPr lvl="1"/>
            <a:r>
              <a:rPr lang="cs-CZ" sz="1800" dirty="0"/>
              <a:t>je-li omezen na svéprávnosti</a:t>
            </a:r>
          </a:p>
          <a:p>
            <a:pPr lvl="1"/>
            <a:r>
              <a:rPr lang="cs-CZ" sz="1800" dirty="0"/>
              <a:t>je-li ve vazbě</a:t>
            </a:r>
          </a:p>
          <a:p>
            <a:pPr lvl="1">
              <a:spcAft>
                <a:spcPts val="600"/>
              </a:spcAft>
            </a:pPr>
            <a:r>
              <a:rPr lang="cs-CZ" sz="1800" dirty="0"/>
              <a:t>je-li pochybnost o způsobilosti se hájit</a:t>
            </a:r>
          </a:p>
          <a:p>
            <a:pPr marL="252000" lvl="1">
              <a:spcAft>
                <a:spcPts val="600"/>
              </a:spcAft>
              <a:defRPr/>
            </a:pPr>
            <a:endParaRPr lang="cs-CZ" sz="1800" dirty="0">
              <a:ea typeface="+mn-ea"/>
              <a:cs typeface="+mn-cs"/>
            </a:endParaRPr>
          </a:p>
          <a:p>
            <a:pPr marL="252000" lvl="1">
              <a:spcAft>
                <a:spcPts val="600"/>
              </a:spcAft>
              <a:defRPr/>
            </a:pPr>
            <a:r>
              <a:rPr lang="cs-CZ" sz="1800" dirty="0">
                <a:ea typeface="+mn-ea"/>
                <a:cs typeface="+mn-cs"/>
              </a:rPr>
              <a:t>v řízení o dovolání, stížnosti pro porušení zákona a o obnově řízení</a:t>
            </a:r>
          </a:p>
          <a:p>
            <a:pPr lvl="1"/>
            <a:r>
              <a:rPr lang="cs-CZ" sz="1800" dirty="0"/>
              <a:t>je-li omezen na svobodě či na svéprávnosti</a:t>
            </a:r>
          </a:p>
          <a:p>
            <a:pPr lvl="1"/>
            <a:r>
              <a:rPr lang="cs-CZ" sz="1800" dirty="0"/>
              <a:t>je-li horní hranice TČ &gt; 5 let – lze se vzdát </a:t>
            </a:r>
          </a:p>
          <a:p>
            <a:pPr lvl="1"/>
            <a:r>
              <a:rPr lang="cs-CZ" sz="1800" dirty="0"/>
              <a:t>je-li pochybnost o způsobilosti se hájit</a:t>
            </a:r>
          </a:p>
          <a:p>
            <a:pPr lvl="1"/>
            <a:r>
              <a:rPr lang="cs-CZ" sz="1800" dirty="0"/>
              <a:t>jde-li o zemřelého obviněného</a:t>
            </a:r>
          </a:p>
          <a:p>
            <a:pPr marL="457200" lvl="1" indent="0">
              <a:buNone/>
            </a:pPr>
            <a:endParaRPr lang="cs-CZ" dirty="0"/>
          </a:p>
        </p:txBody>
      </p:sp>
      <p:sp>
        <p:nvSpPr>
          <p:cNvPr id="5" name="Zástupný symbol pro číslo snímku 4">
            <a:extLst>
              <a:ext uri="{FF2B5EF4-FFF2-40B4-BE49-F238E27FC236}">
                <a16:creationId xmlns:a16="http://schemas.microsoft.com/office/drawing/2014/main" id="{A3D13A18-9C49-4E59-B654-46C93699F404}"/>
              </a:ext>
            </a:extLst>
          </p:cNvPr>
          <p:cNvSpPr>
            <a:spLocks noGrp="1"/>
          </p:cNvSpPr>
          <p:nvPr>
            <p:ph type="sldNum" sz="quarter" idx="11"/>
          </p:nvPr>
        </p:nvSpPr>
        <p:spPr/>
        <p:txBody>
          <a:bodyPr/>
          <a:lstStyle/>
          <a:p>
            <a:fld id="{0970407D-EE58-4A0B-824B-1D3AE42DD9CF}" type="slidenum">
              <a:rPr lang="cs-CZ" altLang="cs-CZ" smtClean="0"/>
              <a:pPr/>
              <a:t>62</a:t>
            </a:fld>
            <a:endParaRPr lang="cs-CZ" altLang="cs-CZ" dirty="0"/>
          </a:p>
        </p:txBody>
      </p:sp>
    </p:spTree>
    <p:extLst>
      <p:ext uri="{BB962C8B-B14F-4D97-AF65-F5344CB8AC3E}">
        <p14:creationId xmlns:p14="http://schemas.microsoft.com/office/powerpoint/2010/main" val="279957940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Nutná obhajoba dle ZSM a ZMJS</a:t>
            </a:r>
          </a:p>
        </p:txBody>
      </p:sp>
      <p:sp>
        <p:nvSpPr>
          <p:cNvPr id="3" name="Zástupný symbol pro obsah 2"/>
          <p:cNvSpPr>
            <a:spLocks noGrp="1"/>
          </p:cNvSpPr>
          <p:nvPr>
            <p:ph idx="1"/>
          </p:nvPr>
        </p:nvSpPr>
        <p:spPr>
          <a:xfrm>
            <a:off x="720000" y="1325461"/>
            <a:ext cx="9490800" cy="4618141"/>
          </a:xfrm>
        </p:spPr>
        <p:txBody>
          <a:bodyPr/>
          <a:lstStyle/>
          <a:p>
            <a:pPr>
              <a:lnSpc>
                <a:spcPct val="100000"/>
              </a:lnSpc>
            </a:pPr>
            <a:r>
              <a:rPr lang="cs-CZ" sz="1800" dirty="0"/>
              <a:t>mladistvý (§ 42/2 ZSM) </a:t>
            </a:r>
          </a:p>
          <a:p>
            <a:pPr>
              <a:lnSpc>
                <a:spcPct val="100000"/>
              </a:lnSpc>
            </a:pPr>
            <a:endParaRPr lang="cs-CZ" sz="1800" dirty="0"/>
          </a:p>
          <a:p>
            <a:pPr lvl="1"/>
            <a:r>
              <a:rPr lang="cs-CZ" sz="1800" dirty="0"/>
              <a:t>od prvního úkonu dle TŘ vždy;</a:t>
            </a:r>
          </a:p>
          <a:p>
            <a:pPr lvl="1"/>
            <a:r>
              <a:rPr lang="cs-CZ" sz="1800" dirty="0"/>
              <a:t>ve vykonávacím řízením rozhoduje-li soud ve veřejném zasedání;</a:t>
            </a:r>
          </a:p>
          <a:p>
            <a:pPr lvl="1" algn="just"/>
            <a:r>
              <a:rPr lang="cs-CZ" sz="1800" dirty="0"/>
              <a:t>v řízení o mimořádných opravných prostředcích, rozhoduje-li soud ve veřejném zasedání;</a:t>
            </a:r>
          </a:p>
          <a:p>
            <a:pPr marL="252000" lvl="1">
              <a:defRPr/>
            </a:pPr>
            <a:endParaRPr lang="cs-CZ" sz="1800" dirty="0">
              <a:ea typeface="+mn-ea"/>
              <a:cs typeface="+mn-cs"/>
            </a:endParaRPr>
          </a:p>
          <a:p>
            <a:pPr marL="252000" lvl="1">
              <a:defRPr/>
            </a:pPr>
            <a:r>
              <a:rPr lang="cs-CZ" sz="1800" dirty="0">
                <a:ea typeface="+mn-ea"/>
                <a:cs typeface="+mn-cs"/>
              </a:rPr>
              <a:t>dle ZMJS (§14 ZMJS)</a:t>
            </a:r>
          </a:p>
          <a:p>
            <a:pPr marL="252000" lvl="1">
              <a:defRPr/>
            </a:pPr>
            <a:endParaRPr lang="cs-CZ" sz="1800" dirty="0">
              <a:ea typeface="+mn-ea"/>
              <a:cs typeface="+mn-cs"/>
            </a:endParaRPr>
          </a:p>
          <a:p>
            <a:pPr lvl="1" algn="just"/>
            <a:r>
              <a:rPr lang="cs-CZ" sz="1800" dirty="0"/>
              <a:t>řízení o vydání, předání či předání mezinárodnímu soudnímu orgánu, jejich rozšíření či vzdání se speciality </a:t>
            </a:r>
          </a:p>
          <a:p>
            <a:pPr lvl="1"/>
            <a:r>
              <a:rPr lang="cs-CZ" sz="1800" dirty="0"/>
              <a:t>některá řízení o uznání a výkonu cizích rozhodnutí</a:t>
            </a:r>
          </a:p>
          <a:p>
            <a:pPr marL="1257300" lvl="2" indent="-342900">
              <a:lnSpc>
                <a:spcPct val="100000"/>
              </a:lnSpc>
              <a:buFontTx/>
              <a:buChar char="-"/>
            </a:pPr>
            <a:r>
              <a:rPr lang="cs-CZ" sz="1800" dirty="0"/>
              <a:t>TOS či ochranné opatření spojené se zbavením osobní svobody</a:t>
            </a:r>
          </a:p>
          <a:p>
            <a:pPr marL="1257300" lvl="2" indent="-342900">
              <a:lnSpc>
                <a:spcPct val="100000"/>
              </a:lnSpc>
              <a:buFontTx/>
              <a:buChar char="-"/>
            </a:pPr>
            <a:r>
              <a:rPr lang="cs-CZ" sz="1800" dirty="0"/>
              <a:t>je-li omezen na osobní svobodě</a:t>
            </a:r>
          </a:p>
          <a:p>
            <a:pPr marL="1257300" lvl="2" indent="-342900">
              <a:lnSpc>
                <a:spcPct val="100000"/>
              </a:lnSpc>
              <a:buFontTx/>
              <a:buChar char="-"/>
            </a:pPr>
            <a:r>
              <a:rPr lang="cs-CZ" sz="1800" dirty="0"/>
              <a:t>je-li omezen na svéprávnosti</a:t>
            </a:r>
          </a:p>
          <a:p>
            <a:pPr marL="1257300" lvl="2" indent="-342900">
              <a:lnSpc>
                <a:spcPct val="100000"/>
              </a:lnSpc>
              <a:buFontTx/>
              <a:buChar char="-"/>
            </a:pPr>
            <a:r>
              <a:rPr lang="cs-CZ" sz="1800" dirty="0"/>
              <a:t>jde-li o mladistvého</a:t>
            </a:r>
          </a:p>
          <a:p>
            <a:pPr marL="1257300" lvl="2" indent="-342900">
              <a:lnSpc>
                <a:spcPct val="100000"/>
              </a:lnSpc>
              <a:buFontTx/>
              <a:buChar char="-"/>
            </a:pPr>
            <a:r>
              <a:rPr lang="cs-CZ" sz="1800" dirty="0"/>
              <a:t>je-li pochybnost o způsobilosti se hájit</a:t>
            </a:r>
          </a:p>
          <a:p>
            <a:pPr marL="457200" lvl="1" indent="0">
              <a:buNone/>
            </a:pPr>
            <a:endParaRPr lang="cs-CZ" dirty="0"/>
          </a:p>
        </p:txBody>
      </p:sp>
      <p:sp>
        <p:nvSpPr>
          <p:cNvPr id="5" name="Zástupný symbol pro číslo snímku 4">
            <a:extLst>
              <a:ext uri="{FF2B5EF4-FFF2-40B4-BE49-F238E27FC236}">
                <a16:creationId xmlns:a16="http://schemas.microsoft.com/office/drawing/2014/main" id="{09F02474-518B-4E3F-A026-F115864621CF}"/>
              </a:ext>
            </a:extLst>
          </p:cNvPr>
          <p:cNvSpPr>
            <a:spLocks noGrp="1"/>
          </p:cNvSpPr>
          <p:nvPr>
            <p:ph type="sldNum" sz="quarter" idx="11"/>
          </p:nvPr>
        </p:nvSpPr>
        <p:spPr/>
        <p:txBody>
          <a:bodyPr/>
          <a:lstStyle/>
          <a:p>
            <a:fld id="{0970407D-EE58-4A0B-824B-1D3AE42DD9CF}" type="slidenum">
              <a:rPr lang="cs-CZ" altLang="cs-CZ" smtClean="0"/>
              <a:pPr/>
              <a:t>63</a:t>
            </a:fld>
            <a:endParaRPr lang="cs-CZ" altLang="cs-CZ" dirty="0"/>
          </a:p>
        </p:txBody>
      </p:sp>
    </p:spTree>
    <p:extLst>
      <p:ext uri="{BB962C8B-B14F-4D97-AF65-F5344CB8AC3E}">
        <p14:creationId xmlns:p14="http://schemas.microsoft.com/office/powerpoint/2010/main" val="204041664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55899467-D351-4D55-BF88-BE2AC713A2D5}"/>
              </a:ext>
            </a:extLst>
          </p:cNvPr>
          <p:cNvSpPr>
            <a:spLocks noGrp="1"/>
          </p:cNvSpPr>
          <p:nvPr>
            <p:ph type="sldNum" sz="quarter" idx="11"/>
          </p:nvPr>
        </p:nvSpPr>
        <p:spPr/>
        <p:txBody>
          <a:bodyPr/>
          <a:lstStyle/>
          <a:p>
            <a:fld id="{0970407D-EE58-4A0B-824B-1D3AE42DD9CF}" type="slidenum">
              <a:rPr lang="cs-CZ" altLang="cs-CZ" smtClean="0"/>
              <a:pPr/>
              <a:t>64</a:t>
            </a:fld>
            <a:endParaRPr lang="cs-CZ" altLang="cs-CZ" dirty="0"/>
          </a:p>
        </p:txBody>
      </p:sp>
      <p:sp>
        <p:nvSpPr>
          <p:cNvPr id="3" name="Nadpis 2">
            <a:extLst>
              <a:ext uri="{FF2B5EF4-FFF2-40B4-BE49-F238E27FC236}">
                <a16:creationId xmlns:a16="http://schemas.microsoft.com/office/drawing/2014/main" id="{5F8EAEF0-B846-474C-8F79-54183E22DC5D}"/>
              </a:ext>
            </a:extLst>
          </p:cNvPr>
          <p:cNvSpPr>
            <a:spLocks noGrp="1"/>
          </p:cNvSpPr>
          <p:nvPr>
            <p:ph type="title"/>
          </p:nvPr>
        </p:nvSpPr>
        <p:spPr/>
        <p:txBody>
          <a:bodyPr/>
          <a:lstStyle/>
          <a:p>
            <a:pPr algn="ctr"/>
            <a:r>
              <a:rPr lang="cs-CZ" dirty="0"/>
              <a:t>Další osoby s obhajovacími právy</a:t>
            </a:r>
          </a:p>
        </p:txBody>
      </p:sp>
      <p:sp>
        <p:nvSpPr>
          <p:cNvPr id="4" name="Zástupný obsah 3">
            <a:extLst>
              <a:ext uri="{FF2B5EF4-FFF2-40B4-BE49-F238E27FC236}">
                <a16:creationId xmlns:a16="http://schemas.microsoft.com/office/drawing/2014/main" id="{0F30C130-3F17-4987-BC09-8FE737B3F77A}"/>
              </a:ext>
            </a:extLst>
          </p:cNvPr>
          <p:cNvSpPr>
            <a:spLocks noGrp="1"/>
          </p:cNvSpPr>
          <p:nvPr>
            <p:ph idx="1"/>
          </p:nvPr>
        </p:nvSpPr>
        <p:spPr/>
        <p:txBody>
          <a:bodyPr/>
          <a:lstStyle/>
          <a:p>
            <a:pPr marL="72000" indent="0">
              <a:lnSpc>
                <a:spcPct val="100000"/>
              </a:lnSpc>
              <a:spcAft>
                <a:spcPts val="600"/>
              </a:spcAft>
              <a:buNone/>
              <a:defRPr/>
            </a:pPr>
            <a:endParaRPr lang="cs-CZ" sz="1800" dirty="0"/>
          </a:p>
          <a:p>
            <a:pPr>
              <a:lnSpc>
                <a:spcPct val="100000"/>
              </a:lnSpc>
              <a:spcAft>
                <a:spcPts val="600"/>
              </a:spcAft>
              <a:defRPr/>
            </a:pPr>
            <a:r>
              <a:rPr lang="cs-CZ" sz="1800" dirty="0"/>
              <a:t>opatrovník obviněného omezeného na svéprávnosti (§ 34/1 </a:t>
            </a:r>
            <a:r>
              <a:rPr lang="cs-CZ" sz="1800" dirty="0" err="1"/>
              <a:t>TrŘ</a:t>
            </a:r>
            <a:r>
              <a:rPr lang="cs-CZ" sz="1800" dirty="0"/>
              <a:t>)</a:t>
            </a:r>
          </a:p>
          <a:p>
            <a:pPr lvl="1" algn="just">
              <a:defRPr/>
            </a:pPr>
            <a:r>
              <a:rPr lang="cs-CZ" sz="1800" dirty="0"/>
              <a:t>jedná jménem obviněného, obecné oprávnění zastupovat (volí obhájce, podává návrhy a žádosti atd.)  </a:t>
            </a:r>
          </a:p>
          <a:p>
            <a:pPr>
              <a:defRPr/>
            </a:pPr>
            <a:endParaRPr lang="cs-CZ" sz="1800" dirty="0"/>
          </a:p>
          <a:p>
            <a:pPr>
              <a:defRPr/>
            </a:pPr>
            <a:r>
              <a:rPr lang="cs-CZ" sz="1800" dirty="0"/>
              <a:t>osoba se samostatnými obhajovacími právy</a:t>
            </a:r>
          </a:p>
          <a:p>
            <a:pPr lvl="1">
              <a:defRPr/>
            </a:pPr>
            <a:r>
              <a:rPr lang="cs-CZ" sz="1800" dirty="0"/>
              <a:t>podává opravné prostředky vlastním jménem ve prospěch obviněného</a:t>
            </a:r>
          </a:p>
          <a:p>
            <a:pPr lvl="1">
              <a:defRPr/>
            </a:pPr>
            <a:r>
              <a:rPr lang="cs-CZ" sz="1800" dirty="0"/>
              <a:t>zpravidla vymezeny jako osoby blízké (§ 247/2 2 </a:t>
            </a:r>
            <a:r>
              <a:rPr lang="cs-CZ" sz="1800" dirty="0" err="1"/>
              <a:t>TrŘ</a:t>
            </a:r>
            <a:r>
              <a:rPr lang="cs-CZ" sz="1800" dirty="0"/>
              <a:t>)</a:t>
            </a:r>
          </a:p>
          <a:p>
            <a:pPr>
              <a:defRPr/>
            </a:pPr>
            <a:endParaRPr lang="cs-CZ" sz="1800" dirty="0"/>
          </a:p>
          <a:p>
            <a:pPr>
              <a:defRPr/>
            </a:pPr>
            <a:r>
              <a:rPr lang="cs-CZ" sz="1800" dirty="0"/>
              <a:t>u mladistvého </a:t>
            </a:r>
          </a:p>
          <a:p>
            <a:pPr lvl="1">
              <a:defRPr/>
            </a:pPr>
            <a:r>
              <a:rPr lang="cs-CZ" sz="1800" dirty="0"/>
              <a:t>zákonný zástupce nebo opatrovník</a:t>
            </a:r>
          </a:p>
          <a:p>
            <a:pPr lvl="1">
              <a:defRPr/>
            </a:pPr>
            <a:r>
              <a:rPr lang="cs-CZ" sz="1800" dirty="0"/>
              <a:t>orgán sociálně-právní ochrany dětí</a:t>
            </a:r>
          </a:p>
          <a:p>
            <a:endParaRPr lang="cs-CZ" dirty="0"/>
          </a:p>
        </p:txBody>
      </p:sp>
    </p:spTree>
    <p:extLst>
      <p:ext uri="{BB962C8B-B14F-4D97-AF65-F5344CB8AC3E}">
        <p14:creationId xmlns:p14="http://schemas.microsoft.com/office/powerpoint/2010/main" val="265322593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F7B76087-8062-404A-9F6D-B8B0C13151C1}"/>
              </a:ext>
            </a:extLst>
          </p:cNvPr>
          <p:cNvSpPr>
            <a:spLocks noGrp="1"/>
          </p:cNvSpPr>
          <p:nvPr>
            <p:ph type="sldNum" sz="quarter" idx="11"/>
          </p:nvPr>
        </p:nvSpPr>
        <p:spPr/>
        <p:txBody>
          <a:bodyPr/>
          <a:lstStyle/>
          <a:p>
            <a:fld id="{0970407D-EE58-4A0B-824B-1D3AE42DD9CF}" type="slidenum">
              <a:rPr lang="cs-CZ" altLang="cs-CZ" smtClean="0"/>
              <a:pPr/>
              <a:t>65</a:t>
            </a:fld>
            <a:endParaRPr lang="cs-CZ" altLang="cs-CZ" dirty="0"/>
          </a:p>
        </p:txBody>
      </p:sp>
      <p:sp>
        <p:nvSpPr>
          <p:cNvPr id="3" name="Nadpis 2">
            <a:extLst>
              <a:ext uri="{FF2B5EF4-FFF2-40B4-BE49-F238E27FC236}">
                <a16:creationId xmlns:a16="http://schemas.microsoft.com/office/drawing/2014/main" id="{9C506957-93A6-4E91-94CB-BD46C899E196}"/>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A8BB5C70-3B45-46CA-87A6-1E4D89CCDB56}"/>
              </a:ext>
            </a:extLst>
          </p:cNvPr>
          <p:cNvSpPr>
            <a:spLocks noGrp="1"/>
          </p:cNvSpPr>
          <p:nvPr>
            <p:ph idx="1"/>
          </p:nvPr>
        </p:nvSpPr>
        <p:spPr/>
        <p:txBody>
          <a:bodyPr/>
          <a:lstStyle/>
          <a:p>
            <a:pPr marL="342900" lvl="1" indent="-342900" algn="just"/>
            <a:endParaRPr lang="cs-CZ" sz="1800" dirty="0"/>
          </a:p>
          <a:p>
            <a:pPr marL="342900" lvl="1" indent="-342900" algn="just"/>
            <a:r>
              <a:rPr lang="cs-CZ" sz="1800" dirty="0"/>
              <a:t>jiné osoby s obhajovacími právy  - zákonný zástupce </a:t>
            </a:r>
          </a:p>
          <a:p>
            <a:pPr marL="342900" lvl="1" indent="-342900" algn="just">
              <a:buNone/>
            </a:pPr>
            <a:endParaRPr lang="cs-CZ" sz="1800" dirty="0"/>
          </a:p>
          <a:p>
            <a:pPr marL="742950" lvl="2" indent="-342900" algn="just">
              <a:buFont typeface="Arial" panose="020B0604020202020204" pitchFamily="34" charset="0"/>
              <a:buChar char="•"/>
            </a:pPr>
            <a:r>
              <a:rPr lang="cs-CZ" sz="1600" dirty="0"/>
              <a:t>zvolit obhájce , nahlížet do spisů, vyrozumění o konání hl. l., klást vyslýchaným otázky,  doručení rozsudku, podávat opravné prostředky</a:t>
            </a:r>
          </a:p>
          <a:p>
            <a:pPr marL="342900" lvl="1" indent="-342900" algn="just">
              <a:buNone/>
            </a:pPr>
            <a:endParaRPr lang="cs-CZ" sz="1800" dirty="0"/>
          </a:p>
          <a:p>
            <a:pPr marL="342900" lvl="1" indent="-342900" algn="just"/>
            <a:r>
              <a:rPr lang="cs-CZ" sz="1800" dirty="0"/>
              <a:t>osoby se samostatnými obhajovacími právy  - jsou procesní stranou, jelikož mají protistranu v osobě  státního zástupce</a:t>
            </a:r>
          </a:p>
          <a:p>
            <a:pPr marL="342900" lvl="1" indent="-342900" algn="just">
              <a:buNone/>
            </a:pPr>
            <a:endParaRPr lang="cs-CZ" sz="1800" dirty="0"/>
          </a:p>
          <a:p>
            <a:pPr marL="742950" lvl="2" indent="-342900" algn="just">
              <a:buFont typeface="Arial" panose="020B0604020202020204" pitchFamily="34" charset="0"/>
              <a:buChar char="•"/>
            </a:pPr>
            <a:r>
              <a:rPr lang="cs-CZ" sz="1600" dirty="0"/>
              <a:t>příbuzní v pokolení přímém, sourozenec, osvojitel, osvojenec, manžel, druh, partner  - zvolit obhájce, podávat opravné prostředky atd. </a:t>
            </a:r>
          </a:p>
          <a:p>
            <a:pPr marL="742950" lvl="2" indent="-342900" algn="just"/>
            <a:endParaRPr lang="cs-CZ" sz="1600" dirty="0"/>
          </a:p>
          <a:p>
            <a:pPr marL="742950" lvl="2" indent="-342900" algn="just">
              <a:buFont typeface="Arial" panose="020B0604020202020204" pitchFamily="34" charset="0"/>
              <a:buChar char="•"/>
            </a:pPr>
            <a:r>
              <a:rPr lang="cs-CZ" sz="1600" dirty="0"/>
              <a:t>orgán sociálně-právní ochrany dětí – doručení obžaloby, rozsudku, vyrozumění o konání hl. l., podávat opravné  prostředky </a:t>
            </a:r>
          </a:p>
          <a:p>
            <a:endParaRPr lang="cs-CZ" dirty="0"/>
          </a:p>
        </p:txBody>
      </p:sp>
    </p:spTree>
    <p:extLst>
      <p:ext uri="{BB962C8B-B14F-4D97-AF65-F5344CB8AC3E}">
        <p14:creationId xmlns:p14="http://schemas.microsoft.com/office/powerpoint/2010/main" val="62475728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1B4471CF-787E-4D5C-AE05-53917BD93BFB}"/>
              </a:ext>
            </a:extLst>
          </p:cNvPr>
          <p:cNvSpPr>
            <a:spLocks noGrp="1"/>
          </p:cNvSpPr>
          <p:nvPr>
            <p:ph type="sldNum" sz="quarter" idx="11"/>
          </p:nvPr>
        </p:nvSpPr>
        <p:spPr/>
        <p:txBody>
          <a:bodyPr/>
          <a:lstStyle/>
          <a:p>
            <a:fld id="{0970407D-EE58-4A0B-824B-1D3AE42DD9CF}" type="slidenum">
              <a:rPr lang="cs-CZ" altLang="cs-CZ" smtClean="0"/>
              <a:pPr/>
              <a:t>66</a:t>
            </a:fld>
            <a:endParaRPr lang="cs-CZ" altLang="cs-CZ" dirty="0"/>
          </a:p>
        </p:txBody>
      </p:sp>
      <p:sp>
        <p:nvSpPr>
          <p:cNvPr id="3" name="Nadpis 2">
            <a:extLst>
              <a:ext uri="{FF2B5EF4-FFF2-40B4-BE49-F238E27FC236}">
                <a16:creationId xmlns:a16="http://schemas.microsoft.com/office/drawing/2014/main" id="{D6A12726-566C-4502-AD17-6A3085E54185}"/>
              </a:ext>
            </a:extLst>
          </p:cNvPr>
          <p:cNvSpPr>
            <a:spLocks noGrp="1"/>
          </p:cNvSpPr>
          <p:nvPr>
            <p:ph type="title"/>
          </p:nvPr>
        </p:nvSpPr>
        <p:spPr/>
        <p:txBody>
          <a:bodyPr/>
          <a:lstStyle/>
          <a:p>
            <a:pPr algn="ctr"/>
            <a:r>
              <a:rPr lang="cs-CZ" dirty="0"/>
              <a:t>„Nouzový opatrovník“ v trestním řízení </a:t>
            </a:r>
          </a:p>
        </p:txBody>
      </p:sp>
      <p:sp>
        <p:nvSpPr>
          <p:cNvPr id="4" name="Zástupný obsah 3">
            <a:extLst>
              <a:ext uri="{FF2B5EF4-FFF2-40B4-BE49-F238E27FC236}">
                <a16:creationId xmlns:a16="http://schemas.microsoft.com/office/drawing/2014/main" id="{49A8952F-DE27-44F2-B396-398B707F31DD}"/>
              </a:ext>
            </a:extLst>
          </p:cNvPr>
          <p:cNvSpPr>
            <a:spLocks noGrp="1"/>
          </p:cNvSpPr>
          <p:nvPr>
            <p:ph idx="1"/>
          </p:nvPr>
        </p:nvSpPr>
        <p:spPr/>
        <p:txBody>
          <a:bodyPr/>
          <a:lstStyle/>
          <a:p>
            <a:pPr>
              <a:defRPr/>
            </a:pPr>
            <a:r>
              <a:rPr lang="cs-CZ" sz="1800" dirty="0"/>
              <a:t>nemůže-li jednat „občanskoprávní“ opatrovník (§ 34/2 </a:t>
            </a:r>
            <a:r>
              <a:rPr lang="cs-CZ" sz="1800" dirty="0" err="1"/>
              <a:t>TrŘ</a:t>
            </a:r>
            <a:r>
              <a:rPr lang="cs-CZ" sz="1800" dirty="0"/>
              <a:t>)</a:t>
            </a:r>
          </a:p>
          <a:p>
            <a:pPr lvl="1">
              <a:defRPr/>
            </a:pPr>
            <a:endParaRPr lang="cs-CZ" sz="1800" dirty="0"/>
          </a:p>
          <a:p>
            <a:pPr lvl="1">
              <a:defRPr/>
            </a:pPr>
            <a:r>
              <a:rPr lang="cs-CZ" sz="1800" dirty="0"/>
              <a:t>hrozí-li nebezpečí z prodlení  </a:t>
            </a:r>
          </a:p>
          <a:p>
            <a:pPr>
              <a:defRPr/>
            </a:pPr>
            <a:endParaRPr lang="cs-CZ" sz="1800" dirty="0"/>
          </a:p>
          <a:p>
            <a:pPr>
              <a:defRPr/>
            </a:pPr>
            <a:r>
              <a:rPr lang="cs-CZ" sz="1800" dirty="0"/>
              <a:t>v řízení proti právnické osobě (§ 34/5 TOPO)</a:t>
            </a:r>
          </a:p>
          <a:p>
            <a:pPr lvl="1">
              <a:defRPr/>
            </a:pPr>
            <a:endParaRPr lang="cs-CZ" sz="1800" dirty="0"/>
          </a:p>
          <a:p>
            <a:pPr lvl="1">
              <a:defRPr/>
            </a:pPr>
            <a:r>
              <a:rPr lang="cs-CZ" sz="1800" dirty="0"/>
              <a:t>není-li zde ten, kdo by za PO měl jednat, je-li střet zájmů, nedaří-li se doručovat</a:t>
            </a:r>
          </a:p>
          <a:p>
            <a:pPr>
              <a:defRPr/>
            </a:pPr>
            <a:endParaRPr lang="cs-CZ" sz="1800" dirty="0"/>
          </a:p>
          <a:p>
            <a:pPr>
              <a:defRPr/>
            </a:pPr>
            <a:r>
              <a:rPr lang="cs-CZ" sz="1800" dirty="0"/>
              <a:t>v řízení proti mladistvému (§ 43/2 ZSM)</a:t>
            </a:r>
          </a:p>
          <a:p>
            <a:pPr lvl="1">
              <a:defRPr/>
            </a:pPr>
            <a:endParaRPr lang="cs-CZ" sz="1800" dirty="0"/>
          </a:p>
          <a:p>
            <a:pPr lvl="1">
              <a:defRPr/>
            </a:pPr>
            <a:r>
              <a:rPr lang="cs-CZ" sz="1800" dirty="0"/>
              <a:t>obdobné, jako v </a:t>
            </a:r>
            <a:r>
              <a:rPr lang="cs-CZ" sz="1800" dirty="0" err="1"/>
              <a:t>TrŘ</a:t>
            </a:r>
            <a:r>
              <a:rPr lang="cs-CZ" sz="1800" dirty="0"/>
              <a:t> </a:t>
            </a:r>
          </a:p>
          <a:p>
            <a:endParaRPr lang="cs-CZ" dirty="0"/>
          </a:p>
        </p:txBody>
      </p:sp>
    </p:spTree>
    <p:extLst>
      <p:ext uri="{BB962C8B-B14F-4D97-AF65-F5344CB8AC3E}">
        <p14:creationId xmlns:p14="http://schemas.microsoft.com/office/powerpoint/2010/main" val="378949115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Nadpis 1"/>
          <p:cNvSpPr>
            <a:spLocks noGrp="1"/>
          </p:cNvSpPr>
          <p:nvPr>
            <p:ph type="title"/>
          </p:nvPr>
        </p:nvSpPr>
        <p:spPr/>
        <p:txBody>
          <a:bodyPr/>
          <a:lstStyle/>
          <a:p>
            <a:pPr algn="ctr"/>
            <a:r>
              <a:rPr lang="cs-CZ" dirty="0"/>
              <a:t>Právo na bezplatnou obhajobu </a:t>
            </a:r>
          </a:p>
        </p:txBody>
      </p:sp>
      <p:sp>
        <p:nvSpPr>
          <p:cNvPr id="37891" name="Zástupný symbol pro obsah 2"/>
          <p:cNvSpPr>
            <a:spLocks noGrp="1"/>
          </p:cNvSpPr>
          <p:nvPr>
            <p:ph idx="1"/>
          </p:nvPr>
        </p:nvSpPr>
        <p:spPr/>
        <p:txBody>
          <a:bodyPr/>
          <a:lstStyle/>
          <a:p>
            <a:pPr algn="just"/>
            <a:r>
              <a:rPr lang="cs-CZ" sz="1800" dirty="0"/>
              <a:t>právo na obhajobu je zajišťováno v trestním řízení zejména</a:t>
            </a:r>
          </a:p>
          <a:p>
            <a:pPr algn="just">
              <a:buFont typeface="Wingdings" pitchFamily="2" charset="2"/>
              <a:buNone/>
            </a:pPr>
            <a:endParaRPr lang="cs-CZ" sz="1800" dirty="0"/>
          </a:p>
          <a:p>
            <a:pPr lvl="1" algn="just"/>
            <a:r>
              <a:rPr lang="cs-CZ" sz="1600" dirty="0"/>
              <a:t>§ 33/2 </a:t>
            </a:r>
            <a:r>
              <a:rPr lang="cs-CZ" sz="1600" dirty="0" err="1"/>
              <a:t>TrŘ</a:t>
            </a:r>
            <a:r>
              <a:rPr lang="cs-CZ" sz="1600" dirty="0"/>
              <a:t> - právem na bezplatnou obhajobu nebo za sníženou odměnu -  osvědčí-li obviněný, že nemá dostatek prostředků a je-li to třeba k ochraně práv obviněného</a:t>
            </a:r>
          </a:p>
          <a:p>
            <a:pPr lvl="1" algn="just">
              <a:buFont typeface="Wingdings" pitchFamily="2" charset="2"/>
              <a:buNone/>
            </a:pPr>
            <a:endParaRPr lang="cs-CZ" sz="1600" dirty="0"/>
          </a:p>
          <a:p>
            <a:pPr marL="1200150" lvl="2" indent="-285750" algn="just">
              <a:buFont typeface="Arial" panose="020B0604020202020204" pitchFamily="34" charset="0"/>
              <a:buChar char="•"/>
            </a:pPr>
            <a:r>
              <a:rPr lang="cs-CZ" sz="1600" dirty="0"/>
              <a:t>dle Evropské úmluvy je toto právo tehdy, pokud obviněný prokáže</a:t>
            </a:r>
          </a:p>
          <a:p>
            <a:pPr marL="1200150" lvl="2" indent="-285750" algn="just">
              <a:buFont typeface="Arial" panose="020B0604020202020204" pitchFamily="34" charset="0"/>
              <a:buChar char="•"/>
            </a:pPr>
            <a:r>
              <a:rPr lang="cs-CZ" sz="1600" dirty="0"/>
              <a:t>nedostatek finančních prostředků</a:t>
            </a:r>
          </a:p>
          <a:p>
            <a:pPr marL="1200150" lvl="2" indent="-285750" algn="just">
              <a:buFont typeface="Arial" panose="020B0604020202020204" pitchFamily="34" charset="0"/>
              <a:buChar char="•"/>
            </a:pPr>
            <a:r>
              <a:rPr lang="cs-CZ" sz="1600" dirty="0"/>
              <a:t>existuje zájem společnosti – ten se posuzuje podle složitosti věci, důležitosti věci pro obviněného (pokud mu hrozí vysoký trest) a osobnosti obviněného  (</a:t>
            </a:r>
            <a:r>
              <a:rPr lang="cs-CZ" sz="1600" dirty="0" err="1"/>
              <a:t>Biba</a:t>
            </a:r>
            <a:r>
              <a:rPr lang="cs-CZ" sz="1600" dirty="0"/>
              <a:t> proti Řecku, 26.9.2000)</a:t>
            </a:r>
          </a:p>
          <a:p>
            <a:pPr lvl="3" algn="just">
              <a:buFont typeface="Wingdings" pitchFamily="2" charset="2"/>
              <a:buNone/>
            </a:pPr>
            <a:endParaRPr lang="cs-CZ" sz="1600" dirty="0"/>
          </a:p>
          <a:p>
            <a:pPr algn="just"/>
            <a:r>
              <a:rPr lang="cs-CZ" sz="1800" dirty="0"/>
              <a:t>povaha trestné činnosti a to, že si obviněný trestní stíhání sám zavinil, je  zde zcela irelevantní </a:t>
            </a:r>
          </a:p>
          <a:p>
            <a:pPr algn="just"/>
            <a:r>
              <a:rPr lang="cs-CZ" sz="1800" dirty="0"/>
              <a:t>§ 33/5 </a:t>
            </a:r>
            <a:r>
              <a:rPr lang="cs-CZ" sz="1800" dirty="0" err="1"/>
              <a:t>TrŘ</a:t>
            </a:r>
            <a:r>
              <a:rPr lang="cs-CZ" sz="1800" dirty="0"/>
              <a:t> - poučit obviněného o jeho právech a poskytnout mu plnou možnost jejich uplatnění  </a:t>
            </a:r>
          </a:p>
          <a:p>
            <a:endParaRPr lang="cs-CZ" dirty="0"/>
          </a:p>
        </p:txBody>
      </p:sp>
      <p:sp>
        <p:nvSpPr>
          <p:cNvPr id="4" name="Zástupný symbol pro číslo snímku 3"/>
          <p:cNvSpPr>
            <a:spLocks noGrp="1"/>
          </p:cNvSpPr>
          <p:nvPr>
            <p:ph type="sldNum" sz="quarter" idx="11"/>
          </p:nvPr>
        </p:nvSpPr>
        <p:spPr/>
        <p:txBody>
          <a:bodyPr/>
          <a:lstStyle/>
          <a:p>
            <a:pPr>
              <a:defRPr/>
            </a:pPr>
            <a:fld id="{3D311BE7-059B-43F2-8453-03EF478858FD}" type="slidenum">
              <a:rPr lang="cs-CZ" smtClean="0"/>
              <a:pPr>
                <a:defRPr/>
              </a:pPr>
              <a:t>67</a:t>
            </a:fld>
            <a:endParaRPr lang="cs-CZ"/>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Nadpis 1"/>
          <p:cNvSpPr>
            <a:spLocks noGrp="1"/>
          </p:cNvSpPr>
          <p:nvPr>
            <p:ph type="title"/>
          </p:nvPr>
        </p:nvSpPr>
        <p:spPr/>
        <p:txBody>
          <a:bodyPr/>
          <a:lstStyle/>
          <a:p>
            <a:pPr algn="ctr"/>
            <a:r>
              <a:rPr lang="cs-CZ"/>
              <a:t>Práva a povinnosti obhájce </a:t>
            </a:r>
            <a:br>
              <a:rPr lang="cs-CZ"/>
            </a:br>
            <a:endParaRPr lang="cs-CZ"/>
          </a:p>
        </p:txBody>
      </p:sp>
      <p:sp>
        <p:nvSpPr>
          <p:cNvPr id="3" name="Zástupný symbol pro obsah 2"/>
          <p:cNvSpPr>
            <a:spLocks noGrp="1"/>
          </p:cNvSpPr>
          <p:nvPr>
            <p:ph idx="1"/>
          </p:nvPr>
        </p:nvSpPr>
        <p:spPr/>
        <p:txBody>
          <a:bodyPr/>
          <a:lstStyle/>
          <a:p>
            <a:pPr lvl="1">
              <a:defRPr/>
            </a:pPr>
            <a:r>
              <a:rPr lang="cs-CZ" sz="1600" dirty="0"/>
              <a:t>§ 41 </a:t>
            </a:r>
            <a:r>
              <a:rPr lang="cs-CZ" sz="1600" dirty="0" err="1"/>
              <a:t>TrŘ</a:t>
            </a:r>
            <a:endParaRPr lang="cs-CZ" sz="1600" dirty="0"/>
          </a:p>
          <a:p>
            <a:pPr marL="1200150" lvl="2" indent="-285750">
              <a:buFont typeface="Arial" panose="020B0604020202020204" pitchFamily="34" charset="0"/>
              <a:buChar char="•"/>
              <a:defRPr/>
            </a:pPr>
            <a:r>
              <a:rPr lang="cs-CZ" dirty="0"/>
              <a:t>poskytovat potřebnou právní pomoc</a:t>
            </a:r>
          </a:p>
          <a:p>
            <a:pPr marL="1200150" lvl="2" indent="-285750">
              <a:buFont typeface="Arial" panose="020B0604020202020204" pitchFamily="34" charset="0"/>
              <a:buChar char="•"/>
              <a:defRPr/>
            </a:pPr>
            <a:r>
              <a:rPr lang="cs-CZ" dirty="0"/>
              <a:t>účelně využívat prostředků obhajoby uvedených v zákoně </a:t>
            </a:r>
          </a:p>
          <a:p>
            <a:pPr marL="1200150" lvl="2" indent="-285750">
              <a:buFont typeface="Arial" panose="020B0604020202020204" pitchFamily="34" charset="0"/>
              <a:buChar char="•"/>
              <a:defRPr/>
            </a:pPr>
            <a:r>
              <a:rPr lang="cs-CZ" dirty="0"/>
              <a:t>činit návrhy, podávat žádosti, opravné prostředky</a:t>
            </a:r>
          </a:p>
          <a:p>
            <a:pPr marL="1200150" lvl="2" indent="-285750">
              <a:buFont typeface="Arial" panose="020B0604020202020204" pitchFamily="34" charset="0"/>
              <a:buChar char="•"/>
              <a:defRPr/>
            </a:pPr>
            <a:r>
              <a:rPr lang="cs-CZ" dirty="0"/>
              <a:t>účastnit se všech úkonů, kterých se může účastnit obviněný</a:t>
            </a:r>
          </a:p>
          <a:p>
            <a:pPr marL="1200150" lvl="2" indent="-285750">
              <a:buFont typeface="Arial" panose="020B0604020202020204" pitchFamily="34" charset="0"/>
              <a:buChar char="•"/>
              <a:defRPr/>
            </a:pPr>
            <a:r>
              <a:rPr lang="cs-CZ" dirty="0"/>
              <a:t>právo na kopii protokolu o každém úkonu trestního řízení </a:t>
            </a:r>
            <a:endParaRPr lang="cs-CZ" dirty="0">
              <a:ea typeface="+mn-ea"/>
              <a:cs typeface="+mn-cs"/>
            </a:endParaRPr>
          </a:p>
          <a:p>
            <a:pPr lvl="1">
              <a:defRPr/>
            </a:pPr>
            <a:endParaRPr lang="cs-CZ" sz="1600" dirty="0"/>
          </a:p>
          <a:p>
            <a:pPr lvl="1">
              <a:defRPr/>
            </a:pPr>
            <a:r>
              <a:rPr lang="cs-CZ" sz="1600" dirty="0"/>
              <a:t>§ 65  </a:t>
            </a:r>
            <a:r>
              <a:rPr lang="cs-CZ" sz="1600" dirty="0" err="1"/>
              <a:t>TrŘ</a:t>
            </a:r>
            <a:r>
              <a:rPr lang="cs-CZ" sz="1600" dirty="0"/>
              <a:t> </a:t>
            </a:r>
          </a:p>
          <a:p>
            <a:pPr marL="1200150" lvl="2" indent="-285750">
              <a:buFont typeface="Arial" panose="020B0604020202020204" pitchFamily="34" charset="0"/>
              <a:buChar char="•"/>
              <a:defRPr/>
            </a:pPr>
            <a:r>
              <a:rPr lang="cs-CZ" dirty="0"/>
              <a:t>právo nahlížet do spisů</a:t>
            </a:r>
          </a:p>
          <a:p>
            <a:pPr marL="1200150" lvl="2" indent="-285750">
              <a:buFont typeface="Arial" panose="020B0604020202020204" pitchFamily="34" charset="0"/>
              <a:buChar char="•"/>
              <a:defRPr/>
            </a:pPr>
            <a:endParaRPr lang="cs-CZ" dirty="0"/>
          </a:p>
          <a:p>
            <a:pPr lvl="1">
              <a:defRPr/>
            </a:pPr>
            <a:r>
              <a:rPr lang="cs-CZ" sz="1600" dirty="0"/>
              <a:t>§ 165 </a:t>
            </a:r>
            <a:r>
              <a:rPr lang="cs-CZ" sz="1600" dirty="0" err="1"/>
              <a:t>TrŘ</a:t>
            </a:r>
            <a:r>
              <a:rPr lang="cs-CZ" sz="1600" dirty="0"/>
              <a:t> </a:t>
            </a:r>
          </a:p>
          <a:p>
            <a:pPr marL="1200150" lvl="2" indent="-285750">
              <a:buFont typeface="Arial" panose="020B0604020202020204" pitchFamily="34" charset="0"/>
              <a:buChar char="•"/>
              <a:defRPr/>
            </a:pPr>
            <a:r>
              <a:rPr lang="cs-CZ" dirty="0"/>
              <a:t>právo účastnit se vyšetřovacích úkonů, které mohou být použity jako důkaz v řízení před soudem </a:t>
            </a:r>
          </a:p>
          <a:p>
            <a:pPr marL="1200150" lvl="2" indent="-285750">
              <a:buFont typeface="Arial" panose="020B0604020202020204" pitchFamily="34" charset="0"/>
              <a:buChar char="•"/>
              <a:defRPr/>
            </a:pPr>
            <a:r>
              <a:rPr lang="cs-CZ" dirty="0"/>
              <a:t>právo klást svědkům otázky </a:t>
            </a:r>
          </a:p>
          <a:p>
            <a:pPr lvl="1">
              <a:defRPr/>
            </a:pPr>
            <a:endParaRPr lang="cs-CZ" sz="1600" dirty="0"/>
          </a:p>
          <a:p>
            <a:pPr lvl="1">
              <a:defRPr/>
            </a:pPr>
            <a:r>
              <a:rPr lang="cs-CZ" sz="1600" dirty="0"/>
              <a:t>§ 215  </a:t>
            </a:r>
            <a:r>
              <a:rPr lang="cs-CZ" sz="1600" dirty="0" err="1"/>
              <a:t>TrŘ</a:t>
            </a:r>
            <a:r>
              <a:rPr lang="cs-CZ" sz="1600" dirty="0"/>
              <a:t> </a:t>
            </a:r>
          </a:p>
          <a:p>
            <a:pPr marL="1200150" lvl="2" indent="-285750">
              <a:buFont typeface="Arial" panose="020B0604020202020204" pitchFamily="34" charset="0"/>
              <a:buChar char="•"/>
              <a:defRPr/>
            </a:pPr>
            <a:r>
              <a:rPr lang="cs-CZ" dirty="0"/>
              <a:t>právo  klást otázky  vyslýchaným osobám v rámci hl. l. </a:t>
            </a:r>
          </a:p>
          <a:p>
            <a:pPr marL="1200150" lvl="2" indent="-285750">
              <a:buFont typeface="Arial" panose="020B0604020202020204" pitchFamily="34" charset="0"/>
              <a:buChar char="•"/>
              <a:defRPr/>
            </a:pPr>
            <a:r>
              <a:rPr lang="cs-CZ" dirty="0"/>
              <a:t>právo požádat o provedení důkazu</a:t>
            </a:r>
          </a:p>
          <a:p>
            <a:pPr>
              <a:buFont typeface="Wingdings" pitchFamily="2" charset="2"/>
              <a:buNone/>
              <a:defRPr/>
            </a:pPr>
            <a:endParaRPr lang="cs-CZ" sz="1500" dirty="0"/>
          </a:p>
          <a:p>
            <a:pPr lvl="1">
              <a:defRPr/>
            </a:pPr>
            <a:endParaRPr lang="cs-CZ" sz="1600" dirty="0"/>
          </a:p>
        </p:txBody>
      </p:sp>
      <p:sp>
        <p:nvSpPr>
          <p:cNvPr id="4" name="Zástupný symbol pro číslo snímku 3"/>
          <p:cNvSpPr>
            <a:spLocks noGrp="1"/>
          </p:cNvSpPr>
          <p:nvPr>
            <p:ph type="sldNum" sz="quarter" idx="11"/>
          </p:nvPr>
        </p:nvSpPr>
        <p:spPr/>
        <p:txBody>
          <a:bodyPr/>
          <a:lstStyle/>
          <a:p>
            <a:pPr>
              <a:defRPr/>
            </a:pPr>
            <a:fld id="{BF9B7F55-2324-453D-A7B7-E8A4EA4D77CA}" type="slidenum">
              <a:rPr lang="cs-CZ" smtClean="0"/>
              <a:pPr>
                <a:defRPr/>
              </a:pPr>
              <a:t>68</a:t>
            </a:fld>
            <a:endParaRPr lang="cs-CZ"/>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BB959F23-1647-4926-93D0-6B5D05ED7DFD}"/>
              </a:ext>
            </a:extLst>
          </p:cNvPr>
          <p:cNvSpPr>
            <a:spLocks noGrp="1"/>
          </p:cNvSpPr>
          <p:nvPr>
            <p:ph type="sldNum" sz="quarter" idx="11"/>
          </p:nvPr>
        </p:nvSpPr>
        <p:spPr/>
        <p:txBody>
          <a:bodyPr/>
          <a:lstStyle/>
          <a:p>
            <a:fld id="{0970407D-EE58-4A0B-824B-1D3AE42DD9CF}" type="slidenum">
              <a:rPr lang="cs-CZ" altLang="cs-CZ" smtClean="0"/>
              <a:pPr/>
              <a:t>69</a:t>
            </a:fld>
            <a:endParaRPr lang="cs-CZ" altLang="cs-CZ" dirty="0"/>
          </a:p>
        </p:txBody>
      </p:sp>
      <p:sp>
        <p:nvSpPr>
          <p:cNvPr id="3" name="Nadpis 2">
            <a:extLst>
              <a:ext uri="{FF2B5EF4-FFF2-40B4-BE49-F238E27FC236}">
                <a16:creationId xmlns:a16="http://schemas.microsoft.com/office/drawing/2014/main" id="{68EDF004-C7B2-4984-A759-32BA744BE482}"/>
              </a:ext>
            </a:extLst>
          </p:cNvPr>
          <p:cNvSpPr>
            <a:spLocks noGrp="1"/>
          </p:cNvSpPr>
          <p:nvPr>
            <p:ph type="title"/>
          </p:nvPr>
        </p:nvSpPr>
        <p:spPr/>
        <p:txBody>
          <a:bodyPr/>
          <a:lstStyle/>
          <a:p>
            <a:pPr algn="ctr"/>
            <a:r>
              <a:rPr lang="cs-CZ" dirty="0"/>
              <a:t>Výslech svědka - § 97 a násl. TŘ</a:t>
            </a:r>
          </a:p>
        </p:txBody>
      </p:sp>
      <p:sp>
        <p:nvSpPr>
          <p:cNvPr id="4" name="Zástupný obsah 3">
            <a:extLst>
              <a:ext uri="{FF2B5EF4-FFF2-40B4-BE49-F238E27FC236}">
                <a16:creationId xmlns:a16="http://schemas.microsoft.com/office/drawing/2014/main" id="{882001C5-3997-43E6-BC76-7ED909491758}"/>
              </a:ext>
            </a:extLst>
          </p:cNvPr>
          <p:cNvSpPr>
            <a:spLocks noGrp="1"/>
          </p:cNvSpPr>
          <p:nvPr>
            <p:ph idx="1"/>
          </p:nvPr>
        </p:nvSpPr>
        <p:spPr/>
        <p:txBody>
          <a:bodyPr/>
          <a:lstStyle/>
          <a:p>
            <a:pPr algn="just">
              <a:lnSpc>
                <a:spcPct val="100000"/>
              </a:lnSpc>
            </a:pPr>
            <a:r>
              <a:rPr lang="cs-CZ" sz="1800" dirty="0">
                <a:latin typeface="Arial" charset="0"/>
                <a:cs typeface="Arial" charset="0"/>
              </a:rPr>
              <a:t>pojem svědka není v TŘ žádným způsobem definován </a:t>
            </a:r>
          </a:p>
          <a:p>
            <a:pPr lvl="1" algn="just"/>
            <a:endParaRPr lang="cs-CZ" sz="1600" dirty="0">
              <a:latin typeface="Arial" charset="0"/>
              <a:cs typeface="Arial" charset="0"/>
            </a:endParaRPr>
          </a:p>
          <a:p>
            <a:pPr lvl="1" algn="just"/>
            <a:r>
              <a:rPr lang="cs-CZ" sz="1600" dirty="0">
                <a:latin typeface="Arial" charset="0"/>
                <a:cs typeface="Arial" charset="0"/>
              </a:rPr>
              <a:t>FO rozdílná od obviněného, předvolaná orgány činnými v trestním řízení, aby ve smyslu procesních předpisů uvedla všechny jí známé skutečnosti, které vnímala svými smysly, a to nejčastěji zrakem, sluchem a hmatem, a které jsou důležité pro rozhodnutí v trestní věci</a:t>
            </a:r>
          </a:p>
          <a:p>
            <a:pPr algn="just">
              <a:lnSpc>
                <a:spcPct val="100000"/>
              </a:lnSpc>
            </a:pPr>
            <a:endParaRPr lang="cs-CZ" sz="1800" dirty="0">
              <a:latin typeface="Arial" charset="0"/>
              <a:cs typeface="Arial" charset="0"/>
            </a:endParaRPr>
          </a:p>
          <a:p>
            <a:pPr algn="just">
              <a:lnSpc>
                <a:spcPct val="100000"/>
              </a:lnSpc>
            </a:pPr>
            <a:r>
              <a:rPr lang="cs-CZ" sz="1800" dirty="0">
                <a:latin typeface="Arial" charset="0"/>
                <a:cs typeface="Arial" charset="0"/>
              </a:rPr>
              <a:t>svědek v materiálním smyslu </a:t>
            </a:r>
          </a:p>
          <a:p>
            <a:pPr lvl="1" algn="just"/>
            <a:endParaRPr lang="cs-CZ" sz="1600" dirty="0">
              <a:latin typeface="Arial" charset="0"/>
              <a:cs typeface="Arial" charset="0"/>
            </a:endParaRPr>
          </a:p>
          <a:p>
            <a:pPr lvl="1" algn="just"/>
            <a:r>
              <a:rPr lang="cs-CZ" sz="1600" dirty="0">
                <a:latin typeface="Arial" charset="0"/>
                <a:cs typeface="Arial" charset="0"/>
              </a:rPr>
              <a:t>každá FO, která svými smysly vnímala skutečnosti důležité pro trestní řízení, jež mohou být podkladem pro rozhodování orgánů činných v trestním řízení </a:t>
            </a:r>
          </a:p>
          <a:p>
            <a:pPr algn="just">
              <a:lnSpc>
                <a:spcPct val="100000"/>
              </a:lnSpc>
            </a:pPr>
            <a:endParaRPr lang="cs-CZ" sz="1800" dirty="0">
              <a:latin typeface="Arial" charset="0"/>
              <a:cs typeface="Arial" charset="0"/>
            </a:endParaRPr>
          </a:p>
          <a:p>
            <a:pPr algn="just">
              <a:lnSpc>
                <a:spcPct val="100000"/>
              </a:lnSpc>
            </a:pPr>
            <a:r>
              <a:rPr lang="cs-CZ" sz="1800" dirty="0">
                <a:latin typeface="Arial" charset="0"/>
                <a:cs typeface="Arial" charset="0"/>
              </a:rPr>
              <a:t>svědek ve formálním smyslu</a:t>
            </a:r>
          </a:p>
          <a:p>
            <a:pPr lvl="1" algn="just"/>
            <a:endParaRPr lang="cs-CZ" sz="1600" dirty="0">
              <a:latin typeface="Arial" charset="0"/>
              <a:cs typeface="Arial" charset="0"/>
            </a:endParaRPr>
          </a:p>
          <a:p>
            <a:pPr lvl="1" algn="just"/>
            <a:r>
              <a:rPr lang="cs-CZ" sz="1600" dirty="0">
                <a:latin typeface="Arial" charset="0"/>
                <a:cs typeface="Arial" charset="0"/>
              </a:rPr>
              <a:t>FO, která je orgány činnými v trestním řízení předvolána ke svědecké výpovědi</a:t>
            </a:r>
          </a:p>
          <a:p>
            <a:endParaRPr lang="cs-CZ" sz="1800" dirty="0"/>
          </a:p>
        </p:txBody>
      </p:sp>
    </p:spTree>
    <p:extLst>
      <p:ext uri="{BB962C8B-B14F-4D97-AF65-F5344CB8AC3E}">
        <p14:creationId xmlns:p14="http://schemas.microsoft.com/office/powerpoint/2010/main" val="943738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a:extLst>
              <a:ext uri="{FF2B5EF4-FFF2-40B4-BE49-F238E27FC236}">
                <a16:creationId xmlns:a16="http://schemas.microsoft.com/office/drawing/2014/main" id="{F824D237-80FA-4B1A-97EA-3641B5C16DCB}"/>
              </a:ext>
            </a:extLst>
          </p:cNvPr>
          <p:cNvSpPr>
            <a:spLocks noGrp="1" noChangeArrowheads="1"/>
          </p:cNvSpPr>
          <p:nvPr>
            <p:ph type="title"/>
          </p:nvPr>
        </p:nvSpPr>
        <p:spPr/>
        <p:txBody>
          <a:bodyPr/>
          <a:lstStyle/>
          <a:p>
            <a:pPr algn="ctr"/>
            <a:r>
              <a:rPr lang="cs-CZ" altLang="cs-CZ" b="1"/>
              <a:t>Veřejnost procesu </a:t>
            </a:r>
            <a:endParaRPr lang="cs-CZ" altLang="cs-CZ"/>
          </a:p>
        </p:txBody>
      </p:sp>
      <p:sp>
        <p:nvSpPr>
          <p:cNvPr id="15363" name="Zástupný symbol pro obsah 2">
            <a:extLst>
              <a:ext uri="{FF2B5EF4-FFF2-40B4-BE49-F238E27FC236}">
                <a16:creationId xmlns:a16="http://schemas.microsoft.com/office/drawing/2014/main" id="{63075A9C-F22B-4E58-830D-384495F0AAAF}"/>
              </a:ext>
            </a:extLst>
          </p:cNvPr>
          <p:cNvSpPr>
            <a:spLocks noGrp="1" noChangeArrowheads="1"/>
          </p:cNvSpPr>
          <p:nvPr>
            <p:ph idx="1"/>
          </p:nvPr>
        </p:nvSpPr>
        <p:spPr/>
        <p:txBody>
          <a:bodyPr/>
          <a:lstStyle/>
          <a:p>
            <a:pPr algn="just">
              <a:lnSpc>
                <a:spcPct val="100000"/>
              </a:lnSpc>
            </a:pPr>
            <a:endParaRPr lang="cs-CZ" altLang="cs-CZ" sz="1800" dirty="0"/>
          </a:p>
          <a:p>
            <a:pPr algn="just">
              <a:lnSpc>
                <a:spcPct val="100000"/>
              </a:lnSpc>
            </a:pPr>
            <a:r>
              <a:rPr lang="cs-CZ" altLang="cs-CZ" sz="1600" dirty="0"/>
              <a:t>čl. 38 LZPS - každý má právo, aby jeho věc byla projednána veřejně; veřejnost může být vyloučena jen v případech stanovených zákonem</a:t>
            </a:r>
          </a:p>
          <a:p>
            <a:pPr algn="just">
              <a:lnSpc>
                <a:spcPct val="100000"/>
              </a:lnSpc>
            </a:pPr>
            <a:endParaRPr lang="cs-CZ" altLang="cs-CZ" sz="1600" dirty="0"/>
          </a:p>
          <a:p>
            <a:pPr algn="just">
              <a:lnSpc>
                <a:spcPct val="100000"/>
              </a:lnSpc>
            </a:pPr>
            <a:r>
              <a:rPr lang="cs-CZ" altLang="cs-CZ" sz="1600" dirty="0"/>
              <a:t>§ 2/10 </a:t>
            </a:r>
            <a:r>
              <a:rPr lang="cs-CZ" altLang="cs-CZ" sz="1600" dirty="0" err="1"/>
              <a:t>TrŘ</a:t>
            </a:r>
            <a:r>
              <a:rPr lang="cs-CZ" altLang="cs-CZ" sz="1600" dirty="0"/>
              <a:t> - trestní věci se před soudem projednávají veřejně tak, aby se občané mohli projednávání zúčastnit a jednání sledovat; při hlavním líčení a veřejném zasedání smí být veřejnost vyloučena jen v případech výslovně stanovených v tomto nebo zvláštním zákoně</a:t>
            </a:r>
          </a:p>
          <a:p>
            <a:pPr algn="just">
              <a:lnSpc>
                <a:spcPct val="100000"/>
              </a:lnSpc>
            </a:pPr>
            <a:endParaRPr lang="cs-CZ" altLang="cs-CZ" sz="1600" dirty="0"/>
          </a:p>
          <a:p>
            <a:pPr lvl="1" algn="just"/>
            <a:r>
              <a:rPr lang="cs-CZ" altLang="cs-CZ" sz="1400" dirty="0"/>
              <a:t>„…smyslem práva na veřejné projednání věci, ve spojení s právem vyjádřit se ke všem prováděným důkazům, je poskytnout obžalovanému v trestním procesu možnost verifikace důkazů, směřujících vůči němu, a to před tváří veřejnosti </a:t>
            </a:r>
          </a:p>
          <a:p>
            <a:pPr lvl="1" algn="just"/>
            <a:endParaRPr lang="cs-CZ" altLang="cs-CZ" sz="1400" dirty="0"/>
          </a:p>
          <a:p>
            <a:pPr lvl="1" algn="just"/>
            <a:r>
              <a:rPr lang="cs-CZ" altLang="cs-CZ" sz="1400" dirty="0"/>
              <a:t>tato verifikace v případě svědecké výpovědi obsahuje dva komponenty: prvním je prověření pravdivosti skutkových tvrzení, druhým je potom možnost prověření věrohodnosti svědka….“ (</a:t>
            </a:r>
            <a:r>
              <a:rPr lang="cs-CZ" altLang="cs-CZ" sz="1400" dirty="0" err="1"/>
              <a:t>Pl</a:t>
            </a:r>
            <a:r>
              <a:rPr lang="cs-CZ" altLang="cs-CZ" sz="1400" dirty="0"/>
              <a:t>. ÚS 4/94)</a:t>
            </a:r>
          </a:p>
          <a:p>
            <a:pPr marL="800100" lvl="3" indent="-342900" algn="just"/>
            <a:endParaRPr lang="cs-CZ" altLang="cs-CZ" sz="1600" dirty="0"/>
          </a:p>
          <a:p>
            <a:pPr marL="800100" lvl="3" indent="-342900" algn="just"/>
            <a:endParaRPr lang="cs-CZ" altLang="cs-CZ" sz="1600" dirty="0"/>
          </a:p>
          <a:p>
            <a:pPr marL="800100" lvl="3" indent="-342900" algn="just"/>
            <a:endParaRPr lang="cs-CZ" altLang="cs-CZ" sz="1800" dirty="0"/>
          </a:p>
          <a:p>
            <a:pPr marL="342900" lvl="2" indent="-342900" algn="just"/>
            <a:endParaRPr lang="cs-CZ" altLang="cs-CZ" dirty="0"/>
          </a:p>
          <a:p>
            <a:pPr marL="342900" lvl="2" indent="-342900" algn="just"/>
            <a:endParaRPr lang="cs-CZ" altLang="cs-CZ" dirty="0"/>
          </a:p>
          <a:p>
            <a:endParaRPr lang="cs-CZ" altLang="cs-CZ" dirty="0"/>
          </a:p>
        </p:txBody>
      </p:sp>
      <p:sp>
        <p:nvSpPr>
          <p:cNvPr id="15364" name="Zástupný symbol pro číslo snímku 5">
            <a:extLst>
              <a:ext uri="{FF2B5EF4-FFF2-40B4-BE49-F238E27FC236}">
                <a16:creationId xmlns:a16="http://schemas.microsoft.com/office/drawing/2014/main" id="{62DC94BE-5B82-4539-AC87-F6818FE67598}"/>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C5F4F71F-0DAA-41B4-AF38-E29099193C88}" type="slidenum">
              <a:rPr lang="cs-CZ" altLang="cs-CZ" sz="1200"/>
              <a:pPr>
                <a:spcBef>
                  <a:spcPct val="0"/>
                </a:spcBef>
                <a:buClrTx/>
                <a:buFontTx/>
                <a:buNone/>
              </a:pPr>
              <a:t>7</a:t>
            </a:fld>
            <a:endParaRPr lang="cs-CZ" altLang="cs-CZ" sz="120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Tzv. poučovací povinnost </a:t>
            </a:r>
          </a:p>
        </p:txBody>
      </p:sp>
      <p:sp>
        <p:nvSpPr>
          <p:cNvPr id="3" name="Zástupný symbol pro obsah 2"/>
          <p:cNvSpPr>
            <a:spLocks noGrp="1"/>
          </p:cNvSpPr>
          <p:nvPr>
            <p:ph idx="1"/>
          </p:nvPr>
        </p:nvSpPr>
        <p:spPr/>
        <p:txBody>
          <a:bodyPr/>
          <a:lstStyle/>
          <a:p>
            <a:pPr algn="just">
              <a:lnSpc>
                <a:spcPct val="100000"/>
              </a:lnSpc>
              <a:defRPr/>
            </a:pPr>
            <a:endParaRPr lang="cs-CZ" altLang="cs-CZ" sz="1600" dirty="0">
              <a:latin typeface="Arial" charset="0"/>
              <a:cs typeface="Arial" charset="0"/>
            </a:endParaRPr>
          </a:p>
          <a:p>
            <a:pPr algn="just">
              <a:lnSpc>
                <a:spcPct val="100000"/>
              </a:lnSpc>
              <a:defRPr/>
            </a:pPr>
            <a:r>
              <a:rPr lang="cs-CZ" altLang="cs-CZ" sz="1600" dirty="0">
                <a:latin typeface="Arial" charset="0"/>
                <a:cs typeface="Arial" charset="0"/>
              </a:rPr>
              <a:t>povinnost vypovídat úplnou pravdu a nic nezamlčet - § 101 TŘ – na rozdíl od obviněného  má svědek povinnost vypovídat a mluvit pravdu </a:t>
            </a:r>
          </a:p>
          <a:p>
            <a:pPr algn="just">
              <a:lnSpc>
                <a:spcPct val="100000"/>
              </a:lnSpc>
              <a:defRPr/>
            </a:pPr>
            <a:endParaRPr lang="cs-CZ" altLang="cs-CZ" sz="1600" dirty="0">
              <a:latin typeface="Arial" charset="0"/>
              <a:cs typeface="Arial" charset="0"/>
            </a:endParaRPr>
          </a:p>
          <a:p>
            <a:pPr algn="just">
              <a:lnSpc>
                <a:spcPct val="100000"/>
              </a:lnSpc>
              <a:defRPr/>
            </a:pPr>
            <a:r>
              <a:rPr lang="cs-CZ" altLang="cs-CZ" sz="1600" dirty="0">
                <a:latin typeface="Arial" charset="0"/>
                <a:cs typeface="Arial" charset="0"/>
              </a:rPr>
              <a:t>povinnost poučit jej o významu svědecké výpovědi</a:t>
            </a:r>
          </a:p>
          <a:p>
            <a:pPr marL="0" indent="0" algn="just">
              <a:lnSpc>
                <a:spcPct val="100000"/>
              </a:lnSpc>
              <a:buNone/>
              <a:defRPr/>
            </a:pPr>
            <a:endParaRPr lang="cs-CZ" altLang="cs-CZ" sz="1700" dirty="0">
              <a:latin typeface="Arial" charset="0"/>
              <a:cs typeface="Arial" charset="0"/>
            </a:endParaRPr>
          </a:p>
          <a:p>
            <a:pPr lvl="1" algn="just">
              <a:defRPr/>
            </a:pPr>
            <a:r>
              <a:rPr lang="cs-CZ" altLang="cs-CZ" sz="1500" dirty="0">
                <a:latin typeface="Arial" charset="0"/>
                <a:cs typeface="Arial" charset="0"/>
              </a:rPr>
              <a:t>trestný čin křivé  obvinění (§ 345 TZ), křivá výpověď   (§ 346  TZ), pomluva (§ 184 TZ)</a:t>
            </a:r>
          </a:p>
          <a:p>
            <a:pPr algn="just">
              <a:lnSpc>
                <a:spcPct val="100000"/>
              </a:lnSpc>
              <a:defRPr/>
            </a:pPr>
            <a:endParaRPr lang="cs-CZ" altLang="cs-CZ" sz="1500" dirty="0">
              <a:latin typeface="Arial" charset="0"/>
              <a:cs typeface="Arial" charset="0"/>
            </a:endParaRPr>
          </a:p>
          <a:p>
            <a:pPr algn="just">
              <a:lnSpc>
                <a:spcPct val="100000"/>
              </a:lnSpc>
              <a:defRPr/>
            </a:pPr>
            <a:r>
              <a:rPr lang="cs-CZ" altLang="cs-CZ" sz="1600" dirty="0">
                <a:latin typeface="Arial" charset="0"/>
                <a:cs typeface="Arial" charset="0"/>
              </a:rPr>
              <a:t>zákaz kladení  sugestivních otázek - § 101/3 TŘ – srovnej výklad u obviněného </a:t>
            </a:r>
          </a:p>
          <a:p>
            <a:pPr algn="just">
              <a:lnSpc>
                <a:spcPct val="100000"/>
              </a:lnSpc>
              <a:defRPr/>
            </a:pPr>
            <a:endParaRPr lang="cs-CZ" altLang="cs-CZ" sz="1600" dirty="0">
              <a:latin typeface="Arial" charset="0"/>
              <a:cs typeface="Arial" charset="0"/>
            </a:endParaRPr>
          </a:p>
          <a:p>
            <a:pPr algn="just">
              <a:lnSpc>
                <a:spcPct val="100000"/>
              </a:lnSpc>
              <a:defRPr/>
            </a:pPr>
            <a:r>
              <a:rPr lang="cs-CZ" altLang="cs-CZ" sz="1600" dirty="0">
                <a:latin typeface="Arial" charset="0"/>
                <a:cs typeface="Arial" charset="0"/>
              </a:rPr>
              <a:t>zákaz kladení </a:t>
            </a:r>
            <a:r>
              <a:rPr lang="cs-CZ" altLang="cs-CZ" sz="1600" dirty="0" err="1">
                <a:latin typeface="Arial" charset="0"/>
                <a:cs typeface="Arial" charset="0"/>
              </a:rPr>
              <a:t>kapciózních</a:t>
            </a:r>
            <a:r>
              <a:rPr lang="cs-CZ" altLang="cs-CZ" sz="1600" dirty="0">
                <a:latin typeface="Arial" charset="0"/>
                <a:cs typeface="Arial" charset="0"/>
              </a:rPr>
              <a:t> otázek - § 101/3 TŘ  - srovnej výklad u obviněného </a:t>
            </a:r>
          </a:p>
          <a:p>
            <a:pPr algn="just">
              <a:lnSpc>
                <a:spcPct val="100000"/>
              </a:lnSpc>
              <a:defRPr/>
            </a:pPr>
            <a:endParaRPr lang="cs-CZ" altLang="cs-CZ" sz="1600" dirty="0">
              <a:latin typeface="Arial" charset="0"/>
              <a:cs typeface="Arial" charset="0"/>
            </a:endParaRPr>
          </a:p>
          <a:p>
            <a:pPr algn="just">
              <a:lnSpc>
                <a:spcPct val="100000"/>
              </a:lnSpc>
              <a:defRPr/>
            </a:pPr>
            <a:r>
              <a:rPr lang="cs-CZ" altLang="cs-CZ" sz="1600" dirty="0">
                <a:latin typeface="Arial" charset="0"/>
                <a:cs typeface="Arial" charset="0"/>
              </a:rPr>
              <a:t>specifika výslechu osoby mladší 15 let  - § 102 TŘ </a:t>
            </a:r>
          </a:p>
          <a:p>
            <a:pPr algn="just">
              <a:lnSpc>
                <a:spcPct val="100000"/>
              </a:lnSpc>
              <a:defRPr/>
            </a:pPr>
            <a:endParaRPr lang="cs-CZ" altLang="cs-CZ" sz="1700" dirty="0">
              <a:latin typeface="Arial" charset="0"/>
              <a:cs typeface="Arial" charset="0"/>
            </a:endParaRPr>
          </a:p>
          <a:p>
            <a:pPr lvl="1" algn="just">
              <a:defRPr/>
            </a:pPr>
            <a:r>
              <a:rPr lang="cs-CZ" altLang="cs-CZ" sz="1500" dirty="0">
                <a:latin typeface="Arial" charset="0"/>
                <a:cs typeface="Arial" charset="0"/>
              </a:rPr>
              <a:t>přítomnost pedagoga, případně rodičů, pokud u nich není střet zájmů (jeden rodič jako obviněný, dítě jako poškozené) </a:t>
            </a:r>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70</a:t>
            </a:fld>
            <a:endParaRPr lang="cs-CZ" altLang="cs-CZ"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lstStyle/>
          <a:p>
            <a:pPr algn="ctr"/>
            <a:r>
              <a:rPr lang="cs-CZ" b="1" dirty="0"/>
              <a:t>Zákaz výslechu </a:t>
            </a:r>
          </a:p>
        </p:txBody>
      </p:sp>
      <p:sp>
        <p:nvSpPr>
          <p:cNvPr id="3" name="Zástupný symbol pro obsah 2"/>
          <p:cNvSpPr>
            <a:spLocks noGrp="1"/>
          </p:cNvSpPr>
          <p:nvPr>
            <p:ph idx="1"/>
          </p:nvPr>
        </p:nvSpPr>
        <p:spPr/>
        <p:txBody>
          <a:bodyPr/>
          <a:lstStyle/>
          <a:p>
            <a:pPr algn="just">
              <a:lnSpc>
                <a:spcPct val="100000"/>
              </a:lnSpc>
              <a:defRPr/>
            </a:pPr>
            <a:r>
              <a:rPr lang="cs-CZ" sz="1700" dirty="0"/>
              <a:t>o okolnostech týkajících se utajovaných informací chráněných zákonem č. 412/2005 Sb.</a:t>
            </a:r>
          </a:p>
          <a:p>
            <a:pPr algn="just">
              <a:lnSpc>
                <a:spcPct val="100000"/>
              </a:lnSpc>
              <a:defRPr/>
            </a:pPr>
            <a:endParaRPr lang="cs-CZ" sz="1800" dirty="0"/>
          </a:p>
          <a:p>
            <a:pPr lvl="1" algn="just">
              <a:defRPr/>
            </a:pPr>
            <a:r>
              <a:rPr lang="cs-CZ" sz="1500" dirty="0">
                <a:ea typeface="+mn-ea"/>
                <a:cs typeface="+mn-cs"/>
              </a:rPr>
              <a:t>možnost zproštění  této povinnosti</a:t>
            </a:r>
          </a:p>
          <a:p>
            <a:pPr algn="just">
              <a:lnSpc>
                <a:spcPct val="100000"/>
              </a:lnSpc>
              <a:defRPr/>
            </a:pPr>
            <a:endParaRPr lang="cs-CZ" sz="1800" dirty="0"/>
          </a:p>
          <a:p>
            <a:pPr algn="just">
              <a:lnSpc>
                <a:spcPct val="100000"/>
              </a:lnSpc>
              <a:defRPr/>
            </a:pPr>
            <a:r>
              <a:rPr lang="cs-CZ" sz="1700" dirty="0"/>
              <a:t>o okolnostech týkajících se uložené nebo státem uznané povinnosti mlčenlivosti</a:t>
            </a:r>
          </a:p>
          <a:p>
            <a:pPr algn="just">
              <a:lnSpc>
                <a:spcPct val="100000"/>
              </a:lnSpc>
              <a:defRPr/>
            </a:pPr>
            <a:endParaRPr lang="cs-CZ" sz="1700" dirty="0"/>
          </a:p>
          <a:p>
            <a:pPr lvl="1" algn="just">
              <a:defRPr/>
            </a:pPr>
            <a:r>
              <a:rPr lang="cs-CZ" sz="1500" dirty="0"/>
              <a:t>možnost zproštění  této povinnosti</a:t>
            </a:r>
          </a:p>
          <a:p>
            <a:pPr lvl="1" algn="just">
              <a:defRPr/>
            </a:pPr>
            <a:endParaRPr lang="cs-CZ" sz="1500" dirty="0"/>
          </a:p>
          <a:p>
            <a:pPr lvl="1" algn="just">
              <a:defRPr/>
            </a:pPr>
            <a:r>
              <a:rPr lang="cs-CZ" sz="1500" dirty="0"/>
              <a:t>touto povinností není dotčena povinnost upravená v § 367 TZ týkající se nepřekažení trestného činu</a:t>
            </a:r>
          </a:p>
          <a:p>
            <a:pPr lvl="1" algn="just">
              <a:defRPr/>
            </a:pPr>
            <a:endParaRPr lang="cs-CZ" sz="1500" dirty="0"/>
          </a:p>
          <a:p>
            <a:pPr lvl="1" algn="just">
              <a:defRPr/>
            </a:pPr>
            <a:r>
              <a:rPr lang="cs-CZ" sz="1500" dirty="0"/>
              <a:t>této povinnosti se nelze dovolávat ve vztahu k trestným činům, stran něhož má svědek dle § 368 TZ oznamovací povinnost – týrání svěřené osoby, vražda, zneužití dítěte k výrobě pornografie, teroristické </a:t>
            </a:r>
            <a:r>
              <a:rPr lang="cs-CZ" sz="1500" dirty="0" err="1"/>
              <a:t>tr</a:t>
            </a:r>
            <a:r>
              <a:rPr lang="cs-CZ" sz="1500" dirty="0"/>
              <a:t>. činy </a:t>
            </a:r>
          </a:p>
          <a:p>
            <a:pPr lvl="1" algn="just">
              <a:defRPr/>
            </a:pPr>
            <a:endParaRPr lang="cs-CZ" sz="1500" dirty="0"/>
          </a:p>
          <a:p>
            <a:pPr lvl="1" algn="just">
              <a:defRPr/>
            </a:pPr>
            <a:r>
              <a:rPr lang="cs-CZ" sz="1500" dirty="0"/>
              <a:t>výjimka stanovená § 368/3 TZ (advokát, duchovní, osoba poskytující pomoc  obětem obchodování s lidmi – vztah s těmito subjekty je totiž založen na  vzájemné důvěře) </a:t>
            </a:r>
          </a:p>
          <a:p>
            <a:pPr algn="just">
              <a:lnSpc>
                <a:spcPct val="100000"/>
              </a:lnSpc>
              <a:defRPr/>
            </a:pPr>
            <a:endParaRPr lang="cs-CZ" sz="1800" dirty="0"/>
          </a:p>
          <a:p>
            <a:pPr algn="just">
              <a:defRPr/>
            </a:pPr>
            <a:endParaRPr lang="cs-CZ" sz="1800" dirty="0"/>
          </a:p>
          <a:p>
            <a:pPr algn="just">
              <a:defRPr/>
            </a:pPr>
            <a:endParaRPr lang="cs-CZ" sz="1800" dirty="0"/>
          </a:p>
        </p:txBody>
      </p:sp>
      <p:sp>
        <p:nvSpPr>
          <p:cNvPr id="4" name="Zástupný symbol pro číslo snímku 3"/>
          <p:cNvSpPr>
            <a:spLocks noGrp="1"/>
          </p:cNvSpPr>
          <p:nvPr>
            <p:ph type="sldNum" sz="quarter" idx="11"/>
          </p:nvPr>
        </p:nvSpPr>
        <p:spPr/>
        <p:txBody>
          <a:bodyPr/>
          <a:lstStyle/>
          <a:p>
            <a:pPr>
              <a:defRPr/>
            </a:pPr>
            <a:fld id="{675D4F00-32C7-45EB-B47F-E6EAB028DACD}" type="slidenum">
              <a:rPr lang="cs-CZ" smtClean="0"/>
              <a:pPr>
                <a:defRPr/>
              </a:pPr>
              <a:t>71</a:t>
            </a:fld>
            <a:endParaRPr lang="cs-CZ"/>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Odepření svědecké  výpovědi </a:t>
            </a:r>
          </a:p>
        </p:txBody>
      </p:sp>
      <p:sp>
        <p:nvSpPr>
          <p:cNvPr id="3" name="Zástupný symbol pro obsah 2"/>
          <p:cNvSpPr>
            <a:spLocks noGrp="1"/>
          </p:cNvSpPr>
          <p:nvPr>
            <p:ph idx="1"/>
          </p:nvPr>
        </p:nvSpPr>
        <p:spPr/>
        <p:txBody>
          <a:bodyPr/>
          <a:lstStyle/>
          <a:p>
            <a:pPr algn="just">
              <a:defRPr/>
            </a:pPr>
            <a:r>
              <a:rPr lang="cs-CZ" sz="1700" dirty="0"/>
              <a:t>právo, nikoliv povinnost, odepřít výpověď jako svědek má </a:t>
            </a:r>
          </a:p>
          <a:p>
            <a:pPr algn="just">
              <a:defRPr/>
            </a:pPr>
            <a:endParaRPr lang="cs-CZ" sz="1800" dirty="0"/>
          </a:p>
          <a:p>
            <a:pPr lvl="1" algn="just">
              <a:defRPr/>
            </a:pPr>
            <a:r>
              <a:rPr lang="cs-CZ" sz="1500" dirty="0"/>
              <a:t>příbuzný obviněného v pokolení přímém, jeho sourozenec, osvojitel, osvojenec, manžel, partner a druh</a:t>
            </a:r>
          </a:p>
          <a:p>
            <a:pPr lvl="1" algn="just">
              <a:defRPr/>
            </a:pPr>
            <a:r>
              <a:rPr lang="cs-CZ" sz="1500" dirty="0"/>
              <a:t>ten, kdo by svojí svědeckou výpovědí způsobil nebezpečí trestního stíhání sobě, svému příbuznému v pokolení přímém, svému sourozenci, osvojiteli, osvojenci, manželu, partneru nebo druhu anebo jiným osobám v poměru rodinném nebo obdobném, jejichž újmu by právem pociťoval jako újmu vlastní</a:t>
            </a:r>
          </a:p>
          <a:p>
            <a:pPr algn="just">
              <a:buNone/>
              <a:defRPr/>
            </a:pPr>
            <a:endParaRPr lang="cs-CZ" sz="1700" dirty="0"/>
          </a:p>
          <a:p>
            <a:pPr algn="just">
              <a:defRPr/>
            </a:pPr>
            <a:r>
              <a:rPr lang="cs-CZ" sz="1700" dirty="0"/>
              <a:t>svědka, který odpírá vypovídat bez důvodů uvedených v § 99 a § 100 TŘ</a:t>
            </a:r>
            <a:r>
              <a:rPr lang="cs-CZ" sz="1700" i="1" dirty="0"/>
              <a:t>, </a:t>
            </a:r>
            <a:r>
              <a:rPr lang="cs-CZ" sz="1700" dirty="0"/>
              <a:t>lze nutit vypovídat uložením pořádkové pokuty dle § 66 TŘ </a:t>
            </a:r>
          </a:p>
          <a:p>
            <a:pPr algn="just">
              <a:buNone/>
              <a:defRPr/>
            </a:pPr>
            <a:endParaRPr lang="cs-CZ" sz="1700" dirty="0"/>
          </a:p>
          <a:p>
            <a:pPr lvl="1" algn="just">
              <a:defRPr/>
            </a:pPr>
            <a:r>
              <a:rPr lang="cs-CZ" sz="1500" dirty="0"/>
              <a:t>takové opakované odepření vypovídat může být, pokud je vyjádřením nedůvěry svědka ve spravedlivé rozhodnutí soudu, urážlivým chováním vůči soudu ve smyslu znaků skutkové podstaty trestného činu pohrdání soudem dle § 336 TZ </a:t>
            </a:r>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72</a:t>
            </a:fld>
            <a:endParaRPr lang="cs-CZ" altLang="cs-CZ"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p:txBody>
          <a:bodyPr/>
          <a:lstStyle/>
          <a:p>
            <a:pPr algn="ctr"/>
            <a:r>
              <a:rPr lang="cs-CZ" dirty="0"/>
              <a:t>Obava svědků  vypovídat </a:t>
            </a:r>
          </a:p>
        </p:txBody>
      </p:sp>
      <p:sp>
        <p:nvSpPr>
          <p:cNvPr id="11267" name="Zástupný symbol pro obsah 2"/>
          <p:cNvSpPr>
            <a:spLocks noGrp="1"/>
          </p:cNvSpPr>
          <p:nvPr>
            <p:ph idx="1"/>
          </p:nvPr>
        </p:nvSpPr>
        <p:spPr/>
        <p:txBody>
          <a:bodyPr/>
          <a:lstStyle/>
          <a:p>
            <a:pPr algn="just"/>
            <a:r>
              <a:rPr lang="cs-CZ" altLang="cs-CZ" sz="1800" dirty="0"/>
              <a:t>hrozí-li svědkovi nebo osobě jemu blízké  zřejmě újma na zdraví nebo jiné vážné nebezpečí ….. prostřednictvím nátlaku dojde k nezákonnému ovlivňování  trestního řízení </a:t>
            </a:r>
            <a:endParaRPr lang="cs-CZ" sz="1700" dirty="0"/>
          </a:p>
          <a:p>
            <a:pPr algn="just" eaLnBrk="1" hangingPunct="1">
              <a:buFont typeface="Wingdings" pitchFamily="2" charset="2"/>
              <a:buNone/>
            </a:pPr>
            <a:endParaRPr lang="cs-CZ" sz="1800" dirty="0"/>
          </a:p>
          <a:p>
            <a:pPr lvl="1" algn="just" eaLnBrk="1" hangingPunct="1"/>
            <a:r>
              <a:rPr lang="cs-CZ" sz="1600" dirty="0"/>
              <a:t>§ 55/2 TŘ - institut utajeného svědka </a:t>
            </a:r>
          </a:p>
          <a:p>
            <a:pPr lvl="2" algn="just" eaLnBrk="1" hangingPunct="1"/>
            <a:r>
              <a:rPr lang="cs-CZ" dirty="0"/>
              <a:t>utajení podoby, totožnosti</a:t>
            </a:r>
          </a:p>
          <a:p>
            <a:pPr lvl="2" algn="just" eaLnBrk="1" hangingPunct="1">
              <a:buFont typeface="Wingdings" pitchFamily="2" charset="2"/>
              <a:buNone/>
            </a:pPr>
            <a:endParaRPr lang="cs-CZ" sz="1600" dirty="0"/>
          </a:p>
          <a:p>
            <a:pPr lvl="1" algn="just" eaLnBrk="1" hangingPunct="1"/>
            <a:r>
              <a:rPr lang="cs-CZ" sz="1600" dirty="0"/>
              <a:t>§ 50 zákona č. 273/2008 Sb., o P ČR - institut tzv. krátkodobé ochrany</a:t>
            </a:r>
          </a:p>
          <a:p>
            <a:pPr lvl="2" algn="just" eaLnBrk="1" hangingPunct="1"/>
            <a:r>
              <a:rPr lang="cs-CZ" dirty="0"/>
              <a:t>fyzická ochrana, dočasná změna pobyt, použití zabezpečovací techniky, poradenství</a:t>
            </a:r>
          </a:p>
          <a:p>
            <a:pPr lvl="2" algn="just" eaLnBrk="1" hangingPunct="1">
              <a:buFont typeface="Wingdings" pitchFamily="2" charset="2"/>
              <a:buNone/>
            </a:pPr>
            <a:endParaRPr lang="cs-CZ" sz="1600" dirty="0"/>
          </a:p>
          <a:p>
            <a:pPr lvl="1" algn="just" eaLnBrk="1" hangingPunct="1"/>
            <a:r>
              <a:rPr lang="cs-CZ" sz="1600" dirty="0"/>
              <a:t>zákon č. 137/2001 Sb., o zvláštní ochraně svědka </a:t>
            </a:r>
          </a:p>
          <a:p>
            <a:pPr lvl="2" algn="just" eaLnBrk="1" hangingPunct="1"/>
            <a:r>
              <a:rPr lang="cs-CZ" dirty="0"/>
              <a:t>osobní ochrana, přestěhování, zastírání skutečné totožnosti </a:t>
            </a:r>
          </a:p>
          <a:p>
            <a:pPr lvl="2" algn="just" eaLnBrk="1" hangingPunct="1">
              <a:buFont typeface="Wingdings" pitchFamily="2" charset="2"/>
              <a:buNone/>
            </a:pPr>
            <a:endParaRPr lang="cs-CZ" sz="1600" dirty="0"/>
          </a:p>
          <a:p>
            <a:pPr lvl="1" algn="just" eaLnBrk="1" hangingPunct="1"/>
            <a:r>
              <a:rPr lang="cs-CZ" sz="1600" dirty="0"/>
              <a:t>§ 178a TŘ – spolupracující obviněný </a:t>
            </a:r>
          </a:p>
          <a:p>
            <a:pPr lvl="2" algn="just" eaLnBrk="1" hangingPunct="1"/>
            <a:r>
              <a:rPr lang="cs-CZ" dirty="0"/>
              <a:t>snížení dolní hranice TOS bez omezení; nejedná se o beztrestnost  (tzv. „generální pardon“)</a:t>
            </a:r>
          </a:p>
          <a:p>
            <a:pPr algn="just" eaLnBrk="1" hangingPunct="1">
              <a:buFont typeface="Wingdings" pitchFamily="2" charset="2"/>
              <a:buNone/>
            </a:pPr>
            <a:endParaRPr lang="cs-CZ" sz="1800" dirty="0"/>
          </a:p>
          <a:p>
            <a:pPr>
              <a:buFont typeface="Wingdings" pitchFamily="2" charset="2"/>
              <a:buNone/>
            </a:pPr>
            <a:endParaRPr lang="cs-CZ" sz="2000" dirty="0"/>
          </a:p>
        </p:txBody>
      </p:sp>
      <p:sp>
        <p:nvSpPr>
          <p:cNvPr id="5" name="Zástupný symbol pro číslo snímku 4"/>
          <p:cNvSpPr>
            <a:spLocks noGrp="1"/>
          </p:cNvSpPr>
          <p:nvPr>
            <p:ph type="sldNum" sz="quarter" idx="11"/>
          </p:nvPr>
        </p:nvSpPr>
        <p:spPr/>
        <p:txBody>
          <a:bodyPr/>
          <a:lstStyle/>
          <a:p>
            <a:pPr>
              <a:defRPr/>
            </a:pPr>
            <a:fld id="{3DE88039-CABD-45AF-B887-BCADFEC71F68}" type="slidenum">
              <a:rPr lang="cs-CZ" smtClean="0"/>
              <a:pPr>
                <a:defRPr/>
              </a:pPr>
              <a:t>73</a:t>
            </a:fld>
            <a:endParaRPr lang="cs-CZ"/>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Nadpis 1"/>
          <p:cNvSpPr>
            <a:spLocks noGrp="1"/>
          </p:cNvSpPr>
          <p:nvPr>
            <p:ph type="title"/>
          </p:nvPr>
        </p:nvSpPr>
        <p:spPr/>
        <p:txBody>
          <a:bodyPr/>
          <a:lstStyle/>
          <a:p>
            <a:pPr algn="ctr"/>
            <a:r>
              <a:rPr lang="cs-CZ" b="1"/>
              <a:t>Poškozený </a:t>
            </a:r>
          </a:p>
        </p:txBody>
      </p:sp>
      <p:sp>
        <p:nvSpPr>
          <p:cNvPr id="47107" name="Zástupný symbol pro obsah 2"/>
          <p:cNvSpPr>
            <a:spLocks noGrp="1"/>
          </p:cNvSpPr>
          <p:nvPr>
            <p:ph idx="1"/>
          </p:nvPr>
        </p:nvSpPr>
        <p:spPr/>
        <p:txBody>
          <a:bodyPr/>
          <a:lstStyle/>
          <a:p>
            <a:pPr algn="just"/>
            <a:endParaRPr lang="cs-CZ" sz="1800" dirty="0"/>
          </a:p>
          <a:p>
            <a:pPr algn="just">
              <a:lnSpc>
                <a:spcPct val="100000"/>
              </a:lnSpc>
            </a:pPr>
            <a:r>
              <a:rPr lang="cs-CZ" sz="1800" dirty="0"/>
              <a:t>poškozeným je ten, komu byla trestným činem způsobena - § 43 </a:t>
            </a:r>
            <a:r>
              <a:rPr lang="cs-CZ" sz="1800" dirty="0" err="1"/>
              <a:t>TrŘ</a:t>
            </a:r>
            <a:endParaRPr lang="cs-CZ" sz="1800" dirty="0"/>
          </a:p>
          <a:p>
            <a:pPr algn="just">
              <a:lnSpc>
                <a:spcPct val="100000"/>
              </a:lnSpc>
              <a:buFont typeface="Wingdings" pitchFamily="2" charset="2"/>
              <a:buNone/>
            </a:pPr>
            <a:endParaRPr lang="cs-CZ" sz="1800" dirty="0"/>
          </a:p>
          <a:p>
            <a:pPr lvl="1" algn="just"/>
            <a:r>
              <a:rPr lang="cs-CZ" sz="1600" dirty="0"/>
              <a:t>škoda na zdraví</a:t>
            </a:r>
          </a:p>
          <a:p>
            <a:pPr lvl="1" algn="just"/>
            <a:r>
              <a:rPr lang="cs-CZ" sz="1600" dirty="0"/>
              <a:t>škoda na majetku</a:t>
            </a:r>
          </a:p>
          <a:p>
            <a:pPr lvl="1" algn="just"/>
            <a:r>
              <a:rPr lang="cs-CZ" sz="1600" dirty="0"/>
              <a:t>nemajetková újma - trestné činy proti lidské důstojnosti – hlava III TZ,  porucha na zdraví, která není škodou na zdraví, škoda na právech (poškození cizích práv - § 181 TZ, trestné činy proti svobodě - hlava II díl 1. </a:t>
            </a:r>
            <a:r>
              <a:rPr lang="cs-CZ" sz="1600" dirty="0" err="1"/>
              <a:t>TrZ</a:t>
            </a:r>
            <a:r>
              <a:rPr lang="cs-CZ" sz="1600" dirty="0"/>
              <a:t>)</a:t>
            </a:r>
          </a:p>
          <a:p>
            <a:pPr lvl="1" algn="just"/>
            <a:r>
              <a:rPr lang="cs-CZ" sz="1600" dirty="0"/>
              <a:t>na jehož úkor se pachatel obohatil </a:t>
            </a:r>
          </a:p>
          <a:p>
            <a:pPr lvl="1" algn="just">
              <a:buFont typeface="Wingdings" pitchFamily="2" charset="2"/>
              <a:buNone/>
            </a:pPr>
            <a:endParaRPr lang="cs-CZ" sz="1600" dirty="0"/>
          </a:p>
          <a:p>
            <a:pPr algn="just">
              <a:lnSpc>
                <a:spcPct val="100000"/>
              </a:lnSpc>
            </a:pPr>
            <a:r>
              <a:rPr lang="cs-CZ" sz="1800" dirty="0"/>
              <a:t>za poškozeného se nepovažuje ten, kdo se sice cítí být trestným činem morálně nebo jinak poškozen, avšak vzniklá újma není způsobena zaviněním pachatele nebo její vznik není v příčinné souvislosti s trestným činem</a:t>
            </a:r>
          </a:p>
        </p:txBody>
      </p:sp>
      <p:sp>
        <p:nvSpPr>
          <p:cNvPr id="4" name="Zástupný symbol pro číslo snímku 3"/>
          <p:cNvSpPr>
            <a:spLocks noGrp="1"/>
          </p:cNvSpPr>
          <p:nvPr>
            <p:ph type="sldNum" sz="quarter" idx="11"/>
          </p:nvPr>
        </p:nvSpPr>
        <p:spPr/>
        <p:txBody>
          <a:bodyPr/>
          <a:lstStyle/>
          <a:p>
            <a:pPr>
              <a:defRPr/>
            </a:pPr>
            <a:fld id="{713DC601-A686-4AED-98AA-49F472F10BBF}" type="slidenum">
              <a:rPr lang="cs-CZ" smtClean="0"/>
              <a:pPr>
                <a:defRPr/>
              </a:pPr>
              <a:t>74</a:t>
            </a:fld>
            <a:endParaRPr lang="cs-CZ"/>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9672B927-2A81-4E10-94F8-1AAFCF85FD08}"/>
              </a:ext>
            </a:extLst>
          </p:cNvPr>
          <p:cNvSpPr>
            <a:spLocks noGrp="1"/>
          </p:cNvSpPr>
          <p:nvPr>
            <p:ph type="sldNum" sz="quarter" idx="11"/>
          </p:nvPr>
        </p:nvSpPr>
        <p:spPr/>
        <p:txBody>
          <a:bodyPr/>
          <a:lstStyle/>
          <a:p>
            <a:fld id="{0970407D-EE58-4A0B-824B-1D3AE42DD9CF}" type="slidenum">
              <a:rPr lang="cs-CZ" altLang="cs-CZ" smtClean="0"/>
              <a:pPr/>
              <a:t>75</a:t>
            </a:fld>
            <a:endParaRPr lang="cs-CZ" altLang="cs-CZ" dirty="0"/>
          </a:p>
        </p:txBody>
      </p:sp>
      <p:sp>
        <p:nvSpPr>
          <p:cNvPr id="3" name="Nadpis 2">
            <a:extLst>
              <a:ext uri="{FF2B5EF4-FFF2-40B4-BE49-F238E27FC236}">
                <a16:creationId xmlns:a16="http://schemas.microsoft.com/office/drawing/2014/main" id="{0981D905-DE9E-4639-AA37-2847AE45CFB2}"/>
              </a:ext>
            </a:extLst>
          </p:cNvPr>
          <p:cNvSpPr>
            <a:spLocks noGrp="1"/>
          </p:cNvSpPr>
          <p:nvPr>
            <p:ph type="title"/>
          </p:nvPr>
        </p:nvSpPr>
        <p:spPr/>
        <p:txBody>
          <a:bodyPr/>
          <a:lstStyle/>
          <a:p>
            <a:pPr algn="ctr"/>
            <a:r>
              <a:rPr lang="cs-CZ" dirty="0"/>
              <a:t>Práva poškozeného – majetková práva</a:t>
            </a:r>
          </a:p>
        </p:txBody>
      </p:sp>
      <p:sp>
        <p:nvSpPr>
          <p:cNvPr id="4" name="Zástupný obsah 3">
            <a:extLst>
              <a:ext uri="{FF2B5EF4-FFF2-40B4-BE49-F238E27FC236}">
                <a16:creationId xmlns:a16="http://schemas.microsoft.com/office/drawing/2014/main" id="{3D1FC6D8-0203-4FFB-A3C7-C3C8C1C47EC8}"/>
              </a:ext>
            </a:extLst>
          </p:cNvPr>
          <p:cNvSpPr>
            <a:spLocks noGrp="1"/>
          </p:cNvSpPr>
          <p:nvPr>
            <p:ph idx="1"/>
          </p:nvPr>
        </p:nvSpPr>
        <p:spPr/>
        <p:txBody>
          <a:bodyPr/>
          <a:lstStyle/>
          <a:p>
            <a:pPr lvl="1" algn="just">
              <a:defRPr/>
            </a:pPr>
            <a:r>
              <a:rPr lang="cs-CZ" sz="1800" dirty="0"/>
              <a:t>uplatnit nárok na náhradu škody, nemajetkové újmy, vydání bezdůvodného obohacení (rozhodování tzv. v adhezním řízení); </a:t>
            </a:r>
            <a:r>
              <a:rPr lang="cs-CZ" sz="1800" dirty="0" err="1"/>
              <a:t>hmotněprávně</a:t>
            </a:r>
            <a:r>
              <a:rPr lang="cs-CZ" sz="1800" dirty="0"/>
              <a:t> bude nárok posouzen podle příslušných soukromoprávních předpisů </a:t>
            </a:r>
          </a:p>
          <a:p>
            <a:pPr lvl="1" algn="just">
              <a:defRPr/>
            </a:pPr>
            <a:endParaRPr lang="cs-CZ" sz="1800" dirty="0"/>
          </a:p>
          <a:p>
            <a:pPr lvl="1" algn="just">
              <a:defRPr/>
            </a:pPr>
            <a:r>
              <a:rPr lang="cs-CZ" sz="1800" dirty="0"/>
              <a:t>činit důkazní návrhy</a:t>
            </a:r>
          </a:p>
          <a:p>
            <a:pPr lvl="1" algn="just">
              <a:defRPr/>
            </a:pPr>
            <a:endParaRPr lang="cs-CZ" sz="1800" dirty="0"/>
          </a:p>
          <a:p>
            <a:pPr lvl="1" algn="just">
              <a:defRPr/>
            </a:pPr>
            <a:r>
              <a:rPr lang="cs-CZ" sz="1800" dirty="0"/>
              <a:t>nepřizná-li soud, odkáže do řízení ve věcech občanskoprávních (nezakládá překážku </a:t>
            </a:r>
            <a:r>
              <a:rPr lang="cs-CZ" sz="1800" i="1" dirty="0" err="1"/>
              <a:t>rei</a:t>
            </a:r>
            <a:r>
              <a:rPr lang="cs-CZ" sz="1800" i="1" dirty="0"/>
              <a:t> </a:t>
            </a:r>
            <a:r>
              <a:rPr lang="cs-CZ" sz="1800" i="1" dirty="0" err="1"/>
              <a:t>iudicatae</a:t>
            </a:r>
            <a:r>
              <a:rPr lang="cs-CZ" sz="1800" dirty="0"/>
              <a:t>)</a:t>
            </a:r>
          </a:p>
          <a:p>
            <a:pPr lvl="1" algn="just">
              <a:defRPr/>
            </a:pPr>
            <a:endParaRPr lang="cs-CZ" sz="1800" dirty="0"/>
          </a:p>
          <a:p>
            <a:pPr lvl="1" algn="just">
              <a:defRPr/>
            </a:pPr>
            <a:r>
              <a:rPr lang="cs-CZ" sz="1800" dirty="0"/>
              <a:t>uplatněním nároku se staví promlčecí doba</a:t>
            </a:r>
          </a:p>
          <a:p>
            <a:pPr lvl="1" algn="just">
              <a:defRPr/>
            </a:pPr>
            <a:endParaRPr lang="cs-CZ" sz="1800" dirty="0"/>
          </a:p>
          <a:p>
            <a:pPr lvl="1" algn="just">
              <a:defRPr/>
            </a:pPr>
            <a:r>
              <a:rPr lang="cs-CZ" sz="1800" dirty="0"/>
              <a:t>žádný soudní poplatek</a:t>
            </a:r>
          </a:p>
          <a:p>
            <a:pPr lvl="1" algn="just">
              <a:defRPr/>
            </a:pPr>
            <a:endParaRPr lang="cs-CZ" sz="1800" dirty="0"/>
          </a:p>
          <a:p>
            <a:pPr lvl="1" algn="just">
              <a:defRPr/>
            </a:pPr>
            <a:r>
              <a:rPr lang="cs-CZ" sz="1800" dirty="0"/>
              <a:t>možnost odvolání do výroku o takto uplatněném nároku; nemožnost podat dovolání</a:t>
            </a:r>
          </a:p>
          <a:p>
            <a:endParaRPr lang="cs-CZ" dirty="0"/>
          </a:p>
        </p:txBody>
      </p:sp>
    </p:spTree>
    <p:extLst>
      <p:ext uri="{BB962C8B-B14F-4D97-AF65-F5344CB8AC3E}">
        <p14:creationId xmlns:p14="http://schemas.microsoft.com/office/powerpoint/2010/main" val="16373202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8CEE9BF7-A045-463F-8D02-3BE4FC8D86E6}"/>
              </a:ext>
            </a:extLst>
          </p:cNvPr>
          <p:cNvSpPr>
            <a:spLocks noGrp="1"/>
          </p:cNvSpPr>
          <p:nvPr>
            <p:ph type="sldNum" sz="quarter" idx="11"/>
          </p:nvPr>
        </p:nvSpPr>
        <p:spPr/>
        <p:txBody>
          <a:bodyPr/>
          <a:lstStyle/>
          <a:p>
            <a:fld id="{0970407D-EE58-4A0B-824B-1D3AE42DD9CF}" type="slidenum">
              <a:rPr lang="cs-CZ" altLang="cs-CZ" smtClean="0"/>
              <a:pPr/>
              <a:t>76</a:t>
            </a:fld>
            <a:endParaRPr lang="cs-CZ" altLang="cs-CZ" dirty="0"/>
          </a:p>
        </p:txBody>
      </p:sp>
      <p:sp>
        <p:nvSpPr>
          <p:cNvPr id="3" name="Nadpis 2">
            <a:extLst>
              <a:ext uri="{FF2B5EF4-FFF2-40B4-BE49-F238E27FC236}">
                <a16:creationId xmlns:a16="http://schemas.microsoft.com/office/drawing/2014/main" id="{F1AF16F7-7A37-46B1-B91C-C08C73B0B884}"/>
              </a:ext>
            </a:extLst>
          </p:cNvPr>
          <p:cNvSpPr>
            <a:spLocks noGrp="1"/>
          </p:cNvSpPr>
          <p:nvPr>
            <p:ph type="title"/>
          </p:nvPr>
        </p:nvSpPr>
        <p:spPr/>
        <p:txBody>
          <a:bodyPr/>
          <a:lstStyle/>
          <a:p>
            <a:pPr algn="ctr"/>
            <a:r>
              <a:rPr lang="cs-CZ" dirty="0"/>
              <a:t>Práva poškozeného – nemajetková práva </a:t>
            </a:r>
          </a:p>
        </p:txBody>
      </p:sp>
      <p:sp>
        <p:nvSpPr>
          <p:cNvPr id="4" name="Zástupný obsah 3">
            <a:extLst>
              <a:ext uri="{FF2B5EF4-FFF2-40B4-BE49-F238E27FC236}">
                <a16:creationId xmlns:a16="http://schemas.microsoft.com/office/drawing/2014/main" id="{C81D1DA0-062E-4F7E-B7B0-A2A6BBA2D00B}"/>
              </a:ext>
            </a:extLst>
          </p:cNvPr>
          <p:cNvSpPr>
            <a:spLocks noGrp="1"/>
          </p:cNvSpPr>
          <p:nvPr>
            <p:ph idx="1"/>
          </p:nvPr>
        </p:nvSpPr>
        <p:spPr/>
        <p:txBody>
          <a:bodyPr/>
          <a:lstStyle/>
          <a:p>
            <a:pPr lvl="1" algn="just">
              <a:defRPr/>
            </a:pPr>
            <a:r>
              <a:rPr lang="cs-CZ" sz="1600" dirty="0"/>
              <a:t>být přítomen projednávání věci</a:t>
            </a:r>
          </a:p>
          <a:p>
            <a:pPr lvl="1" algn="just">
              <a:defRPr/>
            </a:pPr>
            <a:endParaRPr lang="cs-CZ" sz="1600" dirty="0"/>
          </a:p>
          <a:p>
            <a:pPr lvl="1" algn="just">
              <a:defRPr/>
            </a:pPr>
            <a:r>
              <a:rPr lang="cs-CZ" sz="1600" dirty="0"/>
              <a:t>nahlížet do spisů a činit si opisy a výpisy</a:t>
            </a:r>
          </a:p>
          <a:p>
            <a:pPr lvl="1" algn="just">
              <a:defRPr/>
            </a:pPr>
            <a:endParaRPr lang="cs-CZ" sz="1600" dirty="0"/>
          </a:p>
          <a:p>
            <a:pPr lvl="1" algn="just">
              <a:defRPr/>
            </a:pPr>
            <a:r>
              <a:rPr lang="cs-CZ" sz="1600" dirty="0"/>
              <a:t>být přítomen sjednávání dohody o vině a trestu -  když se bez omluvy nedostaví, ale i  bez něj </a:t>
            </a:r>
          </a:p>
          <a:p>
            <a:pPr lvl="1" algn="just">
              <a:defRPr/>
            </a:pPr>
            <a:endParaRPr lang="cs-CZ" sz="1600" dirty="0"/>
          </a:p>
          <a:p>
            <a:pPr lvl="1" algn="just">
              <a:defRPr/>
            </a:pPr>
            <a:r>
              <a:rPr lang="cs-CZ" sz="1600" dirty="0"/>
              <a:t>odepřít souhlas s trestním stíháním (§ 163 </a:t>
            </a:r>
            <a:r>
              <a:rPr lang="cs-CZ" sz="1600" dirty="0" err="1"/>
              <a:t>TrŘ</a:t>
            </a:r>
            <a:r>
              <a:rPr lang="cs-CZ" sz="1600" dirty="0"/>
              <a:t>) </a:t>
            </a:r>
          </a:p>
          <a:p>
            <a:pPr lvl="1" algn="just">
              <a:defRPr/>
            </a:pPr>
            <a:endParaRPr lang="cs-CZ" sz="1600" dirty="0"/>
          </a:p>
          <a:p>
            <a:pPr lvl="1" algn="just">
              <a:defRPr/>
            </a:pPr>
            <a:r>
              <a:rPr lang="cs-CZ" sz="1600" dirty="0"/>
              <a:t>nechat se zastoupit zmocněncem (§ 50 </a:t>
            </a:r>
            <a:r>
              <a:rPr lang="cs-CZ" sz="1600" dirty="0" err="1"/>
              <a:t>TrŘ</a:t>
            </a:r>
            <a:r>
              <a:rPr lang="cs-CZ" sz="1600" dirty="0"/>
              <a:t>)</a:t>
            </a:r>
          </a:p>
          <a:p>
            <a:pPr lvl="1" algn="just">
              <a:defRPr/>
            </a:pPr>
            <a:endParaRPr lang="cs-CZ" sz="1600" dirty="0"/>
          </a:p>
          <a:p>
            <a:pPr lvl="1" algn="just">
              <a:defRPr/>
            </a:pPr>
            <a:r>
              <a:rPr lang="cs-CZ" sz="1600" dirty="0"/>
              <a:t>žádat o bezplatné zastupování (§ 51a </a:t>
            </a:r>
            <a:r>
              <a:rPr lang="cs-CZ" sz="1600" dirty="0" err="1"/>
              <a:t>TrŘ</a:t>
            </a:r>
            <a:r>
              <a:rPr lang="cs-CZ" sz="1600" dirty="0"/>
              <a:t>)</a:t>
            </a:r>
          </a:p>
          <a:p>
            <a:pPr lvl="1" algn="just">
              <a:defRPr/>
            </a:pPr>
            <a:endParaRPr lang="cs-CZ" sz="1600" dirty="0"/>
          </a:p>
          <a:p>
            <a:pPr lvl="1" algn="just">
              <a:defRPr/>
            </a:pPr>
            <a:r>
              <a:rPr lang="cs-CZ" sz="1600" dirty="0"/>
              <a:t>vyjádřit se k věci před skončením </a:t>
            </a:r>
          </a:p>
          <a:p>
            <a:pPr lvl="1" algn="just">
              <a:defRPr/>
            </a:pPr>
            <a:endParaRPr lang="cs-CZ" sz="1600" dirty="0"/>
          </a:p>
          <a:p>
            <a:pPr lvl="1" algn="just">
              <a:defRPr/>
            </a:pPr>
            <a:r>
              <a:rPr lang="cs-CZ" sz="1600" dirty="0"/>
              <a:t>uzavřít dohodu o narovnání a dát souhlas s narovnáním (§ 309 </a:t>
            </a:r>
            <a:r>
              <a:rPr lang="cs-CZ" sz="1600" dirty="0" err="1"/>
              <a:t>TrŘ</a:t>
            </a:r>
            <a:r>
              <a:rPr lang="cs-CZ" sz="1600" dirty="0"/>
              <a:t>)</a:t>
            </a:r>
          </a:p>
          <a:p>
            <a:pPr lvl="1" algn="just">
              <a:defRPr/>
            </a:pPr>
            <a:endParaRPr lang="cs-CZ" sz="1600" dirty="0"/>
          </a:p>
          <a:p>
            <a:pPr lvl="1" algn="just">
              <a:defRPr/>
            </a:pPr>
            <a:r>
              <a:rPr lang="cs-CZ" sz="1600" dirty="0"/>
              <a:t>vzdát se svých práv (§ 43 odst. 5 </a:t>
            </a:r>
            <a:r>
              <a:rPr lang="cs-CZ" sz="1600" dirty="0" err="1"/>
              <a:t>TrŘ</a:t>
            </a:r>
            <a:r>
              <a:rPr lang="cs-CZ" sz="1600" dirty="0"/>
              <a:t>) </a:t>
            </a:r>
          </a:p>
          <a:p>
            <a:endParaRPr lang="cs-CZ" dirty="0"/>
          </a:p>
        </p:txBody>
      </p:sp>
    </p:spTree>
    <p:extLst>
      <p:ext uri="{BB962C8B-B14F-4D97-AF65-F5344CB8AC3E}">
        <p14:creationId xmlns:p14="http://schemas.microsoft.com/office/powerpoint/2010/main" val="251343086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4F916D5B-FF97-4F67-8188-6AE578F67355}"/>
              </a:ext>
            </a:extLst>
          </p:cNvPr>
          <p:cNvSpPr>
            <a:spLocks noGrp="1"/>
          </p:cNvSpPr>
          <p:nvPr>
            <p:ph type="sldNum" sz="quarter" idx="11"/>
          </p:nvPr>
        </p:nvSpPr>
        <p:spPr/>
        <p:txBody>
          <a:bodyPr/>
          <a:lstStyle/>
          <a:p>
            <a:fld id="{0970407D-EE58-4A0B-824B-1D3AE42DD9CF}" type="slidenum">
              <a:rPr lang="cs-CZ" altLang="cs-CZ" smtClean="0"/>
              <a:pPr/>
              <a:t>77</a:t>
            </a:fld>
            <a:endParaRPr lang="cs-CZ" altLang="cs-CZ" dirty="0"/>
          </a:p>
        </p:txBody>
      </p:sp>
      <p:sp>
        <p:nvSpPr>
          <p:cNvPr id="3" name="Nadpis 2">
            <a:extLst>
              <a:ext uri="{FF2B5EF4-FFF2-40B4-BE49-F238E27FC236}">
                <a16:creationId xmlns:a16="http://schemas.microsoft.com/office/drawing/2014/main" id="{3143DB74-57D3-48D4-97F4-218C991CB263}"/>
              </a:ext>
            </a:extLst>
          </p:cNvPr>
          <p:cNvSpPr>
            <a:spLocks noGrp="1"/>
          </p:cNvSpPr>
          <p:nvPr>
            <p:ph type="title"/>
          </p:nvPr>
        </p:nvSpPr>
        <p:spPr/>
        <p:txBody>
          <a:bodyPr/>
          <a:lstStyle/>
          <a:p>
            <a:pPr algn="ctr"/>
            <a:r>
              <a:rPr lang="cs-CZ" dirty="0"/>
              <a:t>Bezplatná obhajoba poškozeného</a:t>
            </a:r>
          </a:p>
        </p:txBody>
      </p:sp>
      <p:sp>
        <p:nvSpPr>
          <p:cNvPr id="4" name="Zástupný obsah 3">
            <a:extLst>
              <a:ext uri="{FF2B5EF4-FFF2-40B4-BE49-F238E27FC236}">
                <a16:creationId xmlns:a16="http://schemas.microsoft.com/office/drawing/2014/main" id="{6D6DD09C-239C-43D1-8906-AF24D50C8D22}"/>
              </a:ext>
            </a:extLst>
          </p:cNvPr>
          <p:cNvSpPr>
            <a:spLocks noGrp="1"/>
          </p:cNvSpPr>
          <p:nvPr>
            <p:ph idx="1"/>
          </p:nvPr>
        </p:nvSpPr>
        <p:spPr/>
        <p:txBody>
          <a:bodyPr/>
          <a:lstStyle/>
          <a:p>
            <a:pPr algn="just">
              <a:lnSpc>
                <a:spcPct val="100000"/>
              </a:lnSpc>
              <a:defRPr/>
            </a:pPr>
            <a:r>
              <a:rPr lang="cs-CZ" sz="1800" dirty="0"/>
              <a:t>§ 51a </a:t>
            </a:r>
            <a:r>
              <a:rPr lang="cs-CZ" sz="1800" dirty="0" err="1"/>
              <a:t>TrŘ</a:t>
            </a:r>
            <a:r>
              <a:rPr lang="cs-CZ" sz="1800" dirty="0"/>
              <a:t> - osvědčí-li poškozený (nebo jde o pozůstalého po oběti), že nemá dostatek prostředků, aby si zmocněnce hradil sám</a:t>
            </a:r>
          </a:p>
          <a:p>
            <a:pPr algn="just">
              <a:lnSpc>
                <a:spcPct val="100000"/>
              </a:lnSpc>
              <a:defRPr/>
            </a:pPr>
            <a:endParaRPr lang="cs-CZ" sz="1800" dirty="0"/>
          </a:p>
          <a:p>
            <a:pPr lvl="1" algn="just">
              <a:defRPr/>
            </a:pPr>
            <a:r>
              <a:rPr lang="cs-CZ" sz="1800" dirty="0"/>
              <a:t>poškozený, kterému byla způsobena těžká újma na zdraví</a:t>
            </a:r>
          </a:p>
          <a:p>
            <a:pPr lvl="1" algn="just">
              <a:defRPr/>
            </a:pPr>
            <a:r>
              <a:rPr lang="cs-CZ" sz="1800" dirty="0"/>
              <a:t>poškozený, který je pozůstalým po oběti, které byla trestným činem způsobena smrt</a:t>
            </a:r>
          </a:p>
          <a:p>
            <a:pPr lvl="1" algn="just">
              <a:defRPr/>
            </a:pPr>
            <a:r>
              <a:rPr lang="cs-CZ" sz="1800" dirty="0"/>
              <a:t>poškozený, který uplatnil nárok na náhradu škody, nemajetkové újmy či na vydání bezdůvodného obohacení, není-li zastupování zjevně nadbytečné</a:t>
            </a:r>
          </a:p>
          <a:p>
            <a:pPr algn="just">
              <a:lnSpc>
                <a:spcPct val="100000"/>
              </a:lnSpc>
              <a:defRPr/>
            </a:pPr>
            <a:endParaRPr lang="cs-CZ" sz="1800" dirty="0"/>
          </a:p>
          <a:p>
            <a:pPr algn="just">
              <a:lnSpc>
                <a:spcPct val="100000"/>
              </a:lnSpc>
              <a:defRPr/>
            </a:pPr>
            <a:r>
              <a:rPr lang="cs-CZ" sz="1800" dirty="0"/>
              <a:t>i bez osvědčení nedostatku prostředků, nejde-li o trestný čin zanedbání povinné výživy</a:t>
            </a:r>
          </a:p>
          <a:p>
            <a:pPr marL="72000" indent="0" algn="just">
              <a:lnSpc>
                <a:spcPct val="100000"/>
              </a:lnSpc>
              <a:buNone/>
              <a:defRPr/>
            </a:pPr>
            <a:endParaRPr lang="cs-CZ" sz="1800" dirty="0"/>
          </a:p>
          <a:p>
            <a:pPr lvl="1" algn="just">
              <a:defRPr/>
            </a:pPr>
            <a:r>
              <a:rPr lang="cs-CZ" sz="1800" dirty="0"/>
              <a:t>poškozený mladší osmnácti let</a:t>
            </a:r>
          </a:p>
          <a:p>
            <a:pPr lvl="1" algn="just">
              <a:defRPr/>
            </a:pPr>
            <a:r>
              <a:rPr lang="cs-CZ" sz="1800" dirty="0"/>
              <a:t>zvlášť zranitelná oběť </a:t>
            </a:r>
          </a:p>
          <a:p>
            <a:endParaRPr lang="cs-CZ" dirty="0"/>
          </a:p>
        </p:txBody>
      </p:sp>
    </p:spTree>
    <p:extLst>
      <p:ext uri="{BB962C8B-B14F-4D97-AF65-F5344CB8AC3E}">
        <p14:creationId xmlns:p14="http://schemas.microsoft.com/office/powerpoint/2010/main" val="355189280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Nadpis 1"/>
          <p:cNvSpPr>
            <a:spLocks noGrp="1"/>
          </p:cNvSpPr>
          <p:nvPr>
            <p:ph type="title"/>
          </p:nvPr>
        </p:nvSpPr>
        <p:spPr/>
        <p:txBody>
          <a:bodyPr/>
          <a:lstStyle/>
          <a:p>
            <a:pPr algn="ctr"/>
            <a:r>
              <a:rPr lang="cs-CZ" b="1"/>
              <a:t>Oběť trestného činu</a:t>
            </a:r>
          </a:p>
        </p:txBody>
      </p:sp>
      <p:sp>
        <p:nvSpPr>
          <p:cNvPr id="48131" name="Zástupný symbol pro obsah 2"/>
          <p:cNvSpPr>
            <a:spLocks noGrp="1"/>
          </p:cNvSpPr>
          <p:nvPr>
            <p:ph idx="1"/>
          </p:nvPr>
        </p:nvSpPr>
        <p:spPr/>
        <p:txBody>
          <a:bodyPr/>
          <a:lstStyle/>
          <a:p>
            <a:pPr algn="just">
              <a:lnSpc>
                <a:spcPct val="100000"/>
              </a:lnSpc>
            </a:pPr>
            <a:r>
              <a:rPr lang="cs-CZ" sz="1700" dirty="0"/>
              <a:t>zákon č. 209/1997 Sb., o peněžité pomoci obětem trestné činnosti</a:t>
            </a:r>
            <a:endParaRPr lang="cs-CZ" sz="1800" dirty="0"/>
          </a:p>
          <a:p>
            <a:pPr lvl="1" algn="just"/>
            <a:endParaRPr lang="cs-CZ" sz="1500" dirty="0"/>
          </a:p>
          <a:p>
            <a:pPr lvl="1" algn="just"/>
            <a:r>
              <a:rPr lang="cs-CZ" sz="1500" dirty="0"/>
              <a:t>obětí je ten, komu v důsledku s TČ vznikla škoda na zdraví – i osoba pozůstalá po oběti, osoba odkázaná na výživu</a:t>
            </a:r>
            <a:endParaRPr lang="cs-CZ" dirty="0"/>
          </a:p>
          <a:p>
            <a:pPr>
              <a:lnSpc>
                <a:spcPct val="100000"/>
              </a:lnSpc>
            </a:pPr>
            <a:endParaRPr lang="cs-CZ" sz="1700" dirty="0"/>
          </a:p>
          <a:p>
            <a:pPr>
              <a:lnSpc>
                <a:spcPct val="100000"/>
              </a:lnSpc>
            </a:pPr>
            <a:r>
              <a:rPr lang="cs-CZ" sz="1700" dirty="0"/>
              <a:t>zákon č. 45/2013 Sb., o obětech trestných činů </a:t>
            </a:r>
          </a:p>
          <a:p>
            <a:pPr>
              <a:lnSpc>
                <a:spcPct val="100000"/>
              </a:lnSpc>
            </a:pPr>
            <a:endParaRPr lang="cs-CZ" sz="1800" dirty="0"/>
          </a:p>
          <a:p>
            <a:pPr lvl="1" algn="just"/>
            <a:r>
              <a:rPr lang="cs-CZ" sz="1500" dirty="0"/>
              <a:t>FO, které bylo nebo mělo být trestným činem ublíženo na zdraví, způsobena majetková nebo nemajetková újma nebo na jejíž úkor se pachatel trestným činem obohatil</a:t>
            </a:r>
          </a:p>
          <a:p>
            <a:pPr lvl="1" algn="just"/>
            <a:endParaRPr lang="cs-CZ" sz="1500" dirty="0"/>
          </a:p>
          <a:p>
            <a:pPr lvl="1" algn="just"/>
            <a:r>
              <a:rPr lang="cs-CZ" sz="1500" dirty="0"/>
              <a:t>byla-li trestným činem způsobena smrt oběti, považuje se za oběť též její příbuzný v pokolení přímém, sourozenec, osvojenec, osvojitel, manžel nebo registrovaný partner nebo druh, je-li osobou blízkou</a:t>
            </a:r>
          </a:p>
          <a:p>
            <a:pPr lvl="1" algn="just"/>
            <a:endParaRPr lang="cs-CZ" sz="1500" dirty="0"/>
          </a:p>
          <a:p>
            <a:pPr lvl="1" algn="just"/>
            <a:r>
              <a:rPr lang="cs-CZ" sz="1500" dirty="0"/>
              <a:t>zvlášť zranitelná oběť – dítě, osoba postižena fyzickým, mentálním nebo psychickým hendikepem nebo smyslovým </a:t>
            </a:r>
            <a:r>
              <a:rPr lang="pl-PL" sz="1500" dirty="0"/>
              <a:t>poškozením,  oběť trestného činu obchodování s lidmi atd. </a:t>
            </a:r>
            <a:endParaRPr lang="cs-CZ" sz="1500" dirty="0"/>
          </a:p>
          <a:p>
            <a:endParaRPr lang="cs-CZ" sz="1600" dirty="0"/>
          </a:p>
          <a:p>
            <a:r>
              <a:rPr lang="cs-CZ" sz="1600" dirty="0"/>
              <a:t>poškozeným může být FO i PO, obětí je FO</a:t>
            </a:r>
          </a:p>
        </p:txBody>
      </p:sp>
      <p:sp>
        <p:nvSpPr>
          <p:cNvPr id="4" name="Zástupný symbol pro číslo snímku 3"/>
          <p:cNvSpPr>
            <a:spLocks noGrp="1"/>
          </p:cNvSpPr>
          <p:nvPr>
            <p:ph type="sldNum" sz="quarter" idx="11"/>
          </p:nvPr>
        </p:nvSpPr>
        <p:spPr/>
        <p:txBody>
          <a:bodyPr/>
          <a:lstStyle/>
          <a:p>
            <a:pPr>
              <a:defRPr/>
            </a:pPr>
            <a:fld id="{9FE20E0B-AB30-4779-A6A3-05406AA35C35}" type="slidenum">
              <a:rPr lang="cs-CZ" smtClean="0"/>
              <a:pPr>
                <a:defRPr/>
              </a:pPr>
              <a:t>78</a:t>
            </a:fld>
            <a:endParaRPr lang="cs-CZ"/>
          </a:p>
        </p:txBody>
      </p:sp>
    </p:spTree>
    <p:extLst>
      <p:ext uri="{BB962C8B-B14F-4D97-AF65-F5344CB8AC3E}">
        <p14:creationId xmlns:p14="http://schemas.microsoft.com/office/powerpoint/2010/main" val="149961983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Nadpis 1"/>
          <p:cNvSpPr>
            <a:spLocks noGrp="1"/>
          </p:cNvSpPr>
          <p:nvPr>
            <p:ph type="title"/>
          </p:nvPr>
        </p:nvSpPr>
        <p:spPr/>
        <p:txBody>
          <a:bodyPr/>
          <a:lstStyle/>
          <a:p>
            <a:pPr algn="ctr"/>
            <a:r>
              <a:rPr lang="cs-CZ" b="1"/>
              <a:t>Zajištění nároku poškozeného</a:t>
            </a:r>
          </a:p>
        </p:txBody>
      </p:sp>
      <p:sp>
        <p:nvSpPr>
          <p:cNvPr id="51203" name="Zástupný symbol pro obsah 2"/>
          <p:cNvSpPr>
            <a:spLocks noGrp="1"/>
          </p:cNvSpPr>
          <p:nvPr>
            <p:ph idx="1"/>
          </p:nvPr>
        </p:nvSpPr>
        <p:spPr/>
        <p:txBody>
          <a:bodyPr/>
          <a:lstStyle/>
          <a:p>
            <a:pPr algn="just"/>
            <a:endParaRPr lang="cs-CZ" sz="1800" dirty="0"/>
          </a:p>
          <a:p>
            <a:pPr algn="just">
              <a:lnSpc>
                <a:spcPct val="100000"/>
              </a:lnSpc>
            </a:pPr>
            <a:r>
              <a:rPr lang="cs-CZ" sz="1800" dirty="0"/>
              <a:t>je-li důvodná obava, že uspokojení nároku na náhradu škody  nebo nemajetkové újmy způsobené TČ  nebo na vydání bezdůvodného obohacení bude zmařeno nebo ztěžováno, lze zajistit majetek obviněného (i v rámci SJM či podílu) do výše škody  nebo nemajetkové újmy  nebo rozsahu bezdůvodného obohacení  </a:t>
            </a:r>
          </a:p>
          <a:p>
            <a:pPr algn="just">
              <a:lnSpc>
                <a:spcPct val="100000"/>
              </a:lnSpc>
              <a:buFont typeface="Wingdings" pitchFamily="2" charset="2"/>
              <a:buNone/>
            </a:pPr>
            <a:endParaRPr lang="cs-CZ" sz="1800" dirty="0"/>
          </a:p>
          <a:p>
            <a:pPr algn="just">
              <a:lnSpc>
                <a:spcPct val="100000"/>
              </a:lnSpc>
            </a:pPr>
            <a:r>
              <a:rPr lang="cs-CZ" sz="1800" dirty="0"/>
              <a:t>zajišťovat nelze věci, které nepodléhají výkonu soudního rozhodnutí </a:t>
            </a:r>
          </a:p>
          <a:p>
            <a:pPr algn="just">
              <a:lnSpc>
                <a:spcPct val="100000"/>
              </a:lnSpc>
              <a:buFont typeface="Wingdings" pitchFamily="2" charset="2"/>
              <a:buNone/>
            </a:pPr>
            <a:endParaRPr lang="cs-CZ" sz="1800" dirty="0"/>
          </a:p>
          <a:p>
            <a:pPr algn="just">
              <a:lnSpc>
                <a:spcPct val="100000"/>
              </a:lnSpc>
            </a:pPr>
            <a:r>
              <a:rPr lang="cs-CZ" sz="1800" dirty="0"/>
              <a:t>movité věci se uloží do úschovy soudu, nemovitosti plomba na KÚ – možnost s nimi nakládat jen po předchozím souhlasu soudu/státního zástupce </a:t>
            </a:r>
          </a:p>
          <a:p>
            <a:pPr algn="just"/>
            <a:endParaRPr lang="cs-CZ" sz="1800" dirty="0"/>
          </a:p>
        </p:txBody>
      </p:sp>
      <p:sp>
        <p:nvSpPr>
          <p:cNvPr id="4" name="Zástupný symbol pro číslo snímku 3"/>
          <p:cNvSpPr>
            <a:spLocks noGrp="1"/>
          </p:cNvSpPr>
          <p:nvPr>
            <p:ph type="sldNum" sz="quarter" idx="11"/>
          </p:nvPr>
        </p:nvSpPr>
        <p:spPr/>
        <p:txBody>
          <a:bodyPr/>
          <a:lstStyle/>
          <a:p>
            <a:pPr>
              <a:defRPr/>
            </a:pPr>
            <a:fld id="{C712603C-0356-4132-95E4-B064938DCBB1}" type="slidenum">
              <a:rPr lang="cs-CZ" smtClean="0"/>
              <a:pPr>
                <a:defRPr/>
              </a:pPr>
              <a:t>79</a:t>
            </a:fld>
            <a:endParaRPr lang="cs-CZ"/>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87076367-F998-460F-BC7A-0EE303B6B10A}"/>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D5754F82-7904-4785-A26C-B7F9F8644B38}"/>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F71BB215-6BCF-430B-90A9-E040199A8A5B}"/>
              </a:ext>
            </a:extLst>
          </p:cNvPr>
          <p:cNvSpPr>
            <a:spLocks noGrp="1"/>
          </p:cNvSpPr>
          <p:nvPr>
            <p:ph idx="1"/>
          </p:nvPr>
        </p:nvSpPr>
        <p:spPr/>
        <p:txBody>
          <a:bodyPr/>
          <a:lstStyle/>
          <a:p>
            <a:pPr algn="just">
              <a:lnSpc>
                <a:spcPct val="100000"/>
              </a:lnSpc>
            </a:pPr>
            <a:r>
              <a:rPr lang="cs-CZ" altLang="cs-CZ" sz="1600" dirty="0"/>
              <a:t>platí pouze pro hlavní líčení </a:t>
            </a:r>
          </a:p>
          <a:p>
            <a:pPr lvl="1" algn="just"/>
            <a:endParaRPr lang="cs-CZ" altLang="cs-CZ" sz="1600" dirty="0"/>
          </a:p>
          <a:p>
            <a:pPr lvl="1" algn="just"/>
            <a:r>
              <a:rPr lang="cs-CZ" altLang="cs-CZ" sz="1600" dirty="0"/>
              <a:t>přípravné řízení je neveřejné </a:t>
            </a:r>
          </a:p>
          <a:p>
            <a:pPr algn="just">
              <a:lnSpc>
                <a:spcPct val="100000"/>
              </a:lnSpc>
              <a:buFont typeface="Wingdings" panose="05000000000000000000" pitchFamily="2" charset="2"/>
              <a:buNone/>
            </a:pPr>
            <a:r>
              <a:rPr lang="cs-CZ" altLang="cs-CZ" sz="1600" dirty="0"/>
              <a:t>	</a:t>
            </a:r>
          </a:p>
          <a:p>
            <a:pPr algn="just">
              <a:lnSpc>
                <a:spcPct val="100000"/>
              </a:lnSpc>
            </a:pPr>
            <a:r>
              <a:rPr lang="cs-CZ" altLang="cs-CZ" sz="1600" dirty="0"/>
              <a:t>§ 199 a násl. </a:t>
            </a:r>
            <a:r>
              <a:rPr lang="cs-CZ" altLang="cs-CZ" sz="1600" dirty="0" err="1"/>
              <a:t>TrŘ</a:t>
            </a:r>
            <a:r>
              <a:rPr lang="cs-CZ" altLang="cs-CZ" sz="1600" dirty="0"/>
              <a:t> - veřejnost hlavního líčení </a:t>
            </a:r>
          </a:p>
          <a:p>
            <a:pPr lvl="1" algn="just"/>
            <a:endParaRPr lang="cs-CZ" altLang="cs-CZ" sz="1600" dirty="0"/>
          </a:p>
          <a:p>
            <a:pPr lvl="1" algn="just"/>
            <a:r>
              <a:rPr lang="cs-CZ" altLang="cs-CZ" sz="1600" dirty="0"/>
              <a:t>vyloučení veřejnosti/ jednotlivce</a:t>
            </a:r>
          </a:p>
          <a:p>
            <a:pPr lvl="1" algn="just">
              <a:buFont typeface="Wingdings" panose="05000000000000000000" pitchFamily="2" charset="2"/>
              <a:buNone/>
            </a:pPr>
            <a:endParaRPr lang="cs-CZ" altLang="cs-CZ" sz="1600" dirty="0"/>
          </a:p>
          <a:p>
            <a:pPr marL="342900" lvl="2" indent="-342900" algn="just">
              <a:lnSpc>
                <a:spcPct val="100000"/>
              </a:lnSpc>
            </a:pPr>
            <a:r>
              <a:rPr lang="cs-CZ" altLang="cs-CZ" sz="1600" dirty="0"/>
              <a:t>§ 54/1 ZSM - zásada neveřejnosti</a:t>
            </a:r>
          </a:p>
          <a:p>
            <a:pPr lvl="1" algn="just"/>
            <a:endParaRPr lang="cs-CZ" altLang="cs-CZ" sz="1600" dirty="0"/>
          </a:p>
          <a:p>
            <a:pPr lvl="1" algn="just"/>
            <a:r>
              <a:rPr lang="cs-CZ" altLang="cs-CZ" sz="1600" dirty="0"/>
              <a:t>na návrh mladistvého (nikdy o veřejnosti nerozhoduje soud) může být hlavní líčení veřejné </a:t>
            </a:r>
          </a:p>
          <a:p>
            <a:endParaRPr lang="cs-CZ" sz="1600" dirty="0"/>
          </a:p>
        </p:txBody>
      </p:sp>
    </p:spTree>
    <p:extLst>
      <p:ext uri="{BB962C8B-B14F-4D97-AF65-F5344CB8AC3E}">
        <p14:creationId xmlns:p14="http://schemas.microsoft.com/office/powerpoint/2010/main" val="319858311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747933FD-9B3B-8406-13EE-8C9160AE3F09}"/>
              </a:ext>
            </a:extLst>
          </p:cNvPr>
          <p:cNvSpPr>
            <a:spLocks noGrp="1"/>
          </p:cNvSpPr>
          <p:nvPr>
            <p:ph type="sldNum" sz="quarter" idx="11"/>
          </p:nvPr>
        </p:nvSpPr>
        <p:spPr/>
        <p:txBody>
          <a:bodyPr/>
          <a:lstStyle/>
          <a:p>
            <a:fld id="{0970407D-EE58-4A0B-824B-1D3AE42DD9CF}" type="slidenum">
              <a:rPr lang="cs-CZ" altLang="cs-CZ" smtClean="0"/>
              <a:pPr/>
              <a:t>80</a:t>
            </a:fld>
            <a:endParaRPr lang="cs-CZ" altLang="cs-CZ" dirty="0"/>
          </a:p>
        </p:txBody>
      </p:sp>
      <p:sp>
        <p:nvSpPr>
          <p:cNvPr id="3" name="Nadpis 2">
            <a:extLst>
              <a:ext uri="{FF2B5EF4-FFF2-40B4-BE49-F238E27FC236}">
                <a16:creationId xmlns:a16="http://schemas.microsoft.com/office/drawing/2014/main" id="{8B0BBAE6-BE6E-C8D1-0A9B-C08D3B384E2B}"/>
              </a:ext>
            </a:extLst>
          </p:cNvPr>
          <p:cNvSpPr>
            <a:spLocks noGrp="1"/>
          </p:cNvSpPr>
          <p:nvPr>
            <p:ph type="title"/>
          </p:nvPr>
        </p:nvSpPr>
        <p:spPr/>
        <p:txBody>
          <a:bodyPr/>
          <a:lstStyle/>
          <a:p>
            <a:pPr algn="ctr"/>
            <a:r>
              <a:rPr lang="cs-CZ" altLang="cs-CZ" sz="2800" dirty="0"/>
              <a:t>Součinnost státních orgánů, fyzických a právnických osob - § 8 </a:t>
            </a:r>
            <a:r>
              <a:rPr lang="cs-CZ" altLang="cs-CZ" sz="2800" dirty="0" err="1"/>
              <a:t>TrŘ</a:t>
            </a:r>
            <a:endParaRPr lang="cs-CZ" sz="2800" dirty="0"/>
          </a:p>
        </p:txBody>
      </p:sp>
      <p:sp>
        <p:nvSpPr>
          <p:cNvPr id="4" name="Zástupný obsah 3">
            <a:extLst>
              <a:ext uri="{FF2B5EF4-FFF2-40B4-BE49-F238E27FC236}">
                <a16:creationId xmlns:a16="http://schemas.microsoft.com/office/drawing/2014/main" id="{A0A56A1C-0F5E-6502-3745-44705C05013B}"/>
              </a:ext>
            </a:extLst>
          </p:cNvPr>
          <p:cNvSpPr>
            <a:spLocks noGrp="1"/>
          </p:cNvSpPr>
          <p:nvPr>
            <p:ph idx="1"/>
          </p:nvPr>
        </p:nvSpPr>
        <p:spPr/>
        <p:txBody>
          <a:bodyPr/>
          <a:lstStyle/>
          <a:p>
            <a:pPr algn="just" eaLnBrk="1" hangingPunct="1">
              <a:lnSpc>
                <a:spcPct val="100000"/>
              </a:lnSpc>
            </a:pPr>
            <a:endParaRPr lang="cs-CZ" altLang="cs-CZ" sz="1800" dirty="0"/>
          </a:p>
          <a:p>
            <a:pPr algn="just" eaLnBrk="1" hangingPunct="1">
              <a:lnSpc>
                <a:spcPct val="100000"/>
              </a:lnSpc>
            </a:pPr>
            <a:r>
              <a:rPr lang="cs-CZ" altLang="cs-CZ" sz="1800" dirty="0"/>
              <a:t>státní orgány, právnické a fyzické osoby jsou povinny bez zbytečného odkladu, a nestanoví-li zvláštní předpis jinak, i bez úplaty vyhovovat dožádáním orgánů činných v trestním řízení při plnění jejich úkolů</a:t>
            </a:r>
          </a:p>
          <a:p>
            <a:pPr algn="just" eaLnBrk="1" hangingPunct="1">
              <a:lnSpc>
                <a:spcPct val="100000"/>
              </a:lnSpc>
            </a:pPr>
            <a:endParaRPr lang="cs-CZ" altLang="cs-CZ" sz="1800" dirty="0"/>
          </a:p>
          <a:p>
            <a:pPr lvl="1" algn="just" eaLnBrk="1" hangingPunct="1"/>
            <a:r>
              <a:rPr lang="cs-CZ" altLang="cs-CZ" sz="1600" dirty="0"/>
              <a:t>zákon č. 292/1993 Sb. v čl. IV  odst. 10  zmocnil Ministerstvo spravedlnosti  k přijetí vyhlášky, ve kterých případech přísluší odměna za vyhovění výzvě orgánům činným v trestním řízení a v jaké výši - tato nebyla nikdy přijata </a:t>
            </a:r>
          </a:p>
          <a:p>
            <a:pPr algn="just" eaLnBrk="1" hangingPunct="1">
              <a:lnSpc>
                <a:spcPct val="100000"/>
              </a:lnSpc>
              <a:buFont typeface="Wingdings" panose="05000000000000000000" pitchFamily="2" charset="2"/>
              <a:buNone/>
            </a:pPr>
            <a:endParaRPr lang="cs-CZ" altLang="cs-CZ" sz="1800" dirty="0"/>
          </a:p>
          <a:p>
            <a:pPr algn="just" eaLnBrk="1" hangingPunct="1">
              <a:lnSpc>
                <a:spcPct val="100000"/>
              </a:lnSpc>
            </a:pPr>
            <a:r>
              <a:rPr lang="cs-CZ" altLang="cs-CZ" sz="1800" dirty="0"/>
              <a:t>státní orgány jsou dále povinny neprodleně oznamovat státnímu zástupci nebo policejním orgánům skutečnosti nasvědčující tomu, že byl spáchán trestný čin</a:t>
            </a:r>
          </a:p>
          <a:p>
            <a:pPr algn="just" eaLnBrk="1" hangingPunct="1">
              <a:lnSpc>
                <a:spcPct val="100000"/>
              </a:lnSpc>
            </a:pPr>
            <a:endParaRPr lang="cs-CZ" altLang="cs-CZ" sz="1800" dirty="0"/>
          </a:p>
          <a:p>
            <a:pPr lvl="1" algn="just" eaLnBrk="1" hangingPunct="1"/>
            <a:r>
              <a:rPr lang="cs-CZ" altLang="cs-CZ" sz="1600" dirty="0"/>
              <a:t>výjimka z oznamovací povinnosti - § 368/3 </a:t>
            </a:r>
            <a:r>
              <a:rPr lang="cs-CZ" altLang="cs-CZ" sz="1600" dirty="0" err="1"/>
              <a:t>TrZ</a:t>
            </a:r>
            <a:r>
              <a:rPr lang="cs-CZ" altLang="cs-CZ" sz="1600" dirty="0"/>
              <a:t> (advokát, duchovní, osoba poskytující pomoc  obětem obchodování s lidmi)</a:t>
            </a:r>
          </a:p>
          <a:p>
            <a:endParaRPr lang="cs-CZ" dirty="0"/>
          </a:p>
        </p:txBody>
      </p:sp>
    </p:spTree>
    <p:extLst>
      <p:ext uri="{BB962C8B-B14F-4D97-AF65-F5344CB8AC3E}">
        <p14:creationId xmlns:p14="http://schemas.microsoft.com/office/powerpoint/2010/main" val="61107104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BB24700D-E4F3-26BC-84DB-381900DF06BB}"/>
              </a:ext>
            </a:extLst>
          </p:cNvPr>
          <p:cNvSpPr>
            <a:spLocks noGrp="1"/>
          </p:cNvSpPr>
          <p:nvPr>
            <p:ph type="sldNum" sz="quarter" idx="11"/>
          </p:nvPr>
        </p:nvSpPr>
        <p:spPr/>
        <p:txBody>
          <a:bodyPr/>
          <a:lstStyle/>
          <a:p>
            <a:fld id="{0970407D-EE58-4A0B-824B-1D3AE42DD9CF}" type="slidenum">
              <a:rPr lang="cs-CZ" altLang="cs-CZ" smtClean="0"/>
              <a:pPr/>
              <a:t>81</a:t>
            </a:fld>
            <a:endParaRPr lang="cs-CZ" altLang="cs-CZ" dirty="0"/>
          </a:p>
        </p:txBody>
      </p:sp>
      <p:sp>
        <p:nvSpPr>
          <p:cNvPr id="3" name="Nadpis 2">
            <a:extLst>
              <a:ext uri="{FF2B5EF4-FFF2-40B4-BE49-F238E27FC236}">
                <a16:creationId xmlns:a16="http://schemas.microsoft.com/office/drawing/2014/main" id="{73468952-0C20-4CBC-6291-1FB60B61026C}"/>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6F95A290-592C-AB72-14A3-63FD4C99401D}"/>
              </a:ext>
            </a:extLst>
          </p:cNvPr>
          <p:cNvSpPr>
            <a:spLocks noGrp="1"/>
          </p:cNvSpPr>
          <p:nvPr>
            <p:ph idx="1"/>
          </p:nvPr>
        </p:nvSpPr>
        <p:spPr/>
        <p:txBody>
          <a:bodyPr/>
          <a:lstStyle/>
          <a:p>
            <a:pPr algn="just" eaLnBrk="1" hangingPunct="1">
              <a:lnSpc>
                <a:spcPct val="100000"/>
              </a:lnSpc>
            </a:pPr>
            <a:endParaRPr lang="cs-CZ" altLang="cs-CZ" sz="1700" dirty="0"/>
          </a:p>
          <a:p>
            <a:pPr algn="just" eaLnBrk="1" hangingPunct="1">
              <a:lnSpc>
                <a:spcPct val="100000"/>
              </a:lnSpc>
            </a:pPr>
            <a:r>
              <a:rPr lang="cs-CZ" altLang="cs-CZ" sz="1700" dirty="0"/>
              <a:t>oznamovací povinností není automaticky prolomena  - povinnost zachovávat tajnost utajovaných informací ani povinnost mlčenlivosti</a:t>
            </a:r>
          </a:p>
          <a:p>
            <a:pPr algn="just" eaLnBrk="1" hangingPunct="1">
              <a:lnSpc>
                <a:spcPct val="100000"/>
              </a:lnSpc>
              <a:buFont typeface="Wingdings" panose="05000000000000000000" pitchFamily="2" charset="2"/>
              <a:buNone/>
            </a:pPr>
            <a:endParaRPr lang="cs-CZ" altLang="cs-CZ" sz="1700" dirty="0"/>
          </a:p>
          <a:p>
            <a:pPr algn="just" eaLnBrk="1" hangingPunct="1">
              <a:lnSpc>
                <a:spcPct val="100000"/>
              </a:lnSpc>
            </a:pPr>
            <a:r>
              <a:rPr lang="cs-CZ" altLang="cs-CZ" sz="1700" dirty="0"/>
              <a:t>může ji prolomit pouze zvláštní předpis, který ji upravuje </a:t>
            </a:r>
          </a:p>
          <a:p>
            <a:pPr algn="just" eaLnBrk="1" hangingPunct="1">
              <a:lnSpc>
                <a:spcPct val="100000"/>
              </a:lnSpc>
              <a:buFont typeface="Wingdings" panose="05000000000000000000" pitchFamily="2" charset="2"/>
              <a:buNone/>
            </a:pPr>
            <a:endParaRPr lang="cs-CZ" altLang="cs-CZ" sz="1800" dirty="0"/>
          </a:p>
          <a:p>
            <a:pPr lvl="1" algn="just" eaLnBrk="1" hangingPunct="1"/>
            <a:r>
              <a:rPr lang="cs-CZ" altLang="cs-CZ" sz="1600" dirty="0"/>
              <a:t>stanoví okruh informací, které je možno předat bez ohledu na povinnost mlčenlivosti   nebo </a:t>
            </a:r>
          </a:p>
          <a:p>
            <a:pPr lvl="1" algn="just" eaLnBrk="1" hangingPunct="1">
              <a:buFont typeface="Wingdings" panose="05000000000000000000" pitchFamily="2" charset="2"/>
              <a:buNone/>
            </a:pPr>
            <a:endParaRPr lang="cs-CZ" altLang="cs-CZ" sz="1600" dirty="0"/>
          </a:p>
          <a:p>
            <a:pPr lvl="1" algn="just" eaLnBrk="1" hangingPunct="1"/>
            <a:r>
              <a:rPr lang="cs-CZ" altLang="cs-CZ" sz="1600" dirty="0"/>
              <a:t>stanoví postup, jakým může dojít ke zproštění povinnost mlčenlivosti</a:t>
            </a:r>
          </a:p>
          <a:p>
            <a:endParaRPr lang="cs-CZ" dirty="0"/>
          </a:p>
        </p:txBody>
      </p:sp>
    </p:spTree>
    <p:extLst>
      <p:ext uri="{BB962C8B-B14F-4D97-AF65-F5344CB8AC3E}">
        <p14:creationId xmlns:p14="http://schemas.microsoft.com/office/powerpoint/2010/main" val="340048861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FE631CC6-A150-BE16-7D5B-6E6DB869C559}"/>
              </a:ext>
            </a:extLst>
          </p:cNvPr>
          <p:cNvSpPr>
            <a:spLocks noGrp="1"/>
          </p:cNvSpPr>
          <p:nvPr>
            <p:ph type="sldNum" sz="quarter" idx="11"/>
          </p:nvPr>
        </p:nvSpPr>
        <p:spPr/>
        <p:txBody>
          <a:bodyPr/>
          <a:lstStyle/>
          <a:p>
            <a:fld id="{0970407D-EE58-4A0B-824B-1D3AE42DD9CF}" type="slidenum">
              <a:rPr lang="cs-CZ" altLang="cs-CZ" smtClean="0"/>
              <a:pPr/>
              <a:t>82</a:t>
            </a:fld>
            <a:endParaRPr lang="cs-CZ" altLang="cs-CZ" dirty="0"/>
          </a:p>
        </p:txBody>
      </p:sp>
      <p:sp>
        <p:nvSpPr>
          <p:cNvPr id="3" name="Nadpis 2">
            <a:extLst>
              <a:ext uri="{FF2B5EF4-FFF2-40B4-BE49-F238E27FC236}">
                <a16:creationId xmlns:a16="http://schemas.microsoft.com/office/drawing/2014/main" id="{ACE1782B-6DFE-16D7-2745-602750351376}"/>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E83F38E5-A53F-14D1-35EC-4E3007F91C5A}"/>
              </a:ext>
            </a:extLst>
          </p:cNvPr>
          <p:cNvSpPr>
            <a:spLocks noGrp="1"/>
          </p:cNvSpPr>
          <p:nvPr>
            <p:ph idx="1"/>
          </p:nvPr>
        </p:nvSpPr>
        <p:spPr/>
        <p:txBody>
          <a:bodyPr/>
          <a:lstStyle/>
          <a:p>
            <a:pPr algn="just" eaLnBrk="1" hangingPunct="1">
              <a:lnSpc>
                <a:spcPct val="100000"/>
              </a:lnSpc>
            </a:pPr>
            <a:r>
              <a:rPr lang="cs-CZ" altLang="cs-CZ" sz="1700" dirty="0"/>
              <a:t>plnění oznamovací povinnosti </a:t>
            </a:r>
          </a:p>
          <a:p>
            <a:pPr algn="just" eaLnBrk="1" hangingPunct="1">
              <a:lnSpc>
                <a:spcPct val="100000"/>
              </a:lnSpc>
            </a:pPr>
            <a:endParaRPr lang="cs-CZ" altLang="cs-CZ" sz="1700" dirty="0"/>
          </a:p>
          <a:p>
            <a:pPr algn="just" eaLnBrk="1" hangingPunct="1">
              <a:lnSpc>
                <a:spcPct val="100000"/>
              </a:lnSpc>
            </a:pPr>
            <a:r>
              <a:rPr lang="cs-CZ" altLang="cs-CZ" sz="1700" dirty="0"/>
              <a:t>lze odmítnout </a:t>
            </a:r>
          </a:p>
          <a:p>
            <a:pPr lvl="1" algn="just" eaLnBrk="1" hangingPunct="1"/>
            <a:endParaRPr lang="cs-CZ" altLang="cs-CZ" sz="1500" dirty="0"/>
          </a:p>
          <a:p>
            <a:pPr lvl="1" algn="just" eaLnBrk="1" hangingPunct="1"/>
            <a:r>
              <a:rPr lang="cs-CZ" altLang="cs-CZ" sz="1500" dirty="0"/>
              <a:t>s odkazem na povinnost zachovávat tajnost utajovaných informací chráněných zvláštním zákonem nebo státem uloženou nebo uznanou povinnost mlčenlivosti</a:t>
            </a:r>
          </a:p>
          <a:p>
            <a:pPr algn="just" eaLnBrk="1" hangingPunct="1">
              <a:lnSpc>
                <a:spcPct val="100000"/>
              </a:lnSpc>
              <a:buFont typeface="Wingdings" panose="05000000000000000000" pitchFamily="2" charset="2"/>
              <a:buNone/>
            </a:pPr>
            <a:endParaRPr lang="cs-CZ" altLang="cs-CZ" sz="1700" dirty="0"/>
          </a:p>
          <a:p>
            <a:pPr algn="just" eaLnBrk="1" hangingPunct="1">
              <a:lnSpc>
                <a:spcPct val="100000"/>
              </a:lnSpc>
            </a:pPr>
            <a:r>
              <a:rPr lang="cs-CZ" altLang="cs-CZ" sz="1700" dirty="0"/>
              <a:t>nelze odmítnout </a:t>
            </a:r>
            <a:endParaRPr lang="cs-CZ" altLang="cs-CZ" sz="2000" dirty="0"/>
          </a:p>
          <a:p>
            <a:pPr lvl="1" algn="just" eaLnBrk="1" hangingPunct="1"/>
            <a:endParaRPr lang="cs-CZ" altLang="cs-CZ" sz="1500" dirty="0"/>
          </a:p>
          <a:p>
            <a:pPr lvl="1" algn="just" eaLnBrk="1" hangingPunct="1"/>
            <a:r>
              <a:rPr lang="cs-CZ" altLang="cs-CZ" sz="1500" dirty="0"/>
              <a:t>jestliže osoba, která tyto povinnosti má, by se jinak vystavila nebezpečí trestního stíhání pro neoznámení nebo nepřekažení trestného činu</a:t>
            </a:r>
          </a:p>
          <a:p>
            <a:pPr lvl="1" algn="just" eaLnBrk="1" hangingPunct="1"/>
            <a:r>
              <a:rPr lang="cs-CZ" altLang="cs-CZ" sz="1500" dirty="0"/>
              <a:t>při vyřizování dožádání orgánu činného v trestním řízení o trestném činu, kde dožádaná osoba je současně oznamovatelem trestného činu</a:t>
            </a:r>
          </a:p>
          <a:p>
            <a:pPr lvl="1" algn="just" eaLnBrk="1" hangingPunct="1"/>
            <a:endParaRPr lang="cs-CZ" altLang="cs-CZ" sz="1600" dirty="0"/>
          </a:p>
          <a:p>
            <a:pPr algn="just" eaLnBrk="1" hangingPunct="1">
              <a:lnSpc>
                <a:spcPct val="100000"/>
              </a:lnSpc>
            </a:pPr>
            <a:r>
              <a:rPr lang="cs-CZ" altLang="cs-CZ" sz="1700" dirty="0"/>
              <a:t>smyslem možnosti odmítnutí není bránit v poskytování takových údajů, ale v tom, aby k jejich poskytnutí docházelo pouze v zákonem vymezených důvodech  a zákonem stanoveným způsobem </a:t>
            </a:r>
          </a:p>
          <a:p>
            <a:endParaRPr lang="cs-CZ" dirty="0"/>
          </a:p>
        </p:txBody>
      </p:sp>
    </p:spTree>
    <p:extLst>
      <p:ext uri="{BB962C8B-B14F-4D97-AF65-F5344CB8AC3E}">
        <p14:creationId xmlns:p14="http://schemas.microsoft.com/office/powerpoint/2010/main" val="363092275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Nadpis 1">
            <a:extLst>
              <a:ext uri="{FF2B5EF4-FFF2-40B4-BE49-F238E27FC236}">
                <a16:creationId xmlns:a16="http://schemas.microsoft.com/office/drawing/2014/main" id="{DD8A13DD-BAE5-4318-93F5-81E20FCC5A75}"/>
              </a:ext>
            </a:extLst>
          </p:cNvPr>
          <p:cNvSpPr>
            <a:spLocks noGrp="1"/>
          </p:cNvSpPr>
          <p:nvPr>
            <p:ph type="title"/>
          </p:nvPr>
        </p:nvSpPr>
        <p:spPr/>
        <p:txBody>
          <a:bodyPr/>
          <a:lstStyle/>
          <a:p>
            <a:pPr algn="ctr"/>
            <a:r>
              <a:rPr lang="cs-CZ" altLang="cs-CZ" b="1" dirty="0"/>
              <a:t>Nepřekažení trestného činu  - § 367 </a:t>
            </a:r>
            <a:r>
              <a:rPr lang="cs-CZ" altLang="cs-CZ" b="1" dirty="0" err="1"/>
              <a:t>TrZ</a:t>
            </a:r>
            <a:endParaRPr lang="cs-CZ" altLang="cs-CZ" dirty="0"/>
          </a:p>
        </p:txBody>
      </p:sp>
      <p:sp>
        <p:nvSpPr>
          <p:cNvPr id="53251" name="Zástupný symbol pro obsah 2">
            <a:extLst>
              <a:ext uri="{FF2B5EF4-FFF2-40B4-BE49-F238E27FC236}">
                <a16:creationId xmlns:a16="http://schemas.microsoft.com/office/drawing/2014/main" id="{E13EAAD2-E41D-47D7-BE80-1EA758D74614}"/>
              </a:ext>
            </a:extLst>
          </p:cNvPr>
          <p:cNvSpPr>
            <a:spLocks noGrp="1"/>
          </p:cNvSpPr>
          <p:nvPr>
            <p:ph idx="1"/>
          </p:nvPr>
        </p:nvSpPr>
        <p:spPr/>
        <p:txBody>
          <a:bodyPr/>
          <a:lstStyle/>
          <a:p>
            <a:pPr algn="just"/>
            <a:endParaRPr lang="cs-CZ" altLang="cs-CZ" sz="1800" dirty="0"/>
          </a:p>
          <a:p>
            <a:pPr algn="just">
              <a:lnSpc>
                <a:spcPct val="100000"/>
              </a:lnSpc>
            </a:pPr>
            <a:r>
              <a:rPr lang="cs-CZ" altLang="cs-CZ" sz="1800" dirty="0"/>
              <a:t>taxativní výčet trestných činů, kterých se týká povinnost překazit</a:t>
            </a:r>
          </a:p>
          <a:p>
            <a:pPr algn="just">
              <a:lnSpc>
                <a:spcPct val="100000"/>
              </a:lnSpc>
              <a:buFont typeface="Wingdings" panose="05000000000000000000" pitchFamily="2" charset="2"/>
              <a:buNone/>
            </a:pPr>
            <a:endParaRPr lang="cs-CZ" altLang="cs-CZ" sz="1800" dirty="0"/>
          </a:p>
          <a:p>
            <a:pPr algn="just">
              <a:lnSpc>
                <a:spcPct val="100000"/>
              </a:lnSpc>
            </a:pPr>
            <a:r>
              <a:rPr lang="cs-CZ" altLang="cs-CZ" sz="1800" dirty="0"/>
              <a:t>„kdo se hodnověrným způsobem dozví, že jiný připravuje nebo páchá</a:t>
            </a:r>
            <a:r>
              <a:rPr lang="cs-CZ" altLang="cs-CZ" dirty="0"/>
              <a:t>“</a:t>
            </a:r>
          </a:p>
          <a:p>
            <a:pPr>
              <a:lnSpc>
                <a:spcPct val="100000"/>
              </a:lnSpc>
            </a:pPr>
            <a:endParaRPr lang="cs-CZ" altLang="cs-CZ" dirty="0"/>
          </a:p>
          <a:p>
            <a:pPr algn="just">
              <a:lnSpc>
                <a:spcPct val="100000"/>
              </a:lnSpc>
            </a:pPr>
            <a:r>
              <a:rPr lang="cs-CZ" altLang="cs-CZ" sz="1800" dirty="0"/>
              <a:t>výjimky z povinnosti překazit</a:t>
            </a:r>
          </a:p>
          <a:p>
            <a:pPr algn="just">
              <a:lnSpc>
                <a:spcPct val="100000"/>
              </a:lnSpc>
            </a:pPr>
            <a:endParaRPr lang="cs-CZ" altLang="cs-CZ" sz="1800" dirty="0"/>
          </a:p>
          <a:p>
            <a:pPr lvl="1" algn="just"/>
            <a:r>
              <a:rPr lang="cs-CZ" altLang="cs-CZ" sz="1600" dirty="0"/>
              <a:t>nelze-li trestný čin překazit bez značných nesnází nebo aniž by sebe nebo osobu blízkou uvedl v nebezpečí smrti, ublížení na zdraví, jiné závažné újmy nebo trestního stíhání </a:t>
            </a:r>
          </a:p>
          <a:p>
            <a:pPr lvl="1" algn="just">
              <a:buFont typeface="Wingdings" panose="05000000000000000000" pitchFamily="2" charset="2"/>
              <a:buNone/>
            </a:pPr>
            <a:endParaRPr lang="cs-CZ" altLang="cs-CZ" sz="1600" dirty="0"/>
          </a:p>
          <a:p>
            <a:pPr algn="just"/>
            <a:endParaRPr lang="cs-CZ" altLang="cs-CZ" sz="1800" dirty="0"/>
          </a:p>
          <a:p>
            <a:pPr lvl="1" algn="just">
              <a:buFont typeface="Wingdings" panose="05000000000000000000" pitchFamily="2" charset="2"/>
              <a:buNone/>
            </a:pPr>
            <a:endParaRPr lang="cs-CZ" altLang="cs-CZ" sz="1600" dirty="0"/>
          </a:p>
          <a:p>
            <a:endParaRPr lang="cs-CZ" altLang="cs-CZ" dirty="0"/>
          </a:p>
        </p:txBody>
      </p:sp>
      <p:sp>
        <p:nvSpPr>
          <p:cNvPr id="5" name="Zástupný symbol pro číslo snímku 4">
            <a:extLst>
              <a:ext uri="{FF2B5EF4-FFF2-40B4-BE49-F238E27FC236}">
                <a16:creationId xmlns:a16="http://schemas.microsoft.com/office/drawing/2014/main" id="{5CC50361-4272-4C7C-956F-85BB5BC9D28C}"/>
              </a:ext>
            </a:extLst>
          </p:cNvPr>
          <p:cNvSpPr>
            <a:spLocks noGrp="1"/>
          </p:cNvSpPr>
          <p:nvPr>
            <p:ph type="sldNum" sz="quarter" idx="11"/>
          </p:nvPr>
        </p:nvSpPr>
        <p:spPr/>
        <p:txBody>
          <a:bodyPr/>
          <a:lstStyle>
            <a:lvl1pPr eaLnBrk="0" hangingPunct="0">
              <a:defRPr sz="1600" b="1">
                <a:solidFill>
                  <a:schemeClr val="tx1"/>
                </a:solidFill>
                <a:latin typeface="Arial" panose="020B0604020202020204" pitchFamily="34" charset="0"/>
              </a:defRPr>
            </a:lvl1pPr>
            <a:lvl2pPr marL="742950" indent="-285750" eaLnBrk="0" hangingPunct="0">
              <a:defRPr sz="1600" b="1">
                <a:solidFill>
                  <a:schemeClr val="tx1"/>
                </a:solidFill>
                <a:latin typeface="Arial" panose="020B0604020202020204" pitchFamily="34" charset="0"/>
              </a:defRPr>
            </a:lvl2pPr>
            <a:lvl3pPr marL="1143000" indent="-228600" eaLnBrk="0" hangingPunct="0">
              <a:defRPr sz="1600" b="1">
                <a:solidFill>
                  <a:schemeClr val="tx1"/>
                </a:solidFill>
                <a:latin typeface="Arial" panose="020B0604020202020204" pitchFamily="34" charset="0"/>
              </a:defRPr>
            </a:lvl3pPr>
            <a:lvl4pPr marL="1600200" indent="-228600" eaLnBrk="0" hangingPunct="0">
              <a:defRPr sz="1600" b="1">
                <a:solidFill>
                  <a:schemeClr val="tx1"/>
                </a:solidFill>
                <a:latin typeface="Arial" panose="020B0604020202020204" pitchFamily="34" charset="0"/>
              </a:defRPr>
            </a:lvl4pPr>
            <a:lvl5pPr marL="2057400" indent="-228600" eaLnBrk="0" hangingPunct="0">
              <a:defRPr sz="1600" b="1">
                <a:solidFill>
                  <a:schemeClr val="tx1"/>
                </a:solidFill>
                <a:latin typeface="Arial" panose="020B0604020202020204" pitchFamily="34" charset="0"/>
              </a:defRPr>
            </a:lvl5pPr>
            <a:lvl6pPr marL="2514600" indent="-228600" algn="r" eaLnBrk="0" fontAlgn="base" hangingPunct="0">
              <a:spcBef>
                <a:spcPct val="0"/>
              </a:spcBef>
              <a:spcAft>
                <a:spcPct val="0"/>
              </a:spcAft>
              <a:defRPr sz="1600" b="1">
                <a:solidFill>
                  <a:schemeClr val="tx1"/>
                </a:solidFill>
                <a:latin typeface="Arial" panose="020B0604020202020204" pitchFamily="34" charset="0"/>
              </a:defRPr>
            </a:lvl6pPr>
            <a:lvl7pPr marL="2971800" indent="-228600" algn="r" eaLnBrk="0" fontAlgn="base" hangingPunct="0">
              <a:spcBef>
                <a:spcPct val="0"/>
              </a:spcBef>
              <a:spcAft>
                <a:spcPct val="0"/>
              </a:spcAft>
              <a:defRPr sz="1600" b="1">
                <a:solidFill>
                  <a:schemeClr val="tx1"/>
                </a:solidFill>
                <a:latin typeface="Arial" panose="020B0604020202020204" pitchFamily="34" charset="0"/>
              </a:defRPr>
            </a:lvl7pPr>
            <a:lvl8pPr marL="3429000" indent="-228600" algn="r" eaLnBrk="0" fontAlgn="base" hangingPunct="0">
              <a:spcBef>
                <a:spcPct val="0"/>
              </a:spcBef>
              <a:spcAft>
                <a:spcPct val="0"/>
              </a:spcAft>
              <a:defRPr sz="1600" b="1">
                <a:solidFill>
                  <a:schemeClr val="tx1"/>
                </a:solidFill>
                <a:latin typeface="Arial" panose="020B0604020202020204" pitchFamily="34" charset="0"/>
              </a:defRPr>
            </a:lvl8pPr>
            <a:lvl9pPr marL="3886200" indent="-228600" algn="r" eaLnBrk="0" fontAlgn="base" hangingPunct="0">
              <a:spcBef>
                <a:spcPct val="0"/>
              </a:spcBef>
              <a:spcAft>
                <a:spcPct val="0"/>
              </a:spcAft>
              <a:defRPr sz="1600" b="1">
                <a:solidFill>
                  <a:schemeClr val="tx1"/>
                </a:solidFill>
                <a:latin typeface="Arial" panose="020B0604020202020204" pitchFamily="34" charset="0"/>
              </a:defRPr>
            </a:lvl9pPr>
          </a:lstStyle>
          <a:p>
            <a:pPr eaLnBrk="1" hangingPunct="1"/>
            <a:fld id="{711BB8C5-93E1-421E-9B33-476C2AC5DAE7}" type="slidenum">
              <a:rPr lang="cs-CZ" altLang="cs-CZ" sz="1200">
                <a:latin typeface="Trebuchet MS" panose="020B0603020202020204" pitchFamily="34" charset="0"/>
              </a:rPr>
              <a:pPr eaLnBrk="1" hangingPunct="1"/>
              <a:t>83</a:t>
            </a:fld>
            <a:endParaRPr lang="cs-CZ" altLang="cs-CZ" sz="1200">
              <a:latin typeface="Trebuchet MS" panose="020B0603020202020204" pitchFamily="34" charset="0"/>
            </a:endParaRPr>
          </a:p>
        </p:txBody>
      </p:sp>
    </p:spTree>
    <p:extLst>
      <p:ext uri="{BB962C8B-B14F-4D97-AF65-F5344CB8AC3E}">
        <p14:creationId xmlns:p14="http://schemas.microsoft.com/office/powerpoint/2010/main" val="413655036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Nadpis 1">
            <a:extLst>
              <a:ext uri="{FF2B5EF4-FFF2-40B4-BE49-F238E27FC236}">
                <a16:creationId xmlns:a16="http://schemas.microsoft.com/office/drawing/2014/main" id="{1E104B4A-82CC-4FFF-883E-A2301ED917B2}"/>
              </a:ext>
            </a:extLst>
          </p:cNvPr>
          <p:cNvSpPr>
            <a:spLocks noGrp="1"/>
          </p:cNvSpPr>
          <p:nvPr>
            <p:ph type="title"/>
          </p:nvPr>
        </p:nvSpPr>
        <p:spPr/>
        <p:txBody>
          <a:bodyPr/>
          <a:lstStyle/>
          <a:p>
            <a:pPr algn="ctr"/>
            <a:r>
              <a:rPr lang="cs-CZ" altLang="cs-CZ" b="1"/>
              <a:t>Neoznámení  trestného činu  - § 368 TrZ</a:t>
            </a:r>
          </a:p>
        </p:txBody>
      </p:sp>
      <p:sp>
        <p:nvSpPr>
          <p:cNvPr id="54275" name="Zástupný symbol pro obsah 2">
            <a:extLst>
              <a:ext uri="{FF2B5EF4-FFF2-40B4-BE49-F238E27FC236}">
                <a16:creationId xmlns:a16="http://schemas.microsoft.com/office/drawing/2014/main" id="{9B4EE102-1869-40B9-A706-F517CBAAD47F}"/>
              </a:ext>
            </a:extLst>
          </p:cNvPr>
          <p:cNvSpPr>
            <a:spLocks noGrp="1"/>
          </p:cNvSpPr>
          <p:nvPr>
            <p:ph idx="1"/>
          </p:nvPr>
        </p:nvSpPr>
        <p:spPr/>
        <p:txBody>
          <a:bodyPr/>
          <a:lstStyle/>
          <a:p>
            <a:pPr algn="just"/>
            <a:endParaRPr lang="cs-CZ" altLang="cs-CZ" sz="1800" dirty="0"/>
          </a:p>
          <a:p>
            <a:pPr algn="just">
              <a:lnSpc>
                <a:spcPct val="100000"/>
              </a:lnSpc>
            </a:pPr>
            <a:r>
              <a:rPr lang="cs-CZ" altLang="cs-CZ" sz="1800" dirty="0"/>
              <a:t>taxativní výčet trestných činů, kterých se týká oznamovací povinnost</a:t>
            </a:r>
          </a:p>
          <a:p>
            <a:pPr algn="just">
              <a:lnSpc>
                <a:spcPct val="100000"/>
              </a:lnSpc>
              <a:buFont typeface="Wingdings" panose="05000000000000000000" pitchFamily="2" charset="2"/>
              <a:buNone/>
            </a:pPr>
            <a:endParaRPr lang="cs-CZ" altLang="cs-CZ" sz="1800" dirty="0"/>
          </a:p>
          <a:p>
            <a:pPr algn="just">
              <a:lnSpc>
                <a:spcPct val="100000"/>
              </a:lnSpc>
            </a:pPr>
            <a:r>
              <a:rPr lang="cs-CZ" altLang="cs-CZ" sz="1800" dirty="0"/>
              <a:t>„kdo se hodnověrným způsobem dozví, že jiný spáchal“</a:t>
            </a:r>
          </a:p>
          <a:p>
            <a:pPr algn="just">
              <a:lnSpc>
                <a:spcPct val="100000"/>
              </a:lnSpc>
              <a:buFont typeface="Wingdings" panose="05000000000000000000" pitchFamily="2" charset="2"/>
              <a:buNone/>
            </a:pPr>
            <a:endParaRPr lang="cs-CZ" altLang="cs-CZ" sz="1800" dirty="0"/>
          </a:p>
          <a:p>
            <a:pPr algn="just">
              <a:lnSpc>
                <a:spcPct val="100000"/>
              </a:lnSpc>
            </a:pPr>
            <a:r>
              <a:rPr lang="cs-CZ" altLang="cs-CZ" sz="1800" dirty="0"/>
              <a:t>výjimky z oznamovací povinnosti</a:t>
            </a:r>
          </a:p>
          <a:p>
            <a:pPr algn="just">
              <a:lnSpc>
                <a:spcPct val="100000"/>
              </a:lnSpc>
            </a:pPr>
            <a:endParaRPr lang="cs-CZ" altLang="cs-CZ" sz="1800" dirty="0"/>
          </a:p>
          <a:p>
            <a:pPr lvl="1" algn="just"/>
            <a:r>
              <a:rPr lang="cs-CZ" altLang="cs-CZ" sz="1600" dirty="0"/>
              <a:t>oznamovatel by oznámením sebe nebo osobu blízkou uvedl v nebezpečí smrti, ublížení na zdraví, jiné závažné újmy nebo trestního stíhání </a:t>
            </a:r>
          </a:p>
          <a:p>
            <a:pPr algn="just">
              <a:lnSpc>
                <a:spcPct val="100000"/>
              </a:lnSpc>
            </a:pPr>
            <a:endParaRPr lang="cs-CZ" altLang="cs-CZ" sz="1800" dirty="0"/>
          </a:p>
          <a:p>
            <a:pPr lvl="1" algn="just"/>
            <a:r>
              <a:rPr lang="cs-CZ" altLang="cs-CZ" sz="1600" dirty="0"/>
              <a:t>advokát nebo jeho zaměstnanec, duchovní registrované církve a náboženské společnosti </a:t>
            </a:r>
          </a:p>
        </p:txBody>
      </p:sp>
      <p:sp>
        <p:nvSpPr>
          <p:cNvPr id="7" name="Zástupný symbol pro číslo snímku 6">
            <a:extLst>
              <a:ext uri="{FF2B5EF4-FFF2-40B4-BE49-F238E27FC236}">
                <a16:creationId xmlns:a16="http://schemas.microsoft.com/office/drawing/2014/main" id="{6E961AD1-B0BF-4E6B-912E-599C2E420461}"/>
              </a:ext>
            </a:extLst>
          </p:cNvPr>
          <p:cNvSpPr>
            <a:spLocks noGrp="1"/>
          </p:cNvSpPr>
          <p:nvPr>
            <p:ph type="sldNum" sz="quarter" idx="11"/>
          </p:nvPr>
        </p:nvSpPr>
        <p:spPr/>
        <p:txBody>
          <a:bodyPr/>
          <a:lstStyle>
            <a:lvl1pPr eaLnBrk="0" hangingPunct="0">
              <a:defRPr sz="1600" b="1">
                <a:solidFill>
                  <a:schemeClr val="tx1"/>
                </a:solidFill>
                <a:latin typeface="Arial" panose="020B0604020202020204" pitchFamily="34" charset="0"/>
              </a:defRPr>
            </a:lvl1pPr>
            <a:lvl2pPr marL="742950" indent="-285750" eaLnBrk="0" hangingPunct="0">
              <a:defRPr sz="1600" b="1">
                <a:solidFill>
                  <a:schemeClr val="tx1"/>
                </a:solidFill>
                <a:latin typeface="Arial" panose="020B0604020202020204" pitchFamily="34" charset="0"/>
              </a:defRPr>
            </a:lvl2pPr>
            <a:lvl3pPr marL="1143000" indent="-228600" eaLnBrk="0" hangingPunct="0">
              <a:defRPr sz="1600" b="1">
                <a:solidFill>
                  <a:schemeClr val="tx1"/>
                </a:solidFill>
                <a:latin typeface="Arial" panose="020B0604020202020204" pitchFamily="34" charset="0"/>
              </a:defRPr>
            </a:lvl3pPr>
            <a:lvl4pPr marL="1600200" indent="-228600" eaLnBrk="0" hangingPunct="0">
              <a:defRPr sz="1600" b="1">
                <a:solidFill>
                  <a:schemeClr val="tx1"/>
                </a:solidFill>
                <a:latin typeface="Arial" panose="020B0604020202020204" pitchFamily="34" charset="0"/>
              </a:defRPr>
            </a:lvl4pPr>
            <a:lvl5pPr marL="2057400" indent="-228600" eaLnBrk="0" hangingPunct="0">
              <a:defRPr sz="1600" b="1">
                <a:solidFill>
                  <a:schemeClr val="tx1"/>
                </a:solidFill>
                <a:latin typeface="Arial" panose="020B0604020202020204" pitchFamily="34" charset="0"/>
              </a:defRPr>
            </a:lvl5pPr>
            <a:lvl6pPr marL="2514600" indent="-228600" algn="r" eaLnBrk="0" fontAlgn="base" hangingPunct="0">
              <a:spcBef>
                <a:spcPct val="0"/>
              </a:spcBef>
              <a:spcAft>
                <a:spcPct val="0"/>
              </a:spcAft>
              <a:defRPr sz="1600" b="1">
                <a:solidFill>
                  <a:schemeClr val="tx1"/>
                </a:solidFill>
                <a:latin typeface="Arial" panose="020B0604020202020204" pitchFamily="34" charset="0"/>
              </a:defRPr>
            </a:lvl6pPr>
            <a:lvl7pPr marL="2971800" indent="-228600" algn="r" eaLnBrk="0" fontAlgn="base" hangingPunct="0">
              <a:spcBef>
                <a:spcPct val="0"/>
              </a:spcBef>
              <a:spcAft>
                <a:spcPct val="0"/>
              </a:spcAft>
              <a:defRPr sz="1600" b="1">
                <a:solidFill>
                  <a:schemeClr val="tx1"/>
                </a:solidFill>
                <a:latin typeface="Arial" panose="020B0604020202020204" pitchFamily="34" charset="0"/>
              </a:defRPr>
            </a:lvl7pPr>
            <a:lvl8pPr marL="3429000" indent="-228600" algn="r" eaLnBrk="0" fontAlgn="base" hangingPunct="0">
              <a:spcBef>
                <a:spcPct val="0"/>
              </a:spcBef>
              <a:spcAft>
                <a:spcPct val="0"/>
              </a:spcAft>
              <a:defRPr sz="1600" b="1">
                <a:solidFill>
                  <a:schemeClr val="tx1"/>
                </a:solidFill>
                <a:latin typeface="Arial" panose="020B0604020202020204" pitchFamily="34" charset="0"/>
              </a:defRPr>
            </a:lvl8pPr>
            <a:lvl9pPr marL="3886200" indent="-228600" algn="r" eaLnBrk="0" fontAlgn="base" hangingPunct="0">
              <a:spcBef>
                <a:spcPct val="0"/>
              </a:spcBef>
              <a:spcAft>
                <a:spcPct val="0"/>
              </a:spcAft>
              <a:defRPr sz="1600" b="1">
                <a:solidFill>
                  <a:schemeClr val="tx1"/>
                </a:solidFill>
                <a:latin typeface="Arial" panose="020B0604020202020204" pitchFamily="34" charset="0"/>
              </a:defRPr>
            </a:lvl9pPr>
          </a:lstStyle>
          <a:p>
            <a:pPr eaLnBrk="1" hangingPunct="1"/>
            <a:fld id="{D1A3014D-07EB-4FEA-8B23-B0B6AB47BCCA}" type="slidenum">
              <a:rPr lang="cs-CZ" altLang="cs-CZ" sz="1200">
                <a:latin typeface="Trebuchet MS" panose="020B0603020202020204" pitchFamily="34" charset="0"/>
              </a:rPr>
              <a:pPr eaLnBrk="1" hangingPunct="1"/>
              <a:t>84</a:t>
            </a:fld>
            <a:endParaRPr lang="cs-CZ" altLang="cs-CZ" sz="1200">
              <a:latin typeface="Trebuchet MS" panose="020B0603020202020204" pitchFamily="34" charset="0"/>
            </a:endParaRPr>
          </a:p>
        </p:txBody>
      </p:sp>
    </p:spTree>
    <p:extLst>
      <p:ext uri="{BB962C8B-B14F-4D97-AF65-F5344CB8AC3E}">
        <p14:creationId xmlns:p14="http://schemas.microsoft.com/office/powerpoint/2010/main" val="250860915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AFEAF0D2-7E36-1AE1-8D96-88F5284A510E}"/>
              </a:ext>
            </a:extLst>
          </p:cNvPr>
          <p:cNvSpPr>
            <a:spLocks noGrp="1"/>
          </p:cNvSpPr>
          <p:nvPr>
            <p:ph type="sldNum" sz="quarter" idx="11"/>
          </p:nvPr>
        </p:nvSpPr>
        <p:spPr/>
        <p:txBody>
          <a:bodyPr/>
          <a:lstStyle/>
          <a:p>
            <a:fld id="{0970407D-EE58-4A0B-824B-1D3AE42DD9CF}" type="slidenum">
              <a:rPr lang="cs-CZ" altLang="cs-CZ" smtClean="0"/>
              <a:pPr/>
              <a:t>85</a:t>
            </a:fld>
            <a:endParaRPr lang="cs-CZ" altLang="cs-CZ" dirty="0"/>
          </a:p>
        </p:txBody>
      </p:sp>
      <p:sp>
        <p:nvSpPr>
          <p:cNvPr id="3" name="Nadpis 2">
            <a:extLst>
              <a:ext uri="{FF2B5EF4-FFF2-40B4-BE49-F238E27FC236}">
                <a16:creationId xmlns:a16="http://schemas.microsoft.com/office/drawing/2014/main" id="{696E2858-832E-64E3-02FE-C91A372297E4}"/>
              </a:ext>
            </a:extLst>
          </p:cNvPr>
          <p:cNvSpPr>
            <a:spLocks noGrp="1"/>
          </p:cNvSpPr>
          <p:nvPr>
            <p:ph type="title"/>
          </p:nvPr>
        </p:nvSpPr>
        <p:spPr/>
        <p:txBody>
          <a:bodyPr/>
          <a:lstStyle/>
          <a:p>
            <a:pPr algn="ctr"/>
            <a:r>
              <a:rPr lang="cs-CZ" altLang="cs-CZ" b="1" dirty="0"/>
              <a:t>Vyžádání tzv. bankovních informací </a:t>
            </a:r>
            <a:endParaRPr lang="cs-CZ" dirty="0"/>
          </a:p>
        </p:txBody>
      </p:sp>
      <p:sp>
        <p:nvSpPr>
          <p:cNvPr id="4" name="Zástupný obsah 3">
            <a:extLst>
              <a:ext uri="{FF2B5EF4-FFF2-40B4-BE49-F238E27FC236}">
                <a16:creationId xmlns:a16="http://schemas.microsoft.com/office/drawing/2014/main" id="{0C2AAB49-52B8-3266-EAF5-A2C0ADEA81C6}"/>
              </a:ext>
            </a:extLst>
          </p:cNvPr>
          <p:cNvSpPr>
            <a:spLocks noGrp="1"/>
          </p:cNvSpPr>
          <p:nvPr>
            <p:ph idx="1"/>
          </p:nvPr>
        </p:nvSpPr>
        <p:spPr/>
        <p:txBody>
          <a:bodyPr/>
          <a:lstStyle/>
          <a:p>
            <a:pPr algn="just">
              <a:lnSpc>
                <a:spcPct val="100000"/>
              </a:lnSpc>
            </a:pPr>
            <a:endParaRPr lang="cs-CZ" altLang="cs-CZ" sz="1800" dirty="0"/>
          </a:p>
          <a:p>
            <a:pPr algn="just">
              <a:lnSpc>
                <a:spcPct val="100000"/>
              </a:lnSpc>
            </a:pPr>
            <a:r>
              <a:rPr lang="cs-CZ" altLang="cs-CZ" sz="1800" dirty="0"/>
              <a:t>údaje, které jsou předmětem bankovního tajemství a údaje z evidence cenných papírů </a:t>
            </a:r>
          </a:p>
          <a:p>
            <a:pPr algn="just">
              <a:lnSpc>
                <a:spcPct val="100000"/>
              </a:lnSpc>
            </a:pPr>
            <a:endParaRPr lang="cs-CZ" altLang="cs-CZ" sz="1800" dirty="0"/>
          </a:p>
          <a:p>
            <a:pPr algn="just">
              <a:lnSpc>
                <a:spcPct val="100000"/>
              </a:lnSpc>
            </a:pPr>
            <a:r>
              <a:rPr lang="cs-CZ" altLang="cs-CZ" sz="1800" dirty="0"/>
              <a:t>státní zástupce, po podání obžaloby předseda senátu </a:t>
            </a:r>
          </a:p>
          <a:p>
            <a:pPr algn="just">
              <a:lnSpc>
                <a:spcPct val="100000"/>
              </a:lnSpc>
            </a:pPr>
            <a:endParaRPr lang="cs-CZ" altLang="cs-CZ" sz="1800" dirty="0"/>
          </a:p>
          <a:p>
            <a:pPr marL="933450" lvl="1" indent="-533400" algn="just"/>
            <a:r>
              <a:rPr lang="cs-CZ" altLang="cs-CZ" sz="1800" dirty="0"/>
              <a:t>jestliže je toho v trestním řízení třeba k řádnému objasnění okolností nasvědčujících tomu, že byl spáchán trestný čin </a:t>
            </a:r>
          </a:p>
          <a:p>
            <a:pPr marL="933450" lvl="1" indent="-533400" algn="just"/>
            <a:endParaRPr lang="cs-CZ" altLang="cs-CZ" sz="1800" dirty="0"/>
          </a:p>
          <a:p>
            <a:pPr marL="933450" lvl="1" indent="-533400" algn="just"/>
            <a:r>
              <a:rPr lang="cs-CZ" altLang="cs-CZ" sz="1800" dirty="0"/>
              <a:t>k posouzení poměrů obviněného anebo pro výkon rozhodnutí</a:t>
            </a:r>
          </a:p>
          <a:p>
            <a:pPr algn="just">
              <a:lnSpc>
                <a:spcPct val="100000"/>
              </a:lnSpc>
            </a:pPr>
            <a:endParaRPr lang="cs-CZ" altLang="cs-CZ" sz="1800" dirty="0"/>
          </a:p>
          <a:p>
            <a:pPr algn="just">
              <a:lnSpc>
                <a:spcPct val="100000"/>
              </a:lnSpc>
            </a:pPr>
            <a:endParaRPr lang="cs-CZ" altLang="cs-CZ" sz="1800" dirty="0"/>
          </a:p>
          <a:p>
            <a:pPr algn="just">
              <a:lnSpc>
                <a:spcPct val="100000"/>
              </a:lnSpc>
            </a:pPr>
            <a:r>
              <a:rPr lang="cs-CZ" altLang="cs-CZ" sz="1800" dirty="0"/>
              <a:t>v řízení o trestném činu neoprávněné nakládání  s osobními údaji dle § 180 </a:t>
            </a:r>
            <a:r>
              <a:rPr lang="cs-CZ" altLang="cs-CZ" sz="1800" dirty="0" err="1"/>
              <a:t>TrZ</a:t>
            </a:r>
            <a:r>
              <a:rPr lang="cs-CZ" altLang="cs-CZ" sz="1800" dirty="0"/>
              <a:t> může orgán činný v trestním řízení vyžadovat individuální údaje získané podle zákona č. 89/1995 Sb. pro statistické účely </a:t>
            </a:r>
            <a:br>
              <a:rPr lang="cs-CZ" altLang="cs-CZ" sz="1800" dirty="0"/>
            </a:br>
            <a:endParaRPr lang="cs-CZ" altLang="cs-CZ" sz="1700" dirty="0"/>
          </a:p>
          <a:p>
            <a:endParaRPr lang="cs-CZ" altLang="cs-CZ" sz="1800" dirty="0"/>
          </a:p>
          <a:p>
            <a:pPr marL="533400" indent="-533400" algn="just">
              <a:lnSpc>
                <a:spcPct val="100000"/>
              </a:lnSpc>
              <a:buNone/>
            </a:pPr>
            <a:endParaRPr lang="cs-CZ" altLang="cs-CZ" sz="1800" dirty="0"/>
          </a:p>
          <a:p>
            <a:endParaRPr lang="cs-CZ" dirty="0"/>
          </a:p>
        </p:txBody>
      </p:sp>
    </p:spTree>
    <p:extLst>
      <p:ext uri="{BB962C8B-B14F-4D97-AF65-F5344CB8AC3E}">
        <p14:creationId xmlns:p14="http://schemas.microsoft.com/office/powerpoint/2010/main" val="158370928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Nadpis 1">
            <a:extLst>
              <a:ext uri="{FF2B5EF4-FFF2-40B4-BE49-F238E27FC236}">
                <a16:creationId xmlns:a16="http://schemas.microsoft.com/office/drawing/2014/main" id="{C85215DC-571B-4669-978A-23C21CF199FD}"/>
              </a:ext>
            </a:extLst>
          </p:cNvPr>
          <p:cNvSpPr>
            <a:spLocks noGrp="1"/>
          </p:cNvSpPr>
          <p:nvPr>
            <p:ph type="title"/>
          </p:nvPr>
        </p:nvSpPr>
        <p:spPr/>
        <p:txBody>
          <a:bodyPr/>
          <a:lstStyle/>
          <a:p>
            <a:pPr algn="ctr" eaLnBrk="1" hangingPunct="1"/>
            <a:r>
              <a:rPr lang="cs-CZ" altLang="cs-CZ" b="1" dirty="0"/>
              <a:t>Vyžádání tzv. bankovních informací </a:t>
            </a:r>
          </a:p>
        </p:txBody>
      </p:sp>
      <p:sp>
        <p:nvSpPr>
          <p:cNvPr id="55299" name="Zástupný symbol pro obsah 2">
            <a:extLst>
              <a:ext uri="{FF2B5EF4-FFF2-40B4-BE49-F238E27FC236}">
                <a16:creationId xmlns:a16="http://schemas.microsoft.com/office/drawing/2014/main" id="{9754575B-B10E-46AF-9F96-EEA2B266E8FE}"/>
              </a:ext>
            </a:extLst>
          </p:cNvPr>
          <p:cNvSpPr>
            <a:spLocks noGrp="1"/>
          </p:cNvSpPr>
          <p:nvPr>
            <p:ph idx="1"/>
          </p:nvPr>
        </p:nvSpPr>
        <p:spPr/>
        <p:txBody>
          <a:bodyPr/>
          <a:lstStyle/>
          <a:p>
            <a:pPr marL="285750" indent="-285750" algn="just"/>
            <a:endParaRPr lang="cs-CZ" altLang="cs-CZ" sz="1800" dirty="0"/>
          </a:p>
          <a:p>
            <a:pPr marL="533400" indent="-533400" algn="just">
              <a:lnSpc>
                <a:spcPct val="100000"/>
              </a:lnSpc>
            </a:pPr>
            <a:r>
              <a:rPr lang="cs-CZ" altLang="cs-CZ" sz="1800" dirty="0"/>
              <a:t>údaje, které jsou předmětem bankovního tajemství a údaje z evidence cenných papírů </a:t>
            </a:r>
          </a:p>
          <a:p>
            <a:pPr marL="533400" indent="-533400" algn="just">
              <a:lnSpc>
                <a:spcPct val="100000"/>
              </a:lnSpc>
            </a:pPr>
            <a:endParaRPr lang="cs-CZ" altLang="cs-CZ" sz="1800" dirty="0"/>
          </a:p>
          <a:p>
            <a:pPr marL="533400" indent="-533400" algn="just">
              <a:lnSpc>
                <a:spcPct val="100000"/>
              </a:lnSpc>
            </a:pPr>
            <a:r>
              <a:rPr lang="cs-CZ" altLang="cs-CZ" sz="1800" dirty="0"/>
              <a:t>státní zástupce, po podání obžaloby předseda senátu </a:t>
            </a:r>
          </a:p>
          <a:p>
            <a:pPr marL="533400" indent="-533400" algn="just">
              <a:lnSpc>
                <a:spcPct val="100000"/>
              </a:lnSpc>
              <a:buNone/>
            </a:pPr>
            <a:endParaRPr lang="cs-CZ" altLang="cs-CZ" sz="1800" dirty="0"/>
          </a:p>
          <a:p>
            <a:pPr marL="933450" lvl="1" indent="-533400" algn="just"/>
            <a:r>
              <a:rPr lang="cs-CZ" altLang="cs-CZ" sz="1600" dirty="0"/>
              <a:t>jestliže je toho v trestním řízení třeba k řádnému objasnění okolností nasvědčujících tomu, že byl spáchán trestný čin </a:t>
            </a:r>
          </a:p>
          <a:p>
            <a:pPr marL="933450" lvl="1" indent="-533400" algn="just"/>
            <a:r>
              <a:rPr lang="cs-CZ" altLang="cs-CZ" sz="1600" dirty="0"/>
              <a:t>k posouzení poměrů obviněného anebo pro výkon rozhodnutí</a:t>
            </a:r>
          </a:p>
          <a:p>
            <a:pPr marL="933450" lvl="1" indent="-533400" algn="just"/>
            <a:endParaRPr lang="cs-CZ" altLang="cs-CZ" sz="1600" dirty="0"/>
          </a:p>
          <a:p>
            <a:pPr marL="533400" indent="-533400" algn="just">
              <a:lnSpc>
                <a:spcPct val="100000"/>
              </a:lnSpc>
            </a:pPr>
            <a:r>
              <a:rPr lang="cs-CZ" altLang="cs-CZ" sz="1800" dirty="0"/>
              <a:t>v řízení o trestném činu neoprávněné nakládání  s osobními údaji dle § 180 </a:t>
            </a:r>
            <a:r>
              <a:rPr lang="cs-CZ" altLang="cs-CZ" sz="1800" dirty="0" err="1"/>
              <a:t>TrZ</a:t>
            </a:r>
            <a:r>
              <a:rPr lang="cs-CZ" altLang="cs-CZ" sz="1800" dirty="0"/>
              <a:t> může orgán činný v trestním řízení vyžadovat individuální údaje získané podle zákona č. 89/1995 Sb. pro statistické účely </a:t>
            </a:r>
            <a:br>
              <a:rPr lang="cs-CZ" altLang="cs-CZ" sz="1800" dirty="0"/>
            </a:br>
            <a:endParaRPr lang="cs-CZ" altLang="cs-CZ" sz="1700" dirty="0"/>
          </a:p>
        </p:txBody>
      </p:sp>
      <p:sp>
        <p:nvSpPr>
          <p:cNvPr id="7" name="Zástupný symbol pro číslo snímku 6">
            <a:extLst>
              <a:ext uri="{FF2B5EF4-FFF2-40B4-BE49-F238E27FC236}">
                <a16:creationId xmlns:a16="http://schemas.microsoft.com/office/drawing/2014/main" id="{632DEA43-65A2-468F-B94C-D83397E8AC10}"/>
              </a:ext>
            </a:extLst>
          </p:cNvPr>
          <p:cNvSpPr>
            <a:spLocks noGrp="1"/>
          </p:cNvSpPr>
          <p:nvPr>
            <p:ph type="sldNum" sz="quarter" idx="11"/>
          </p:nvPr>
        </p:nvSpPr>
        <p:spPr/>
        <p:txBody>
          <a:bodyPr/>
          <a:lstStyle>
            <a:lvl1pPr eaLnBrk="0" hangingPunct="0">
              <a:defRPr sz="1600" b="1">
                <a:solidFill>
                  <a:schemeClr val="tx1"/>
                </a:solidFill>
                <a:latin typeface="Arial" panose="020B0604020202020204" pitchFamily="34" charset="0"/>
              </a:defRPr>
            </a:lvl1pPr>
            <a:lvl2pPr marL="742950" indent="-285750" eaLnBrk="0" hangingPunct="0">
              <a:defRPr sz="1600" b="1">
                <a:solidFill>
                  <a:schemeClr val="tx1"/>
                </a:solidFill>
                <a:latin typeface="Arial" panose="020B0604020202020204" pitchFamily="34" charset="0"/>
              </a:defRPr>
            </a:lvl2pPr>
            <a:lvl3pPr marL="1143000" indent="-228600" eaLnBrk="0" hangingPunct="0">
              <a:defRPr sz="1600" b="1">
                <a:solidFill>
                  <a:schemeClr val="tx1"/>
                </a:solidFill>
                <a:latin typeface="Arial" panose="020B0604020202020204" pitchFamily="34" charset="0"/>
              </a:defRPr>
            </a:lvl3pPr>
            <a:lvl4pPr marL="1600200" indent="-228600" eaLnBrk="0" hangingPunct="0">
              <a:defRPr sz="1600" b="1">
                <a:solidFill>
                  <a:schemeClr val="tx1"/>
                </a:solidFill>
                <a:latin typeface="Arial" panose="020B0604020202020204" pitchFamily="34" charset="0"/>
              </a:defRPr>
            </a:lvl4pPr>
            <a:lvl5pPr marL="2057400" indent="-228600" eaLnBrk="0" hangingPunct="0">
              <a:defRPr sz="1600" b="1">
                <a:solidFill>
                  <a:schemeClr val="tx1"/>
                </a:solidFill>
                <a:latin typeface="Arial" panose="020B0604020202020204" pitchFamily="34" charset="0"/>
              </a:defRPr>
            </a:lvl5pPr>
            <a:lvl6pPr marL="2514600" indent="-228600" algn="r" eaLnBrk="0" fontAlgn="base" hangingPunct="0">
              <a:spcBef>
                <a:spcPct val="0"/>
              </a:spcBef>
              <a:spcAft>
                <a:spcPct val="0"/>
              </a:spcAft>
              <a:defRPr sz="1600" b="1">
                <a:solidFill>
                  <a:schemeClr val="tx1"/>
                </a:solidFill>
                <a:latin typeface="Arial" panose="020B0604020202020204" pitchFamily="34" charset="0"/>
              </a:defRPr>
            </a:lvl6pPr>
            <a:lvl7pPr marL="2971800" indent="-228600" algn="r" eaLnBrk="0" fontAlgn="base" hangingPunct="0">
              <a:spcBef>
                <a:spcPct val="0"/>
              </a:spcBef>
              <a:spcAft>
                <a:spcPct val="0"/>
              </a:spcAft>
              <a:defRPr sz="1600" b="1">
                <a:solidFill>
                  <a:schemeClr val="tx1"/>
                </a:solidFill>
                <a:latin typeface="Arial" panose="020B0604020202020204" pitchFamily="34" charset="0"/>
              </a:defRPr>
            </a:lvl7pPr>
            <a:lvl8pPr marL="3429000" indent="-228600" algn="r" eaLnBrk="0" fontAlgn="base" hangingPunct="0">
              <a:spcBef>
                <a:spcPct val="0"/>
              </a:spcBef>
              <a:spcAft>
                <a:spcPct val="0"/>
              </a:spcAft>
              <a:defRPr sz="1600" b="1">
                <a:solidFill>
                  <a:schemeClr val="tx1"/>
                </a:solidFill>
                <a:latin typeface="Arial" panose="020B0604020202020204" pitchFamily="34" charset="0"/>
              </a:defRPr>
            </a:lvl8pPr>
            <a:lvl9pPr marL="3886200" indent="-228600" algn="r" eaLnBrk="0" fontAlgn="base" hangingPunct="0">
              <a:spcBef>
                <a:spcPct val="0"/>
              </a:spcBef>
              <a:spcAft>
                <a:spcPct val="0"/>
              </a:spcAft>
              <a:defRPr sz="1600" b="1">
                <a:solidFill>
                  <a:schemeClr val="tx1"/>
                </a:solidFill>
                <a:latin typeface="Arial" panose="020B0604020202020204" pitchFamily="34" charset="0"/>
              </a:defRPr>
            </a:lvl9pPr>
          </a:lstStyle>
          <a:p>
            <a:pPr eaLnBrk="1" hangingPunct="1"/>
            <a:fld id="{4DC8EDC6-A228-4950-82E0-3AFB3807A187}" type="slidenum">
              <a:rPr lang="cs-CZ" altLang="cs-CZ" sz="1200">
                <a:latin typeface="Trebuchet MS" panose="020B0603020202020204" pitchFamily="34" charset="0"/>
              </a:rPr>
              <a:pPr eaLnBrk="1" hangingPunct="1"/>
              <a:t>86</a:t>
            </a:fld>
            <a:endParaRPr lang="cs-CZ" altLang="cs-CZ" sz="1200">
              <a:latin typeface="Trebuchet MS" panose="020B0603020202020204" pitchFamily="34" charset="0"/>
            </a:endParaRPr>
          </a:p>
        </p:txBody>
      </p:sp>
    </p:spTree>
    <p:extLst>
      <p:ext uri="{BB962C8B-B14F-4D97-AF65-F5344CB8AC3E}">
        <p14:creationId xmlns:p14="http://schemas.microsoft.com/office/powerpoint/2010/main" val="319383589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Nadpis 1">
            <a:extLst>
              <a:ext uri="{FF2B5EF4-FFF2-40B4-BE49-F238E27FC236}">
                <a16:creationId xmlns:a16="http://schemas.microsoft.com/office/drawing/2014/main" id="{12CA74AC-F488-402E-8A42-F88ABCD42BCC}"/>
              </a:ext>
            </a:extLst>
          </p:cNvPr>
          <p:cNvSpPr>
            <a:spLocks noGrp="1"/>
          </p:cNvSpPr>
          <p:nvPr>
            <p:ph type="title"/>
          </p:nvPr>
        </p:nvSpPr>
        <p:spPr/>
        <p:txBody>
          <a:bodyPr/>
          <a:lstStyle/>
          <a:p>
            <a:endParaRPr lang="cs-CZ" altLang="cs-CZ"/>
          </a:p>
        </p:txBody>
      </p:sp>
      <p:sp>
        <p:nvSpPr>
          <p:cNvPr id="56323" name="Zástupný symbol pro obsah 2">
            <a:extLst>
              <a:ext uri="{FF2B5EF4-FFF2-40B4-BE49-F238E27FC236}">
                <a16:creationId xmlns:a16="http://schemas.microsoft.com/office/drawing/2014/main" id="{7C818B34-166E-4250-B4CF-4DF16C61263E}"/>
              </a:ext>
            </a:extLst>
          </p:cNvPr>
          <p:cNvSpPr>
            <a:spLocks noGrp="1"/>
          </p:cNvSpPr>
          <p:nvPr>
            <p:ph idx="1"/>
          </p:nvPr>
        </p:nvSpPr>
        <p:spPr/>
        <p:txBody>
          <a:bodyPr/>
          <a:lstStyle/>
          <a:p>
            <a:pPr algn="just"/>
            <a:endParaRPr lang="cs-CZ" altLang="cs-CZ" sz="1800" dirty="0"/>
          </a:p>
          <a:p>
            <a:pPr algn="just">
              <a:lnSpc>
                <a:spcPct val="100000"/>
              </a:lnSpc>
            </a:pPr>
            <a:r>
              <a:rPr lang="cs-CZ" altLang="cs-CZ" sz="1800" dirty="0"/>
              <a:t>podmínky, za nichž může orgán činný v trestním řízení vyžadovat údaje získané při správě daní  - § 53/2 daňový řád (zákon č. 280/2009 Sb.)</a:t>
            </a:r>
          </a:p>
          <a:p>
            <a:pPr algn="just">
              <a:lnSpc>
                <a:spcPct val="100000"/>
              </a:lnSpc>
              <a:buFont typeface="Wingdings" panose="05000000000000000000" pitchFamily="2" charset="2"/>
              <a:buNone/>
            </a:pPr>
            <a:endParaRPr lang="cs-CZ" altLang="cs-CZ" sz="1800" dirty="0"/>
          </a:p>
          <a:p>
            <a:pPr lvl="1"/>
            <a:r>
              <a:rPr lang="cs-CZ" altLang="cs-CZ" sz="1600" dirty="0"/>
              <a:t>informace získané  při správě daní  pro účely trestního řízení </a:t>
            </a:r>
          </a:p>
          <a:p>
            <a:pPr lvl="1"/>
            <a:r>
              <a:rPr lang="cs-CZ" altLang="cs-CZ" sz="1600" dirty="0"/>
              <a:t>trestné činy daňové a poplatkové </a:t>
            </a:r>
          </a:p>
          <a:p>
            <a:pPr lvl="1"/>
            <a:r>
              <a:rPr lang="cs-CZ" altLang="cs-CZ" sz="1600" dirty="0"/>
              <a:t>nepřekažení  (cca 70 TČ) nebo neoznámení  (cca 40 TČ) trestného činu</a:t>
            </a:r>
          </a:p>
          <a:p>
            <a:pPr lvl="1"/>
            <a:r>
              <a:rPr lang="cs-CZ" altLang="cs-CZ" sz="1600" dirty="0"/>
              <a:t>dotační podvod, poškozování finančních zájmů Evropských společenství</a:t>
            </a:r>
          </a:p>
          <a:p>
            <a:pPr lvl="1" algn="just"/>
            <a:r>
              <a:rPr lang="cs-CZ" altLang="cs-CZ" sz="1600" dirty="0"/>
              <a:t>tzv. korupční trestné činy, trestné činy úředních osob, trestné činy proti výkonu pravomoci orgánu veřejné osoby a úřední osoby</a:t>
            </a:r>
          </a:p>
          <a:p>
            <a:pPr lvl="1"/>
            <a:r>
              <a:rPr lang="cs-CZ" altLang="cs-CZ" sz="1600" dirty="0"/>
              <a:t>padělání a pozměňování peněz, veřejné listiny</a:t>
            </a:r>
          </a:p>
          <a:p>
            <a:pPr lvl="1">
              <a:buFont typeface="Wingdings" panose="05000000000000000000" pitchFamily="2" charset="2"/>
              <a:buNone/>
            </a:pPr>
            <a:endParaRPr lang="cs-CZ" altLang="cs-CZ" dirty="0"/>
          </a:p>
        </p:txBody>
      </p:sp>
      <p:sp>
        <p:nvSpPr>
          <p:cNvPr id="5" name="Zástupný symbol pro číslo snímku 4">
            <a:extLst>
              <a:ext uri="{FF2B5EF4-FFF2-40B4-BE49-F238E27FC236}">
                <a16:creationId xmlns:a16="http://schemas.microsoft.com/office/drawing/2014/main" id="{A22CC17E-B85A-49F2-A701-BEA75911F7E5}"/>
              </a:ext>
            </a:extLst>
          </p:cNvPr>
          <p:cNvSpPr>
            <a:spLocks noGrp="1"/>
          </p:cNvSpPr>
          <p:nvPr>
            <p:ph type="sldNum" sz="quarter" idx="11"/>
          </p:nvPr>
        </p:nvSpPr>
        <p:spPr/>
        <p:txBody>
          <a:bodyPr/>
          <a:lstStyle>
            <a:lvl1pPr eaLnBrk="0" hangingPunct="0">
              <a:defRPr sz="1600" b="1">
                <a:solidFill>
                  <a:schemeClr val="tx1"/>
                </a:solidFill>
                <a:latin typeface="Arial" panose="020B0604020202020204" pitchFamily="34" charset="0"/>
              </a:defRPr>
            </a:lvl1pPr>
            <a:lvl2pPr marL="742950" indent="-285750" eaLnBrk="0" hangingPunct="0">
              <a:defRPr sz="1600" b="1">
                <a:solidFill>
                  <a:schemeClr val="tx1"/>
                </a:solidFill>
                <a:latin typeface="Arial" panose="020B0604020202020204" pitchFamily="34" charset="0"/>
              </a:defRPr>
            </a:lvl2pPr>
            <a:lvl3pPr marL="1143000" indent="-228600" eaLnBrk="0" hangingPunct="0">
              <a:defRPr sz="1600" b="1">
                <a:solidFill>
                  <a:schemeClr val="tx1"/>
                </a:solidFill>
                <a:latin typeface="Arial" panose="020B0604020202020204" pitchFamily="34" charset="0"/>
              </a:defRPr>
            </a:lvl3pPr>
            <a:lvl4pPr marL="1600200" indent="-228600" eaLnBrk="0" hangingPunct="0">
              <a:defRPr sz="1600" b="1">
                <a:solidFill>
                  <a:schemeClr val="tx1"/>
                </a:solidFill>
                <a:latin typeface="Arial" panose="020B0604020202020204" pitchFamily="34" charset="0"/>
              </a:defRPr>
            </a:lvl4pPr>
            <a:lvl5pPr marL="2057400" indent="-228600" eaLnBrk="0" hangingPunct="0">
              <a:defRPr sz="1600" b="1">
                <a:solidFill>
                  <a:schemeClr val="tx1"/>
                </a:solidFill>
                <a:latin typeface="Arial" panose="020B0604020202020204" pitchFamily="34" charset="0"/>
              </a:defRPr>
            </a:lvl5pPr>
            <a:lvl6pPr marL="2514600" indent="-228600" algn="r" eaLnBrk="0" fontAlgn="base" hangingPunct="0">
              <a:spcBef>
                <a:spcPct val="0"/>
              </a:spcBef>
              <a:spcAft>
                <a:spcPct val="0"/>
              </a:spcAft>
              <a:defRPr sz="1600" b="1">
                <a:solidFill>
                  <a:schemeClr val="tx1"/>
                </a:solidFill>
                <a:latin typeface="Arial" panose="020B0604020202020204" pitchFamily="34" charset="0"/>
              </a:defRPr>
            </a:lvl6pPr>
            <a:lvl7pPr marL="2971800" indent="-228600" algn="r" eaLnBrk="0" fontAlgn="base" hangingPunct="0">
              <a:spcBef>
                <a:spcPct val="0"/>
              </a:spcBef>
              <a:spcAft>
                <a:spcPct val="0"/>
              </a:spcAft>
              <a:defRPr sz="1600" b="1">
                <a:solidFill>
                  <a:schemeClr val="tx1"/>
                </a:solidFill>
                <a:latin typeface="Arial" panose="020B0604020202020204" pitchFamily="34" charset="0"/>
              </a:defRPr>
            </a:lvl7pPr>
            <a:lvl8pPr marL="3429000" indent="-228600" algn="r" eaLnBrk="0" fontAlgn="base" hangingPunct="0">
              <a:spcBef>
                <a:spcPct val="0"/>
              </a:spcBef>
              <a:spcAft>
                <a:spcPct val="0"/>
              </a:spcAft>
              <a:defRPr sz="1600" b="1">
                <a:solidFill>
                  <a:schemeClr val="tx1"/>
                </a:solidFill>
                <a:latin typeface="Arial" panose="020B0604020202020204" pitchFamily="34" charset="0"/>
              </a:defRPr>
            </a:lvl8pPr>
            <a:lvl9pPr marL="3886200" indent="-228600" algn="r" eaLnBrk="0" fontAlgn="base" hangingPunct="0">
              <a:spcBef>
                <a:spcPct val="0"/>
              </a:spcBef>
              <a:spcAft>
                <a:spcPct val="0"/>
              </a:spcAft>
              <a:defRPr sz="1600" b="1">
                <a:solidFill>
                  <a:schemeClr val="tx1"/>
                </a:solidFill>
                <a:latin typeface="Arial" panose="020B0604020202020204" pitchFamily="34" charset="0"/>
              </a:defRPr>
            </a:lvl9pPr>
          </a:lstStyle>
          <a:p>
            <a:pPr eaLnBrk="1" hangingPunct="1"/>
            <a:fld id="{272FF8BE-8243-4FB2-9289-7ED8233E249E}" type="slidenum">
              <a:rPr lang="cs-CZ" altLang="cs-CZ" sz="1200">
                <a:latin typeface="Trebuchet MS" panose="020B0603020202020204" pitchFamily="34" charset="0"/>
              </a:rPr>
              <a:pPr eaLnBrk="1" hangingPunct="1"/>
              <a:t>87</a:t>
            </a:fld>
            <a:endParaRPr lang="cs-CZ" altLang="cs-CZ" sz="1200">
              <a:latin typeface="Trebuchet MS" panose="020B0603020202020204" pitchFamily="34" charset="0"/>
            </a:endParaRPr>
          </a:p>
        </p:txBody>
      </p:sp>
    </p:spTree>
    <p:extLst>
      <p:ext uri="{BB962C8B-B14F-4D97-AF65-F5344CB8AC3E}">
        <p14:creationId xmlns:p14="http://schemas.microsoft.com/office/powerpoint/2010/main" val="11310003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Nadpis 1">
            <a:extLst>
              <a:ext uri="{FF2B5EF4-FFF2-40B4-BE49-F238E27FC236}">
                <a16:creationId xmlns:a16="http://schemas.microsoft.com/office/drawing/2014/main" id="{C6B404AB-31FF-4655-AA3B-FEAC955FEB8F}"/>
              </a:ext>
            </a:extLst>
          </p:cNvPr>
          <p:cNvSpPr>
            <a:spLocks noGrp="1"/>
          </p:cNvSpPr>
          <p:nvPr>
            <p:ph type="title"/>
          </p:nvPr>
        </p:nvSpPr>
        <p:spPr/>
        <p:txBody>
          <a:bodyPr/>
          <a:lstStyle/>
          <a:p>
            <a:pPr algn="ctr"/>
            <a:r>
              <a:rPr lang="cs-CZ" altLang="cs-CZ" b="1"/>
              <a:t>Trestní oznámení </a:t>
            </a:r>
          </a:p>
        </p:txBody>
      </p:sp>
      <p:sp>
        <p:nvSpPr>
          <p:cNvPr id="3" name="Zástupný symbol pro obsah 2">
            <a:extLst>
              <a:ext uri="{FF2B5EF4-FFF2-40B4-BE49-F238E27FC236}">
                <a16:creationId xmlns:a16="http://schemas.microsoft.com/office/drawing/2014/main" id="{FD6A7D21-D7D2-446A-83C5-43F5576BBE82}"/>
              </a:ext>
            </a:extLst>
          </p:cNvPr>
          <p:cNvSpPr>
            <a:spLocks noGrp="1"/>
          </p:cNvSpPr>
          <p:nvPr>
            <p:ph idx="1"/>
          </p:nvPr>
        </p:nvSpPr>
        <p:spPr/>
        <p:txBody>
          <a:bodyPr/>
          <a:lstStyle/>
          <a:p>
            <a:pPr algn="just">
              <a:lnSpc>
                <a:spcPct val="100000"/>
              </a:lnSpc>
              <a:defRPr/>
            </a:pPr>
            <a:endParaRPr lang="cs-CZ" sz="1700" dirty="0">
              <a:latin typeface="Arial" pitchFamily="34" charset="0"/>
              <a:cs typeface="Arial" pitchFamily="34" charset="0"/>
            </a:endParaRPr>
          </a:p>
          <a:p>
            <a:pPr algn="just">
              <a:lnSpc>
                <a:spcPct val="100000"/>
              </a:lnSpc>
              <a:defRPr/>
            </a:pPr>
            <a:r>
              <a:rPr lang="cs-CZ" sz="1700" dirty="0">
                <a:latin typeface="Arial" pitchFamily="34" charset="0"/>
                <a:cs typeface="Arial" pitchFamily="34" charset="0"/>
              </a:rPr>
              <a:t>podání se posuzuje vždy podle svého obsahu, i když je nesprávně označeno - § 59/1 </a:t>
            </a:r>
            <a:r>
              <a:rPr lang="cs-CZ" sz="1700" dirty="0" err="1">
                <a:latin typeface="Arial" pitchFamily="34" charset="0"/>
                <a:cs typeface="Arial" pitchFamily="34" charset="0"/>
              </a:rPr>
              <a:t>TrŘ</a:t>
            </a:r>
            <a:r>
              <a:rPr lang="cs-CZ" sz="1700" dirty="0">
                <a:latin typeface="Arial" pitchFamily="34" charset="0"/>
                <a:cs typeface="Arial" pitchFamily="34" charset="0"/>
              </a:rPr>
              <a:t> </a:t>
            </a:r>
          </a:p>
          <a:p>
            <a:pPr algn="just">
              <a:lnSpc>
                <a:spcPct val="100000"/>
              </a:lnSpc>
              <a:buFont typeface="Wingdings" panose="05000000000000000000" pitchFamily="2" charset="2"/>
              <a:buNone/>
              <a:defRPr/>
            </a:pPr>
            <a:endParaRPr lang="cs-CZ" sz="1700" dirty="0">
              <a:latin typeface="Arial" pitchFamily="34" charset="0"/>
              <a:cs typeface="Arial" pitchFamily="34" charset="0"/>
            </a:endParaRPr>
          </a:p>
          <a:p>
            <a:pPr algn="just">
              <a:lnSpc>
                <a:spcPct val="100000"/>
              </a:lnSpc>
              <a:defRPr/>
            </a:pPr>
            <a:r>
              <a:rPr lang="cs-CZ" sz="1700" dirty="0">
                <a:latin typeface="Arial" pitchFamily="34" charset="0"/>
                <a:cs typeface="Arial" pitchFamily="34" charset="0"/>
              </a:rPr>
              <a:t>podání  - </a:t>
            </a:r>
            <a:r>
              <a:rPr lang="cs-CZ" sz="1700" dirty="0"/>
              <a:t>jakýkoliv podnět k úkonu trestního řízení </a:t>
            </a:r>
          </a:p>
          <a:p>
            <a:pPr algn="just">
              <a:lnSpc>
                <a:spcPct val="100000"/>
              </a:lnSpc>
              <a:defRPr/>
            </a:pPr>
            <a:endParaRPr lang="cs-CZ" sz="1700" dirty="0"/>
          </a:p>
          <a:p>
            <a:pPr lvl="1" algn="just">
              <a:defRPr/>
            </a:pPr>
            <a:r>
              <a:rPr lang="cs-CZ" sz="1500" dirty="0"/>
              <a:t>např.  stížnost na postup policejního orgánu </a:t>
            </a:r>
            <a:endParaRPr lang="cs-CZ" sz="1500" dirty="0">
              <a:ea typeface="+mn-ea"/>
              <a:cs typeface="+mn-cs"/>
            </a:endParaRPr>
          </a:p>
          <a:p>
            <a:pPr algn="just">
              <a:lnSpc>
                <a:spcPct val="100000"/>
              </a:lnSpc>
              <a:buFont typeface="Wingdings" panose="05000000000000000000" pitchFamily="2" charset="2"/>
              <a:buNone/>
              <a:defRPr/>
            </a:pPr>
            <a:endParaRPr lang="cs-CZ" sz="1700" dirty="0">
              <a:latin typeface="Arial" pitchFamily="34" charset="0"/>
              <a:cs typeface="Arial" pitchFamily="34" charset="0"/>
            </a:endParaRPr>
          </a:p>
          <a:p>
            <a:pPr algn="just">
              <a:lnSpc>
                <a:spcPct val="100000"/>
              </a:lnSpc>
              <a:defRPr/>
            </a:pPr>
            <a:r>
              <a:rPr lang="cs-CZ" sz="1700" dirty="0">
                <a:latin typeface="Arial" pitchFamily="34" charset="0"/>
                <a:cs typeface="Arial" pitchFamily="34" charset="0"/>
              </a:rPr>
              <a:t>trestní oznámení - podání </a:t>
            </a:r>
            <a:r>
              <a:rPr lang="cs-CZ" sz="1700" dirty="0"/>
              <a:t>o skutečnostech nasvědčujících tomu, že byl spáchán trestným čin</a:t>
            </a:r>
          </a:p>
          <a:p>
            <a:pPr algn="just">
              <a:lnSpc>
                <a:spcPct val="100000"/>
              </a:lnSpc>
              <a:defRPr/>
            </a:pPr>
            <a:endParaRPr lang="cs-CZ" sz="1700" dirty="0"/>
          </a:p>
          <a:p>
            <a:pPr lvl="1" algn="just">
              <a:defRPr/>
            </a:pPr>
            <a:r>
              <a:rPr lang="cs-CZ" sz="1600" dirty="0">
                <a:latin typeface="Arial" pitchFamily="34" charset="0"/>
                <a:cs typeface="Arial" pitchFamily="34" charset="0"/>
              </a:rPr>
              <a:t>podání lze jej učinit písemně, ústně do protokolu, v elektronické podobě, podepsané či anonymní</a:t>
            </a:r>
          </a:p>
          <a:p>
            <a:pPr lvl="1" algn="just">
              <a:defRPr/>
            </a:pPr>
            <a:endParaRPr lang="cs-CZ" sz="1600" dirty="0">
              <a:latin typeface="Arial" pitchFamily="34" charset="0"/>
              <a:cs typeface="Arial" pitchFamily="34" charset="0"/>
            </a:endParaRPr>
          </a:p>
          <a:p>
            <a:pPr lvl="1" algn="just">
              <a:defRPr/>
            </a:pPr>
            <a:r>
              <a:rPr lang="cs-CZ" sz="1600" dirty="0">
                <a:latin typeface="Arial" pitchFamily="34" charset="0"/>
                <a:cs typeface="Arial" pitchFamily="34" charset="0"/>
              </a:rPr>
              <a:t>v přípravném řízení sepisují podání ústně do protokolu policejní orgán či  okresní státní zastupitelství; v řízení před soudem okresní soud </a:t>
            </a:r>
          </a:p>
          <a:p>
            <a:pPr algn="just">
              <a:defRPr/>
            </a:pPr>
            <a:endParaRPr lang="cs-CZ" sz="1700" dirty="0">
              <a:latin typeface="Arial" pitchFamily="34" charset="0"/>
              <a:cs typeface="Arial" pitchFamily="34" charset="0"/>
            </a:endParaRPr>
          </a:p>
          <a:p>
            <a:pPr algn="just">
              <a:buFont typeface="Wingdings" panose="05000000000000000000" pitchFamily="2" charset="2"/>
              <a:buNone/>
              <a:defRPr/>
            </a:pPr>
            <a:endParaRPr lang="cs-CZ" sz="1700" dirty="0">
              <a:latin typeface="Arial" pitchFamily="34" charset="0"/>
              <a:cs typeface="Arial" pitchFamily="34" charset="0"/>
            </a:endParaRPr>
          </a:p>
          <a:p>
            <a:pPr lvl="1" algn="just">
              <a:buFont typeface="Wingdings" panose="05000000000000000000" pitchFamily="2" charset="2"/>
              <a:buNone/>
              <a:defRPr/>
            </a:pPr>
            <a:endParaRPr lang="cs-CZ" sz="1700" dirty="0">
              <a:latin typeface="Arial" pitchFamily="34" charset="0"/>
              <a:cs typeface="Arial" pitchFamily="34" charset="0"/>
            </a:endParaRPr>
          </a:p>
        </p:txBody>
      </p:sp>
      <p:sp>
        <p:nvSpPr>
          <p:cNvPr id="4" name="Zástupný symbol pro číslo snímku 3">
            <a:extLst>
              <a:ext uri="{FF2B5EF4-FFF2-40B4-BE49-F238E27FC236}">
                <a16:creationId xmlns:a16="http://schemas.microsoft.com/office/drawing/2014/main" id="{35ABB0D1-3344-4F88-8A79-B4A9C8F94FDB}"/>
              </a:ext>
            </a:extLst>
          </p:cNvPr>
          <p:cNvSpPr>
            <a:spLocks noGrp="1"/>
          </p:cNvSpPr>
          <p:nvPr>
            <p:ph type="sldNum" sz="quarter" idx="11"/>
          </p:nvPr>
        </p:nvSpPr>
        <p:spPr/>
        <p:txBody>
          <a:bodyPr/>
          <a:lstStyle>
            <a:lvl1pPr eaLnBrk="0" hangingPunct="0">
              <a:defRPr sz="1600" b="1">
                <a:solidFill>
                  <a:schemeClr val="tx1"/>
                </a:solidFill>
                <a:latin typeface="Arial" panose="020B0604020202020204" pitchFamily="34" charset="0"/>
              </a:defRPr>
            </a:lvl1pPr>
            <a:lvl2pPr marL="742950" indent="-285750" eaLnBrk="0" hangingPunct="0">
              <a:defRPr sz="1600" b="1">
                <a:solidFill>
                  <a:schemeClr val="tx1"/>
                </a:solidFill>
                <a:latin typeface="Arial" panose="020B0604020202020204" pitchFamily="34" charset="0"/>
              </a:defRPr>
            </a:lvl2pPr>
            <a:lvl3pPr marL="1143000" indent="-228600" eaLnBrk="0" hangingPunct="0">
              <a:defRPr sz="1600" b="1">
                <a:solidFill>
                  <a:schemeClr val="tx1"/>
                </a:solidFill>
                <a:latin typeface="Arial" panose="020B0604020202020204" pitchFamily="34" charset="0"/>
              </a:defRPr>
            </a:lvl3pPr>
            <a:lvl4pPr marL="1600200" indent="-228600" eaLnBrk="0" hangingPunct="0">
              <a:defRPr sz="1600" b="1">
                <a:solidFill>
                  <a:schemeClr val="tx1"/>
                </a:solidFill>
                <a:latin typeface="Arial" panose="020B0604020202020204" pitchFamily="34" charset="0"/>
              </a:defRPr>
            </a:lvl4pPr>
            <a:lvl5pPr marL="2057400" indent="-228600" eaLnBrk="0" hangingPunct="0">
              <a:defRPr sz="1600" b="1">
                <a:solidFill>
                  <a:schemeClr val="tx1"/>
                </a:solidFill>
                <a:latin typeface="Arial" panose="020B0604020202020204" pitchFamily="34" charset="0"/>
              </a:defRPr>
            </a:lvl5pPr>
            <a:lvl6pPr marL="2514600" indent="-228600" algn="r" eaLnBrk="0" fontAlgn="base" hangingPunct="0">
              <a:spcBef>
                <a:spcPct val="0"/>
              </a:spcBef>
              <a:spcAft>
                <a:spcPct val="0"/>
              </a:spcAft>
              <a:defRPr sz="1600" b="1">
                <a:solidFill>
                  <a:schemeClr val="tx1"/>
                </a:solidFill>
                <a:latin typeface="Arial" panose="020B0604020202020204" pitchFamily="34" charset="0"/>
              </a:defRPr>
            </a:lvl6pPr>
            <a:lvl7pPr marL="2971800" indent="-228600" algn="r" eaLnBrk="0" fontAlgn="base" hangingPunct="0">
              <a:spcBef>
                <a:spcPct val="0"/>
              </a:spcBef>
              <a:spcAft>
                <a:spcPct val="0"/>
              </a:spcAft>
              <a:defRPr sz="1600" b="1">
                <a:solidFill>
                  <a:schemeClr val="tx1"/>
                </a:solidFill>
                <a:latin typeface="Arial" panose="020B0604020202020204" pitchFamily="34" charset="0"/>
              </a:defRPr>
            </a:lvl7pPr>
            <a:lvl8pPr marL="3429000" indent="-228600" algn="r" eaLnBrk="0" fontAlgn="base" hangingPunct="0">
              <a:spcBef>
                <a:spcPct val="0"/>
              </a:spcBef>
              <a:spcAft>
                <a:spcPct val="0"/>
              </a:spcAft>
              <a:defRPr sz="1600" b="1">
                <a:solidFill>
                  <a:schemeClr val="tx1"/>
                </a:solidFill>
                <a:latin typeface="Arial" panose="020B0604020202020204" pitchFamily="34" charset="0"/>
              </a:defRPr>
            </a:lvl8pPr>
            <a:lvl9pPr marL="3886200" indent="-228600" algn="r" eaLnBrk="0" fontAlgn="base" hangingPunct="0">
              <a:spcBef>
                <a:spcPct val="0"/>
              </a:spcBef>
              <a:spcAft>
                <a:spcPct val="0"/>
              </a:spcAft>
              <a:defRPr sz="1600" b="1">
                <a:solidFill>
                  <a:schemeClr val="tx1"/>
                </a:solidFill>
                <a:latin typeface="Arial" panose="020B0604020202020204" pitchFamily="34" charset="0"/>
              </a:defRPr>
            </a:lvl9pPr>
          </a:lstStyle>
          <a:p>
            <a:pPr eaLnBrk="1" hangingPunct="1"/>
            <a:fld id="{4D41C8EA-8E28-47BE-8D56-1C67DB2888C3}" type="slidenum">
              <a:rPr lang="cs-CZ" altLang="cs-CZ" sz="1200">
                <a:latin typeface="Trebuchet MS" panose="020B0603020202020204" pitchFamily="34" charset="0"/>
              </a:rPr>
              <a:pPr eaLnBrk="1" hangingPunct="1"/>
              <a:t>88</a:t>
            </a:fld>
            <a:endParaRPr lang="cs-CZ" altLang="cs-CZ" sz="1200">
              <a:latin typeface="Trebuchet MS" panose="020B0603020202020204" pitchFamily="34" charset="0"/>
            </a:endParaRPr>
          </a:p>
        </p:txBody>
      </p:sp>
    </p:spTree>
    <p:extLst>
      <p:ext uri="{BB962C8B-B14F-4D97-AF65-F5344CB8AC3E}">
        <p14:creationId xmlns:p14="http://schemas.microsoft.com/office/powerpoint/2010/main" val="74941309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Nadpis 1">
            <a:extLst>
              <a:ext uri="{FF2B5EF4-FFF2-40B4-BE49-F238E27FC236}">
                <a16:creationId xmlns:a16="http://schemas.microsoft.com/office/drawing/2014/main" id="{E094956F-3D11-48FE-BD14-801186B9C11A}"/>
              </a:ext>
            </a:extLst>
          </p:cNvPr>
          <p:cNvSpPr>
            <a:spLocks noGrp="1"/>
          </p:cNvSpPr>
          <p:nvPr>
            <p:ph type="title"/>
          </p:nvPr>
        </p:nvSpPr>
        <p:spPr/>
        <p:txBody>
          <a:bodyPr/>
          <a:lstStyle/>
          <a:p>
            <a:endParaRPr lang="cs-CZ" altLang="cs-CZ"/>
          </a:p>
        </p:txBody>
      </p:sp>
      <p:sp>
        <p:nvSpPr>
          <p:cNvPr id="3" name="Zástupný symbol pro obsah 2">
            <a:extLst>
              <a:ext uri="{FF2B5EF4-FFF2-40B4-BE49-F238E27FC236}">
                <a16:creationId xmlns:a16="http://schemas.microsoft.com/office/drawing/2014/main" id="{7DC34D52-30C2-4B74-B463-5B10C60FF64B}"/>
              </a:ext>
            </a:extLst>
          </p:cNvPr>
          <p:cNvSpPr>
            <a:spLocks noGrp="1"/>
          </p:cNvSpPr>
          <p:nvPr>
            <p:ph idx="1"/>
          </p:nvPr>
        </p:nvSpPr>
        <p:spPr/>
        <p:txBody>
          <a:bodyPr/>
          <a:lstStyle/>
          <a:p>
            <a:pPr algn="just">
              <a:lnSpc>
                <a:spcPct val="100000"/>
              </a:lnSpc>
              <a:defRPr/>
            </a:pPr>
            <a:r>
              <a:rPr lang="cs-CZ" sz="1700" dirty="0">
                <a:latin typeface="Arial" pitchFamily="34" charset="0"/>
                <a:cs typeface="Arial" pitchFamily="34" charset="0"/>
              </a:rPr>
              <a:t>státní zástupce a policejní orgán je povinen přijímat oznámení o skutečnostech nasvědčujících tomu, že byl spáchán trestný čin + poučit oznamovatele  o odpovědnosti za vědomě nepravdivé údaje - § 158/2 </a:t>
            </a:r>
            <a:r>
              <a:rPr lang="cs-CZ" sz="1700" dirty="0" err="1">
                <a:latin typeface="Arial" pitchFamily="34" charset="0"/>
                <a:cs typeface="Arial" pitchFamily="34" charset="0"/>
              </a:rPr>
              <a:t>TrŘ</a:t>
            </a:r>
            <a:r>
              <a:rPr lang="cs-CZ" sz="1700" dirty="0">
                <a:latin typeface="Arial" pitchFamily="34" charset="0"/>
                <a:cs typeface="Arial" pitchFamily="34" charset="0"/>
              </a:rPr>
              <a:t> </a:t>
            </a:r>
          </a:p>
          <a:p>
            <a:pPr marL="72000" indent="0" algn="just">
              <a:lnSpc>
                <a:spcPct val="100000"/>
              </a:lnSpc>
              <a:buNone/>
              <a:defRPr/>
            </a:pPr>
            <a:endParaRPr lang="cs-CZ" sz="1700" dirty="0">
              <a:latin typeface="Arial" pitchFamily="34" charset="0"/>
              <a:cs typeface="Arial" pitchFamily="34" charset="0"/>
            </a:endParaRPr>
          </a:p>
          <a:p>
            <a:pPr lvl="1" algn="just">
              <a:defRPr/>
            </a:pPr>
            <a:r>
              <a:rPr lang="cs-CZ" sz="1500" dirty="0">
                <a:latin typeface="Arial" pitchFamily="34" charset="0"/>
                <a:cs typeface="Arial" pitchFamily="34" charset="0"/>
              </a:rPr>
              <a:t>provedení zásady legality a oficiality</a:t>
            </a:r>
            <a:endParaRPr lang="cs-CZ" sz="1600" dirty="0">
              <a:latin typeface="Arial" pitchFamily="34" charset="0"/>
              <a:cs typeface="Arial" pitchFamily="34" charset="0"/>
            </a:endParaRPr>
          </a:p>
          <a:p>
            <a:pPr marL="342900" lvl="1" indent="-342900">
              <a:defRPr/>
            </a:pPr>
            <a:endParaRPr lang="cs-CZ" sz="1600" dirty="0">
              <a:latin typeface="Arial" pitchFamily="34" charset="0"/>
              <a:cs typeface="Arial" pitchFamily="34" charset="0"/>
            </a:endParaRPr>
          </a:p>
          <a:p>
            <a:pPr marL="342900" lvl="1" indent="-342900" algn="just">
              <a:defRPr/>
            </a:pPr>
            <a:r>
              <a:rPr lang="cs-CZ" sz="1700" dirty="0"/>
              <a:t>činí-li se ústně trestní oznámení, je nutno oznamovatele vyslechnout o (§ 59/5 </a:t>
            </a:r>
            <a:r>
              <a:rPr lang="cs-CZ" sz="1700" dirty="0" err="1"/>
              <a:t>TrŘ</a:t>
            </a:r>
            <a:r>
              <a:rPr lang="cs-CZ" sz="1700" dirty="0"/>
              <a:t>): </a:t>
            </a:r>
          </a:p>
          <a:p>
            <a:pPr marL="0" lvl="1" indent="0" algn="just">
              <a:buNone/>
              <a:defRPr/>
            </a:pPr>
            <a:endParaRPr lang="cs-CZ" sz="1700" dirty="0"/>
          </a:p>
          <a:p>
            <a:pPr marL="742950" lvl="2" indent="-342900" algn="just">
              <a:lnSpc>
                <a:spcPct val="100000"/>
              </a:lnSpc>
              <a:buFont typeface="Arial" panose="020B0604020202020204" pitchFamily="34" charset="0"/>
              <a:buChar char="•"/>
              <a:defRPr/>
            </a:pPr>
            <a:r>
              <a:rPr lang="cs-CZ" sz="1300" dirty="0"/>
              <a:t>okolnostech, za nichž byl čin spáchán</a:t>
            </a:r>
          </a:p>
          <a:p>
            <a:pPr marL="742950" lvl="2" indent="-342900" algn="just">
              <a:lnSpc>
                <a:spcPct val="100000"/>
              </a:lnSpc>
              <a:buFont typeface="Arial" panose="020B0604020202020204" pitchFamily="34" charset="0"/>
              <a:buChar char="•"/>
              <a:defRPr/>
            </a:pPr>
            <a:r>
              <a:rPr lang="cs-CZ" sz="1300" dirty="0"/>
              <a:t>o osobních poměrech toho, na něhož se oznámení podává</a:t>
            </a:r>
          </a:p>
          <a:p>
            <a:pPr marL="742950" lvl="2" indent="-342900" algn="just">
              <a:lnSpc>
                <a:spcPct val="100000"/>
              </a:lnSpc>
              <a:buFont typeface="Arial" panose="020B0604020202020204" pitchFamily="34" charset="0"/>
              <a:buChar char="•"/>
              <a:defRPr/>
            </a:pPr>
            <a:r>
              <a:rPr lang="cs-CZ" sz="1300" dirty="0"/>
              <a:t>o důkazech a o výši škody způsobené oznámeným činem </a:t>
            </a:r>
          </a:p>
          <a:p>
            <a:pPr marL="742950" lvl="2" indent="-342900" algn="just">
              <a:lnSpc>
                <a:spcPct val="100000"/>
              </a:lnSpc>
              <a:buFont typeface="Arial" panose="020B0604020202020204" pitchFamily="34" charset="0"/>
              <a:buChar char="•"/>
              <a:defRPr/>
            </a:pPr>
            <a:r>
              <a:rPr lang="cs-CZ" sz="1300" dirty="0"/>
              <a:t>je-li oznamovatel zároveň poškozeným nebo jeho zmocněncem, musí být vyslechnut též o tom, zda žádá, aby soud rozhodl v trestním řízení o jeho nároku na náhradu škody nebo nemajetkové újmy nebo na vydání bezdůvodného obohacení </a:t>
            </a:r>
            <a:endParaRPr lang="cs-CZ" sz="1300" dirty="0">
              <a:latin typeface="Arial" pitchFamily="34" charset="0"/>
              <a:cs typeface="Arial" pitchFamily="34" charset="0"/>
            </a:endParaRPr>
          </a:p>
          <a:p>
            <a:pPr marL="342900" lvl="1" indent="-342900">
              <a:buNone/>
              <a:defRPr/>
            </a:pPr>
            <a:endParaRPr lang="cs-CZ" sz="1600" dirty="0">
              <a:latin typeface="Arial" pitchFamily="34" charset="0"/>
              <a:cs typeface="Arial" pitchFamily="34" charset="0"/>
            </a:endParaRPr>
          </a:p>
          <a:p>
            <a:pPr marL="342900" lvl="1" indent="-342900" algn="just">
              <a:defRPr/>
            </a:pPr>
            <a:r>
              <a:rPr lang="cs-CZ" sz="1600" dirty="0">
                <a:latin typeface="Arial" pitchFamily="34" charset="0"/>
                <a:cs typeface="Arial" pitchFamily="34" charset="0"/>
              </a:rPr>
              <a:t>jestliže byl takový protokol o trestním oznámení sepsán u soudu, ten jej  neprodleně postupuje státnímu zástupci (§ 59/6 </a:t>
            </a:r>
            <a:r>
              <a:rPr lang="cs-CZ" sz="1600" dirty="0" err="1">
                <a:latin typeface="Arial" pitchFamily="34" charset="0"/>
                <a:cs typeface="Arial" pitchFamily="34" charset="0"/>
              </a:rPr>
              <a:t>TrŘ</a:t>
            </a:r>
            <a:r>
              <a:rPr lang="cs-CZ" sz="1600" dirty="0">
                <a:latin typeface="Arial" pitchFamily="34" charset="0"/>
                <a:cs typeface="Arial" pitchFamily="34" charset="0"/>
              </a:rPr>
              <a:t>) a ten zpravidla zase policejnímu orgánu </a:t>
            </a:r>
          </a:p>
          <a:p>
            <a:pPr>
              <a:defRPr/>
            </a:pPr>
            <a:endParaRPr lang="cs-CZ" dirty="0"/>
          </a:p>
        </p:txBody>
      </p:sp>
      <p:sp>
        <p:nvSpPr>
          <p:cNvPr id="4" name="Zástupný symbol pro číslo snímku 3">
            <a:extLst>
              <a:ext uri="{FF2B5EF4-FFF2-40B4-BE49-F238E27FC236}">
                <a16:creationId xmlns:a16="http://schemas.microsoft.com/office/drawing/2014/main" id="{94B82C6D-2CEA-4159-8573-EB9E25B29166}"/>
              </a:ext>
            </a:extLst>
          </p:cNvPr>
          <p:cNvSpPr>
            <a:spLocks noGrp="1"/>
          </p:cNvSpPr>
          <p:nvPr>
            <p:ph type="sldNum" sz="quarter" idx="11"/>
          </p:nvPr>
        </p:nvSpPr>
        <p:spPr/>
        <p:txBody>
          <a:bodyPr/>
          <a:lstStyle>
            <a:lvl1pPr eaLnBrk="0" hangingPunct="0">
              <a:defRPr sz="1600" b="1">
                <a:solidFill>
                  <a:schemeClr val="tx1"/>
                </a:solidFill>
                <a:latin typeface="Arial" panose="020B0604020202020204" pitchFamily="34" charset="0"/>
              </a:defRPr>
            </a:lvl1pPr>
            <a:lvl2pPr marL="742950" indent="-285750" eaLnBrk="0" hangingPunct="0">
              <a:defRPr sz="1600" b="1">
                <a:solidFill>
                  <a:schemeClr val="tx1"/>
                </a:solidFill>
                <a:latin typeface="Arial" panose="020B0604020202020204" pitchFamily="34" charset="0"/>
              </a:defRPr>
            </a:lvl2pPr>
            <a:lvl3pPr marL="1143000" indent="-228600" eaLnBrk="0" hangingPunct="0">
              <a:defRPr sz="1600" b="1">
                <a:solidFill>
                  <a:schemeClr val="tx1"/>
                </a:solidFill>
                <a:latin typeface="Arial" panose="020B0604020202020204" pitchFamily="34" charset="0"/>
              </a:defRPr>
            </a:lvl3pPr>
            <a:lvl4pPr marL="1600200" indent="-228600" eaLnBrk="0" hangingPunct="0">
              <a:defRPr sz="1600" b="1">
                <a:solidFill>
                  <a:schemeClr val="tx1"/>
                </a:solidFill>
                <a:latin typeface="Arial" panose="020B0604020202020204" pitchFamily="34" charset="0"/>
              </a:defRPr>
            </a:lvl4pPr>
            <a:lvl5pPr marL="2057400" indent="-228600" eaLnBrk="0" hangingPunct="0">
              <a:defRPr sz="1600" b="1">
                <a:solidFill>
                  <a:schemeClr val="tx1"/>
                </a:solidFill>
                <a:latin typeface="Arial" panose="020B0604020202020204" pitchFamily="34" charset="0"/>
              </a:defRPr>
            </a:lvl5pPr>
            <a:lvl6pPr marL="2514600" indent="-228600" algn="r" eaLnBrk="0" fontAlgn="base" hangingPunct="0">
              <a:spcBef>
                <a:spcPct val="0"/>
              </a:spcBef>
              <a:spcAft>
                <a:spcPct val="0"/>
              </a:spcAft>
              <a:defRPr sz="1600" b="1">
                <a:solidFill>
                  <a:schemeClr val="tx1"/>
                </a:solidFill>
                <a:latin typeface="Arial" panose="020B0604020202020204" pitchFamily="34" charset="0"/>
              </a:defRPr>
            </a:lvl6pPr>
            <a:lvl7pPr marL="2971800" indent="-228600" algn="r" eaLnBrk="0" fontAlgn="base" hangingPunct="0">
              <a:spcBef>
                <a:spcPct val="0"/>
              </a:spcBef>
              <a:spcAft>
                <a:spcPct val="0"/>
              </a:spcAft>
              <a:defRPr sz="1600" b="1">
                <a:solidFill>
                  <a:schemeClr val="tx1"/>
                </a:solidFill>
                <a:latin typeface="Arial" panose="020B0604020202020204" pitchFamily="34" charset="0"/>
              </a:defRPr>
            </a:lvl7pPr>
            <a:lvl8pPr marL="3429000" indent="-228600" algn="r" eaLnBrk="0" fontAlgn="base" hangingPunct="0">
              <a:spcBef>
                <a:spcPct val="0"/>
              </a:spcBef>
              <a:spcAft>
                <a:spcPct val="0"/>
              </a:spcAft>
              <a:defRPr sz="1600" b="1">
                <a:solidFill>
                  <a:schemeClr val="tx1"/>
                </a:solidFill>
                <a:latin typeface="Arial" panose="020B0604020202020204" pitchFamily="34" charset="0"/>
              </a:defRPr>
            </a:lvl8pPr>
            <a:lvl9pPr marL="3886200" indent="-228600" algn="r" eaLnBrk="0" fontAlgn="base" hangingPunct="0">
              <a:spcBef>
                <a:spcPct val="0"/>
              </a:spcBef>
              <a:spcAft>
                <a:spcPct val="0"/>
              </a:spcAft>
              <a:defRPr sz="1600" b="1">
                <a:solidFill>
                  <a:schemeClr val="tx1"/>
                </a:solidFill>
                <a:latin typeface="Arial" panose="020B0604020202020204" pitchFamily="34" charset="0"/>
              </a:defRPr>
            </a:lvl9pPr>
          </a:lstStyle>
          <a:p>
            <a:pPr eaLnBrk="1" hangingPunct="1"/>
            <a:fld id="{C58E047D-D680-414B-B261-AEBC340F7138}" type="slidenum">
              <a:rPr lang="cs-CZ" altLang="cs-CZ" sz="1200">
                <a:latin typeface="Trebuchet MS" panose="020B0603020202020204" pitchFamily="34" charset="0"/>
              </a:rPr>
              <a:pPr eaLnBrk="1" hangingPunct="1"/>
              <a:t>89</a:t>
            </a:fld>
            <a:endParaRPr lang="cs-CZ" altLang="cs-CZ" sz="1200">
              <a:latin typeface="Trebuchet MS" panose="020B0603020202020204" pitchFamily="34" charset="0"/>
            </a:endParaRPr>
          </a:p>
        </p:txBody>
      </p:sp>
    </p:spTree>
    <p:extLst>
      <p:ext uri="{BB962C8B-B14F-4D97-AF65-F5344CB8AC3E}">
        <p14:creationId xmlns:p14="http://schemas.microsoft.com/office/powerpoint/2010/main" val="492499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a:extLst>
              <a:ext uri="{FF2B5EF4-FFF2-40B4-BE49-F238E27FC236}">
                <a16:creationId xmlns:a16="http://schemas.microsoft.com/office/drawing/2014/main" id="{7A15FFF3-7ABF-4978-B5E8-16754B10F4B6}"/>
              </a:ext>
            </a:extLst>
          </p:cNvPr>
          <p:cNvSpPr>
            <a:spLocks noGrp="1" noChangeArrowheads="1"/>
          </p:cNvSpPr>
          <p:nvPr>
            <p:ph type="title"/>
          </p:nvPr>
        </p:nvSpPr>
        <p:spPr/>
        <p:txBody>
          <a:bodyPr/>
          <a:lstStyle/>
          <a:p>
            <a:pPr algn="ctr"/>
            <a:endParaRPr lang="cs-CZ" altLang="cs-CZ" b="1"/>
          </a:p>
        </p:txBody>
      </p:sp>
      <p:sp>
        <p:nvSpPr>
          <p:cNvPr id="9219" name="Zástupný symbol pro obsah 2">
            <a:extLst>
              <a:ext uri="{FF2B5EF4-FFF2-40B4-BE49-F238E27FC236}">
                <a16:creationId xmlns:a16="http://schemas.microsoft.com/office/drawing/2014/main" id="{2F1C8854-BE76-47F8-B92E-FB38D208348D}"/>
              </a:ext>
            </a:extLst>
          </p:cNvPr>
          <p:cNvSpPr>
            <a:spLocks noGrp="1"/>
          </p:cNvSpPr>
          <p:nvPr>
            <p:ph idx="1"/>
          </p:nvPr>
        </p:nvSpPr>
        <p:spPr/>
        <p:txBody>
          <a:bodyPr/>
          <a:lstStyle/>
          <a:p>
            <a:pPr algn="just">
              <a:lnSpc>
                <a:spcPct val="100000"/>
              </a:lnSpc>
              <a:defRPr/>
            </a:pPr>
            <a:r>
              <a:rPr lang="cs-CZ" sz="1700" dirty="0"/>
              <a:t>zásada veřejnosti hlavního líčení není právem obviněného, se kterým by mohl volně disponovat, např. se ho vzdát, tj. obviněný nemá právo na neveřejné hlavní líčení, pokud tomu brání veřejný zájem   </a:t>
            </a:r>
          </a:p>
          <a:p>
            <a:pPr marL="72000" indent="0" algn="just">
              <a:lnSpc>
                <a:spcPct val="100000"/>
              </a:lnSpc>
              <a:buNone/>
              <a:defRPr/>
            </a:pPr>
            <a:endParaRPr lang="cs-CZ" sz="1700" dirty="0"/>
          </a:p>
          <a:p>
            <a:pPr lvl="1" algn="just">
              <a:defRPr/>
            </a:pPr>
            <a:r>
              <a:rPr lang="cs-CZ" sz="1700" dirty="0"/>
              <a:t>obviněný se taktéž nemůže vzdát práva na veřejné vyhlášení rozsudku </a:t>
            </a:r>
          </a:p>
          <a:p>
            <a:pPr algn="just">
              <a:lnSpc>
                <a:spcPct val="100000"/>
              </a:lnSpc>
              <a:buFont typeface="Wingdings" panose="05000000000000000000" pitchFamily="2" charset="2"/>
              <a:buNone/>
              <a:defRPr/>
            </a:pPr>
            <a:endParaRPr lang="cs-CZ" sz="1700" dirty="0"/>
          </a:p>
          <a:p>
            <a:pPr algn="just">
              <a:lnSpc>
                <a:spcPct val="100000"/>
              </a:lnSpc>
              <a:defRPr/>
            </a:pPr>
            <a:r>
              <a:rPr lang="cs-CZ" sz="1700" dirty="0"/>
              <a:t>důvody pro vyloučení veřejnosti </a:t>
            </a:r>
          </a:p>
          <a:p>
            <a:pPr marL="742950" lvl="2" indent="-342900" algn="just">
              <a:lnSpc>
                <a:spcPct val="100000"/>
              </a:lnSpc>
              <a:buSzPct val="90000"/>
              <a:buFont typeface="Arial" panose="020B0604020202020204" pitchFamily="34" charset="0"/>
              <a:buChar char="•"/>
              <a:defRPr/>
            </a:pPr>
            <a:r>
              <a:rPr lang="cs-CZ" sz="1700" dirty="0"/>
              <a:t>mravnost - obecný pohled, nemůže být rozhodující, že to co nepohorší mě, nepohorší ani jiné </a:t>
            </a:r>
          </a:p>
          <a:p>
            <a:pPr marL="742950" lvl="2" indent="-342900" algn="just">
              <a:lnSpc>
                <a:spcPct val="100000"/>
              </a:lnSpc>
              <a:buSzPct val="90000"/>
              <a:buFont typeface="Arial" panose="020B0604020202020204" pitchFamily="34" charset="0"/>
              <a:buChar char="•"/>
              <a:defRPr/>
            </a:pPr>
            <a:r>
              <a:rPr lang="cs-CZ" sz="1700" dirty="0"/>
              <a:t>veřejný pořádek a národní bezpečnosti (utajované informace)</a:t>
            </a:r>
          </a:p>
          <a:p>
            <a:pPr marL="742950" lvl="2" indent="-342900" algn="just">
              <a:lnSpc>
                <a:spcPct val="100000"/>
              </a:lnSpc>
              <a:buSzPct val="90000"/>
              <a:buFont typeface="Arial" panose="020B0604020202020204" pitchFamily="34" charset="0"/>
              <a:buChar char="•"/>
              <a:defRPr/>
            </a:pPr>
            <a:r>
              <a:rPr lang="cs-CZ" sz="1700" dirty="0"/>
              <a:t>soukromý život účastníků řízení - s ohledem na osobu např. obviněného, svědka lze očekávat zájem medií </a:t>
            </a:r>
          </a:p>
          <a:p>
            <a:pPr marL="742950" lvl="2" indent="-342900" algn="just">
              <a:lnSpc>
                <a:spcPct val="100000"/>
              </a:lnSpc>
              <a:buSzPct val="90000"/>
              <a:defRPr/>
            </a:pPr>
            <a:endParaRPr lang="cs-CZ" sz="1700" dirty="0"/>
          </a:p>
          <a:p>
            <a:pPr algn="just">
              <a:lnSpc>
                <a:spcPct val="100000"/>
              </a:lnSpc>
              <a:defRPr/>
            </a:pPr>
            <a:r>
              <a:rPr lang="cs-CZ" sz="1700" dirty="0"/>
              <a:t>důvody pro vyloučení jednotlivce </a:t>
            </a:r>
          </a:p>
          <a:p>
            <a:pPr marL="742950" lvl="2" indent="-342900" algn="just">
              <a:lnSpc>
                <a:spcPct val="100000"/>
              </a:lnSpc>
              <a:buSzPct val="90000"/>
              <a:buFont typeface="Arial" panose="020B0604020202020204" pitchFamily="34" charset="0"/>
              <a:buChar char="•"/>
              <a:defRPr/>
            </a:pPr>
            <a:r>
              <a:rPr lang="cs-CZ" sz="1600" dirty="0"/>
              <a:t>mladistvý</a:t>
            </a:r>
          </a:p>
          <a:p>
            <a:pPr marL="742950" lvl="2" indent="-342900" algn="just">
              <a:lnSpc>
                <a:spcPct val="100000"/>
              </a:lnSpc>
              <a:buSzPct val="90000"/>
              <a:buFont typeface="Arial" panose="020B0604020202020204" pitchFamily="34" charset="0"/>
              <a:buChar char="•"/>
              <a:defRPr/>
            </a:pPr>
            <a:r>
              <a:rPr lang="cs-CZ" sz="1600" dirty="0"/>
              <a:t>rušení důstojného průběhu  - např. </a:t>
            </a:r>
            <a:r>
              <a:rPr lang="cs-CZ" sz="1600" dirty="0" err="1"/>
              <a:t>dress</a:t>
            </a:r>
            <a:r>
              <a:rPr lang="cs-CZ" sz="1600" dirty="0"/>
              <a:t> </a:t>
            </a:r>
            <a:r>
              <a:rPr lang="cs-CZ" sz="1600" dirty="0" err="1"/>
              <a:t>code</a:t>
            </a:r>
            <a:r>
              <a:rPr lang="cs-CZ" sz="1600" dirty="0"/>
              <a:t> jednací síně</a:t>
            </a:r>
          </a:p>
          <a:p>
            <a:pPr marL="742950" lvl="2" indent="-342900" algn="just">
              <a:lnSpc>
                <a:spcPct val="100000"/>
              </a:lnSpc>
              <a:buSzPct val="90000"/>
              <a:buFont typeface="Arial" panose="020B0604020202020204" pitchFamily="34" charset="0"/>
              <a:buChar char="•"/>
              <a:defRPr/>
            </a:pPr>
            <a:r>
              <a:rPr lang="cs-CZ" sz="1600" dirty="0"/>
              <a:t>opatření proti přeplňování jednací síně  - tzv. na místenky – účast medií, příbuzenstva </a:t>
            </a:r>
          </a:p>
          <a:p>
            <a:pPr lvl="1" algn="just">
              <a:defRPr/>
            </a:pPr>
            <a:endParaRPr lang="cs-CZ" sz="1600" dirty="0"/>
          </a:p>
          <a:p>
            <a:pPr marL="342900" lvl="1" indent="-342900" algn="just">
              <a:buClr>
                <a:schemeClr val="folHlink"/>
              </a:buClr>
              <a:buSzPct val="90000"/>
              <a:buNone/>
              <a:defRPr/>
            </a:pPr>
            <a:endParaRPr lang="cs-CZ" sz="1300" dirty="0"/>
          </a:p>
          <a:p>
            <a:pPr marL="742950" lvl="2" indent="-342900" algn="just">
              <a:buSzPct val="90000"/>
              <a:defRPr/>
            </a:pPr>
            <a:endParaRPr lang="cs-CZ" sz="1600" dirty="0"/>
          </a:p>
          <a:p>
            <a:pPr marL="742950" lvl="2" indent="-342900" algn="just">
              <a:buSzPct val="90000"/>
              <a:defRPr/>
            </a:pPr>
            <a:endParaRPr lang="cs-CZ" sz="1600" dirty="0"/>
          </a:p>
          <a:p>
            <a:pPr marL="742950" lvl="2" indent="-342900" algn="just">
              <a:buSzPct val="90000"/>
              <a:defRPr/>
            </a:pPr>
            <a:endParaRPr lang="cs-CZ" sz="1600" dirty="0"/>
          </a:p>
        </p:txBody>
      </p:sp>
      <p:sp>
        <p:nvSpPr>
          <p:cNvPr id="16388" name="Zástupný symbol pro číslo snímku 5">
            <a:extLst>
              <a:ext uri="{FF2B5EF4-FFF2-40B4-BE49-F238E27FC236}">
                <a16:creationId xmlns:a16="http://schemas.microsoft.com/office/drawing/2014/main" id="{4E9575DE-49B0-42D9-940F-E314027345D0}"/>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48092B98-8B3E-419B-9BB9-64BED82AC65D}" type="slidenum">
              <a:rPr lang="cs-CZ" altLang="cs-CZ" sz="1200"/>
              <a:pPr>
                <a:spcBef>
                  <a:spcPct val="0"/>
                </a:spcBef>
                <a:buClrTx/>
                <a:buFontTx/>
                <a:buNone/>
              </a:pPr>
              <a:t>9</a:t>
            </a:fld>
            <a:endParaRPr lang="cs-CZ" altLang="cs-CZ" sz="120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3EF32A91-C7B1-4CD1-A3C3-17BBD4AD94E8}"/>
              </a:ext>
            </a:extLst>
          </p:cNvPr>
          <p:cNvSpPr>
            <a:spLocks noGrp="1" noChangeArrowheads="1"/>
          </p:cNvSpPr>
          <p:nvPr>
            <p:ph type="title"/>
          </p:nvPr>
        </p:nvSpPr>
        <p:spPr/>
        <p:txBody>
          <a:bodyPr/>
          <a:lstStyle/>
          <a:p>
            <a:pPr eaLnBrk="1" hangingPunct="1"/>
            <a:endParaRPr lang="cs-CZ" altLang="cs-CZ"/>
          </a:p>
        </p:txBody>
      </p:sp>
      <p:sp>
        <p:nvSpPr>
          <p:cNvPr id="81923" name="Rectangle 3">
            <a:extLst>
              <a:ext uri="{FF2B5EF4-FFF2-40B4-BE49-F238E27FC236}">
                <a16:creationId xmlns:a16="http://schemas.microsoft.com/office/drawing/2014/main" id="{64B4977F-5D99-421A-9EFE-B3595CEFDAAB}"/>
              </a:ext>
            </a:extLst>
          </p:cNvPr>
          <p:cNvSpPr>
            <a:spLocks noGrp="1" noChangeArrowheads="1"/>
          </p:cNvSpPr>
          <p:nvPr>
            <p:ph type="body" idx="1"/>
          </p:nvPr>
        </p:nvSpPr>
        <p:spPr/>
        <p:txBody>
          <a:bodyPr/>
          <a:lstStyle/>
          <a:p>
            <a:pPr algn="ctr" eaLnBrk="1" hangingPunct="1">
              <a:buFont typeface="Wingdings" panose="05000000000000000000" pitchFamily="2" charset="2"/>
              <a:buNone/>
            </a:pPr>
            <a:endParaRPr lang="cs-CZ" altLang="cs-CZ" b="1"/>
          </a:p>
          <a:p>
            <a:pPr algn="ctr" eaLnBrk="1" hangingPunct="1">
              <a:buFont typeface="Wingdings" panose="05000000000000000000" pitchFamily="2" charset="2"/>
              <a:buNone/>
            </a:pPr>
            <a:r>
              <a:rPr lang="cs-CZ" altLang="cs-CZ" sz="4000" b="1" dirty="0"/>
              <a:t>Děkuji za pozornost</a:t>
            </a:r>
          </a:p>
          <a:p>
            <a:pPr algn="ctr" eaLnBrk="1" hangingPunct="1">
              <a:buFont typeface="Wingdings" panose="05000000000000000000" pitchFamily="2" charset="2"/>
              <a:buNone/>
            </a:pPr>
            <a:endParaRPr lang="cs-CZ" altLang="cs-CZ" sz="4000" b="1" dirty="0"/>
          </a:p>
          <a:p>
            <a:pPr algn="ctr" eaLnBrk="1" hangingPunct="1">
              <a:buFont typeface="Wingdings" panose="05000000000000000000" pitchFamily="2" charset="2"/>
              <a:buNone/>
            </a:pPr>
            <a:r>
              <a:rPr lang="cs-CZ" altLang="cs-CZ" sz="4000" b="1" dirty="0"/>
              <a:t>Otázky…???</a:t>
            </a:r>
          </a:p>
          <a:p>
            <a:pPr algn="ctr" eaLnBrk="1" hangingPunct="1">
              <a:buFont typeface="Wingdings" panose="05000000000000000000" pitchFamily="2" charset="2"/>
              <a:buNone/>
            </a:pPr>
            <a:r>
              <a:rPr lang="cs-CZ" altLang="cs-CZ" sz="4000" b="1" dirty="0"/>
              <a:t> </a:t>
            </a:r>
          </a:p>
          <a:p>
            <a:pPr eaLnBrk="1" hangingPunct="1"/>
            <a:endParaRPr lang="cs-CZ" altLang="cs-CZ" dirty="0"/>
          </a:p>
          <a:p>
            <a:pPr eaLnBrk="1" hangingPunct="1"/>
            <a:endParaRPr lang="cs-CZ" altLang="cs-CZ" dirty="0"/>
          </a:p>
        </p:txBody>
      </p:sp>
      <p:sp>
        <p:nvSpPr>
          <p:cNvPr id="81924" name="Zástupný symbol pro číslo snímku 4">
            <a:extLst>
              <a:ext uri="{FF2B5EF4-FFF2-40B4-BE49-F238E27FC236}">
                <a16:creationId xmlns:a16="http://schemas.microsoft.com/office/drawing/2014/main" id="{AA8E9AB1-5699-44C1-B83E-F1893FBEF749}"/>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8B9C1AAF-D6B5-4F12-9286-2F87B63DDDCC}" type="slidenum">
              <a:rPr lang="cs-CZ" altLang="cs-CZ" sz="1200"/>
              <a:pPr>
                <a:spcBef>
                  <a:spcPct val="0"/>
                </a:spcBef>
                <a:buClrTx/>
                <a:buFontTx/>
                <a:buNone/>
              </a:pPr>
              <a:t>90</a:t>
            </a:fld>
            <a:endParaRPr lang="cs-CZ" altLang="cs-CZ" sz="120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Nadpis 1">
            <a:extLst>
              <a:ext uri="{FF2B5EF4-FFF2-40B4-BE49-F238E27FC236}">
                <a16:creationId xmlns:a16="http://schemas.microsoft.com/office/drawing/2014/main" id="{FD4D831B-3778-4661-96FD-FCBFB1FF317F}"/>
              </a:ext>
            </a:extLst>
          </p:cNvPr>
          <p:cNvSpPr>
            <a:spLocks noGrp="1" noChangeArrowheads="1"/>
          </p:cNvSpPr>
          <p:nvPr>
            <p:ph type="title"/>
          </p:nvPr>
        </p:nvSpPr>
        <p:spPr/>
        <p:txBody>
          <a:bodyPr/>
          <a:lstStyle/>
          <a:p>
            <a:pPr eaLnBrk="1" hangingPunct="1"/>
            <a:endParaRPr lang="cs-CZ" altLang="cs-CZ"/>
          </a:p>
        </p:txBody>
      </p:sp>
      <p:sp>
        <p:nvSpPr>
          <p:cNvPr id="82947" name="Zástupný symbol pro obsah 2">
            <a:extLst>
              <a:ext uri="{FF2B5EF4-FFF2-40B4-BE49-F238E27FC236}">
                <a16:creationId xmlns:a16="http://schemas.microsoft.com/office/drawing/2014/main" id="{48084C51-C045-4E5D-B0E6-8CD31C8EA53B}"/>
              </a:ext>
            </a:extLst>
          </p:cNvPr>
          <p:cNvSpPr>
            <a:spLocks noGrp="1" noChangeArrowheads="1"/>
          </p:cNvSpPr>
          <p:nvPr>
            <p:ph idx="1"/>
          </p:nvPr>
        </p:nvSpPr>
        <p:spPr/>
        <p:txBody>
          <a:bodyPr/>
          <a:lstStyle/>
          <a:p>
            <a:pPr algn="ctr" eaLnBrk="1" hangingPunct="1">
              <a:buFont typeface="Wingdings" panose="05000000000000000000" pitchFamily="2" charset="2"/>
              <a:buNone/>
            </a:pPr>
            <a:r>
              <a:rPr lang="cs-CZ" altLang="cs-CZ" b="1" dirty="0"/>
              <a:t>prof. JUDr. Marek Fryšták, Ph.D.</a:t>
            </a:r>
          </a:p>
          <a:p>
            <a:pPr algn="ctr" eaLnBrk="1" hangingPunct="1">
              <a:buFont typeface="Wingdings" panose="05000000000000000000" pitchFamily="2" charset="2"/>
              <a:buNone/>
            </a:pPr>
            <a:r>
              <a:rPr lang="cs-CZ" altLang="cs-CZ" b="1" dirty="0"/>
              <a:t>Katedra trestního práva </a:t>
            </a:r>
          </a:p>
          <a:p>
            <a:pPr algn="ctr" eaLnBrk="1" hangingPunct="1">
              <a:buFont typeface="Wingdings" panose="05000000000000000000" pitchFamily="2" charset="2"/>
              <a:buNone/>
            </a:pPr>
            <a:r>
              <a:rPr lang="cs-CZ" altLang="cs-CZ" b="1" dirty="0"/>
              <a:t>Právnická fakulta Masarykovy univerzity  </a:t>
            </a:r>
          </a:p>
          <a:p>
            <a:pPr algn="ctr" eaLnBrk="1" hangingPunct="1">
              <a:buFont typeface="Wingdings" panose="05000000000000000000" pitchFamily="2" charset="2"/>
              <a:buNone/>
            </a:pPr>
            <a:r>
              <a:rPr lang="cs-CZ" altLang="cs-CZ" b="1" dirty="0"/>
              <a:t>Veveří 70, 611 80 Brno</a:t>
            </a:r>
          </a:p>
          <a:p>
            <a:pPr algn="ctr" eaLnBrk="1" hangingPunct="1">
              <a:buFont typeface="Wingdings" panose="05000000000000000000" pitchFamily="2" charset="2"/>
              <a:buNone/>
            </a:pPr>
            <a:r>
              <a:rPr lang="cs-CZ" altLang="cs-CZ" b="1" dirty="0"/>
              <a:t>Tel. + 420 549 493 870, Fax. + 420 541 213 162</a:t>
            </a:r>
          </a:p>
          <a:p>
            <a:pPr algn="ctr" eaLnBrk="1" hangingPunct="1">
              <a:buFont typeface="Wingdings" panose="05000000000000000000" pitchFamily="2" charset="2"/>
              <a:buNone/>
            </a:pPr>
            <a:r>
              <a:rPr lang="cs-CZ" altLang="cs-CZ" b="1" dirty="0"/>
              <a:t>E-mail: </a:t>
            </a:r>
            <a:r>
              <a:rPr lang="cs-CZ" altLang="cs-CZ" b="1" dirty="0">
                <a:hlinkClick r:id="rId2"/>
              </a:rPr>
              <a:t>Marek.Frystak@law.muni.cz</a:t>
            </a:r>
            <a:r>
              <a:rPr lang="cs-CZ" altLang="cs-CZ" b="1" dirty="0"/>
              <a:t> </a:t>
            </a:r>
          </a:p>
          <a:p>
            <a:pPr eaLnBrk="1" hangingPunct="1"/>
            <a:endParaRPr lang="cs-CZ" altLang="cs-CZ" dirty="0"/>
          </a:p>
        </p:txBody>
      </p:sp>
      <p:sp>
        <p:nvSpPr>
          <p:cNvPr id="82948" name="Zástupný symbol pro číslo snímku 4">
            <a:extLst>
              <a:ext uri="{FF2B5EF4-FFF2-40B4-BE49-F238E27FC236}">
                <a16:creationId xmlns:a16="http://schemas.microsoft.com/office/drawing/2014/main" id="{AEEAF108-0BE0-4AE6-B50B-0C117EA509E5}"/>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143CFEDC-F60B-4EDA-9984-070A7F6A4D0C}" type="slidenum">
              <a:rPr lang="cs-CZ" altLang="cs-CZ" sz="1200"/>
              <a:pPr>
                <a:spcBef>
                  <a:spcPct val="0"/>
                </a:spcBef>
                <a:buClrTx/>
                <a:buFontTx/>
                <a:buNone/>
              </a:pPr>
              <a:t>91</a:t>
            </a:fld>
            <a:endParaRPr lang="cs-CZ" altLang="cs-CZ" sz="1200"/>
          </a:p>
        </p:txBody>
      </p:sp>
    </p:spTree>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46859 (1)</Template>
  <TotalTime>421</TotalTime>
  <Words>9357</Words>
  <Application>Microsoft Office PowerPoint</Application>
  <PresentationFormat>Širokoúhlá obrazovka</PresentationFormat>
  <Paragraphs>1122</Paragraphs>
  <Slides>91</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91</vt:i4>
      </vt:variant>
    </vt:vector>
  </HeadingPairs>
  <TitlesOfParts>
    <vt:vector size="96" baseType="lpstr">
      <vt:lpstr>Arial</vt:lpstr>
      <vt:lpstr>Tahoma</vt:lpstr>
      <vt:lpstr>Trebuchet MS</vt:lpstr>
      <vt:lpstr>Wingdings</vt:lpstr>
      <vt:lpstr>Prezentace_MU_CZ</vt:lpstr>
      <vt:lpstr>Vybrané otázky trestního řízení </vt:lpstr>
      <vt:lpstr>Základní charakteristika trestního řízení </vt:lpstr>
      <vt:lpstr>Základní zásady trestního řízení </vt:lpstr>
      <vt:lpstr>Funkce základních  zásad trestního řízení </vt:lpstr>
      <vt:lpstr>Právo na spravedlivý proces </vt:lpstr>
      <vt:lpstr>Prezentace aplikace PowerPoint</vt:lpstr>
      <vt:lpstr>Veřejnost procesu </vt:lpstr>
      <vt:lpstr>Prezentace aplikace PowerPoint</vt:lpstr>
      <vt:lpstr>Prezentace aplikace PowerPoint</vt:lpstr>
      <vt:lpstr>Prezentace aplikace PowerPoint</vt:lpstr>
      <vt:lpstr>Spravedlnost procesu  </vt:lpstr>
      <vt:lpstr>Prezentace aplikace PowerPoint</vt:lpstr>
      <vt:lpstr>Prezentace aplikace PowerPoint</vt:lpstr>
      <vt:lpstr> </vt:lpstr>
      <vt:lpstr>Přiměřenost délky procesu </vt:lpstr>
      <vt:lpstr>Prezentace aplikace PowerPoint</vt:lpstr>
      <vt:lpstr>Prezentace aplikace PowerPoint</vt:lpstr>
      <vt:lpstr>Prezentace aplikace PowerPoint</vt:lpstr>
      <vt:lpstr>Prezentace aplikace PowerPoint</vt:lpstr>
      <vt:lpstr>Prezentace aplikace PowerPoint</vt:lpstr>
      <vt:lpstr>Nezávislý a nestranný soud </vt:lpstr>
      <vt:lpstr>Prezentace aplikace PowerPoint</vt:lpstr>
      <vt:lpstr>Prezentace aplikace PowerPoint</vt:lpstr>
      <vt:lpstr>Stadia trestního řízení </vt:lpstr>
      <vt:lpstr>Předsoudní stadia   </vt:lpstr>
      <vt:lpstr>Policejní orgán </vt:lpstr>
      <vt:lpstr>Prezentace aplikace PowerPoint</vt:lpstr>
      <vt:lpstr>Státní zástupce</vt:lpstr>
      <vt:lpstr>Prezentace aplikace PowerPoint</vt:lpstr>
      <vt:lpstr>Dozor státního zástupce – prověřování </vt:lpstr>
      <vt:lpstr>Dozor státního zástupce – vyšetřování </vt:lpstr>
      <vt:lpstr>Soud v přípravném řízení </vt:lpstr>
      <vt:lpstr>Úkony soudu v přípravném řízení </vt:lpstr>
      <vt:lpstr>Prezentace aplikace PowerPoint</vt:lpstr>
      <vt:lpstr>Soudní stadia Předběžné projednání obžaloby  </vt:lpstr>
      <vt:lpstr>Hlavní líčení</vt:lpstr>
      <vt:lpstr>Význam hlavního líčení</vt:lpstr>
      <vt:lpstr>Příprava hlavního líčení</vt:lpstr>
      <vt:lpstr>Průběh hlavního líčení </vt:lpstr>
      <vt:lpstr>Přítomnost osob u hlavního líčení </vt:lpstr>
      <vt:lpstr>Rozhodnutí v hlavním líčení</vt:lpstr>
      <vt:lpstr>Prezentace aplikace PowerPoint</vt:lpstr>
      <vt:lpstr>Řízení o opravných prostředcích</vt:lpstr>
      <vt:lpstr>Prezentace aplikace PowerPoint</vt:lpstr>
      <vt:lpstr>Prezentace aplikace PowerPoint</vt:lpstr>
      <vt:lpstr>Řádné opravné prostředky   </vt:lpstr>
      <vt:lpstr>Prezentace aplikace PowerPoint</vt:lpstr>
      <vt:lpstr>Mimořádné opravné prostředky </vt:lpstr>
      <vt:lpstr>Prezentace aplikace PowerPoint</vt:lpstr>
      <vt:lpstr>Prezentace aplikace PowerPoint</vt:lpstr>
      <vt:lpstr>Vykonávací řízení  - „exekuce“</vt:lpstr>
      <vt:lpstr>Prezentace aplikace PowerPoint</vt:lpstr>
      <vt:lpstr>Řízení po zrušení rozhodnutí nálezem Ústavního soudu </vt:lpstr>
      <vt:lpstr>Výslech obviněného - § 90 a násl. TŘ</vt:lpstr>
      <vt:lpstr>Tzv. poučovací povinnost </vt:lpstr>
      <vt:lpstr>Prezentace aplikace PowerPoint</vt:lpstr>
      <vt:lpstr>Prezentace aplikace PowerPoint</vt:lpstr>
      <vt:lpstr>Obhájce</vt:lpstr>
      <vt:lpstr>Prezentace aplikace PowerPoint</vt:lpstr>
      <vt:lpstr>Prezentace aplikace PowerPoint</vt:lpstr>
      <vt:lpstr>Nutná obhajoba dle § 36 TrŘ</vt:lpstr>
      <vt:lpstr>Nutná obhajoba dle § 36a TŘ</vt:lpstr>
      <vt:lpstr>Nutná obhajoba dle ZSM a ZMJS</vt:lpstr>
      <vt:lpstr>Další osoby s obhajovacími právy</vt:lpstr>
      <vt:lpstr>Prezentace aplikace PowerPoint</vt:lpstr>
      <vt:lpstr>„Nouzový opatrovník“ v trestním řízení </vt:lpstr>
      <vt:lpstr>Právo na bezplatnou obhajobu </vt:lpstr>
      <vt:lpstr>Práva a povinnosti obhájce  </vt:lpstr>
      <vt:lpstr>Výslech svědka - § 97 a násl. TŘ</vt:lpstr>
      <vt:lpstr>Tzv. poučovací povinnost </vt:lpstr>
      <vt:lpstr>Zákaz výslechu </vt:lpstr>
      <vt:lpstr>Odepření svědecké  výpovědi </vt:lpstr>
      <vt:lpstr>Obava svědků  vypovídat </vt:lpstr>
      <vt:lpstr>Poškozený </vt:lpstr>
      <vt:lpstr>Práva poškozeného – majetková práva</vt:lpstr>
      <vt:lpstr>Práva poškozeného – nemajetková práva </vt:lpstr>
      <vt:lpstr>Bezplatná obhajoba poškozeného</vt:lpstr>
      <vt:lpstr>Oběť trestného činu</vt:lpstr>
      <vt:lpstr>Zajištění nároku poškozeného</vt:lpstr>
      <vt:lpstr>Součinnost státních orgánů, fyzických a právnických osob - § 8 TrŘ</vt:lpstr>
      <vt:lpstr>Prezentace aplikace PowerPoint</vt:lpstr>
      <vt:lpstr>Prezentace aplikace PowerPoint</vt:lpstr>
      <vt:lpstr>Nepřekažení trestného činu  - § 367 TrZ</vt:lpstr>
      <vt:lpstr>Neoznámení  trestného činu  - § 368 TrZ</vt:lpstr>
      <vt:lpstr>Vyžádání tzv. bankovních informací </vt:lpstr>
      <vt:lpstr>Vyžádání tzv. bankovních informací </vt:lpstr>
      <vt:lpstr>Prezentace aplikace PowerPoint</vt:lpstr>
      <vt:lpstr>Trestní oznámení </vt:lpstr>
      <vt:lpstr>Prezentace aplikace PowerPoint</vt:lpstr>
      <vt:lpstr>Prezentace aplikace PowerPoint</vt:lpstr>
      <vt:lpstr>Prezentace aplikace PowerPoint</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 Buchalová</dc:creator>
  <cp:lastModifiedBy>Marek Fryšták</cp:lastModifiedBy>
  <cp:revision>56</cp:revision>
  <cp:lastPrinted>1601-01-01T00:00:00Z</cp:lastPrinted>
  <dcterms:created xsi:type="dcterms:W3CDTF">2019-01-29T09:52:45Z</dcterms:created>
  <dcterms:modified xsi:type="dcterms:W3CDTF">2023-04-04T07:38:47Z</dcterms:modified>
</cp:coreProperties>
</file>