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41" r:id="rId6"/>
    <p:sldId id="257" r:id="rId7"/>
    <p:sldId id="329" r:id="rId8"/>
    <p:sldId id="342" r:id="rId9"/>
    <p:sldId id="343" r:id="rId10"/>
    <p:sldId id="344" r:id="rId11"/>
    <p:sldId id="333" r:id="rId12"/>
    <p:sldId id="280" r:id="rId13"/>
    <p:sldId id="310" r:id="rId14"/>
    <p:sldId id="281" r:id="rId15"/>
    <p:sldId id="299" r:id="rId16"/>
    <p:sldId id="315" r:id="rId17"/>
    <p:sldId id="337" r:id="rId18"/>
    <p:sldId id="309" r:id="rId19"/>
    <p:sldId id="335" r:id="rId20"/>
    <p:sldId id="339" r:id="rId21"/>
    <p:sldId id="319" r:id="rId22"/>
    <p:sldId id="321" r:id="rId23"/>
    <p:sldId id="322" r:id="rId24"/>
    <p:sldId id="324" r:id="rId25"/>
    <p:sldId id="325" r:id="rId26"/>
    <p:sldId id="326" r:id="rId27"/>
    <p:sldId id="327" r:id="rId28"/>
    <p:sldId id="328" r:id="rId29"/>
    <p:sldId id="368" r:id="rId30"/>
    <p:sldId id="366" r:id="rId31"/>
    <p:sldId id="261" r:id="rId32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09.03.2023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09.03.2023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163293\Downloads\Metodika_2016_Metodicky-pokyn-CHJ-c-3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Úvod do managementu veřejné správy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1"/>
            <a:ext cx="6987645" cy="2616199"/>
          </a:xfrm>
        </p:spPr>
        <p:txBody>
          <a:bodyPr/>
          <a:lstStyle/>
          <a:p>
            <a:r>
              <a:rPr lang="cs-CZ" sz="2400" dirty="0"/>
              <a:t>Management  veřejné správy – N</a:t>
            </a:r>
            <a:r>
              <a:rPr lang="en-US" sz="2400" dirty="0"/>
              <a:t>VV</a:t>
            </a:r>
            <a:r>
              <a:rPr lang="cs-CZ" sz="2400" dirty="0"/>
              <a:t>0</a:t>
            </a:r>
            <a:r>
              <a:rPr lang="en-US" sz="2400" dirty="0"/>
              <a:t>1</a:t>
            </a:r>
            <a:r>
              <a:rPr lang="cs-CZ" sz="2400" dirty="0"/>
              <a:t>Zk</a:t>
            </a:r>
            <a:br>
              <a:rPr lang="cs-CZ" sz="2400" dirty="0"/>
            </a:br>
            <a:endParaRPr lang="cs-CZ" sz="2400" dirty="0"/>
          </a:p>
          <a:p>
            <a:r>
              <a:rPr lang="en-US"/>
              <a:t>doc. </a:t>
            </a:r>
            <a:r>
              <a:rPr lang="cs-CZ" dirty="0"/>
              <a:t>Ing. Eva Tomášková, Ph.D.</a:t>
            </a:r>
          </a:p>
          <a:p>
            <a:r>
              <a:rPr lang="cs-CZ" dirty="0"/>
              <a:t> </a:t>
            </a:r>
          </a:p>
          <a:p>
            <a:r>
              <a:rPr lang="cs-CZ" sz="1400" dirty="0"/>
              <a:t>Využito podkladů JUDr. Johana </a:t>
            </a:r>
            <a:r>
              <a:rPr lang="cs-CZ" sz="1400" dirty="0" err="1"/>
              <a:t>Schweigla</a:t>
            </a:r>
            <a:r>
              <a:rPr lang="cs-CZ" sz="1400" dirty="0"/>
              <a:t>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Uspořádání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810512"/>
            <a:ext cx="10018713" cy="4158641"/>
          </a:xfrm>
        </p:spPr>
        <p:txBody>
          <a:bodyPr>
            <a:normAutofit fontScale="92500" lnSpcReduction="10000"/>
          </a:bodyPr>
          <a:lstStyle/>
          <a:p>
            <a:endParaRPr lang="cs-CZ" altLang="cs-CZ" sz="3200" dirty="0"/>
          </a:p>
          <a:p>
            <a:r>
              <a:rPr lang="cs-CZ" sz="3200" dirty="0"/>
              <a:t>Tři základní systémy uspořádání: </a:t>
            </a:r>
          </a:p>
          <a:p>
            <a:r>
              <a:rPr lang="cs-CZ" sz="3200" b="1" dirty="0" err="1"/>
              <a:t>Anglo</a:t>
            </a:r>
            <a:r>
              <a:rPr lang="cs-CZ" sz="3200" b="1" dirty="0"/>
              <a:t>-americký systém </a:t>
            </a:r>
            <a:r>
              <a:rPr lang="cs-CZ" sz="3200" dirty="0"/>
              <a:t>– na místní úrovni jen samospráva</a:t>
            </a:r>
          </a:p>
          <a:p>
            <a:r>
              <a:rPr lang="cs-CZ" sz="3200" b="1" dirty="0"/>
              <a:t>Francouzský systém </a:t>
            </a:r>
            <a:r>
              <a:rPr lang="cs-CZ" sz="3200" dirty="0"/>
              <a:t>– na místní úrovni odděleně samospráva i místní státní správa </a:t>
            </a:r>
          </a:p>
          <a:p>
            <a:r>
              <a:rPr lang="cs-CZ" sz="3200" b="1" dirty="0"/>
              <a:t>Smíšený systém </a:t>
            </a:r>
            <a:r>
              <a:rPr lang="cs-CZ" sz="3200" dirty="0"/>
              <a:t>– na místní úrovni samospráva a státní správa vykonávány společně (samostatná a přenesená působnost) - ČR</a:t>
            </a:r>
            <a:endParaRPr lang="cs-CZ" altLang="cs-CZ" sz="3200" dirty="0"/>
          </a:p>
          <a:p>
            <a:endParaRPr lang="cs-CZ" altLang="cs-CZ" sz="32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Vyberte si jakoukoli oblast veřejné správy, s níž máte zkušenost ať již jako zaměstnanci veřejné správy či jako příjemci veřejných služeb. Zkuste v několika větách shrnout Vaši zkušenost. Je pozitivní či negativní? Proč?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Tzv. byrokratické řízení</a:t>
            </a:r>
          </a:p>
          <a:p>
            <a:pPr lvl="1"/>
            <a:r>
              <a:rPr lang="cs-CZ" altLang="cs-CZ" sz="2400" dirty="0"/>
              <a:t>Klasický model managementu veřejné správy</a:t>
            </a:r>
          </a:p>
          <a:p>
            <a:pPr lvl="1"/>
            <a:r>
              <a:rPr lang="cs-CZ" altLang="cs-CZ" sz="2400" dirty="0"/>
              <a:t>Za autora pojmu „byrokracie“ považován Max Weber (1864-1920): pevná pravidla, jasné kompetence, princip hierarchického uspořádání, odborné vyškolení, atd.</a:t>
            </a:r>
          </a:p>
          <a:p>
            <a:pPr lvl="1"/>
            <a:r>
              <a:rPr lang="cs-CZ" altLang="cs-CZ" sz="2400" dirty="0"/>
              <a:t>Ve 20. letech 20. století se objevuje pojem </a:t>
            </a:r>
            <a:r>
              <a:rPr lang="cs-CZ" altLang="cs-CZ" sz="2400" i="1" dirty="0"/>
              <a:t>„</a:t>
            </a:r>
            <a:r>
              <a:rPr lang="cs-CZ" altLang="cs-CZ" sz="2400" i="1" dirty="0" err="1"/>
              <a:t>bureaucratic</a:t>
            </a:r>
            <a:r>
              <a:rPr lang="cs-CZ" altLang="cs-CZ" sz="2400" i="1" dirty="0"/>
              <a:t> management“</a:t>
            </a:r>
          </a:p>
          <a:p>
            <a:pPr lvl="1"/>
            <a:r>
              <a:rPr lang="cs-CZ" altLang="cs-CZ" sz="2400" dirty="0"/>
              <a:t>Kritika: údajný nehospodárnost, neefektivnost, pomalost</a:t>
            </a:r>
          </a:p>
          <a:p>
            <a:pPr lvl="1"/>
            <a:endParaRPr lang="cs-CZ" altLang="cs-CZ" sz="2400" dirty="0"/>
          </a:p>
          <a:p>
            <a:pPr lvl="1">
              <a:buNone/>
            </a:pPr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09928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New Public Management</a:t>
            </a:r>
          </a:p>
          <a:p>
            <a:pPr lvl="1"/>
            <a:r>
              <a:rPr lang="cs-CZ" altLang="cs-CZ" sz="2400" dirty="0"/>
              <a:t>VB, Australie, 80./90. léta 20.st.</a:t>
            </a:r>
          </a:p>
          <a:p>
            <a:pPr lvl="1"/>
            <a:r>
              <a:rPr lang="cs-CZ" altLang="cs-CZ" sz="2400" dirty="0"/>
              <a:t>Margaret Thatcherová,  zavádění tržních principů do veřejné správy</a:t>
            </a:r>
          </a:p>
          <a:p>
            <a:pPr lvl="1"/>
            <a:r>
              <a:rPr lang="cs-CZ" altLang="cs-CZ" sz="2400" dirty="0"/>
              <a:t>Globální rozpočet (flexibilní přidělování k jednotlivým položkám)</a:t>
            </a:r>
          </a:p>
          <a:p>
            <a:pPr lvl="1"/>
            <a:r>
              <a:rPr lang="cs-CZ" altLang="cs-CZ" sz="2400" dirty="0"/>
              <a:t>Snahy o:</a:t>
            </a:r>
          </a:p>
          <a:p>
            <a:pPr lvl="2"/>
            <a:r>
              <a:rPr lang="cs-CZ" altLang="cs-CZ" sz="2400" dirty="0"/>
              <a:t>Decentralizaci veřejné správy</a:t>
            </a:r>
          </a:p>
          <a:p>
            <a:pPr lvl="2"/>
            <a:r>
              <a:rPr lang="cs-CZ" altLang="cs-CZ" sz="2400" dirty="0"/>
              <a:t>Konkurenční prostředí</a:t>
            </a:r>
          </a:p>
          <a:p>
            <a:pPr lvl="2"/>
            <a:r>
              <a:rPr lang="cs-CZ" altLang="cs-CZ" sz="2400" dirty="0"/>
              <a:t>Snižování nákladů</a:t>
            </a:r>
          </a:p>
          <a:p>
            <a:pPr lvl="2"/>
            <a:r>
              <a:rPr lang="cs-CZ" altLang="cs-CZ" sz="2400" dirty="0"/>
              <a:t>Kontrola výstupů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Pár dalších pojmů ...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/>
              <a:t>New Public </a:t>
            </a:r>
            <a:r>
              <a:rPr lang="cs-CZ" altLang="cs-CZ" b="1" dirty="0" err="1"/>
              <a:t>Service</a:t>
            </a:r>
            <a:endParaRPr lang="cs-CZ" altLang="cs-CZ" b="1" dirty="0"/>
          </a:p>
          <a:p>
            <a:pPr lvl="1"/>
            <a:r>
              <a:rPr lang="cs-CZ" altLang="cs-CZ" sz="2400" dirty="0"/>
              <a:t>USA, reakce na NPM (kritika příliš tržního prostředí)</a:t>
            </a:r>
          </a:p>
          <a:p>
            <a:pPr lvl="1"/>
            <a:r>
              <a:rPr lang="cs-CZ" altLang="cs-CZ" sz="2400" dirty="0"/>
              <a:t>veřejná správa blíže občanům</a:t>
            </a:r>
          </a:p>
          <a:p>
            <a:pPr lvl="1"/>
            <a:r>
              <a:rPr lang="cs-CZ" altLang="cs-CZ" sz="2400" dirty="0"/>
              <a:t>nejedná se o určité principy řízení, ale obecný koncept veřejné správy</a:t>
            </a:r>
          </a:p>
          <a:p>
            <a:pPr lvl="1"/>
            <a:r>
              <a:rPr lang="cs-CZ" altLang="cs-CZ" sz="2400" dirty="0"/>
              <a:t>Tendence spíše „sloužit, než řídit“</a:t>
            </a:r>
          </a:p>
          <a:p>
            <a:pPr lvl="1">
              <a:buNone/>
            </a:pPr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50959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sz="2800" dirty="0"/>
              <a:t>Zauvažujte nad tím, jak dle Vašeho názoru vnímá veřejnou správu veřejnost  a proč.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41021329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0312"/>
            <a:ext cx="10018713" cy="1752599"/>
          </a:xfrm>
        </p:spPr>
        <p:txBody>
          <a:bodyPr/>
          <a:lstStyle/>
          <a:p>
            <a:pPr algn="l"/>
            <a:r>
              <a:rPr lang="cs-CZ" b="1" dirty="0" err="1"/>
              <a:t>Smart</a:t>
            </a:r>
            <a:r>
              <a:rPr lang="cs-CZ" b="1" dirty="0"/>
              <a:t> </a:t>
            </a:r>
            <a:r>
              <a:rPr lang="cs-CZ" b="1" dirty="0" err="1"/>
              <a:t>Administration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/>
              <a:t>Pojem se objevuje v EU v dokumentech z let 2007 – 2013</a:t>
            </a:r>
          </a:p>
          <a:p>
            <a:r>
              <a:rPr lang="cs-CZ" altLang="cs-CZ" dirty="0"/>
              <a:t>Snaha odpovídat podmínkám kontinentální Evropy</a:t>
            </a:r>
          </a:p>
          <a:p>
            <a:r>
              <a:rPr lang="cs-CZ" altLang="cs-CZ" dirty="0"/>
              <a:t>Cílem efektivní fungující veřejná správa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23758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b="1" dirty="0"/>
              <a:t>Směřování veřejné správy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2683" y="21902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7. července 2016 vláda schválila </a:t>
            </a:r>
            <a:r>
              <a:rPr lang="cs-CZ" b="1" dirty="0"/>
              <a:t>Metodický pokyn CHJ č. 3, kterým je Metodika veřejného nakupování: Naplňování principů 3E v praxi veřejného zadávání. </a:t>
            </a:r>
            <a:r>
              <a:rPr lang="cs-CZ" dirty="0"/>
              <a:t>Jedná se o dokument doporučujícího charakteru.</a:t>
            </a:r>
          </a:p>
          <a:p>
            <a:r>
              <a:rPr lang="cs-CZ" dirty="0"/>
              <a:t>Dokument představuje </a:t>
            </a:r>
            <a:r>
              <a:rPr lang="cs-CZ" b="1" dirty="0"/>
              <a:t>metodickou pomůcku ve vztahu k naplňování principů 3E v procesu veřejného zadávání. </a:t>
            </a:r>
            <a:r>
              <a:rPr lang="cs-CZ" dirty="0"/>
              <a:t>Rozpracovává principy upravené č. 320/2001 Sb., o finanční kontrole ve veřejné správě, ve znění pozdějších předpisů, jehož je Ministerstvo financí gestorem.</a:t>
            </a:r>
          </a:p>
          <a:p>
            <a:endParaRPr lang="cs-CZ" sz="1600" dirty="0"/>
          </a:p>
          <a:p>
            <a:endParaRPr lang="cs-CZ" alt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079992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277140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Povinnost zajistit </a:t>
            </a:r>
            <a:r>
              <a:rPr lang="cs-CZ" b="1" dirty="0"/>
              <a:t>hospodárný, efektivní a účelný </a:t>
            </a:r>
            <a:r>
              <a:rPr lang="cs-CZ" dirty="0"/>
              <a:t>výkon veřejné správy stanovuje zákon č. 320/2001 Sb., o finanční kontrole ve veřejné správě </a:t>
            </a:r>
          </a:p>
          <a:p>
            <a:r>
              <a:rPr lang="cs-CZ" dirty="0"/>
              <a:t>v § 4 uvádí, že hlavními cíli finanční kontroly je prověřovat:</a:t>
            </a:r>
          </a:p>
          <a:p>
            <a:pPr>
              <a:buNone/>
            </a:pPr>
            <a:r>
              <a:rPr lang="cs-CZ" dirty="0"/>
              <a:t>b. zajištění ochrany veřejných prostředků proti rizikům, nesrovnalostem nebo jiným nedostatkům způsobeným zejména porušením právních předpisů, </a:t>
            </a:r>
            <a:r>
              <a:rPr lang="cs-CZ" b="1" dirty="0"/>
              <a:t>nehospodárným, neúčelným a neefektivním </a:t>
            </a:r>
            <a:r>
              <a:rPr lang="cs-CZ" dirty="0"/>
              <a:t>nakládáním s veřejnými prostředky nebo trestnou činností</a:t>
            </a:r>
          </a:p>
          <a:p>
            <a:pPr>
              <a:buNone/>
            </a:pPr>
            <a:r>
              <a:rPr lang="cs-CZ" dirty="0"/>
              <a:t>d. </a:t>
            </a:r>
            <a:r>
              <a:rPr lang="cs-CZ" b="1" dirty="0"/>
              <a:t>hospodárný, efektivní a účelný výkon veřejné správy</a:t>
            </a:r>
            <a:r>
              <a:rPr lang="cs-CZ" dirty="0"/>
              <a:t>.</a:t>
            </a:r>
            <a:endParaRPr lang="cs-CZ" altLang="cs-CZ" dirty="0"/>
          </a:p>
          <a:p>
            <a:pPr>
              <a:buNone/>
            </a:pPr>
            <a:endParaRPr lang="cs-CZ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Principy účelnosti, hospodárnosti a efektivity zakotveny rovněž v zákoně č. 166/1993 Sb., o Nejvyšším kontrolním úřadu</a:t>
            </a:r>
          </a:p>
          <a:p>
            <a:endParaRPr lang="cs-CZ" dirty="0"/>
          </a:p>
          <a:p>
            <a:r>
              <a:rPr lang="cs-CZ" dirty="0"/>
              <a:t>v § 4 stanovuje, že </a:t>
            </a:r>
            <a:r>
              <a:rPr lang="cs-CZ" i="1" dirty="0"/>
              <a:t>„při kontrole Úřad prověřuje, zda kontrolované činnosti jsou v souladu s právními předpisy, přezkoumává jejich věcnou a formální správnost a posuzuje, zda jsou </a:t>
            </a:r>
            <a:r>
              <a:rPr lang="cs-CZ" b="1" i="1" dirty="0"/>
              <a:t>účelné, hospodárné a efektivní</a:t>
            </a:r>
            <a:r>
              <a:rPr lang="cs-CZ" i="1" dirty="0"/>
              <a:t>.“</a:t>
            </a:r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III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Ekonomické instituty a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/>
              <a:t>Ekonomické instituty vznikají často v důsledku lidského jednání</a:t>
            </a:r>
          </a:p>
          <a:p>
            <a:r>
              <a:rPr lang="cs-CZ" dirty="0"/>
              <a:t>Právo je teprve následně „dohání“ svojí regulací</a:t>
            </a:r>
          </a:p>
          <a:p>
            <a:endParaRPr lang="cs-CZ" dirty="0"/>
          </a:p>
          <a:p>
            <a:r>
              <a:rPr lang="cs-CZ" dirty="0"/>
              <a:t>Příkladem např. účetnictví a jeho faktický vznik dávno před tím, než začalo být regulováno právními normami</a:t>
            </a:r>
          </a:p>
          <a:p>
            <a:endParaRPr lang="cs-CZ" dirty="0"/>
          </a:p>
          <a:p>
            <a:r>
              <a:rPr lang="cs-CZ" dirty="0"/>
              <a:t>Regulace jako mantinely pro „živé“ ekonomické vztahy</a:t>
            </a:r>
          </a:p>
          <a:p>
            <a:r>
              <a:rPr lang="cs-CZ" dirty="0"/>
              <a:t>Vnímání ekonomické podstaty vztahů nutné pro chápání regulace 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4721457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/>
              <a:t>Požadavky hospodárnosti, efektivnosti a účelnosti lze nalézt i  v zákoně č. 218/2000 Sb., o rozpočtových pravidlech a o změně některých souvisejících zákonů</a:t>
            </a:r>
          </a:p>
          <a:p>
            <a:endParaRPr lang="cs-CZ" dirty="0"/>
          </a:p>
          <a:p>
            <a:r>
              <a:rPr lang="cs-CZ" dirty="0"/>
              <a:t>v § 39 stanovuje, že </a:t>
            </a:r>
            <a:r>
              <a:rPr lang="cs-CZ" i="1" dirty="0"/>
              <a:t>„správce kapitoly soustavně sleduje a vyhodnocuje </a:t>
            </a:r>
            <a:r>
              <a:rPr lang="cs-CZ" b="1" i="1" dirty="0"/>
              <a:t>hospodárnost, efektivnost a účelnost </a:t>
            </a:r>
            <a:r>
              <a:rPr lang="cs-CZ" i="1" dirty="0"/>
              <a:t>vynakládání výdajů ve své kapitole. Je-li zřizovatelem organizační složky státu nebo příspěvkové organizace nebo funkci zřizovatele vykonává, působí při jejím řízení k tomu, aby vynakládání výdajů bylo co nejhospodárnější, nejefektivnější a nejúčelnější“</a:t>
            </a:r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IV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56362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dirty="0"/>
              <a:t>Definice principů 3E je v odborné literatuře různá (často ne zcela jednoznačná)</a:t>
            </a:r>
          </a:p>
          <a:p>
            <a:r>
              <a:rPr lang="cs-CZ" dirty="0"/>
              <a:t>metodika pracuje s definicí pojmů převzatou přímo z nařízení Evropského Parlamentu a Rady, kterým se stanoví finanční pravidla o souhrnném rozpočtu Unie (</a:t>
            </a:r>
            <a:r>
              <a:rPr lang="pt-BR" dirty="0"/>
              <a:t>Nařízení (EU, EURATOM) č. 966/2012</a:t>
            </a:r>
            <a:r>
              <a:rPr lang="cs-CZ" dirty="0"/>
              <a:t>)</a:t>
            </a:r>
          </a:p>
          <a:p>
            <a:endParaRPr lang="cs-CZ" alt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177" y="4128064"/>
            <a:ext cx="3714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Účelnost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615440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/>
              <a:t>Účelnost (</a:t>
            </a:r>
            <a:r>
              <a:rPr lang="cs-CZ" b="1" u="sng" dirty="0" err="1"/>
              <a:t>Effectiveness</a:t>
            </a:r>
            <a:r>
              <a:rPr lang="cs-CZ" b="1" u="sng" dirty="0"/>
              <a:t>)</a:t>
            </a:r>
          </a:p>
          <a:p>
            <a:endParaRPr lang="cs-CZ" b="1" u="sng" dirty="0"/>
          </a:p>
          <a:p>
            <a:r>
              <a:rPr lang="cs-CZ" dirty="0"/>
              <a:t>Účelným nakládáním s veřejnými prostředky se rozumí, že dosažené </a:t>
            </a:r>
            <a:r>
              <a:rPr lang="cs-CZ" b="1" dirty="0"/>
              <a:t>výsledky odpovídají stanovené a prokázané potřebě</a:t>
            </a:r>
          </a:p>
          <a:p>
            <a:r>
              <a:rPr lang="cs-CZ" dirty="0"/>
              <a:t>jedná o naplnění cílů organizace, kvůli kterým daná potřeba vznikla</a:t>
            </a:r>
          </a:p>
          <a:p>
            <a:r>
              <a:rPr lang="cs-CZ" dirty="0"/>
              <a:t>účelnost se váže na to, jak užitečná (přínosná) je daná veřejná zakázka ve vztahu k dosažení požadovaných výsledků, tedy naplnění cílů organizace. </a:t>
            </a:r>
          </a:p>
          <a:p>
            <a:r>
              <a:rPr lang="cs-CZ" dirty="0"/>
              <a:t>v praxi veřejného nakupování se tedy primárně jedná o to, </a:t>
            </a:r>
            <a:r>
              <a:rPr lang="cs-CZ" b="1" dirty="0"/>
              <a:t>jestli je poptávána správná věc (zboží či služba)</a:t>
            </a:r>
            <a:endParaRPr lang="cs-CZ" altLang="cs-CZ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Hospodárnost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73460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/>
              <a:t>Hospodárnost (</a:t>
            </a:r>
            <a:r>
              <a:rPr lang="cs-CZ" b="1" u="sng" dirty="0" err="1"/>
              <a:t>Economy</a:t>
            </a:r>
            <a:r>
              <a:rPr lang="cs-CZ" b="1" u="sng" dirty="0"/>
              <a:t>)</a:t>
            </a:r>
          </a:p>
          <a:p>
            <a:r>
              <a:rPr lang="cs-CZ" dirty="0"/>
              <a:t>Hospodárným nakládáním s veřejnými prostředky se rozumí, že zdroje jsou k dispozici ve správnou dobu, v dostatečném množství, v přiměřené kvalitě a za co nejvýhodnější cenu</a:t>
            </a:r>
          </a:p>
          <a:p>
            <a:endParaRPr lang="cs-CZ" dirty="0"/>
          </a:p>
          <a:p>
            <a:r>
              <a:rPr lang="cs-CZ" dirty="0"/>
              <a:t>jedná se o minimalizaci nákladů na zdroje použité k dosažení plánovaných výkonů nebo výstupů nějaké činnosti při zohlednění řádné kvality takových výstupů nebo výkonů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27725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- Efektivita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5795" y="1344168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/>
              <a:t>Efektivita/účinnost (</a:t>
            </a:r>
            <a:r>
              <a:rPr lang="cs-CZ" b="1" u="sng" dirty="0" err="1"/>
              <a:t>Efficiency</a:t>
            </a:r>
            <a:r>
              <a:rPr lang="cs-CZ" b="1" u="sng" dirty="0"/>
              <a:t>)</a:t>
            </a:r>
          </a:p>
          <a:p>
            <a:r>
              <a:rPr lang="cs-CZ" dirty="0"/>
              <a:t>Efektivním nakládáním s veřejnými prostředky se rozumí, že je dosahováno co nejlepšího vztahu mezi použitými prostředky a dosaženými výsledky.</a:t>
            </a:r>
          </a:p>
          <a:p>
            <a:endParaRPr lang="cs-CZ" dirty="0"/>
          </a:p>
          <a:p>
            <a:r>
              <a:rPr lang="cs-CZ" dirty="0"/>
              <a:t>Jedná o maximalizaci přínosů, kterých lze vynaložením veřejných prostředků dosáhnout. Efektivita se váže na to, jak byla daná potřeba zajištěna.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/>
              <a:t>Principy 3 E – Celkový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688884"/>
            <a:ext cx="5968049" cy="4346156"/>
          </a:xfrm>
        </p:spPr>
        <p:txBody>
          <a:bodyPr anchor="t">
            <a:noAutofit/>
          </a:bodyPr>
          <a:lstStyle/>
          <a:p>
            <a:r>
              <a:rPr lang="cs-CZ" dirty="0"/>
              <a:t>Dodržování principů 3E by mělo být vždy </a:t>
            </a:r>
            <a:r>
              <a:rPr lang="cs-CZ" b="1" dirty="0"/>
              <a:t>posuzováno jako celek, nikoliv jako jednotlivé dílčí aspekty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Optimum je tedy dosaženo pouze při uplatnění všech tří principů současně.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Metodický pokyn CHJ č. 3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4767" y="1572768"/>
            <a:ext cx="4949428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87715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sz="2800" dirty="0"/>
              <a:t>Aplikace principů 3E v praxi - zkuste v několika větách shrnout Vaši zkušenost. Je pozitivní či negativní? Proč?</a:t>
            </a:r>
          </a:p>
          <a:p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7305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Kerlinová</a:t>
            </a:r>
            <a:r>
              <a:rPr lang="cs-CZ" dirty="0"/>
              <a:t>, A. a Tomášková, E. Management veřejné správy, 2014.</a:t>
            </a:r>
          </a:p>
          <a:p>
            <a:r>
              <a:rPr lang="cs-CZ" dirty="0"/>
              <a:t>Metodika veřejného nakupování Naplňování principů 3E v praxi veřejného zadávání. Dostupné z: </a:t>
            </a:r>
            <a:r>
              <a:rPr lang="cs-CZ" dirty="0">
                <a:hlinkClick r:id="rId2"/>
              </a:rPr>
              <a:t>Metodika_2016_Metodicky-pokyn-CHJ-c-3.pdf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Ing. Eva Tomášková, Ph.D.</a:t>
            </a:r>
          </a:p>
          <a:p>
            <a:pPr marL="0" indent="0" algn="r">
              <a:buNone/>
            </a:pPr>
            <a:r>
              <a:rPr lang="cs-CZ" sz="1800" i="1" dirty="0"/>
              <a:t>Eva.Tomaskova@law.muni.cz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98704"/>
            <a:ext cx="10018713" cy="1267967"/>
          </a:xfrm>
        </p:spPr>
        <p:txBody>
          <a:bodyPr/>
          <a:lstStyle/>
          <a:p>
            <a:pPr algn="l"/>
            <a:r>
              <a:rPr lang="cs-CZ" b="1" dirty="0"/>
              <a:t>Prostředí veřejného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Statky</a:t>
            </a:r>
            <a:r>
              <a:rPr lang="cs-CZ" sz="2800" dirty="0"/>
              <a:t> – zboží (produkty) a služby</a:t>
            </a:r>
          </a:p>
          <a:p>
            <a:r>
              <a:rPr lang="cs-CZ" sz="2800" b="1" dirty="0"/>
              <a:t>Volné zdroje </a:t>
            </a:r>
            <a:r>
              <a:rPr lang="cs-CZ" sz="2800" dirty="0"/>
              <a:t>– zdroje, které jsou využívány bezplatně (většinou ve veřejném vlastnictví, výjimečně v soukromém)</a:t>
            </a:r>
          </a:p>
          <a:p>
            <a:r>
              <a:rPr lang="cs-CZ" sz="2800" dirty="0"/>
              <a:t>Pokud jsou „vzácné“ zájemci si navzájem konkurují</a:t>
            </a:r>
          </a:p>
          <a:p>
            <a:r>
              <a:rPr lang="cs-CZ" sz="2800" dirty="0"/>
              <a:t>Soukromí vlastník „vtělí“ vzácnost do ceny</a:t>
            </a:r>
          </a:p>
          <a:p>
            <a:r>
              <a:rPr lang="cs-CZ" sz="2800" dirty="0"/>
              <a:t>Pro veřejného vlastníka to může být více problematické (nepřináší-li užívání mimořádné náklady)</a:t>
            </a:r>
          </a:p>
          <a:p>
            <a:pPr lvl="1"/>
            <a:r>
              <a:rPr lang="cs-CZ" dirty="0"/>
              <a:t>např. parkování na soukromém pozemku vs. obecním pozemku</a:t>
            </a:r>
          </a:p>
          <a:p>
            <a:pPr lvl="1"/>
            <a:endParaRPr lang="cs-CZ" dirty="0"/>
          </a:p>
          <a:p>
            <a:r>
              <a:rPr lang="cs-CZ" sz="2800" dirty="0"/>
              <a:t>Volnost zdroje obvykle vede k jeho nedostatku</a:t>
            </a:r>
          </a:p>
          <a:p>
            <a:pPr lvl="1"/>
            <a:r>
              <a:rPr lang="cs-CZ" dirty="0"/>
              <a:t>parkování na obecním pozemku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Několik pojmů na úvod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920240"/>
            <a:ext cx="10018713" cy="4484993"/>
          </a:xfrm>
        </p:spPr>
        <p:txBody>
          <a:bodyPr>
            <a:normAutofit/>
          </a:bodyPr>
          <a:lstStyle/>
          <a:p>
            <a:r>
              <a:rPr lang="cs-CZ" sz="2800" b="1" dirty="0"/>
              <a:t>Soukromé statky </a:t>
            </a:r>
            <a:r>
              <a:rPr lang="cs-CZ" dirty="0"/>
              <a:t>– jejich spotřeba je zpoplatněna, rozhoduje se o nich soukromou volbou</a:t>
            </a:r>
          </a:p>
          <a:p>
            <a:r>
              <a:rPr lang="cs-CZ" sz="2800" b="1" dirty="0"/>
              <a:t>Veřejné statky </a:t>
            </a:r>
            <a:r>
              <a:rPr lang="cs-CZ" dirty="0"/>
              <a:t>– nejsou přímo zpoplatněny, z podstaty jsou  nabízeny bezplatně, rozhoduje se o nich veřejnou volbou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Tržní mechanismus 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/>
              <a:t>Interakce mezi subjekty trhu</a:t>
            </a:r>
          </a:p>
          <a:p>
            <a:r>
              <a:rPr lang="cs-CZ" sz="3200" dirty="0"/>
              <a:t>Nabízejí – poptávající</a:t>
            </a:r>
          </a:p>
          <a:p>
            <a:r>
              <a:rPr lang="cs-CZ" sz="3200" dirty="0"/>
              <a:t>Usilování o uspokojování potřeb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 err="1"/>
              <a:t>Friedman</a:t>
            </a:r>
            <a:r>
              <a:rPr lang="cs-CZ" sz="3200" dirty="0"/>
              <a:t> (L.E. </a:t>
            </a:r>
            <a:r>
              <a:rPr lang="cs-CZ" sz="3200" dirty="0" err="1"/>
              <a:t>Read</a:t>
            </a:r>
            <a:r>
              <a:rPr lang="cs-CZ" sz="3200" dirty="0"/>
              <a:t>)</a:t>
            </a:r>
          </a:p>
          <a:p>
            <a:r>
              <a:rPr lang="cs-CZ" sz="3200" dirty="0"/>
              <a:t>I, </a:t>
            </a:r>
            <a:r>
              <a:rPr lang="cs-CZ" sz="3200" dirty="0" err="1"/>
              <a:t>Pencil</a:t>
            </a:r>
            <a:endParaRPr lang="cs-CZ" sz="28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https://www.youtube.com/watch?v=QJ4Z9iYA2F0</a:t>
            </a:r>
            <a:endParaRPr lang="cs-CZ" dirty="0"/>
          </a:p>
          <a:p>
            <a:r>
              <a:rPr lang="cs-CZ" dirty="0"/>
              <a:t>13:20 – 16:05</a:t>
            </a:r>
          </a:p>
        </p:txBody>
      </p:sp>
    </p:spTree>
    <p:extLst>
      <p:ext uri="{BB962C8B-B14F-4D97-AF65-F5344CB8AC3E}">
        <p14:creationId xmlns:p14="http://schemas.microsoft.com/office/powerpoint/2010/main" val="2044979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/>
              <a:t>Tržní mechanismus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/>
              <a:t>Tržní mechanismus</a:t>
            </a:r>
          </a:p>
          <a:p>
            <a:pPr lvl="1"/>
            <a:r>
              <a:rPr lang="cs-CZ" sz="2800" dirty="0"/>
              <a:t>Nabídka</a:t>
            </a:r>
          </a:p>
          <a:p>
            <a:pPr lvl="1"/>
            <a:r>
              <a:rPr lang="cs-CZ" sz="2800" dirty="0"/>
              <a:t>Poptávka</a:t>
            </a:r>
          </a:p>
          <a:p>
            <a:pPr lvl="1"/>
            <a:r>
              <a:rPr lang="cs-CZ" sz="2800" dirty="0"/>
              <a:t>Cena</a:t>
            </a:r>
          </a:p>
          <a:p>
            <a:endParaRPr lang="cs-CZ" sz="32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86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/>
              <a:t>Soukromý sektor – veřejný sektor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Soukromý sektor</a:t>
            </a:r>
          </a:p>
          <a:p>
            <a:pPr lvl="1"/>
            <a:r>
              <a:rPr lang="cs-CZ" sz="2400" dirty="0"/>
              <a:t>Subjekty, které primárně sledují vlastní ekonomické zájmy</a:t>
            </a:r>
          </a:p>
          <a:p>
            <a:pPr lvl="1"/>
            <a:r>
              <a:rPr lang="cs-CZ" sz="2400" dirty="0"/>
              <a:t>Soukromé společnosti, jednotlivci</a:t>
            </a:r>
          </a:p>
          <a:p>
            <a:pPr lvl="1"/>
            <a:r>
              <a:rPr lang="cs-CZ" sz="2400" dirty="0"/>
              <a:t>„neviditelná ruka trhu“ – A. Smith</a:t>
            </a:r>
          </a:p>
          <a:p>
            <a:pPr lvl="1"/>
            <a:endParaRPr lang="cs-CZ" sz="2400" dirty="0"/>
          </a:p>
          <a:p>
            <a:r>
              <a:rPr lang="cs-CZ" dirty="0"/>
              <a:t>Veřejný sektor</a:t>
            </a:r>
          </a:p>
          <a:p>
            <a:pPr lvl="1"/>
            <a:r>
              <a:rPr lang="cs-CZ" sz="2400" dirty="0"/>
              <a:t>Hlavním kritériem není „zisk“, činnost ve veřejném zájmu</a:t>
            </a:r>
          </a:p>
          <a:p>
            <a:pPr lvl="1"/>
            <a:r>
              <a:rPr lang="cs-CZ" sz="2400" dirty="0"/>
              <a:t>Financování z veřejných rozpočtů</a:t>
            </a:r>
          </a:p>
          <a:p>
            <a:pPr lvl="1"/>
            <a:r>
              <a:rPr lang="cs-CZ" sz="2400" dirty="0"/>
              <a:t>Řízen  a spravován veřejnou správou</a:t>
            </a:r>
          </a:p>
          <a:p>
            <a:pPr lvl="1"/>
            <a:r>
              <a:rPr lang="cs-CZ" sz="2400" dirty="0"/>
              <a:t>Větší či menší míra veřejné kontroly</a:t>
            </a:r>
          </a:p>
          <a:p>
            <a:pPr lvl="1"/>
            <a:endParaRPr lang="cs-CZ" sz="2400" dirty="0"/>
          </a:p>
          <a:p>
            <a:pPr lvl="2"/>
            <a:endParaRPr lang="cs-CZ" sz="2400" dirty="0"/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422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Role státu a veřejné finance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/>
              <a:t>Různé stupně mezi minimálním státem (stát „noční hlídač“) a sociálním státem (</a:t>
            </a:r>
            <a:r>
              <a:rPr lang="cs-CZ" sz="2800" dirty="0" err="1"/>
              <a:t>welfare</a:t>
            </a:r>
            <a:r>
              <a:rPr lang="cs-CZ" sz="2800" dirty="0"/>
              <a:t> </a:t>
            </a:r>
            <a:r>
              <a:rPr lang="cs-CZ" sz="2800" dirty="0" err="1"/>
              <a:t>state</a:t>
            </a:r>
            <a:r>
              <a:rPr lang="cs-CZ" sz="2800" dirty="0"/>
              <a:t>)</a:t>
            </a:r>
          </a:p>
          <a:p>
            <a:r>
              <a:rPr lang="cs-CZ" sz="2800" dirty="0"/>
              <a:t>S rostoucími státním výdaji (přerozdělováním) roste i potřeba státu získávat více peněžních prostředků</a:t>
            </a:r>
          </a:p>
          <a:p>
            <a:r>
              <a:rPr lang="cs-CZ" sz="2800" dirty="0"/>
              <a:t>Financování schodkových rozpočtů zejména prostřednictvím emise veřejných dluhopisů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35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Veřejná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 lnSpcReduction="10000"/>
          </a:bodyPr>
          <a:lstStyle/>
          <a:p>
            <a:endParaRPr lang="cs-CZ" altLang="cs-CZ" sz="3200" dirty="0"/>
          </a:p>
          <a:p>
            <a:r>
              <a:rPr lang="cs-CZ" altLang="cs-CZ" sz="3200" dirty="0"/>
              <a:t>Klíčové znaky:</a:t>
            </a:r>
          </a:p>
          <a:p>
            <a:pPr lvl="1"/>
            <a:r>
              <a:rPr lang="cs-CZ" altLang="cs-CZ" sz="2800" dirty="0"/>
              <a:t>Veřejné služby</a:t>
            </a:r>
          </a:p>
          <a:p>
            <a:pPr lvl="1"/>
            <a:r>
              <a:rPr lang="cs-CZ" altLang="cs-CZ" sz="2800" dirty="0"/>
              <a:t>Veřejné záležitosti</a:t>
            </a:r>
          </a:p>
          <a:p>
            <a:pPr lvl="1"/>
            <a:r>
              <a:rPr lang="cs-CZ" altLang="cs-CZ" sz="2800" dirty="0"/>
              <a:t>Veřejný zájem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/>
              <a:t>Absence „tržních principů“ v činnosti veřejné správy?</a:t>
            </a:r>
          </a:p>
          <a:p>
            <a:endParaRPr lang="cs-CZ" altLang="cs-CZ" sz="3200" dirty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Zdroj: </a:t>
            </a:r>
            <a:r>
              <a:rPr lang="cs-CZ" sz="1400" dirty="0" err="1"/>
              <a:t>Kerlinová</a:t>
            </a:r>
            <a:r>
              <a:rPr lang="cs-CZ" sz="1400" dirty="0"/>
              <a:t>, A., 2015</a:t>
            </a:r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2" ma:contentTypeDescription="Vytvoří nový dokument" ma:contentTypeScope="" ma:versionID="d547e69c8c0a6e89b0e84eeef19463a7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63a2f46773f78f9dfb55148278c4e1d8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502B0B-F8A2-4B61-98DD-B8AD1E646F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6B25ED-7E00-464C-BCF1-260C8908D2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A32B5B-3F4F-48E7-B23A-790DA0E307D1}">
  <ds:schemaRefs>
    <ds:schemaRef ds:uri="http://purl.org/dc/terms/"/>
    <ds:schemaRef ds:uri="e251ee69-b189-4fdc-8ba3-2e78a89a3814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1435</Words>
  <Application>Microsoft Office PowerPoint</Application>
  <PresentationFormat>Širokoúhlá obrazovka</PresentationFormat>
  <Paragraphs>178</Paragraphs>
  <Slides>28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Corbel</vt:lpstr>
      <vt:lpstr>Paralaxa</vt:lpstr>
      <vt:lpstr>Úvod do managementu veřejné správy</vt:lpstr>
      <vt:lpstr>Ekonomické instituty a právo</vt:lpstr>
      <vt:lpstr>Prostředí veřejného sektoru</vt:lpstr>
      <vt:lpstr>Několik pojmů na úvod </vt:lpstr>
      <vt:lpstr>Tržní mechanismus I </vt:lpstr>
      <vt:lpstr>Tržní mechanismus II</vt:lpstr>
      <vt:lpstr>Soukromý sektor – veřejný sektor</vt:lpstr>
      <vt:lpstr>Role státu a veřejné finance </vt:lpstr>
      <vt:lpstr>Veřejná správa</vt:lpstr>
      <vt:lpstr>Uspořádání veřejné správy</vt:lpstr>
      <vt:lpstr>Úkol 1</vt:lpstr>
      <vt:lpstr>Pár dalších pojmů ...</vt:lpstr>
      <vt:lpstr>Pár dalších pojmů ...</vt:lpstr>
      <vt:lpstr>Pár dalších pojmů ...</vt:lpstr>
      <vt:lpstr>Úkol 2</vt:lpstr>
      <vt:lpstr>Smart Administration </vt:lpstr>
      <vt:lpstr>Směřování veřejné správy I</vt:lpstr>
      <vt:lpstr>Prezentace aplikace PowerPoint</vt:lpstr>
      <vt:lpstr>Prezentace aplikace PowerPoint</vt:lpstr>
      <vt:lpstr>Prezentace aplikace PowerPoint</vt:lpstr>
      <vt:lpstr>Principy 3 E</vt:lpstr>
      <vt:lpstr>Principy 3 E - Účelnost</vt:lpstr>
      <vt:lpstr>Principy 3 E - Hospodárnost</vt:lpstr>
      <vt:lpstr>Principy 3 E - Efektivita</vt:lpstr>
      <vt:lpstr>Principy 3 E – Celkový pohled</vt:lpstr>
      <vt:lpstr>Úkol 3</vt:lpstr>
      <vt:lpstr>Doporučená literatura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Eva Tomášková</cp:lastModifiedBy>
  <cp:revision>192</cp:revision>
  <cp:lastPrinted>2019-02-15T14:49:54Z</cp:lastPrinted>
  <dcterms:created xsi:type="dcterms:W3CDTF">2016-10-17T17:38:14Z</dcterms:created>
  <dcterms:modified xsi:type="dcterms:W3CDTF">2023-03-09T21:35:39Z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0x010100DEA37E93C4DA3442BC9B5879976E27A0</vt:lpwstr>
  </property>
</Properties>
</file>