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sldIdLst>
    <p:sldId id="256" r:id="rId5"/>
    <p:sldId id="257" r:id="rId6"/>
    <p:sldId id="258" r:id="rId7"/>
    <p:sldId id="261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366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399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B30358A-E16A-400E-AEB6-467F36EE555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535161-4ABD-478F-A84A-863B9363040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64D38-765D-46D8-AA72-FDF430D8F7B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12F4A-2977-4DE1-B60F-FE687757A00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6BC96-AC75-4394-95FA-EC47880C0A3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FF898-931D-437D-932D-3FD819812C1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ADAAD-71F5-4A1A-AF01-C565B123EB4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B7418-A11A-414D-9653-EDB4F3DA2CF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9A74F-2820-44F3-AA23-23BD7D7886A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02A09-31CB-4233-8F0C-4CF1F630B0B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C8D48-AD18-4764-A1E3-3CC0F22B369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cs-CZ" altLang="cs-CZ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4642971-720F-460E-B7F0-29DB2E9EF55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zp.cz/C1257458002F0DC7/cz/ceska_republika_2030/$FILE/OUR_Strategicky_ramec_20181015.pdf.002.002.pdf" TargetMode="External"/><Relationship Id="rId2" Type="http://schemas.openxmlformats.org/officeDocument/2006/relationships/hyperlink" Target="https://www.dataplan.info/img_upload/7bdb1584e3b8a53d337518d988763f8d/cz-strategicky-ramec-rozvoje-verejne-spravy-2014-2020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plan.info/img_upload/7bdb1584e3b8a53d337518d988763f8d/cz-strategicky-ramec-rozvoje-verejne-spravy-2014-2020.pdf" TargetMode="External"/><Relationship Id="rId2" Type="http://schemas.openxmlformats.org/officeDocument/2006/relationships/hyperlink" Target="https://www.mzp.cz/C1257458002F0DC7/cz/ceska_republika_2030/$FILE/OUR_Strategicky_ramec_20181015.pdf.002.002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 ve veřejné správě</a:t>
            </a:r>
          </a:p>
        </p:txBody>
      </p:sp>
      <p:sp>
        <p:nvSpPr>
          <p:cNvPr id="3075" name="Rectangle 3"/>
          <p:cNvSpPr txBox="1">
            <a:spLocks noChangeArrowheads="1"/>
          </p:cNvSpPr>
          <p:nvPr/>
        </p:nvSpPr>
        <p:spPr bwMode="auto">
          <a:xfrm>
            <a:off x="1600200" y="4191000"/>
            <a:ext cx="64008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900" b="1"/>
              <a:t>Ing. Eva Tomášková, Ph.D.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cs-CZ" altLang="cs-CZ" sz="1700" b="1"/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/>
              <a:t>Katedra finančního práva a národního hospodářství</a:t>
            </a:r>
          </a:p>
          <a:p>
            <a:pPr algn="r" eaLnBrk="1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cs-CZ" altLang="cs-CZ" sz="1500" b="1"/>
              <a:t>Eva.Tomaskova@law.muni.cz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Model strategického managementu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914400" y="1752600"/>
          <a:ext cx="3343275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3" imgW="3934919" imgH="3826933" progId="">
                  <p:embed/>
                </p:oleObj>
              </mc:Choice>
              <mc:Fallback>
                <p:oleObj r:id="rId3" imgW="3934919" imgH="3826933" progId="">
                  <p:embed/>
                  <p:pic>
                    <p:nvPicPr>
                      <p:cNvPr id="122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3343275" cy="325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5105400" y="1676400"/>
          <a:ext cx="3295650" cy="381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5" imgW="3916993" imgH="4546803" progId="">
                  <p:embed/>
                </p:oleObj>
              </mc:Choice>
              <mc:Fallback>
                <p:oleObj r:id="rId5" imgW="3916993" imgH="4546803" progId="">
                  <p:embed/>
                  <p:pic>
                    <p:nvPicPr>
                      <p:cNvPr id="122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76400"/>
                        <a:ext cx="3295650" cy="3819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10"/>
          <p:cNvSpPr txBox="1">
            <a:spLocks noChangeArrowheads="1"/>
          </p:cNvSpPr>
          <p:nvPr/>
        </p:nvSpPr>
        <p:spPr bwMode="auto">
          <a:xfrm>
            <a:off x="1295400" y="5410200"/>
            <a:ext cx="2428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Košťan a Šuleř (2002)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5181600" y="5486400"/>
            <a:ext cx="301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Keřkovský a Vykypěl (2002)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Odlišnosti veřejné správy z pohledu 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/>
              <a:t>Není problém se získáváním zákazníků, budováním postavení na trhu nebo tvorbou nového produktu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Vymezeny komplexnější cíle (nejen zisk a přežití)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Složitější definice vlastníků a spotřebitelů svých služeb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Větší omezení týkající se investičního kapitálu i svobody rozhodování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Hranice strategického rozhodování určovány více politickými podmínkami než stavem prostředí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Omezení a rizika modelu postaveném na SM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Podcenění přípravy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Součástí i finanční řízení, nutné silné vedení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Omezený výběr partnera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Zapojení občanů, veřejných institucí, soukromých firem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Automatická aplikace metod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Brát v úvahu specifika, stanovení cílů a priorit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Nedostatečná komunikace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Všechny zainteresované skupiny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Tři kroky k moderní, efektivní a výkonné veřejné správě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Dělat (vybrat a prosadit) „správné věci“</a:t>
            </a:r>
          </a:p>
          <a:p>
            <a:pPr eaLnBrk="1" hangingPunct="1"/>
            <a:r>
              <a:rPr lang="cs-CZ" altLang="cs-CZ" dirty="0"/>
              <a:t>Provádět tyto „správné věci“ správným způsobem</a:t>
            </a:r>
          </a:p>
          <a:p>
            <a:pPr eaLnBrk="1" hangingPunct="1"/>
            <a:r>
              <a:rPr lang="cs-CZ" altLang="cs-CZ" dirty="0"/>
              <a:t>Správně komunikovat s veřejností</a:t>
            </a:r>
          </a:p>
          <a:p>
            <a:pPr eaLnBrk="1" hangingPunct="1"/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/>
              <a:t>	</a:t>
            </a:r>
            <a:r>
              <a:rPr lang="cs-CZ" altLang="cs-CZ" dirty="0">
                <a:solidFill>
                  <a:srgbClr val="FF0000"/>
                </a:solidFill>
              </a:rPr>
              <a:t>Příklady, kde se tak neděje</a:t>
            </a:r>
          </a:p>
          <a:p>
            <a:pPr marL="0" indent="0" eaLnBrk="1" hangingPunct="1">
              <a:buNone/>
            </a:pPr>
            <a:endParaRPr lang="cs-CZ" altLang="cs-CZ" dirty="0"/>
          </a:p>
          <a:p>
            <a:pPr eaLnBrk="1" hangingPunct="1"/>
            <a:r>
              <a:rPr lang="cs-CZ" altLang="cs-CZ" dirty="0"/>
              <a:t>Strategie a strategický management = dělat správné věci</a:t>
            </a:r>
          </a:p>
          <a:p>
            <a:pPr eaLnBrk="1" hangingPunct="1"/>
            <a:endParaRPr lang="cs-CZ" altLang="cs-CZ" dirty="0"/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Smart Administration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219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„Efektivní veřejná správa a přátelské veřejné služby: Strategie realizace Smart </a:t>
            </a:r>
            <a:r>
              <a:rPr lang="cs-CZ" altLang="cs-CZ" sz="2800" dirty="0" err="1"/>
              <a:t>Administration</a:t>
            </a:r>
            <a:r>
              <a:rPr lang="cs-CZ" altLang="cs-CZ" sz="2800" dirty="0"/>
              <a:t> v období 2007 – 2015“</a:t>
            </a:r>
          </a:p>
          <a:p>
            <a:pPr lvl="1" eaLnBrk="1" hangingPunct="1">
              <a:defRPr/>
            </a:pPr>
            <a:r>
              <a:rPr lang="cs-CZ" altLang="cs-CZ" sz="2400" dirty="0"/>
              <a:t>Zhodnocuje současný stav strategického managementu ve veřejné správě v ČR</a:t>
            </a:r>
          </a:p>
          <a:p>
            <a:pPr lvl="2" eaLnBrk="1" hangingPunct="1">
              <a:defRPr/>
            </a:pPr>
            <a:r>
              <a:rPr lang="cs-CZ" altLang="cs-CZ" sz="2000" dirty="0"/>
              <a:t>Značně nevyhovující především v oblasti státní správy</a:t>
            </a:r>
          </a:p>
          <a:p>
            <a:pPr marL="914400" lvl="2" indent="0" eaLnBrk="1" hangingPunct="1">
              <a:buFont typeface="Wingdings" pitchFamily="2" charset="2"/>
              <a:buNone/>
              <a:defRPr/>
            </a:pPr>
            <a:r>
              <a:rPr lang="cs-CZ" altLang="cs-CZ" sz="1600" dirty="0"/>
              <a:t>Dokument </a:t>
            </a:r>
            <a:r>
              <a:rPr lang="cs-CZ" sz="1600" dirty="0"/>
              <a:t>EFEKTIVNÍ VEŘEJNÁ SPRÁVA A PŘÁTELSKÉ VEŘEJNÉ SLUŽBY</a:t>
            </a:r>
            <a:endParaRPr lang="cs-CZ" altLang="cs-CZ" sz="1600" dirty="0"/>
          </a:p>
          <a:p>
            <a:pPr lvl="2" eaLnBrk="1" hangingPunct="1">
              <a:defRPr/>
            </a:pPr>
            <a:endParaRPr lang="cs-CZ" altLang="cs-CZ" sz="1200" dirty="0"/>
          </a:p>
          <a:p>
            <a:pPr eaLnBrk="1" hangingPunct="1">
              <a:defRPr/>
            </a:pPr>
            <a:r>
              <a:rPr lang="cs-CZ" sz="2800" dirty="0"/>
              <a:t>Strategický rámec rozvoje veřejné správy České republiky pro období 2014 – 2020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r>
              <a:rPr lang="cs-CZ" altLang="cs-CZ" sz="1600" dirty="0">
                <a:hlinkClick r:id="rId2"/>
              </a:rPr>
              <a:t>https://www.dataplan.info/img_upload/7bdb1584e3b8a53d337518d988763f8d/cz-strategicky-ramec-rozvoje-verejne-spravy-2014-2020.pdf</a:t>
            </a:r>
            <a:endParaRPr lang="cs-CZ" altLang="cs-CZ" sz="1600" dirty="0"/>
          </a:p>
          <a:p>
            <a:pPr eaLnBrk="1" hangingPunct="1">
              <a:defRPr/>
            </a:pPr>
            <a:r>
              <a:rPr lang="cs-CZ" sz="2800" dirty="0"/>
              <a:t>Strategický rámec Česká republika 2030 </a:t>
            </a:r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OUR_Strategicky_ramec_20181015.pdf.002.002.pdf (mzp.cz)</a:t>
            </a:r>
            <a:r>
              <a:rPr lang="cs-CZ" sz="1600" dirty="0"/>
              <a:t> </a:t>
            </a:r>
          </a:p>
          <a:p>
            <a:pPr marL="457200" lvl="1" indent="0" eaLnBrk="1" hangingPunct="1">
              <a:buFont typeface="Wingdings" pitchFamily="2" charset="2"/>
              <a:buNone/>
              <a:defRPr/>
            </a:pPr>
            <a:endParaRPr lang="cs-CZ" altLang="cs-CZ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Smart Administration – nedostatky SM ve veřejné správě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Neexistuje systém SM (hierarchie strategií a jejich implementace)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Neexistence všeobecně přijímané terminologie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Vytvořené dokumenty vykazují řadu metodologických nedostatků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Proces SM končí vytvořením dokumentu, který následně není implementován do praxe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Strategické dokumenty jsou ve většině případů vytvářeny bez vazby na rozpočty a rozpočtový proces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Dlouhodobý dokument, v němž by měla být definována komplexní představa o budoucnosti ekonomického, sociálního a environmentálního rozvoje obce</a:t>
            </a:r>
          </a:p>
          <a:p>
            <a:pPr eaLnBrk="1" hangingPunct="1"/>
            <a:r>
              <a:rPr lang="cs-CZ" altLang="cs-CZ"/>
              <a:t>Zpracování dobrovolnou záležitostí</a:t>
            </a:r>
          </a:p>
          <a:p>
            <a:pPr eaLnBrk="1" hangingPunct="1"/>
            <a:r>
              <a:rPr lang="cs-CZ" altLang="cs-CZ"/>
              <a:t>Neexistuje žádná konkrétní forma zpracování</a:t>
            </a:r>
          </a:p>
          <a:p>
            <a:pPr eaLnBrk="1" hangingPunct="1"/>
            <a:r>
              <a:rPr lang="cs-CZ" altLang="cs-CZ"/>
              <a:t>Odbor regionálního rozvoje obcí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Problémy dle pracovníků odboru rozvoje obcí: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Podceňování úlohy zastupiteli i veřejností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Neoblíbenost pojmu „plánování“ (raději „programování“)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Nedodržování doporučených metodik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Nebývá brán zřetel na mínění obyvatel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Nedodržování plánů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Neochota aktualizovat plán při změně vnějších podmínek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 v regionu či obci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2" cstate="print"/>
          <a:srcRect l="16776" t="23492" r="15685" b="45601"/>
          <a:stretch>
            <a:fillRect/>
          </a:stretch>
        </p:blipFill>
        <p:spPr bwMode="auto">
          <a:xfrm>
            <a:off x="1524000" y="1295400"/>
            <a:ext cx="624840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3" cstate="print"/>
          <a:srcRect l="18753" t="21008" r="18692" b="35471"/>
          <a:stretch>
            <a:fillRect/>
          </a:stretch>
        </p:blipFill>
        <p:spPr bwMode="auto">
          <a:xfrm>
            <a:off x="152400" y="3429000"/>
            <a:ext cx="46482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8"/>
          <p:cNvPicPr>
            <a:picLocks noChangeAspect="1" noChangeArrowheads="1"/>
          </p:cNvPicPr>
          <p:nvPr/>
        </p:nvPicPr>
        <p:blipFill>
          <a:blip r:embed="rId4" cstate="print"/>
          <a:srcRect l="16766" t="23492" r="16835" b="30507"/>
          <a:stretch>
            <a:fillRect/>
          </a:stretch>
        </p:blipFill>
        <p:spPr bwMode="auto">
          <a:xfrm>
            <a:off x="4572000" y="3589338"/>
            <a:ext cx="4572000" cy="253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2879725" y="6056313"/>
            <a:ext cx="287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Kutscherauer a kol. (2006)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Strategie ve veřejné správě – porovnání se soukromým sektorem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15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1509" name="Object 7"/>
          <p:cNvGraphicFramePr>
            <a:graphicFrameLocks noChangeAspect="1"/>
          </p:cNvGraphicFramePr>
          <p:nvPr/>
        </p:nvGraphicFramePr>
        <p:xfrm>
          <a:off x="1447800" y="1811338"/>
          <a:ext cx="6553200" cy="431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3" imgW="6872597" imgH="4532715" progId="">
                  <p:embed/>
                </p:oleObj>
              </mc:Choice>
              <mc:Fallback>
                <p:oleObj r:id="rId3" imgW="6872597" imgH="4532715" progId="">
                  <p:embed/>
                  <p:pic>
                    <p:nvPicPr>
                      <p:cNvPr id="2150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11338"/>
                        <a:ext cx="6553200" cy="431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Tři modely řízení veřejné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Byrokratické řízení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klasický model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New Public Management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součástí i strategický management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Smíšený model omezeného uplatňování manažerských přístupů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střední cesta, reakcí na byrokracii a zároveň na radikální systém NPM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založen na strategickém managementu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Strategie ve veřejné správě – porovnání se soukromým sektorem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33400" y="1600200"/>
          <a:ext cx="4038600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3" imgW="7052644" imgH="4892514" progId="">
                  <p:embed/>
                </p:oleObj>
              </mc:Choice>
              <mc:Fallback>
                <p:oleObj r:id="rId3" imgW="7052644" imgH="4892514" progId="">
                  <p:embed/>
                  <p:pic>
                    <p:nvPicPr>
                      <p:cNvPr id="225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4038600" cy="360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0" y="2157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572000" y="2286000"/>
          <a:ext cx="4038600" cy="361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r:id="rId5" imgW="7052644" imgH="4892514" progId="">
                  <p:embed/>
                </p:oleObj>
              </mc:Choice>
              <mc:Fallback>
                <p:oleObj r:id="rId5" imgW="7052644" imgH="4892514" progId="">
                  <p:embed/>
                  <p:pic>
                    <p:nvPicPr>
                      <p:cNvPr id="225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86000"/>
                        <a:ext cx="4038600" cy="3617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Aplikace SM ve veřejné správě - vlivy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cs-CZ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905000" y="1524000"/>
          <a:ext cx="5257800" cy="482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r:id="rId3" imgW="6526740" imgH="5986814" progId="">
                  <p:embed/>
                </p:oleObj>
              </mc:Choice>
              <mc:Fallback>
                <p:oleObj r:id="rId3" imgW="6526740" imgH="5986814" progId="">
                  <p:embed/>
                  <p:pic>
                    <p:nvPicPr>
                      <p:cNvPr id="235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5257800" cy="482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Strategické dokumenty v úřadech místní správy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Náhodně vybráno 30 měst a obcí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6x dokument nenalezen, 6x nalezen s obtížemi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Ve 3 případech nalezen jen Integrovaný plán rozvoje města (měl by navazovat na celkovou vizi a strategii města – 5 měst má vypracované oba dokumenty)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Obsahově a strukturou se dokumenty příliš neliší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Samostatná činnost úřadu ve většině strategických dokumentů není řešena (3 výjimky)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Není nalezeno naplňování přijaté strategie (1 výjimka)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Metody strategického managementu – SWOT, jinak nic (výjimka Vsetín – BSC, benchmarking, CAF)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Asistence externí organizace – 11x spolu s pracovníky úřadu, 9x pouze externí organizace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13BB7-0044-4F7F-9E62-95B2E0D0C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807DC3-CD70-4BA4-8C5A-EDAFA710C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Kerlinová</a:t>
            </a:r>
            <a:r>
              <a:rPr lang="cs-CZ" sz="2800" dirty="0"/>
              <a:t>, A. a Tomášková, E. Management veřejné správy, 2014.</a:t>
            </a:r>
          </a:p>
          <a:p>
            <a:r>
              <a:rPr lang="cs-CZ" sz="2800" dirty="0"/>
              <a:t>Strategický rámec Česká republika 2030. </a:t>
            </a:r>
            <a:r>
              <a:rPr lang="cs-CZ" sz="1800" dirty="0">
                <a:hlinkClick r:id="rId2"/>
              </a:rPr>
              <a:t>OUR_Strategicky_ramec_20181015.pdf.002.002.pdf (mzp.cz)</a:t>
            </a:r>
            <a:endParaRPr lang="cs-CZ" sz="1800" dirty="0"/>
          </a:p>
          <a:p>
            <a:pPr eaLnBrk="1" hangingPunct="1">
              <a:defRPr/>
            </a:pPr>
            <a:r>
              <a:rPr lang="cs-CZ" sz="2800" dirty="0"/>
              <a:t>Strategický rámec rozvoje veřejné správy České republiky pro období 2014 – 2020</a:t>
            </a:r>
          </a:p>
          <a:p>
            <a:pPr marL="457200" lvl="1" indent="0" eaLnBrk="1" hangingPunct="1">
              <a:buNone/>
              <a:defRPr/>
            </a:pPr>
            <a:r>
              <a:rPr lang="cs-CZ" altLang="cs-CZ" sz="1800" dirty="0">
                <a:hlinkClick r:id="rId3"/>
              </a:rPr>
              <a:t>https://www.dataplan.info/img_upload/7bdb1584e3b8a53d337518d988763f8d/cz-strategicky-ramec-rozvoje-verejne-spravy-2014-2020.pdf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43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 smíšeného modelu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Irsko a Nizozemí – největším problémem při aplikaci nepříjemných kroků je malá politická vůle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Irsko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/>
              <a:t>SMI (Strategic Management Iniciative) – principy: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Lepší kvalita poskytovaných služeb pro občany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Decentralizace rozhodovacích orgánů na regionální a místní správu (strategické plánování pro ekonomický rozvoj obce a kraje)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Redukce byrokracie a zjednodušení právních předpisů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Realizace systému výkonnostního managementu a rozvoje řízení lidských zdrojů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/>
              <a:t>Rozpočtová odpovědnost, v rámci které byl zaveden nový systém finančního managementu a kontrol veřejných výdajů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Původně vyvinut pro potřeby soukromého sektoru</a:t>
            </a:r>
          </a:p>
          <a:p>
            <a:pPr eaLnBrk="1" hangingPunct="1"/>
            <a:r>
              <a:rPr lang="cs-CZ" altLang="cs-CZ"/>
              <a:t>Udržování dlouhodobého souladu mezi posláním organizace, jejími dlouhodobými cíli a disponibilními zdroji a rovněž mezi organizací a prostředím, v němž organizace existuje</a:t>
            </a:r>
          </a:p>
          <a:p>
            <a:pPr eaLnBrk="1" hangingPunct="1"/>
            <a:r>
              <a:rPr lang="cs-CZ" altLang="cs-CZ"/>
              <a:t>Orientace na cíl a výsledek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Způsob, jak dosáhnout stanovených cílů</a:t>
            </a:r>
          </a:p>
          <a:p>
            <a:pPr eaLnBrk="1" hangingPunct="1"/>
            <a:r>
              <a:rPr lang="cs-CZ" altLang="cs-CZ" sz="2800"/>
              <a:t>Určuje směr a rozsah aktivit organizace v dlouhodobém pohledu, propojuje disponibilní zdroje a měnící se prostředky, s cílem uspokojit požadavky občana</a:t>
            </a:r>
          </a:p>
          <a:p>
            <a:pPr eaLnBrk="1" hangingPunct="1"/>
            <a:r>
              <a:rPr lang="cs-CZ" altLang="cs-CZ" sz="2800"/>
              <a:t>Tvorba strategie </a:t>
            </a:r>
          </a:p>
          <a:p>
            <a:pPr lvl="1" eaLnBrk="1" hangingPunct="1"/>
            <a:r>
              <a:rPr lang="cs-CZ" altLang="cs-CZ" sz="2300"/>
              <a:t>Vedoucí úředníci a politici, názor občanů a podnikatelů</a:t>
            </a:r>
          </a:p>
          <a:p>
            <a:pPr lvl="1" eaLnBrk="1" hangingPunct="1"/>
            <a:r>
              <a:rPr lang="cs-CZ" altLang="cs-CZ" sz="2300"/>
              <a:t>Vhodné založit orgán (komisi) pro strategický rozvoj</a:t>
            </a:r>
          </a:p>
          <a:p>
            <a:pPr lvl="1" eaLnBrk="1" hangingPunct="1"/>
            <a:r>
              <a:rPr lang="cs-CZ" altLang="cs-CZ" sz="2300"/>
              <a:t>Limitovaný prostor pro tvorbu strategie (některé činnosti dány zákonem)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Znaky SM ve veřejné správě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Cíle jsou komplexnější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Realizace cílů někdy přesahuje jedno volební období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Pojem zákazník má širší pojetí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Do strategického rozhodování zasahují politické vlivy a vliv celkového politického prostředí a jeho stability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Časové období pro definování a realizaci strategie je ovlivněno volbami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Větší spektrum zainteresovaných subjektů, které od úřadu veřejné správy něco očekávají a mohou ovlivnit strategické cíle a jejich realizaci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Existuje konkurence při získávání zdrojů (dotace)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Opodstatnění SM ve veřejné správě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Strategický management umožňuje:</a:t>
            </a:r>
          </a:p>
          <a:p>
            <a:pPr lvl="1" eaLnBrk="1" hangingPunct="1"/>
            <a:r>
              <a:rPr lang="cs-CZ" altLang="cs-CZ"/>
              <a:t>Identifikovat trendy a faktory ovlivňující místní prostředí</a:t>
            </a:r>
          </a:p>
          <a:p>
            <a:pPr lvl="1" eaLnBrk="1" hangingPunct="1"/>
            <a:r>
              <a:rPr lang="cs-CZ" altLang="cs-CZ"/>
              <a:t>Zachovat a podpořit základní znaky, silné stránky a prostředí místa, i když v okolí dochází k řadě ekonomických či politických změn</a:t>
            </a:r>
          </a:p>
          <a:p>
            <a:pPr lvl="1" eaLnBrk="1" hangingPunct="1"/>
            <a:r>
              <a:rPr lang="cs-CZ" altLang="cs-CZ"/>
              <a:t>Připravit podmínky pro ekonomický rozvoj a přilákat investory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Pojmy související se strategickým managementem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Poslání, vize, strategický cíl</a:t>
            </a:r>
          </a:p>
          <a:p>
            <a:pPr eaLnBrk="1" hangingPunct="1"/>
            <a:r>
              <a:rPr lang="cs-CZ" altLang="cs-CZ"/>
              <a:t>Strategie</a:t>
            </a:r>
          </a:p>
          <a:p>
            <a:pPr eaLnBrk="1" hangingPunct="1"/>
            <a:r>
              <a:rPr lang="cs-CZ" altLang="cs-CZ"/>
              <a:t>Strategické plánování</a:t>
            </a:r>
          </a:p>
          <a:p>
            <a:pPr eaLnBrk="1" hangingPunct="1"/>
            <a:r>
              <a:rPr lang="cs-CZ" altLang="cs-CZ"/>
              <a:t>Strategický management</a:t>
            </a:r>
          </a:p>
          <a:p>
            <a:pPr eaLnBrk="1" hangingPunct="1"/>
            <a:endParaRPr lang="cs-CZ" altLang="cs-CZ"/>
          </a:p>
          <a:p>
            <a:pPr lvl="1" eaLnBrk="1" hangingPunct="1"/>
            <a:r>
              <a:rPr lang="cs-CZ" altLang="cs-CZ"/>
              <a:t>Strategické plánování </a:t>
            </a:r>
            <a:r>
              <a:rPr lang="cs-CZ" altLang="cs-CZ">
                <a:cs typeface="Arial" charset="0"/>
              </a:rPr>
              <a:t>≠ strategický management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Vývoj strategického managementu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Pět fází vývoje:</a:t>
            </a:r>
          </a:p>
          <a:p>
            <a:pPr lvl="1" eaLnBrk="1" hangingPunct="1"/>
            <a:r>
              <a:rPr lang="cs-CZ" altLang="cs-CZ"/>
              <a:t>Plánování (1945 – 1960)</a:t>
            </a:r>
          </a:p>
          <a:p>
            <a:pPr lvl="1" eaLnBrk="1" hangingPunct="1"/>
            <a:r>
              <a:rPr lang="cs-CZ" altLang="cs-CZ"/>
              <a:t>Dlouhodobé plánování (1960 – 1973)</a:t>
            </a:r>
          </a:p>
          <a:p>
            <a:pPr lvl="1" eaLnBrk="1" hangingPunct="1"/>
            <a:r>
              <a:rPr lang="cs-CZ" altLang="cs-CZ"/>
              <a:t>Strategické plánování (1973 – 1980)</a:t>
            </a:r>
          </a:p>
          <a:p>
            <a:pPr lvl="1" eaLnBrk="1" hangingPunct="1"/>
            <a:r>
              <a:rPr lang="cs-CZ" altLang="cs-CZ"/>
              <a:t>Strategický management do roku 1995</a:t>
            </a:r>
          </a:p>
          <a:p>
            <a:pPr lvl="1" eaLnBrk="1" hangingPunct="1"/>
            <a:r>
              <a:rPr lang="cs-CZ" altLang="cs-CZ"/>
              <a:t>Strategický management po roce 1995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odotisk">
  <a:themeElements>
    <a:clrScheme name="Vodotisk 2">
      <a:dk1>
        <a:srgbClr val="000000"/>
      </a:dk1>
      <a:lt1>
        <a:srgbClr val="FFFFFF"/>
      </a:lt1>
      <a:dk2>
        <a:srgbClr val="666633"/>
      </a:dk2>
      <a:lt2>
        <a:srgbClr val="5F5F5F"/>
      </a:lt2>
      <a:accent1>
        <a:srgbClr val="FFCC00"/>
      </a:accent1>
      <a:accent2>
        <a:srgbClr val="EFF0B2"/>
      </a:accent2>
      <a:accent3>
        <a:srgbClr val="FFFFFF"/>
      </a:accent3>
      <a:accent4>
        <a:srgbClr val="000000"/>
      </a:accent4>
      <a:accent5>
        <a:srgbClr val="FFE2AA"/>
      </a:accent5>
      <a:accent6>
        <a:srgbClr val="D9D9A1"/>
      </a:accent6>
      <a:hlink>
        <a:srgbClr val="808000"/>
      </a:hlink>
      <a:folHlink>
        <a:srgbClr val="CCCC00"/>
      </a:folHlink>
    </a:clrScheme>
    <a:fontScheme name="Vodo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odotis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dotis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dotis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A37E93C4DA3442BC9B5879976E27A0" ma:contentTypeVersion="6" ma:contentTypeDescription="Vytvoří nový dokument" ma:contentTypeScope="" ma:versionID="21892876a8dc4e9c443124095af4537a">
  <xsd:schema xmlns:xsd="http://www.w3.org/2001/XMLSchema" xmlns:xs="http://www.w3.org/2001/XMLSchema" xmlns:p="http://schemas.microsoft.com/office/2006/metadata/properties" xmlns:ns3="e251ee69-b189-4fdc-8ba3-2e78a89a3814" targetNamespace="http://schemas.microsoft.com/office/2006/metadata/properties" ma:root="true" ma:fieldsID="dfedb68be375c041a0a831269ac72ab7" ns3:_="">
    <xsd:import namespace="e251ee69-b189-4fdc-8ba3-2e78a89a38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1ee69-b189-4fdc-8ba3-2e78a89a3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3F30A4-4B41-458F-89EF-04D2AE491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51ee69-b189-4fdc-8ba3-2e78a89a3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CF6A1F-3754-49EA-9671-F66C1229A2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25E2C8-0F85-4429-81C6-2A21AAD7687C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251ee69-b189-4fdc-8ba3-2e78a89a3814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0</TotalTime>
  <Words>1035</Words>
  <Application>Microsoft Office PowerPoint</Application>
  <PresentationFormat>Předvádění na obrazovce (4:3)</PresentationFormat>
  <Paragraphs>133</Paragraphs>
  <Slides>23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Wingdings</vt:lpstr>
      <vt:lpstr>Vodotisk</vt:lpstr>
      <vt:lpstr>Strategický management ve veřejné správě</vt:lpstr>
      <vt:lpstr>Tři modely řízení veřejné správy</vt:lpstr>
      <vt:lpstr>Vývoj smíšeného modelu</vt:lpstr>
      <vt:lpstr>Strategický management</vt:lpstr>
      <vt:lpstr>Strategie</vt:lpstr>
      <vt:lpstr>Znaky SM ve veřejné správě</vt:lpstr>
      <vt:lpstr>Opodstatnění SM ve veřejné správě</vt:lpstr>
      <vt:lpstr>Pojmy související se strategickým managementem</vt:lpstr>
      <vt:lpstr>Vývoj strategického managementu</vt:lpstr>
      <vt:lpstr>Model strategického managementu</vt:lpstr>
      <vt:lpstr>Odlišnosti veřejné správy z pohledu SM</vt:lpstr>
      <vt:lpstr>Omezení a rizika modelu postaveném na SM</vt:lpstr>
      <vt:lpstr>Tři kroky k moderní, efektivní a výkonné veřejné správě</vt:lpstr>
      <vt:lpstr>Smart Administration</vt:lpstr>
      <vt:lpstr>Smart Administration – nedostatky SM ve veřejné správě</vt:lpstr>
      <vt:lpstr>Strategie v regionu či obci</vt:lpstr>
      <vt:lpstr>Strategie v regionu či obci</vt:lpstr>
      <vt:lpstr>Strategie v regionu či obci</vt:lpstr>
      <vt:lpstr>Strategie ve veřejné správě – porovnání se soukromým sektorem</vt:lpstr>
      <vt:lpstr>Strategie ve veřejné správě – porovnání se soukromým sektorem</vt:lpstr>
      <vt:lpstr>Aplikace SM ve veřejné správě - vlivy</vt:lpstr>
      <vt:lpstr>Strategické dokumenty v úřadech místní správy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Tomášková</dc:creator>
  <cp:lastModifiedBy>Eva Tomášková</cp:lastModifiedBy>
  <cp:revision>16</cp:revision>
  <cp:lastPrinted>1601-01-01T00:00:00Z</cp:lastPrinted>
  <dcterms:created xsi:type="dcterms:W3CDTF">1601-01-01T00:00:00Z</dcterms:created>
  <dcterms:modified xsi:type="dcterms:W3CDTF">2023-04-20T19:24:40Z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0x010100DEA37E93C4DA3442BC9B5879976E27A0</vt:lpwstr>
  </property>
</Properties>
</file>