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handoutMasterIdLst>
    <p:handoutMasterId r:id="rId27"/>
  </p:handoutMasterIdLst>
  <p:sldIdLst>
    <p:sldId id="325" r:id="rId2"/>
    <p:sldId id="336" r:id="rId3"/>
    <p:sldId id="352" r:id="rId4"/>
    <p:sldId id="378" r:id="rId5"/>
    <p:sldId id="379" r:id="rId6"/>
    <p:sldId id="360" r:id="rId7"/>
    <p:sldId id="375" r:id="rId8"/>
    <p:sldId id="363" r:id="rId9"/>
    <p:sldId id="361" r:id="rId10"/>
    <p:sldId id="362" r:id="rId11"/>
    <p:sldId id="364" r:id="rId12"/>
    <p:sldId id="263" r:id="rId13"/>
    <p:sldId id="382" r:id="rId14"/>
    <p:sldId id="267" r:id="rId15"/>
    <p:sldId id="366" r:id="rId16"/>
    <p:sldId id="380" r:id="rId17"/>
    <p:sldId id="350" r:id="rId18"/>
    <p:sldId id="274" r:id="rId19"/>
    <p:sldId id="285" r:id="rId20"/>
    <p:sldId id="349" r:id="rId21"/>
    <p:sldId id="275" r:id="rId22"/>
    <p:sldId id="276" r:id="rId23"/>
    <p:sldId id="359" r:id="rId24"/>
    <p:sldId id="381" r:id="rId25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4660"/>
  </p:normalViewPr>
  <p:slideViewPr>
    <p:cSldViewPr>
      <p:cViewPr varScale="1">
        <p:scale>
          <a:sx n="108" d="100"/>
          <a:sy n="108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r">
              <a:defRPr sz="1200"/>
            </a:lvl1pPr>
          </a:lstStyle>
          <a:p>
            <a:fld id="{84883F18-D492-446A-AA88-5CFEBC117565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48908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448908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 anchor="b"/>
          <a:lstStyle>
            <a:lvl1pPr algn="r">
              <a:defRPr sz="1200"/>
            </a:lvl1pPr>
          </a:lstStyle>
          <a:p>
            <a:fld id="{41F2A279-12DA-4A2E-819F-6C270AA775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32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/>
          <a:lstStyle>
            <a:lvl1pPr algn="r">
              <a:defRPr sz="1300"/>
            </a:lvl1pPr>
          </a:lstStyle>
          <a:p>
            <a:fld id="{D761D695-8C0E-4055-AEE7-1C04C3E1C730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27" tIns="48014" rIns="96027" bIns="480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955"/>
            <a:ext cx="5486400" cy="4476274"/>
          </a:xfrm>
          <a:prstGeom prst="rect">
            <a:avLst/>
          </a:prstGeom>
        </p:spPr>
        <p:txBody>
          <a:bodyPr vert="horz" lIns="96027" tIns="48014" rIns="96027" bIns="480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 anchor="b"/>
          <a:lstStyle>
            <a:lvl1pPr algn="r">
              <a:defRPr sz="1300"/>
            </a:lvl1pPr>
          </a:lstStyle>
          <a:p>
            <a:fld id="{7F5E699C-F168-44E3-886A-6A9B05826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9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5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66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3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232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251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28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97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23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08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82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267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43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58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663AD-CFF2-43B6-B704-15448A350AC4}" type="datetimeFigureOut">
              <a:rPr lang="cs-CZ" smtClean="0"/>
              <a:pPr/>
              <a:t>17.02.2023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69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124744"/>
            <a:ext cx="7518400" cy="4968552"/>
          </a:xfrm>
        </p:spPr>
        <p:txBody>
          <a:bodyPr>
            <a:normAutofit fontScale="90000"/>
          </a:bodyPr>
          <a:lstStyle/>
          <a:p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NVV06K Diskreční pravomoc veřejné správy </a:t>
            </a:r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povinně volitelný předmět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17.2.2023</a:t>
            </a:r>
            <a:b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1.téma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</a:t>
            </a:r>
            <a:r>
              <a:rPr lang="cs-CZ" sz="2200" dirty="0" err="1">
                <a:latin typeface="+mn-lt"/>
              </a:rPr>
              <a:t>doc.JUDr</a:t>
            </a:r>
            <a:r>
              <a:rPr lang="cs-CZ" sz="2200" dirty="0">
                <a:latin typeface="+mn-lt"/>
              </a:rPr>
              <a:t>. Soňa Skulová, Ph.D. </a:t>
            </a:r>
            <a:br>
              <a:rPr lang="cs-CZ" sz="2400" dirty="0">
                <a:latin typeface="+mn-lt"/>
              </a:rPr>
            </a:br>
            <a:endParaRPr lang="cs-CZ" alt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2965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7467600" cy="2016224"/>
          </a:xfrm>
        </p:spPr>
        <p:txBody>
          <a:bodyPr>
            <a:noAutofit/>
          </a:bodyPr>
          <a:lstStyle/>
          <a:p>
            <a:r>
              <a:rPr lang="cs-CZ" sz="2000" dirty="0">
                <a:latin typeface="+mn-lt"/>
              </a:rPr>
              <a:t>                     </a:t>
            </a:r>
            <a:r>
              <a:rPr lang="cs-CZ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§ 37 Určení druhu a výměry správního trestu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Při určení druhu správního trestu a jeho výměry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přihlédne zejména</a:t>
            </a:r>
          </a:p>
          <a:p>
            <a:pPr marL="0" indent="0">
              <a:buNone/>
            </a:pPr>
            <a:r>
              <a:rPr lang="cs-CZ" sz="2000" dirty="0"/>
              <a:t>a) 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povaze a závažnosti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000" dirty="0"/>
              <a:t>přestupku, …….</a:t>
            </a:r>
          </a:p>
          <a:p>
            <a:pPr marL="0" indent="0">
              <a:buNone/>
            </a:pPr>
            <a:r>
              <a:rPr lang="cs-CZ" sz="2000" dirty="0"/>
              <a:t>c) 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přitěžujícím a polehčujícím okolnostem</a:t>
            </a:r>
            <a:r>
              <a:rPr lang="cs-CZ" sz="2000" dirty="0"/>
              <a:t>, ….</a:t>
            </a:r>
          </a:p>
          <a:p>
            <a:pPr marL="0" indent="0" algn="just">
              <a:buNone/>
            </a:pPr>
            <a:r>
              <a:rPr lang="cs-CZ" sz="2000" dirty="0"/>
              <a:t>f) u fyzické osoby k jejím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osobním poměrům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000" dirty="0"/>
              <a:t>a k tomu, zda a jakým způsobem byla pro totéž protiprávní jednání potrestána v jiném řízení před správním orgánem než v řízení o přestupku,</a:t>
            </a:r>
          </a:p>
          <a:p>
            <a:pPr marL="0" indent="0">
              <a:buNone/>
            </a:pPr>
            <a:r>
              <a:rPr lang="cs-CZ" sz="2000" dirty="0"/>
              <a:t>g) u právnické nebo podnikající fyzické osoby 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povaze její činnosti</a:t>
            </a:r>
            <a:r>
              <a:rPr lang="cs-CZ" sz="2000" dirty="0"/>
              <a:t>, .….</a:t>
            </a:r>
          </a:p>
          <a:p>
            <a:pPr marL="0" indent="0" algn="just">
              <a:buNone/>
            </a:pPr>
            <a:endParaRPr lang="cs-CZ" sz="2000" b="1" i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Otázka V</a:t>
            </a:r>
            <a:r>
              <a:rPr lang="cs-CZ" sz="2000" dirty="0"/>
              <a:t>: </a:t>
            </a:r>
            <a:r>
              <a:rPr lang="cs-CZ" sz="2000" i="1" dirty="0"/>
              <a:t>Jsou hlediska pro uložení trestu a jeho výměry zcela konkrétní ?</a:t>
            </a:r>
            <a:r>
              <a:rPr lang="cs-CZ" sz="2000" dirty="0"/>
              <a:t> 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VI.</a:t>
            </a:r>
            <a:r>
              <a:rPr lang="cs-CZ" sz="2000" i="1" dirty="0"/>
              <a:t> Lze přihlédnout k jiným hlediskům, než výslovně uvedeným ? 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VII.</a:t>
            </a:r>
            <a:r>
              <a:rPr lang="cs-CZ" sz="2000" i="1" dirty="0">
                <a:solidFill>
                  <a:srgbClr val="C00000"/>
                </a:solidFill>
              </a:rPr>
              <a:t> </a:t>
            </a:r>
            <a:r>
              <a:rPr lang="cs-CZ" sz="2000" i="1" dirty="0"/>
              <a:t>Jakýmkoliv hlediskům ? 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VIII.</a:t>
            </a:r>
            <a:r>
              <a:rPr lang="cs-CZ" sz="2000" i="1" dirty="0"/>
              <a:t> Jaký je celkový právní rámec pro rozhodování SO o uložení trestu, resp. ukládání trestů v rámci celkového výkonu jeho pravomoci 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78035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+mn-lt"/>
              </a:rPr>
              <a:t>Vývoj</a:t>
            </a:r>
            <a:r>
              <a:rPr lang="cs-CZ" sz="2400" b="1" dirty="0"/>
              <a:t> </a:t>
            </a:r>
            <a:r>
              <a:rPr lang="cs-CZ" sz="2400" b="1" dirty="0">
                <a:latin typeface="+mn-lt"/>
              </a:rPr>
              <a:t>řešení otázky vázanosti vs. volnost v rozhodování veřejné správy vůči adresátům: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67794"/>
            <a:ext cx="8229600" cy="55044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sz="2100" b="1" dirty="0"/>
              <a:t> </a:t>
            </a:r>
            <a:endParaRPr lang="cs-CZ" sz="2100" dirty="0"/>
          </a:p>
          <a:p>
            <a:pPr marL="0" indent="0">
              <a:buNone/>
            </a:pPr>
            <a:r>
              <a:rPr lang="cs-CZ" sz="2600" dirty="0"/>
              <a:t>                 – od plné (absolutní) vůle panovníka (státu)</a:t>
            </a:r>
          </a:p>
          <a:p>
            <a:pPr marL="0" indent="0">
              <a:buNone/>
            </a:pPr>
            <a:r>
              <a:rPr lang="cs-CZ" sz="2600" b="1" dirty="0"/>
              <a:t> </a:t>
            </a: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    	- </a:t>
            </a:r>
            <a:r>
              <a:rPr 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vázanosti veřejné správy ústavou a zákony</a:t>
            </a:r>
            <a:r>
              <a:rPr lang="cs-CZ" sz="2600" b="1" i="1" dirty="0"/>
              <a:t>  </a:t>
            </a:r>
          </a:p>
          <a:p>
            <a:pPr marL="0" indent="0">
              <a:buNone/>
            </a:pPr>
            <a:r>
              <a:rPr lang="cs-CZ" sz="2600" b="1" i="1" dirty="0"/>
              <a:t>	</a:t>
            </a:r>
            <a:r>
              <a:rPr lang="cs-CZ" sz="2600" dirty="0"/>
              <a:t>(koncept právního státu, konstituování správního práva),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indent="0">
              <a:buNone/>
            </a:pPr>
            <a:r>
              <a:rPr lang="cs-CZ" sz="2600" b="1" dirty="0"/>
              <a:t>    - </a:t>
            </a:r>
            <a:r>
              <a:rPr lang="cs-CZ" sz="2600" dirty="0"/>
              <a:t>až po současnou</a:t>
            </a:r>
            <a:r>
              <a:rPr lang="cs-CZ" sz="2600" b="1" dirty="0"/>
              <a:t> </a:t>
            </a:r>
            <a:r>
              <a:rPr lang="cs-CZ" sz="2600" b="1" i="1" dirty="0"/>
              <a:t>vázanost celým právním řádem, resp.  principem legality </a:t>
            </a:r>
            <a:endParaRPr lang="cs-CZ" sz="2600" dirty="0"/>
          </a:p>
          <a:p>
            <a:pPr marL="0" indent="0" algn="just">
              <a:buNone/>
            </a:pPr>
            <a:r>
              <a:rPr lang="cs-CZ" sz="2600" dirty="0"/>
              <a:t>      (srov. § 2 odst. 1 </a:t>
            </a:r>
            <a:r>
              <a:rPr lang="cs-CZ" sz="2600" dirty="0" err="1"/>
              <a:t>s.ř</a:t>
            </a:r>
            <a:r>
              <a:rPr lang="cs-CZ" sz="2600" dirty="0"/>
              <a:t>.), a to v podmínkách moderního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právního státu </a:t>
            </a:r>
            <a:r>
              <a:rPr lang="cs-CZ" sz="2600" dirty="0"/>
              <a:t>(tj. s příslušným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hodnotovým  rámcem</a:t>
            </a:r>
            <a:r>
              <a:rPr lang="cs-CZ" sz="2600" dirty="0"/>
              <a:t>,  a působením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principů</a:t>
            </a:r>
            <a:r>
              <a:rPr lang="cs-CZ" sz="2600" dirty="0"/>
              <a:t> – obecných, právního odvětví).</a:t>
            </a:r>
          </a:p>
          <a:p>
            <a:pPr marL="0" indent="0">
              <a:buNone/>
            </a:pPr>
            <a:endParaRPr lang="cs-CZ" sz="2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600" i="1" dirty="0">
                <a:solidFill>
                  <a:srgbClr val="7030A0"/>
                </a:solidFill>
              </a:rPr>
              <a:t>„Státní moc slouží všem občanům, a lze ji uplatňovat </a:t>
            </a:r>
            <a:r>
              <a:rPr lang="cs-CZ" sz="26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případech, v mezích a způsoby, které  stanoví zákon</a:t>
            </a:r>
            <a:r>
              <a:rPr lang="cs-CZ" sz="2600" i="1" dirty="0">
                <a:solidFill>
                  <a:srgbClr val="7030A0"/>
                </a:solidFill>
              </a:rPr>
              <a:t>.“ </a:t>
            </a:r>
            <a:r>
              <a:rPr lang="cs-CZ" sz="2600" dirty="0">
                <a:solidFill>
                  <a:srgbClr val="7030A0"/>
                </a:solidFill>
              </a:rPr>
              <a:t>(čl. 2 odst. 3 Ústavy, čl.2 odst. 2 LZPS).</a:t>
            </a:r>
          </a:p>
          <a:p>
            <a:pPr marL="0" indent="0">
              <a:buNone/>
            </a:pPr>
            <a:r>
              <a:rPr lang="cs-CZ" sz="2600" dirty="0">
                <a:solidFill>
                  <a:srgbClr val="7030A0"/>
                </a:solidFill>
              </a:rPr>
              <a:t>	   </a:t>
            </a:r>
          </a:p>
          <a:p>
            <a:pPr marL="0" indent="0">
              <a:buNone/>
            </a:pPr>
            <a:r>
              <a:rPr lang="cs-CZ" sz="2600" dirty="0"/>
              <a:t> +  respekt k ZPS, a ochrana (</a:t>
            </a:r>
            <a:r>
              <a:rPr lang="cs-CZ" sz="2600" i="1" dirty="0"/>
              <a:t>veřejných) </a:t>
            </a:r>
            <a:r>
              <a:rPr lang="cs-CZ" sz="2600" b="1" i="1" dirty="0"/>
              <a:t>subjektivních práv</a:t>
            </a:r>
            <a:r>
              <a:rPr lang="cs-CZ" sz="2600" dirty="0"/>
              <a:t> osob,  včetně práva na </a:t>
            </a:r>
            <a:r>
              <a:rPr lang="cs-CZ" sz="2600" b="1" i="1" dirty="0"/>
              <a:t>soudní ochranu</a:t>
            </a:r>
            <a:r>
              <a:rPr lang="cs-CZ" sz="2600" dirty="0"/>
              <a:t>.  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354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Princip legality  –  univerzální a obecný, </a:t>
            </a:r>
            <a:r>
              <a:rPr lang="cs-CZ" sz="2400" b="1" dirty="0">
                <a:solidFill>
                  <a:srgbClr val="0070C0"/>
                </a:solidFill>
                <a:latin typeface="+mn-lt"/>
              </a:rPr>
              <a:t>avšak: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467600" cy="523379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dirty="0">
                <a:solidFill>
                  <a:srgbClr val="0070C0"/>
                </a:solidFill>
              </a:rPr>
              <a:t>Složitost </a:t>
            </a:r>
            <a:r>
              <a:rPr lang="cs-CZ" sz="2000" dirty="0"/>
              <a:t>řešených věcí a problémů:</a:t>
            </a:r>
          </a:p>
          <a:p>
            <a:pPr marL="0" indent="0">
              <a:buNone/>
            </a:pPr>
            <a:r>
              <a:rPr lang="cs-CZ" sz="2000" dirty="0"/>
              <a:t>-   </a:t>
            </a:r>
            <a:r>
              <a:rPr lang="cs-CZ" sz="2000" i="1" dirty="0"/>
              <a:t>struktura </a:t>
            </a:r>
            <a:r>
              <a:rPr lang="cs-CZ" sz="2000" dirty="0"/>
              <a:t>veřejných </a:t>
            </a:r>
            <a:r>
              <a:rPr lang="cs-CZ" sz="2000" b="1" dirty="0"/>
              <a:t>úkolů a cílů</a:t>
            </a:r>
            <a:r>
              <a:rPr lang="cs-CZ" sz="2000" dirty="0"/>
              <a:t> veřejné správy (</a:t>
            </a:r>
            <a:r>
              <a:rPr lang="cs-CZ" sz="2000" i="1" dirty="0"/>
              <a:t>„</a:t>
            </a:r>
            <a:r>
              <a:rPr lang="cs-CZ" sz="2000" b="1" i="1" dirty="0">
                <a:solidFill>
                  <a:srgbClr val="00B050"/>
                </a:solidFill>
              </a:rPr>
              <a:t>veřejný zájem</a:t>
            </a:r>
            <a:r>
              <a:rPr lang="cs-CZ" sz="2000" i="1" dirty="0"/>
              <a:t>“ </a:t>
            </a:r>
            <a:r>
              <a:rPr lang="cs-CZ" sz="2000" dirty="0"/>
              <a:t>– spojen s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účelem pravomoci SO),</a:t>
            </a:r>
          </a:p>
          <a:p>
            <a:pPr marL="0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cs-CZ" sz="2000" dirty="0"/>
              <a:t>-   </a:t>
            </a:r>
            <a:r>
              <a:rPr lang="cs-CZ" sz="2000" i="1" dirty="0"/>
              <a:t>spektrum</a:t>
            </a:r>
            <a:r>
              <a:rPr lang="cs-CZ" sz="2000" dirty="0"/>
              <a:t> </a:t>
            </a:r>
            <a:r>
              <a:rPr lang="cs-CZ" sz="2000" b="1" dirty="0">
                <a:solidFill>
                  <a:srgbClr val="00B050"/>
                </a:solidFill>
              </a:rPr>
              <a:t>práv</a:t>
            </a:r>
            <a:r>
              <a:rPr lang="cs-CZ" sz="2000" dirty="0"/>
              <a:t> a legitimních </a:t>
            </a:r>
            <a:r>
              <a:rPr lang="cs-CZ" sz="2000" b="1" dirty="0">
                <a:solidFill>
                  <a:srgbClr val="00B050"/>
                </a:solidFill>
              </a:rPr>
              <a:t>zájmů adresátů </a:t>
            </a:r>
            <a:r>
              <a:rPr lang="cs-CZ" sz="2000" dirty="0"/>
              <a:t>(„dotčených osob“).</a:t>
            </a:r>
          </a:p>
          <a:p>
            <a:pPr marL="0" indent="0">
              <a:buNone/>
            </a:pPr>
            <a:endParaRPr lang="cs-CZ" sz="2000" dirty="0"/>
          </a:p>
          <a:p>
            <a:pPr marL="0" lvl="0" indent="0" algn="just">
              <a:buNone/>
            </a:pPr>
            <a:r>
              <a:rPr lang="cs-CZ" sz="2000" b="1" dirty="0"/>
              <a:t> + </a:t>
            </a:r>
            <a:r>
              <a:rPr lang="cs-CZ" sz="2000" dirty="0">
                <a:solidFill>
                  <a:srgbClr val="00B050"/>
                </a:solidFill>
              </a:rPr>
              <a:t>nutnost </a:t>
            </a:r>
            <a:r>
              <a:rPr lang="cs-CZ" sz="2000" b="1" dirty="0">
                <a:solidFill>
                  <a:srgbClr val="0070C0"/>
                </a:solidFill>
              </a:rPr>
              <a:t>vyvažovat (poměřovat) </a:t>
            </a:r>
            <a:r>
              <a:rPr lang="cs-CZ" sz="20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zájmy veřejné </a:t>
            </a:r>
            <a:r>
              <a:rPr lang="cs-CZ" sz="2000" dirty="0"/>
              <a:t>s </a:t>
            </a:r>
            <a:r>
              <a:rPr lang="cs-CZ" sz="2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právy a zájmy  jednotlivců</a:t>
            </a:r>
            <a:r>
              <a:rPr 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(adresátů), či </a:t>
            </a:r>
            <a:r>
              <a:rPr lang="cs-CZ" sz="2000" i="1" dirty="0"/>
              <a:t>zájmy dotčených osob </a:t>
            </a:r>
            <a:r>
              <a:rPr lang="cs-CZ" sz="2000" dirty="0"/>
              <a:t>navzájem,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vždy v konkrétním případě</a:t>
            </a:r>
          </a:p>
          <a:p>
            <a:pPr marL="0" lvl="0" indent="0" algn="just">
              <a:buNone/>
            </a:pPr>
            <a:r>
              <a:rPr lang="cs-CZ" sz="2000" dirty="0"/>
              <a:t>(nejen při vydávání ISA,  ale také SSA, i NSA, jakož i při zásazích, zákrocích a donucení).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138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668022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Princip legality  –  univerzální a obecný, </a:t>
            </a:r>
            <a:r>
              <a:rPr lang="cs-CZ" sz="2400" b="1" dirty="0">
                <a:solidFill>
                  <a:srgbClr val="0070C0"/>
                </a:solidFill>
                <a:latin typeface="+mn-lt"/>
              </a:rPr>
              <a:t>avšak II:</a:t>
            </a:r>
            <a:endParaRPr lang="cs-CZ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 fontScale="85000" lnSpcReduction="20000"/>
          </a:bodyPr>
          <a:lstStyle/>
          <a:p>
            <a:pPr lvl="0"/>
            <a:endParaRPr lang="cs-CZ" dirty="0"/>
          </a:p>
          <a:p>
            <a:pPr marL="0" lvl="0" indent="0" algn="just">
              <a:buNone/>
            </a:pPr>
            <a:r>
              <a:rPr lang="cs-CZ" sz="2200" b="1" i="1" dirty="0">
                <a:solidFill>
                  <a:schemeClr val="accent3">
                    <a:lumMod val="75000"/>
                  </a:schemeClr>
                </a:solidFill>
              </a:rPr>
              <a:t>Obtížná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200" b="1" i="1" dirty="0">
                <a:solidFill>
                  <a:schemeClr val="accent3">
                    <a:lumMod val="75000"/>
                  </a:schemeClr>
                </a:solidFill>
              </a:rPr>
              <a:t>katalogizace a zakotvení </a:t>
            </a:r>
            <a:r>
              <a:rPr lang="cs-CZ" sz="2200" b="1" dirty="0"/>
              <a:t>všech </a:t>
            </a:r>
            <a:r>
              <a:rPr lang="cs-CZ" sz="2200" b="1" dirty="0">
                <a:solidFill>
                  <a:schemeClr val="accent3">
                    <a:lumMod val="75000"/>
                  </a:schemeClr>
                </a:solidFill>
              </a:rPr>
              <a:t>hledisek</a:t>
            </a:r>
            <a:r>
              <a:rPr lang="cs-CZ" sz="2200" b="1" i="1" dirty="0"/>
              <a:t> </a:t>
            </a:r>
            <a:r>
              <a:rPr lang="cs-CZ" sz="2200" i="1" dirty="0"/>
              <a:t>pro rozhodování SO.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 </a:t>
            </a:r>
          </a:p>
          <a:p>
            <a:pPr marL="0" indent="0">
              <a:buNone/>
            </a:pPr>
            <a:r>
              <a:rPr lang="cs-CZ" sz="2200" i="1" dirty="0">
                <a:solidFill>
                  <a:srgbClr val="7030A0"/>
                </a:solidFill>
              </a:rPr>
              <a:t>Příklad</a:t>
            </a:r>
            <a:r>
              <a:rPr lang="cs-CZ" sz="2200" dirty="0">
                <a:solidFill>
                  <a:srgbClr val="7030A0"/>
                </a:solidFill>
              </a:rPr>
              <a:t>:</a:t>
            </a:r>
            <a:r>
              <a:rPr lang="cs-CZ" sz="2200" dirty="0"/>
              <a:t>  Jakými hledisky se řídit při ukládání správní sankce ?  - viz shora -  zákon o odpovědnosti za přestupky (§ 37).</a:t>
            </a:r>
          </a:p>
          <a:p>
            <a:pPr marL="0" indent="0">
              <a:buNone/>
            </a:pPr>
            <a:r>
              <a:rPr lang="cs-CZ" sz="2200" dirty="0"/>
              <a:t> </a:t>
            </a:r>
          </a:p>
          <a:p>
            <a:pPr marL="0" lvl="0" indent="0">
              <a:buNone/>
            </a:pPr>
            <a:r>
              <a:rPr lang="cs-CZ" sz="2200" b="1" i="1" dirty="0">
                <a:solidFill>
                  <a:schemeClr val="accent3">
                    <a:lumMod val="75000"/>
                  </a:schemeClr>
                </a:solidFill>
              </a:rPr>
              <a:t>Požadavky</a:t>
            </a:r>
            <a:r>
              <a:rPr lang="cs-CZ" sz="22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200" b="1" dirty="0">
                <a:solidFill>
                  <a:schemeClr val="accent3">
                    <a:lumMod val="75000"/>
                  </a:schemeClr>
                </a:solidFill>
              </a:rPr>
              <a:t>(kritéria)</a:t>
            </a: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 na kvalitu činnosti a přijatých řešení :</a:t>
            </a:r>
          </a:p>
          <a:p>
            <a:pPr marL="0" lvl="0" indent="0">
              <a:buNone/>
            </a:pPr>
            <a:endParaRPr lang="cs-CZ" sz="2200" dirty="0">
              <a:solidFill>
                <a:schemeClr val="accent3">
                  <a:lumMod val="75000"/>
                </a:schemeClr>
              </a:solidFill>
            </a:endParaRPr>
          </a:p>
          <a:p>
            <a:pPr marL="0" lvl="0" indent="0">
              <a:buFont typeface="Wingdings" pitchFamily="2" charset="2"/>
              <a:buChar char="q"/>
            </a:pP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cs-CZ" sz="2200" b="1" dirty="0"/>
              <a:t>ne vždy úplným a přesným výčtem </a:t>
            </a:r>
            <a:r>
              <a:rPr lang="cs-CZ" sz="2200" dirty="0"/>
              <a:t>( a ne vždy přesnými pojmy)</a:t>
            </a:r>
          </a:p>
          <a:p>
            <a:pPr lvl="0">
              <a:buFont typeface="Wingdings" pitchFamily="2" charset="2"/>
              <a:buChar char="q"/>
            </a:pPr>
            <a:r>
              <a:rPr lang="cs-CZ" sz="2200" b="1" dirty="0"/>
              <a:t>  ne vždy (zcela)</a:t>
            </a:r>
            <a:r>
              <a:rPr lang="cs-CZ" sz="2200" dirty="0"/>
              <a:t> </a:t>
            </a:r>
            <a:r>
              <a:rPr lang="cs-CZ" sz="2200" b="1" dirty="0"/>
              <a:t>právní</a:t>
            </a:r>
            <a:r>
              <a:rPr lang="cs-CZ" sz="2200" i="1" dirty="0"/>
              <a:t> </a:t>
            </a:r>
            <a:r>
              <a:rPr lang="cs-CZ" sz="2200" dirty="0"/>
              <a:t>povahy,  </a:t>
            </a:r>
          </a:p>
          <a:p>
            <a:pPr marL="0" lvl="0" indent="0">
              <a:buNone/>
            </a:pPr>
            <a:r>
              <a:rPr lang="cs-CZ" sz="2200" dirty="0"/>
              <a:t>(např. </a:t>
            </a:r>
            <a:r>
              <a:rPr lang="cs-CZ" sz="2200" i="1" dirty="0"/>
              <a:t>efektivnost, účelnost, vhodnost, přijatelnost, adekvátnost,  </a:t>
            </a:r>
            <a:r>
              <a:rPr lang="cs-CZ" sz="2200" i="1" dirty="0">
                <a:solidFill>
                  <a:srgbClr val="0070C0"/>
                </a:solidFill>
              </a:rPr>
              <a:t>správnost, </a:t>
            </a:r>
            <a:r>
              <a:rPr lang="cs-CZ" sz="2200" i="1" dirty="0" err="1">
                <a:solidFill>
                  <a:srgbClr val="0070C0"/>
                </a:solidFill>
              </a:rPr>
              <a:t>spravedlnost,etičnost</a:t>
            </a:r>
            <a:r>
              <a:rPr lang="cs-CZ" sz="2200" i="1" dirty="0">
                <a:solidFill>
                  <a:srgbClr val="0070C0"/>
                </a:solidFill>
              </a:rPr>
              <a:t> – dobré mravy </a:t>
            </a:r>
            <a:r>
              <a:rPr lang="cs-CZ" sz="2200" dirty="0"/>
              <a:t>( viz např.  § 27 „Přípustné riziko“ - odst. 2/ písm. c/).   </a:t>
            </a:r>
          </a:p>
          <a:p>
            <a:pPr marL="0" lvl="0" indent="0">
              <a:buNone/>
            </a:pPr>
            <a:endParaRPr lang="cs-CZ" sz="2200" dirty="0"/>
          </a:p>
          <a:p>
            <a:pPr lvl="0">
              <a:buFont typeface="Wingdings" pitchFamily="2" charset="2"/>
              <a:buChar char="q"/>
            </a:pPr>
            <a:r>
              <a:rPr lang="cs-CZ" sz="2200" dirty="0"/>
              <a:t> </a:t>
            </a:r>
            <a:r>
              <a:rPr lang="cs-CZ" sz="2200" b="1" dirty="0"/>
              <a:t>ne vždy konkrétní a jednoznačná:</a:t>
            </a:r>
            <a:endParaRPr lang="cs-CZ" sz="2200" dirty="0"/>
          </a:p>
          <a:p>
            <a:pPr marL="0" indent="0">
              <a:buNone/>
            </a:pPr>
            <a:r>
              <a:rPr lang="cs-CZ" sz="2200" b="1" dirty="0"/>
              <a:t>		</a:t>
            </a:r>
            <a:r>
              <a:rPr lang="cs-CZ" sz="2200" dirty="0"/>
              <a:t>nacházíme neurčité pojmy, obecné formulace. </a:t>
            </a:r>
          </a:p>
          <a:p>
            <a:pPr marL="0" indent="0">
              <a:buNone/>
            </a:pPr>
            <a:r>
              <a:rPr lang="cs-CZ" sz="2200" dirty="0"/>
              <a:t> 			</a:t>
            </a:r>
            <a:r>
              <a:rPr lang="cs-CZ" sz="2200" b="1" dirty="0"/>
              <a:t> 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845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  <a:latin typeface="+mn-lt"/>
              </a:rPr>
              <a:t>Resumé: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cs-CZ" b="1" i="1" dirty="0">
                <a:solidFill>
                  <a:schemeClr val="accent3">
                    <a:lumMod val="75000"/>
                  </a:schemeClr>
                </a:solidFill>
              </a:rPr>
              <a:t>Plná vázanost </a:t>
            </a:r>
            <a:r>
              <a:rPr lang="cs-CZ" b="1" i="1" dirty="0"/>
              <a:t>veřejné správy zákonem </a:t>
            </a:r>
            <a:r>
              <a:rPr lang="cs-CZ" b="1" i="1" dirty="0">
                <a:solidFill>
                  <a:schemeClr val="accent3">
                    <a:lumMod val="75000"/>
                  </a:schemeClr>
                </a:solidFill>
              </a:rPr>
              <a:t>není prakticky zajistitelná, a bránila by v hodným, účinným a pružným řešením</a:t>
            </a:r>
          </a:p>
          <a:p>
            <a:pPr marL="0" lvl="0" indent="0">
              <a:buNone/>
            </a:pPr>
            <a:r>
              <a:rPr lang="cs-CZ" i="1" dirty="0"/>
              <a:t> („řešení odpovídající okolnostem daného případu“ - § 2 odst. 4 s.</a:t>
            </a:r>
            <a:r>
              <a:rPr lang="cs-CZ" i="1" dirty="0" err="1"/>
              <a:t>ř</a:t>
            </a:r>
            <a:r>
              <a:rPr lang="cs-CZ" i="1" dirty="0"/>
              <a:t>.)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a zároveň: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pPr marL="0" lvl="0" indent="0">
              <a:buNone/>
            </a:pPr>
            <a:r>
              <a:rPr lang="cs-CZ" b="1" i="1" dirty="0">
                <a:solidFill>
                  <a:srgbClr val="00B050"/>
                </a:solidFill>
              </a:rPr>
              <a:t>není přípustná plná </a:t>
            </a:r>
            <a:r>
              <a:rPr lang="cs-CZ" b="1" i="1" dirty="0"/>
              <a:t>rozhodovací </a:t>
            </a:r>
            <a:r>
              <a:rPr lang="cs-CZ" b="1" i="1" dirty="0">
                <a:solidFill>
                  <a:srgbClr val="00B050"/>
                </a:solidFill>
              </a:rPr>
              <a:t>volnost</a:t>
            </a:r>
            <a:r>
              <a:rPr lang="cs-CZ" b="1" i="1" dirty="0"/>
              <a:t> těch, kteří vykonávají veřejnou správu</a:t>
            </a:r>
            <a:r>
              <a:rPr lang="cs-CZ" i="1" dirty="0"/>
              <a:t>.   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 Řešením je tedy </a:t>
            </a:r>
            <a:r>
              <a:rPr lang="cs-CZ" b="1" dirty="0"/>
              <a:t>– </a:t>
            </a:r>
            <a:r>
              <a:rPr lang="cs-CZ" b="1" dirty="0">
                <a:solidFill>
                  <a:srgbClr val="7030A0"/>
                </a:solidFill>
              </a:rPr>
              <a:t>kompromis</a:t>
            </a:r>
            <a:r>
              <a:rPr lang="cs-CZ" b="1" dirty="0"/>
              <a:t> </a:t>
            </a:r>
            <a:r>
              <a:rPr lang="cs-CZ" dirty="0"/>
              <a:t>mezi vázaností a volností – </a:t>
            </a:r>
            <a:r>
              <a:rPr lang="cs-CZ" b="1" i="1" dirty="0">
                <a:solidFill>
                  <a:srgbClr val="7030A0"/>
                </a:solidFill>
              </a:rPr>
              <a:t>nikoliv však jakýkoliv</a:t>
            </a:r>
            <a:r>
              <a:rPr lang="cs-CZ" dirty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403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132856"/>
          </a:xfrm>
        </p:spPr>
        <p:txBody>
          <a:bodyPr/>
          <a:lstStyle/>
          <a:p>
            <a:pPr lvl="0"/>
            <a:r>
              <a:rPr lang="cs-CZ" sz="2400" b="1" dirty="0">
                <a:latin typeface="+mn-lt"/>
              </a:rPr>
              <a:t>Legislativní  řešení problému nastavení „volnosti vs. vázanosti“ veřejné správy:</a:t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7467600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 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použité v pozitivním právu</a:t>
            </a:r>
          </a:p>
          <a:p>
            <a:pPr marL="0" indent="0">
              <a:buNone/>
            </a:pPr>
            <a:r>
              <a:rPr lang="cs-CZ" dirty="0"/>
              <a:t>      (= na mnoha místech v předpisech správního práva):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b="1" dirty="0"/>
              <a:t>   </a:t>
            </a:r>
            <a:r>
              <a:rPr lang="cs-CZ" dirty="0"/>
              <a:t> </a:t>
            </a:r>
            <a:r>
              <a:rPr lang="cs-CZ" b="1" dirty="0"/>
              <a:t>I</a:t>
            </a:r>
            <a:r>
              <a:rPr lang="cs-CZ" b="1" dirty="0">
                <a:solidFill>
                  <a:srgbClr val="7030A0"/>
                </a:solidFill>
              </a:rPr>
              <a:t>. Správní uvážení, resp. diskreční pravomoc.</a:t>
            </a:r>
            <a:r>
              <a:rPr lang="cs-CZ" dirty="0">
                <a:solidFill>
                  <a:srgbClr val="7030A0"/>
                </a:solidFill>
              </a:rPr>
              <a:t>  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b="1" dirty="0"/>
              <a:t>II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. Neurčité pojmy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1900" dirty="0"/>
              <a:t>Mohou  býti v právní úpravě </a:t>
            </a:r>
            <a:r>
              <a:rPr lang="cs-CZ" sz="1900" b="1" dirty="0"/>
              <a:t>kombinovány</a:t>
            </a:r>
            <a:r>
              <a:rPr lang="cs-CZ" sz="1900" dirty="0"/>
              <a:t>, tedy SU stanoveno s použitím neurčitého pojmu, jak bylo patrno i ve shora uvedeném příkladu.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(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Nejde přitom o mezery v právu.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                  ------------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2000" b="1" dirty="0"/>
              <a:t>POZN.: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Odlišným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pojmem je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„volné hodnocení důkazů“.</a:t>
            </a:r>
            <a:r>
              <a:rPr lang="cs-CZ" sz="2000" b="1" dirty="0"/>
              <a:t> </a:t>
            </a:r>
            <a:r>
              <a:rPr lang="cs-CZ" sz="2000" dirty="0"/>
              <a:t>Procesní zásada - slouží ke správnému posouzení skutkové stránky věci (srov. zejm. § 50 odst. 4). Volnost i zde  jen relativní – existují také závazné podklady, jimiž je SO vázán.  </a:t>
            </a:r>
          </a:p>
        </p:txBody>
      </p:sp>
    </p:spTree>
    <p:extLst>
      <p:ext uri="{BB962C8B-B14F-4D97-AF65-F5344CB8AC3E}">
        <p14:creationId xmlns:p14="http://schemas.microsoft.com/office/powerpoint/2010/main" val="675423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872208"/>
          </a:xfrm>
        </p:spPr>
        <p:txBody>
          <a:bodyPr>
            <a:normAutofit/>
          </a:bodyPr>
          <a:lstStyle/>
          <a:p>
            <a:pPr marL="0" lvl="0" indent="0"/>
            <a:r>
              <a:rPr lang="cs-CZ" sz="2400" b="1" dirty="0">
                <a:latin typeface="+mn-lt"/>
              </a:rPr>
              <a:t>Pojem „diskrece“: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Obecně - slovníkový význam:</a:t>
            </a:r>
          </a:p>
          <a:p>
            <a:pPr marL="0" indent="0">
              <a:buNone/>
            </a:pPr>
            <a:r>
              <a:rPr lang="cs-CZ" sz="2000" i="1" dirty="0"/>
              <a:t> </a:t>
            </a:r>
            <a:endParaRPr lang="cs-CZ" sz="2000" dirty="0"/>
          </a:p>
          <a:p>
            <a:pPr marL="0" indent="0">
              <a:buNone/>
            </a:pPr>
            <a:r>
              <a:rPr lang="cs-CZ" sz="2000" i="1" dirty="0"/>
              <a:t>„Uvážlivost, rozvážnost, volnost jednání a rozhodování, vlastní úsudek, volné uvážení, úvaha.“ 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i="1" dirty="0"/>
              <a:t>(ale také taktnost, zdrženlivost, rezervovanost). 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 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587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br>
              <a:rPr lang="cs-CZ" sz="2400" b="1" dirty="0">
                <a:solidFill>
                  <a:schemeClr val="tx1"/>
                </a:solidFill>
                <a:latin typeface="+mn-lt"/>
              </a:rPr>
            </a:br>
            <a:r>
              <a:rPr lang="cs-CZ" sz="2400" b="1" dirty="0">
                <a:solidFill>
                  <a:schemeClr val="tx1"/>
                </a:solidFill>
                <a:latin typeface="+mn-lt"/>
              </a:rPr>
              <a:t>Definice</a:t>
            </a:r>
            <a:r>
              <a:rPr lang="cs-CZ" sz="2400" dirty="0">
                <a:latin typeface="+mn-lt"/>
              </a:rPr>
              <a:t> 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správního uvážení </a:t>
            </a:r>
            <a:r>
              <a:rPr lang="cs-CZ" sz="2400" dirty="0">
                <a:latin typeface="+mn-lt"/>
              </a:rPr>
              <a:t>(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„SU“</a:t>
            </a:r>
            <a:r>
              <a:rPr lang="cs-CZ" sz="2400" dirty="0">
                <a:latin typeface="+mn-lt"/>
              </a:rPr>
              <a:t>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692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situace, kdy s naplněním hypotézy právní normy </a:t>
            </a:r>
            <a:r>
              <a:rPr lang="cs-CZ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spojena jediná právně přípustná dispozice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= Aplikujícímu správnímu orgánu je  ponechána </a:t>
            </a:r>
            <a:r>
              <a:rPr lang="cs-CZ" b="1" dirty="0"/>
              <a:t>možnost výběru</a:t>
            </a:r>
            <a:r>
              <a:rPr lang="cs-CZ" dirty="0"/>
              <a:t> z nejméně dvou variant dalšího postupu (dispozic).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Fakticky = ponechání </a:t>
            </a:r>
            <a:r>
              <a:rPr lang="cs-CZ" b="1" i="1" dirty="0">
                <a:solidFill>
                  <a:srgbClr val="7030A0"/>
                </a:solidFill>
              </a:rPr>
              <a:t>zákonem předvídaného prostoru</a:t>
            </a:r>
            <a:r>
              <a:rPr lang="cs-CZ" dirty="0"/>
              <a:t> k vlastní úvaze správního orgánu.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Pozn.</a:t>
            </a:r>
            <a:r>
              <a:rPr lang="cs-CZ" dirty="0"/>
              <a:t>: </a:t>
            </a:r>
            <a:r>
              <a:rPr lang="cs-CZ" i="1" dirty="0"/>
              <a:t>ve správním řádu </a:t>
            </a:r>
            <a:r>
              <a:rPr lang="cs-CZ" dirty="0"/>
              <a:t>se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SU nevyskytuje</a:t>
            </a:r>
            <a:r>
              <a:rPr lang="cs-CZ" dirty="0"/>
              <a:t>. </a:t>
            </a:r>
          </a:p>
          <a:p>
            <a:pPr marL="0" indent="0" algn="just">
              <a:buNone/>
            </a:pPr>
            <a:r>
              <a:rPr lang="cs-CZ" dirty="0"/>
              <a:t>Použit </a:t>
            </a:r>
            <a:r>
              <a:rPr lang="cs-CZ" i="1" dirty="0"/>
              <a:t>pro soudní přezkum </a:t>
            </a:r>
            <a:r>
              <a:rPr lang="cs-CZ" dirty="0"/>
              <a:t>– srov. § 78 odst. 1 </a:t>
            </a:r>
            <a:r>
              <a:rPr lang="cs-CZ" dirty="0" err="1"/>
              <a:t>s.ř.s</a:t>
            </a:r>
            <a:r>
              <a:rPr lang="cs-CZ" dirty="0"/>
              <a:t>. (nezákonnost spočívající v </a:t>
            </a:r>
            <a:r>
              <a:rPr lang="cs-CZ" i="1" dirty="0"/>
              <a:t>překročení zákonných mezí správního uvážení</a:t>
            </a:r>
            <a:r>
              <a:rPr lang="cs-CZ" dirty="0"/>
              <a:t>, nebo jeho </a:t>
            </a:r>
            <a:r>
              <a:rPr lang="cs-CZ" i="1" dirty="0"/>
              <a:t>zneužití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 fontScale="90000"/>
          </a:bodyPr>
          <a:lstStyle/>
          <a:p>
            <a:pPr lvl="0"/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r>
              <a:rPr lang="cs-CZ" sz="2700" b="1" dirty="0">
                <a:effectLst/>
              </a:rPr>
              <a:t>Správní uvážení </a:t>
            </a:r>
            <a:r>
              <a:rPr lang="cs-CZ" sz="2700" b="1" dirty="0">
                <a:solidFill>
                  <a:srgbClr val="00B050"/>
                </a:solidFill>
                <a:effectLst/>
              </a:rPr>
              <a:t>jako projev pravomoci </a:t>
            </a:r>
            <a:r>
              <a:rPr lang="cs-CZ" sz="2700" b="1" dirty="0">
                <a:effectLst/>
              </a:rPr>
              <a:t>správního orgánu:</a:t>
            </a:r>
            <a:br>
              <a:rPr lang="cs-CZ" sz="2700" dirty="0">
                <a:effectLst/>
              </a:rPr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cs-CZ" b="1" i="1" dirty="0"/>
          </a:p>
          <a:p>
            <a:pPr>
              <a:buNone/>
            </a:pPr>
            <a:r>
              <a:rPr lang="cs-CZ" b="1" i="1" dirty="0"/>
              <a:t>   Specifický </a:t>
            </a:r>
            <a:r>
              <a:rPr lang="cs-CZ" b="1" i="1" dirty="0">
                <a:solidFill>
                  <a:srgbClr val="00B050"/>
                </a:solidFill>
              </a:rPr>
              <a:t>projev či součást pravomoci</a:t>
            </a:r>
            <a:r>
              <a:rPr lang="cs-CZ" b="1" i="1" dirty="0"/>
              <a:t> </a:t>
            </a:r>
            <a:r>
              <a:rPr lang="cs-CZ" dirty="0"/>
              <a:t>správního orgánu.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i="1" dirty="0"/>
              <a:t>Avšak:</a:t>
            </a:r>
          </a:p>
          <a:p>
            <a:pPr marL="0" indent="0" algn="just">
              <a:buNone/>
            </a:pPr>
            <a:r>
              <a:rPr lang="cs-CZ" b="1" dirty="0"/>
              <a:t>Legislativně-politickým důvodem</a:t>
            </a:r>
            <a:r>
              <a:rPr lang="cs-CZ" dirty="0"/>
              <a:t> zařazení správního uvážení do předpisů </a:t>
            </a:r>
            <a:r>
              <a:rPr lang="cs-CZ" b="1" dirty="0">
                <a:solidFill>
                  <a:srgbClr val="C00000"/>
                </a:solidFill>
              </a:rPr>
              <a:t>není</a:t>
            </a:r>
            <a:r>
              <a:rPr lang="cs-CZ" dirty="0"/>
              <a:t>, aby byla umožněna </a:t>
            </a:r>
            <a:r>
              <a:rPr lang="cs-CZ" b="1" dirty="0"/>
              <a:t>subjektivní zvůle</a:t>
            </a:r>
            <a:r>
              <a:rPr lang="cs-CZ" dirty="0"/>
              <a:t> </a:t>
            </a:r>
            <a:r>
              <a:rPr lang="cs-CZ" b="1" dirty="0"/>
              <a:t>správních orgánů</a:t>
            </a:r>
            <a:r>
              <a:rPr lang="cs-CZ" dirty="0"/>
              <a:t>, nýbrž,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„</a:t>
            </a:r>
            <a:r>
              <a:rPr lang="cs-CZ" i="1" dirty="0">
                <a:solidFill>
                  <a:schemeClr val="tx2">
                    <a:lumMod val="75000"/>
                  </a:schemeClr>
                </a:solidFill>
              </a:rPr>
              <a:t>aby mohli vyhověti speciálním požadavkům jednotlivých konkrétních případů. </a:t>
            </a:r>
            <a:r>
              <a:rPr lang="cs-CZ" b="1" i="1" dirty="0">
                <a:solidFill>
                  <a:schemeClr val="tx2">
                    <a:lumMod val="75000"/>
                  </a:schemeClr>
                </a:solidFill>
              </a:rPr>
              <a:t>Uvažování představuje, obrazně řečeno, bránu, kterou vcházejí do budovy právního řádu mimoprávní motivace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cs-CZ" dirty="0"/>
              <a:t>" 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err="1"/>
              <a:t>A.Merkl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399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5992"/>
          </a:xfrm>
        </p:spPr>
        <p:txBody>
          <a:bodyPr>
            <a:normAutofit fontScale="90000"/>
          </a:bodyPr>
          <a:lstStyle/>
          <a:p>
            <a:pPr lvl="0"/>
            <a:br>
              <a:rPr lang="cs-CZ" sz="2400" b="1" dirty="0"/>
            </a:br>
            <a:br>
              <a:rPr lang="cs-CZ" sz="2400" b="1" dirty="0"/>
            </a:br>
            <a:br>
              <a:rPr lang="cs-CZ" sz="2400" b="1" dirty="0"/>
            </a:br>
            <a:br>
              <a:rPr lang="cs-CZ" sz="2400" b="1" dirty="0"/>
            </a:b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Účel diskreční pravomoci (SU)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= </a:t>
            </a:r>
            <a:r>
              <a:rPr lang="cs-CZ" sz="2400" b="1" dirty="0">
                <a:solidFill>
                  <a:srgbClr val="00B050"/>
                </a:solidFill>
              </a:rPr>
              <a:t>pružnost</a:t>
            </a:r>
            <a:r>
              <a:rPr lang="cs-CZ" sz="2400" b="1" dirty="0"/>
              <a:t>, </a:t>
            </a:r>
            <a:r>
              <a:rPr lang="cs-CZ" sz="2400" b="1" dirty="0">
                <a:solidFill>
                  <a:srgbClr val="00B050"/>
                </a:solidFill>
              </a:rPr>
              <a:t>vhodnost, proporcionalita </a:t>
            </a:r>
            <a:r>
              <a:rPr lang="cs-CZ" sz="2400" b="1" dirty="0"/>
              <a:t>zvolených řešení, resp. rozhodnutí: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sz="2000" b="1" dirty="0">
                <a:solidFill>
                  <a:srgbClr val="7030A0"/>
                </a:solidFill>
              </a:rPr>
              <a:t>Avšak</a:t>
            </a:r>
            <a:r>
              <a:rPr lang="cs-CZ" sz="2000" b="1" dirty="0"/>
              <a:t> </a:t>
            </a:r>
            <a:r>
              <a:rPr lang="cs-CZ" sz="2000" dirty="0"/>
              <a:t>při zachování dostatečné míry </a:t>
            </a:r>
            <a:r>
              <a:rPr lang="cs-CZ" sz="2000" b="1" dirty="0">
                <a:solidFill>
                  <a:srgbClr val="00B050"/>
                </a:solidFill>
              </a:rPr>
              <a:t>stability </a:t>
            </a:r>
            <a:r>
              <a:rPr lang="cs-CZ" sz="2000" dirty="0"/>
              <a:t>(včetně předvídatelnosti).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Správní orgán může využívat svou …</a:t>
            </a:r>
            <a:r>
              <a:rPr lang="cs-CZ" sz="2000" i="1" dirty="0"/>
              <a:t>“</a:t>
            </a:r>
            <a:r>
              <a:rPr lang="cs-CZ" sz="2000" b="1" i="1" dirty="0"/>
              <a:t>odbornost,  zkušenost, přizpůsobivost</a:t>
            </a:r>
            <a:r>
              <a:rPr lang="cs-CZ" sz="2000" i="1" dirty="0"/>
              <a:t> nastalým a těžko předvídatelným situacím, a to i z hlediska důsledků zásahu.</a:t>
            </a:r>
            <a:r>
              <a:rPr lang="cs-CZ" sz="2000" dirty="0"/>
              <a:t> (</a:t>
            </a:r>
            <a:r>
              <a:rPr lang="cs-CZ" sz="2000" dirty="0" err="1"/>
              <a:t>V</a:t>
            </a:r>
            <a:r>
              <a:rPr lang="cs-CZ" sz="2000" dirty="0"/>
              <a:t>.Vopálka)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4413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81036"/>
            <a:ext cx="7886700" cy="4404147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+mn-lt"/>
              </a:rPr>
              <a:t>   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3F4D799-19A2-E00E-CD4E-211D5B769C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27088" y="2122481"/>
            <a:ext cx="778822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I. téma: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Úvod do problematiky. Pojmy správní uvážení, diskreční pravomoc.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Otázka vázanosti a volnosti v rozhodování veřejné správy.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Správní uvážení vs. neurčité pojmy.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Tzv. volné hodnocení důkazů.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sz="1800" b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sz="1800" b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985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7351"/>
            <a:ext cx="7467600" cy="1274786"/>
          </a:xfrm>
        </p:spPr>
        <p:txBody>
          <a:bodyPr/>
          <a:lstStyle/>
          <a:p>
            <a:r>
              <a:rPr lang="cs-CZ" sz="2400" b="1" dirty="0">
                <a:latin typeface="+mn-lt"/>
              </a:rPr>
              <a:t>Pojmy: správní uvážení - diskreční pravomoc: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b="1" i="1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cs-CZ" b="1" i="1" dirty="0">
                <a:solidFill>
                  <a:srgbClr val="7030A0"/>
                </a:solidFill>
              </a:rPr>
              <a:t>Správní uvážení /“SU“/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(tradičně </a:t>
            </a:r>
            <a:r>
              <a:rPr lang="cs-CZ" b="1" dirty="0"/>
              <a:t>tzv. </a:t>
            </a:r>
            <a:r>
              <a:rPr lang="cs-CZ" b="1" i="1" dirty="0"/>
              <a:t>volná úvaha</a:t>
            </a:r>
            <a:r>
              <a:rPr lang="cs-CZ" dirty="0"/>
              <a:t> správního orgánu) -  zpravidla zařazena </a:t>
            </a:r>
            <a:r>
              <a:rPr lang="cs-CZ" b="1" dirty="0"/>
              <a:t>v dispozici</a:t>
            </a:r>
            <a:r>
              <a:rPr lang="cs-CZ" dirty="0"/>
              <a:t> (resp. sankci) právní normy (v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 konkrétní věci)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 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uvážení v klasickém smyslu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/>
              <a:t>(</a:t>
            </a:r>
            <a:r>
              <a:rPr lang="cs-CZ" i="1" dirty="0" err="1"/>
              <a:t>stricto</a:t>
            </a:r>
            <a:r>
              <a:rPr lang="cs-CZ" i="1" dirty="0"/>
              <a:t> </a:t>
            </a:r>
            <a:r>
              <a:rPr lang="cs-CZ" i="1" dirty="0" err="1"/>
              <a:t>sensu</a:t>
            </a:r>
            <a:r>
              <a:rPr lang="cs-CZ" i="1" dirty="0"/>
              <a:t>), resp. v</a:t>
            </a:r>
            <a:r>
              <a:rPr lang="cs-CZ" dirty="0"/>
              <a:t> 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(legislativně) technickém pojetí.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Pojem </a:t>
            </a:r>
            <a:r>
              <a:rPr lang="cs-CZ" b="1" i="1" dirty="0">
                <a:solidFill>
                  <a:srgbClr val="7030A0"/>
                </a:solidFill>
              </a:rPr>
              <a:t>„diskreční pravomoc“</a:t>
            </a:r>
            <a:r>
              <a:rPr lang="cs-CZ" dirty="0">
                <a:solidFill>
                  <a:srgbClr val="7030A0"/>
                </a:solidFill>
              </a:rPr>
              <a:t>  - </a:t>
            </a:r>
            <a:r>
              <a:rPr lang="cs-CZ" dirty="0"/>
              <a:t>obsahově širší:</a:t>
            </a:r>
          </a:p>
          <a:p>
            <a:pPr marL="0" indent="0">
              <a:buNone/>
            </a:pPr>
            <a:r>
              <a:rPr lang="cs-CZ" dirty="0"/>
              <a:t>Zahrnuje: - shora uvedené </a:t>
            </a:r>
            <a:r>
              <a:rPr lang="cs-CZ" b="1" dirty="0"/>
              <a:t>správní uvážení </a:t>
            </a:r>
            <a:r>
              <a:rPr lang="cs-CZ" dirty="0"/>
              <a:t>/klasické/</a:t>
            </a:r>
          </a:p>
          <a:p>
            <a:pPr marL="0" indent="0">
              <a:buNone/>
            </a:pPr>
            <a:r>
              <a:rPr lang="cs-CZ" i="1" dirty="0"/>
              <a:t>                   + zmocnění SO </a:t>
            </a:r>
            <a:r>
              <a:rPr lang="cs-CZ" b="1" i="1" dirty="0"/>
              <a:t>k normotvorné činnosti.</a:t>
            </a:r>
            <a:endParaRPr lang="cs-CZ" b="1" dirty="0"/>
          </a:p>
          <a:p>
            <a:endParaRPr lang="cs-CZ" dirty="0"/>
          </a:p>
          <a:p>
            <a:r>
              <a:rPr lang="cs-CZ" i="1" dirty="0"/>
              <a:t>Nicméně - pro SU se používá také označení </a:t>
            </a:r>
            <a: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„diskrece“, „diskreční pravomoc“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b="1" dirty="0"/>
              <a:t>jako  vyjádření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opaku</a:t>
            </a:r>
            <a:r>
              <a:rPr lang="cs-CZ" b="1" dirty="0"/>
              <a:t> rozhodování tzv. vázaného.</a:t>
            </a:r>
          </a:p>
        </p:txBody>
      </p:sp>
    </p:spTree>
    <p:extLst>
      <p:ext uri="{BB962C8B-B14F-4D97-AF65-F5344CB8AC3E}">
        <p14:creationId xmlns:p14="http://schemas.microsoft.com/office/powerpoint/2010/main" val="189192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2520280"/>
          </a:xfrm>
        </p:spPr>
        <p:txBody>
          <a:bodyPr>
            <a:normAutofit/>
          </a:bodyPr>
          <a:lstStyle/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jako projev pravomoci správního orgánu: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Zda a jaký prostor pro volnou úvahu</a:t>
            </a:r>
            <a:r>
              <a:rPr lang="cs-CZ" sz="2000" dirty="0"/>
              <a:t> bude správě ponechán - svěřeno především do </a:t>
            </a:r>
            <a:r>
              <a:rPr lang="cs-CZ" sz="2000" b="1" dirty="0"/>
              <a:t>pravomoci zákonodárce</a:t>
            </a:r>
            <a:r>
              <a:rPr lang="cs-CZ" sz="2000" dirty="0"/>
              <a:t>. </a:t>
            </a:r>
          </a:p>
          <a:p>
            <a:endParaRPr lang="cs-CZ" sz="2000" dirty="0"/>
          </a:p>
          <a:p>
            <a:pPr algn="just"/>
            <a:r>
              <a:rPr lang="cs-CZ" sz="2000" b="1" dirty="0"/>
              <a:t>Zákonodárce  nemá, co do úpravy volné úvahy veřejné správy,  vlastní volnou úvahu </a:t>
            </a:r>
            <a:r>
              <a:rPr lang="cs-CZ" sz="2000" dirty="0"/>
              <a:t>(</a:t>
            </a:r>
            <a:r>
              <a:rPr lang="cs-CZ" sz="2000" i="1" dirty="0"/>
              <a:t>…zákonodárce je vázán určitými základními hodnotami, jež  Ústava prohlašuje za nedotknutelné.“ </a:t>
            </a:r>
            <a:r>
              <a:rPr lang="cs-CZ" sz="2000" dirty="0"/>
              <a:t>( </a:t>
            </a:r>
            <a:r>
              <a:rPr lang="cs-CZ" sz="2000" dirty="0" err="1"/>
              <a:t>Pl</a:t>
            </a:r>
            <a:r>
              <a:rPr lang="cs-CZ" sz="2000" dirty="0"/>
              <a:t>. ÚS 19/93).</a:t>
            </a:r>
          </a:p>
          <a:p>
            <a:pPr>
              <a:buNone/>
            </a:pPr>
            <a:r>
              <a:rPr lang="cs-CZ" sz="20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9397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088232"/>
          </a:xfrm>
        </p:spPr>
        <p:txBody>
          <a:bodyPr>
            <a:normAutofit/>
          </a:bodyPr>
          <a:lstStyle/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POZN. : Teorie „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diferencovaného principu legality“:</a:t>
            </a:r>
            <a:br>
              <a:rPr lang="cs-CZ" sz="2400" b="1" dirty="0">
                <a:solidFill>
                  <a:srgbClr val="7030A0"/>
                </a:solidFill>
              </a:rPr>
            </a:b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= </a:t>
            </a:r>
            <a:r>
              <a:rPr lang="cs-CZ" dirty="0">
                <a:solidFill>
                  <a:srgbClr val="0070C0"/>
                </a:solidFill>
              </a:rPr>
              <a:t>vyšší intenzita  pro výkon mocenské, vrchnostenské  </a:t>
            </a:r>
            <a:r>
              <a:rPr lang="cs-CZ" dirty="0"/>
              <a:t>funkce VS,</a:t>
            </a:r>
          </a:p>
          <a:p>
            <a:pPr marL="0" indent="0">
              <a:buNone/>
            </a:pPr>
            <a:r>
              <a:rPr lang="cs-CZ" dirty="0"/>
              <a:t>a </a:t>
            </a:r>
            <a:r>
              <a:rPr lang="cs-CZ" dirty="0">
                <a:solidFill>
                  <a:srgbClr val="0070C0"/>
                </a:solidFill>
              </a:rPr>
              <a:t>méně intenzivní </a:t>
            </a:r>
            <a:r>
              <a:rPr lang="cs-CZ" dirty="0"/>
              <a:t>u tzv. vlastní hospodářské správy (např.  rozhodování o využití  prostředků z rozpočtu ÚSC).</a:t>
            </a:r>
          </a:p>
          <a:p>
            <a:pPr marL="0" indent="0">
              <a:buNone/>
            </a:pPr>
            <a:r>
              <a:rPr lang="cs-CZ" b="1" dirty="0"/>
              <a:t> </a:t>
            </a:r>
          </a:p>
          <a:p>
            <a:pPr marL="0" indent="0" algn="just">
              <a:buNone/>
            </a:pPr>
            <a:r>
              <a:rPr lang="cs-CZ" b="1" dirty="0"/>
              <a:t>Stupeň zákonné determinace má odpovídat předmětu úpravy.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(= ideální stav)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985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92088"/>
          </a:xfrm>
        </p:spPr>
        <p:txBody>
          <a:bodyPr>
            <a:normAutofit fontScale="90000"/>
          </a:bodyPr>
          <a:lstStyle/>
          <a:p>
            <a:pPr lvl="0"/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r>
              <a:rPr lang="cs-CZ" sz="2400" b="1" dirty="0">
                <a:effectLst/>
                <a:latin typeface="+mn-lt"/>
              </a:rPr>
              <a:t>Varianty</a:t>
            </a:r>
            <a:r>
              <a:rPr lang="cs-CZ" sz="2700" b="1" dirty="0">
                <a:effectLst/>
                <a:latin typeface="+mn-lt"/>
              </a:rPr>
              <a:t> správního uvážení:</a:t>
            </a:r>
            <a:r>
              <a:rPr lang="cs-CZ" sz="2700" b="1" dirty="0">
                <a:solidFill>
                  <a:srgbClr val="7030A0"/>
                </a:solidFill>
                <a:effectLst/>
                <a:latin typeface="+mn-lt"/>
              </a:rPr>
              <a:t> </a:t>
            </a:r>
            <a:br>
              <a:rPr lang="cs-CZ" sz="2700" dirty="0">
                <a:solidFill>
                  <a:srgbClr val="7030A0"/>
                </a:solidFill>
                <a:effectLst/>
                <a:latin typeface="+mn-lt"/>
              </a:rPr>
            </a:br>
            <a:endParaRPr lang="cs-CZ" sz="27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805264"/>
          </a:xfrm>
        </p:spPr>
        <p:txBody>
          <a:bodyPr>
            <a:normAutofit fontScale="92500" lnSpcReduction="10000"/>
          </a:bodyPr>
          <a:lstStyle/>
          <a:p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2200" dirty="0"/>
              <a:t>- dle toho, zda právní norma </a:t>
            </a:r>
            <a:r>
              <a:rPr lang="cs-CZ" sz="2200" b="1" dirty="0"/>
              <a:t>zakládá pravomoc</a:t>
            </a:r>
            <a:r>
              <a:rPr lang="cs-CZ" sz="2200" dirty="0"/>
              <a:t>:</a:t>
            </a:r>
          </a:p>
          <a:p>
            <a:pPr marL="0" indent="0">
              <a:buNone/>
            </a:pPr>
            <a:r>
              <a:rPr lang="cs-CZ" sz="2200" dirty="0"/>
              <a:t> </a:t>
            </a:r>
          </a:p>
          <a:p>
            <a:pPr marL="342900" lvl="1" indent="0" algn="just">
              <a:buNone/>
            </a:pPr>
            <a:r>
              <a:rPr lang="cs-CZ" sz="2200" b="1" dirty="0"/>
              <a:t>A.</a:t>
            </a:r>
            <a:r>
              <a:rPr lang="cs-CZ" sz="2200" dirty="0"/>
              <a:t>  - danou  normu </a:t>
            </a:r>
            <a:r>
              <a:rPr lang="cs-CZ" sz="2200" b="1" i="1" dirty="0"/>
              <a:t>aplikovat </a:t>
            </a:r>
            <a:r>
              <a:rPr lang="cs-CZ" sz="2200" dirty="0"/>
              <a:t>či</a:t>
            </a:r>
            <a:r>
              <a:rPr lang="cs-CZ" sz="2200" b="1" i="1" dirty="0"/>
              <a:t> neaplikovat </a:t>
            </a:r>
          </a:p>
          <a:p>
            <a:pPr marL="342900" lvl="1" indent="0" algn="just">
              <a:buNone/>
            </a:pPr>
            <a:r>
              <a:rPr lang="cs-CZ" sz="2200" b="1" i="1" dirty="0"/>
              <a:t>       </a:t>
            </a:r>
            <a:r>
              <a:rPr lang="cs-CZ" sz="2200" b="1" dirty="0"/>
              <a:t>(= „uvážení jednání“)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          (Např.:</a:t>
            </a:r>
            <a:r>
              <a:rPr lang="cs-CZ" sz="2200" i="1" dirty="0"/>
              <a:t> SO může uložit pořádkovou pokutu - § 62 </a:t>
            </a:r>
            <a:r>
              <a:rPr lang="cs-CZ" sz="2200" i="1" dirty="0" err="1"/>
              <a:t>s.ř</a:t>
            </a:r>
            <a:r>
              <a:rPr lang="cs-CZ" sz="2200" i="1" dirty="0"/>
              <a:t>.</a:t>
            </a:r>
            <a:r>
              <a:rPr lang="cs-CZ" sz="2200" dirty="0"/>
              <a:t>),</a:t>
            </a:r>
          </a:p>
          <a:p>
            <a:pPr marL="0" indent="0">
              <a:buNone/>
            </a:pPr>
            <a:endParaRPr lang="cs-CZ" sz="2200" b="1" i="1" dirty="0"/>
          </a:p>
          <a:p>
            <a:pPr marL="0" indent="0">
              <a:buNone/>
            </a:pPr>
            <a:r>
              <a:rPr lang="cs-CZ" sz="2200" b="1" i="1" dirty="0"/>
              <a:t>      </a:t>
            </a:r>
            <a:r>
              <a:rPr lang="cs-CZ" sz="2200" b="1" dirty="0"/>
              <a:t>B. </a:t>
            </a:r>
            <a:r>
              <a:rPr lang="cs-CZ" sz="2200" b="1" i="1" dirty="0"/>
              <a:t>volby některého z více </a:t>
            </a:r>
            <a:r>
              <a:rPr lang="cs-CZ" sz="2200" dirty="0"/>
              <a:t>nabízených konkrétních </a:t>
            </a:r>
            <a:r>
              <a:rPr lang="cs-CZ" sz="2200" b="1" i="1" dirty="0"/>
              <a:t>řešení</a:t>
            </a:r>
            <a:r>
              <a:rPr lang="cs-CZ" sz="2200" dirty="0"/>
              <a:t> dané věci  </a:t>
            </a:r>
          </a:p>
          <a:p>
            <a:pPr marL="0" indent="0">
              <a:buNone/>
            </a:pPr>
            <a:r>
              <a:rPr lang="cs-CZ" sz="2200" b="1" dirty="0"/>
              <a:t>             </a:t>
            </a:r>
            <a:r>
              <a:rPr lang="cs-CZ" sz="2200" dirty="0"/>
              <a:t>(</a:t>
            </a:r>
            <a:r>
              <a:rPr lang="cs-CZ" sz="2200" b="1" dirty="0"/>
              <a:t>=    „uvážení volby“</a:t>
            </a:r>
            <a:r>
              <a:rPr lang="cs-CZ" sz="2200" dirty="0"/>
              <a:t>).</a:t>
            </a:r>
          </a:p>
          <a:p>
            <a:pPr lvl="1" algn="just">
              <a:buFont typeface="Wingdings" pitchFamily="2" charset="2"/>
              <a:buChar char="q"/>
            </a:pPr>
            <a:endParaRPr lang="cs-CZ" sz="2200" b="1" dirty="0"/>
          </a:p>
          <a:p>
            <a:pPr lvl="1" algn="just">
              <a:buNone/>
            </a:pPr>
            <a:r>
              <a:rPr lang="cs-CZ" sz="2200" dirty="0"/>
              <a:t>(Např.:</a:t>
            </a:r>
            <a:r>
              <a:rPr lang="cs-CZ" sz="2200" i="1" dirty="0"/>
              <a:t> SO může uložit pořádkovou pokutu do výše 50  tis Kč – </a:t>
            </a:r>
            <a:r>
              <a:rPr lang="cs-CZ" sz="2200" i="1" dirty="0" err="1"/>
              <a:t>ibid</a:t>
            </a:r>
            <a:r>
              <a:rPr lang="cs-CZ" sz="2200" i="1" dirty="0"/>
              <a:t>, a může ji také snížit či prominout – odst. 6</a:t>
            </a:r>
            <a:r>
              <a:rPr lang="cs-CZ" sz="2200" dirty="0"/>
              <a:t>)</a:t>
            </a:r>
            <a:r>
              <a:rPr lang="cs-CZ" sz="2200" i="1" dirty="0"/>
              <a:t>. </a:t>
            </a:r>
          </a:p>
          <a:p>
            <a:pPr lvl="1" algn="just">
              <a:buNone/>
            </a:pPr>
            <a:endParaRPr lang="cs-CZ" sz="2200" i="1" dirty="0"/>
          </a:p>
          <a:p>
            <a:pPr marL="0" indent="0">
              <a:lnSpc>
                <a:spcPct val="170000"/>
              </a:lnSpc>
              <a:buNone/>
            </a:pPr>
            <a:r>
              <a:rPr lang="cs-CZ" sz="2200" i="1" dirty="0"/>
              <a:t> </a:t>
            </a:r>
            <a:r>
              <a:rPr lang="cs-CZ" sz="2200" dirty="0"/>
              <a:t>Varianty mohou být </a:t>
            </a:r>
            <a:r>
              <a:rPr lang="cs-CZ" sz="2200" b="1" dirty="0"/>
              <a:t>kombinovány</a:t>
            </a:r>
            <a:r>
              <a:rPr lang="cs-CZ" sz="2200" dirty="0"/>
              <a:t>, resp. na sebe navazovat, jak je tomu v uvedeném příkladu z oblasti přestupkové.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cs-CZ" sz="2200" dirty="0"/>
              <a:t> 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27556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06647-CE6B-3F9E-1063-5D673E922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855962"/>
          </a:xfrm>
        </p:spPr>
        <p:txBody>
          <a:bodyPr/>
          <a:lstStyle/>
          <a:p>
            <a:r>
              <a:rPr lang="cs-CZ" dirty="0"/>
              <a:t>Pokračování – 2. téma </a:t>
            </a:r>
          </a:p>
        </p:txBody>
      </p:sp>
    </p:spTree>
    <p:extLst>
      <p:ext uri="{BB962C8B-B14F-4D97-AF65-F5344CB8AC3E}">
        <p14:creationId xmlns:p14="http://schemas.microsoft.com/office/powerpoint/2010/main" val="86503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Obsah ( a zároveň i možné otázky):</a:t>
            </a:r>
            <a:b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endParaRPr lang="cs-CZ" sz="2000" dirty="0"/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Problém vázanosti vs. „volnosti“ v činnosti veřejné správy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Pojmy „správní uvážení“, „diskreční pravomoc“. Varianty správního uvážení.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Správní uvážení jako projev pravomoci správního orgánu.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problém tzv. „absolutního volného uvážení" 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Identifikace správního uvážení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970244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Na co navazujeme ? Co jsme již probírali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524" y="1027950"/>
            <a:ext cx="7886700" cy="4705306"/>
          </a:xfrm>
        </p:spPr>
        <p:txBody>
          <a:bodyPr>
            <a:noAutofit/>
          </a:bodyPr>
          <a:lstStyle/>
          <a:p>
            <a:r>
              <a:rPr lang="cs-CZ" sz="2000" b="1" dirty="0"/>
              <a:t>v I. přednášce v předmětu Správní právo pro veřejnou správu II  </a:t>
            </a:r>
            <a:r>
              <a:rPr lang="cs-CZ" sz="2000" dirty="0"/>
              <a:t>–</a:t>
            </a:r>
          </a:p>
          <a:p>
            <a:r>
              <a:rPr lang="cs-CZ" sz="2000" dirty="0"/>
              <a:t> rozlišili jsme složky pravomoci správních orgánů dle obsahu a zaměření. Dotkli jsme se – </a:t>
            </a:r>
            <a:r>
              <a:rPr lang="cs-CZ" sz="2000" b="1" i="1" dirty="0">
                <a:solidFill>
                  <a:srgbClr val="7030A0"/>
                </a:solidFill>
              </a:rPr>
              <a:t>otázky vázanosti a volnosti </a:t>
            </a:r>
            <a:r>
              <a:rPr lang="cs-CZ" sz="2000" i="1" dirty="0"/>
              <a:t>výkonu pravomoci.</a:t>
            </a:r>
          </a:p>
          <a:p>
            <a:pPr algn="just"/>
            <a:r>
              <a:rPr lang="cs-CZ" sz="2000" dirty="0"/>
              <a:t>Rovněž otázka</a:t>
            </a:r>
            <a:r>
              <a:rPr lang="cs-CZ" sz="2000" i="1" dirty="0"/>
              <a:t>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(veřejných) subjektivních práv a jejich struktura </a:t>
            </a:r>
            <a:r>
              <a:rPr lang="cs-CZ" sz="2000" i="1" dirty="0"/>
              <a:t>(„pětice“: </a:t>
            </a:r>
            <a:r>
              <a:rPr lang="cs-CZ" sz="2000" dirty="0"/>
              <a:t>právo 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vydání povolení</a:t>
            </a:r>
            <a:r>
              <a:rPr lang="cs-CZ" sz="2000" dirty="0"/>
              <a:t> nebo souhlasu, právo na určitá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plnění</a:t>
            </a:r>
            <a:r>
              <a:rPr lang="cs-CZ" sz="2000" dirty="0"/>
              <a:t> od VS, právo aby se VS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zdržela  zásahů</a:t>
            </a:r>
            <a:r>
              <a:rPr lang="cs-CZ" sz="2000" dirty="0"/>
              <a:t> či zákroků, právo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uplatňovat procesní práva, </a:t>
            </a:r>
            <a:r>
              <a:rPr lang="cs-CZ" sz="2000" dirty="0"/>
              <a:t>právo 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participaci na výkonu </a:t>
            </a:r>
            <a:r>
              <a:rPr lang="cs-CZ" sz="2000" dirty="0"/>
              <a:t>VS)  - již jsme nanesli </a:t>
            </a:r>
            <a:r>
              <a:rPr lang="cs-CZ" sz="2000" b="1" i="1" dirty="0">
                <a:solidFill>
                  <a:srgbClr val="7030A0"/>
                </a:solidFill>
              </a:rPr>
              <a:t>otázku jejich ne/</a:t>
            </a:r>
            <a:r>
              <a:rPr lang="cs-CZ" sz="2000" b="1" i="1" dirty="0" err="1">
                <a:solidFill>
                  <a:srgbClr val="7030A0"/>
                </a:solidFill>
              </a:rPr>
              <a:t>nárokovosti</a:t>
            </a:r>
            <a:r>
              <a:rPr lang="cs-CZ" sz="2000" b="1" i="1" dirty="0">
                <a:solidFill>
                  <a:srgbClr val="7030A0"/>
                </a:solidFill>
              </a:rPr>
              <a:t> </a:t>
            </a:r>
            <a:r>
              <a:rPr lang="cs-CZ" sz="2000" dirty="0"/>
              <a:t>(resp.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ne/vymahatelnosti</a:t>
            </a:r>
            <a:r>
              <a:rPr lang="cs-CZ" sz="2000" dirty="0"/>
              <a:t>).</a:t>
            </a:r>
            <a:r>
              <a:rPr lang="cs-CZ" sz="2000" i="1" dirty="0">
                <a:solidFill>
                  <a:srgbClr val="7030A0"/>
                </a:solidFill>
              </a:rPr>
              <a:t> 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Otázka</a:t>
            </a:r>
            <a:r>
              <a:rPr lang="cs-CZ" sz="2000" dirty="0">
                <a:solidFill>
                  <a:srgbClr val="FF0000"/>
                </a:solidFill>
              </a:rPr>
              <a:t> : </a:t>
            </a: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vždy odpověď ANO – NE ?</a:t>
            </a:r>
          </a:p>
          <a:p>
            <a:r>
              <a:rPr lang="cs-CZ" sz="2000" b="1" dirty="0"/>
              <a:t>Otázka</a:t>
            </a:r>
            <a:r>
              <a:rPr lang="cs-CZ" sz="2000" dirty="0"/>
              <a:t>: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rozhoduje ? Jaké faktory zde působí ?</a:t>
            </a:r>
          </a:p>
          <a:p>
            <a:r>
              <a:rPr lang="cs-CZ" sz="2000" dirty="0"/>
              <a:t>Dále byly prezentovány </a:t>
            </a:r>
            <a:r>
              <a:rPr lang="cs-CZ" sz="2000" b="1" i="1" dirty="0">
                <a:solidFill>
                  <a:srgbClr val="7030A0"/>
                </a:solidFill>
              </a:rPr>
              <a:t>základní zásady činnosti </a:t>
            </a:r>
            <a:r>
              <a:rPr lang="cs-CZ" sz="2000" dirty="0"/>
              <a:t>– a jejich specifická úloha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vztahu ke správnímu uvážení – diskreční pravomoci.</a:t>
            </a:r>
          </a:p>
          <a:p>
            <a:pPr mar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mezi nimi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primus inter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pares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–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zásada legality. </a:t>
            </a:r>
            <a:r>
              <a:rPr lang="cs-CZ" sz="2000" dirty="0"/>
              <a:t>Sama o sobě, úzce chápaná (výslovná ustanovení) – odpovědi vždy nedává. Naopak – nastoluje problém povahy pravomoci správního orgánu ( viz níže </a:t>
            </a:r>
            <a:r>
              <a:rPr lang="cs-CZ" sz="2000" b="1" dirty="0"/>
              <a:t>příklad</a:t>
            </a:r>
            <a:r>
              <a:rPr lang="cs-CZ" sz="2000" dirty="0"/>
              <a:t>).</a:t>
            </a:r>
          </a:p>
          <a:p>
            <a:pPr marL="0" indent="0">
              <a:buNone/>
            </a:pPr>
            <a:r>
              <a:rPr lang="cs-CZ" sz="2000" dirty="0"/>
              <a:t>,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5293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Co víme dál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Problém současného působení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resp. požadavků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7030A0"/>
                </a:solidFill>
              </a:rPr>
              <a:t>veřejných zájmů  </a:t>
            </a:r>
            <a:r>
              <a:rPr lang="cs-CZ" sz="2400" dirty="0"/>
              <a:t>vs. (veřejných) </a:t>
            </a:r>
            <a:r>
              <a:rPr lang="cs-CZ" sz="2400" b="1" dirty="0">
                <a:solidFill>
                  <a:srgbClr val="7030A0"/>
                </a:solidFill>
              </a:rPr>
              <a:t>subjektivních práv </a:t>
            </a:r>
            <a:r>
              <a:rPr lang="cs-CZ" sz="2400" dirty="0"/>
              <a:t>( a někdy mezi nimi v rámci obou kategorií). </a:t>
            </a:r>
          </a:p>
          <a:p>
            <a:pPr algn="just"/>
            <a:r>
              <a:rPr lang="cs-CZ" sz="2400" dirty="0"/>
              <a:t>Zmínili jsme, jakou úlohu mají  </a:t>
            </a:r>
            <a:r>
              <a:rPr lang="cs-CZ" sz="2400" b="1" i="1" dirty="0">
                <a:solidFill>
                  <a:srgbClr val="7030A0"/>
                </a:solidFill>
              </a:rPr>
              <a:t>cíle a úkoly</a:t>
            </a:r>
            <a:r>
              <a:rPr lang="cs-CZ" sz="2400" b="1" i="1" dirty="0"/>
              <a:t> </a:t>
            </a:r>
            <a:r>
              <a:rPr lang="cs-CZ" sz="2400" dirty="0"/>
              <a:t>veřejné správy při rozhodování dle konkrétních zákonných ustanovení. </a:t>
            </a:r>
          </a:p>
          <a:p>
            <a:pPr marL="0" indent="0" algn="just">
              <a:buNone/>
            </a:pPr>
            <a:r>
              <a:rPr lang="cs-CZ" sz="2400" dirty="0"/>
              <a:t>	OT.: Je zde souvislost </a:t>
            </a:r>
            <a:r>
              <a:rPr lang="cs-CZ" sz="2400" i="1" dirty="0"/>
              <a:t>s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účelem pravomoci SO </a:t>
            </a:r>
            <a:r>
              <a:rPr lang="cs-CZ" sz="2400" i="1" dirty="0"/>
              <a:t>? </a:t>
            </a:r>
          </a:p>
          <a:p>
            <a:pPr algn="just"/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jednotlivých forem veřejné správy </a:t>
            </a:r>
            <a:r>
              <a:rPr lang="cs-CZ" sz="2400" dirty="0"/>
              <a:t>– jsme se dotkli </a:t>
            </a:r>
            <a:r>
              <a:rPr lang="cs-CZ" sz="2400" b="1" i="1" dirty="0">
                <a:solidFill>
                  <a:srgbClr val="7030A0"/>
                </a:solidFill>
              </a:rPr>
              <a:t>otázky zákonnosti a (věcné) správnosti </a:t>
            </a:r>
            <a:r>
              <a:rPr lang="cs-CZ" sz="2400" i="1" dirty="0"/>
              <a:t>výsledku </a:t>
            </a:r>
            <a:r>
              <a:rPr lang="cs-CZ" sz="2400" dirty="0"/>
              <a:t> (rozhodnutí), tedy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obsahové stránky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</a:t>
            </a:r>
            <a:r>
              <a:rPr lang="cs-CZ" sz="2400" dirty="0"/>
              <a:t>, a také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postupu.  </a:t>
            </a:r>
          </a:p>
          <a:p>
            <a:pPr algn="just"/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/>
              <a:t>Otázka: P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ředepisuje právo </a:t>
            </a:r>
            <a:r>
              <a:rPr lang="cs-CZ" dirty="0"/>
              <a:t>vždy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varianty</a:t>
            </a:r>
            <a:r>
              <a:rPr lang="cs-CZ" dirty="0"/>
              <a:t> konkrétního výsledku, tedy věcného řešení ?</a:t>
            </a:r>
          </a:p>
        </p:txBody>
      </p:sp>
    </p:spTree>
    <p:extLst>
      <p:ext uri="{BB962C8B-B14F-4D97-AF65-F5344CB8AC3E}">
        <p14:creationId xmlns:p14="http://schemas.microsoft.com/office/powerpoint/2010/main" val="879745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561" y="980728"/>
            <a:ext cx="7467600" cy="1715082"/>
          </a:xfrm>
        </p:spPr>
        <p:txBody>
          <a:bodyPr>
            <a:normAutofit fontScale="90000"/>
          </a:bodyPr>
          <a:lstStyle/>
          <a:p>
            <a:pPr lvl="0"/>
            <a:r>
              <a:rPr lang="cs-CZ" sz="2700" b="1" dirty="0">
                <a:effectLst/>
                <a:latin typeface="+mn-lt"/>
              </a:rPr>
              <a:t>Otázka vztahu </a:t>
            </a:r>
            <a:r>
              <a:rPr lang="cs-CZ" sz="2700" b="1" dirty="0">
                <a:solidFill>
                  <a:srgbClr val="7030A0"/>
                </a:solidFill>
                <a:latin typeface="+mn-lt"/>
              </a:rPr>
              <a:t>vázanosti vs</a:t>
            </a:r>
            <a:r>
              <a:rPr lang="cs-CZ" sz="2700" b="1" dirty="0">
                <a:solidFill>
                  <a:srgbClr val="7030A0"/>
                </a:solidFill>
                <a:effectLst/>
                <a:latin typeface="+mn-lt"/>
              </a:rPr>
              <a:t>. volnosti </a:t>
            </a:r>
            <a:r>
              <a:rPr lang="cs-CZ" sz="2700" b="1" dirty="0">
                <a:effectLst/>
                <a:latin typeface="+mn-lt"/>
              </a:rPr>
              <a:t>při výkonu pravomoci správních orgánů:</a:t>
            </a:r>
            <a:br>
              <a:rPr lang="cs-CZ" sz="2700" b="1" dirty="0">
                <a:solidFill>
                  <a:srgbClr val="FF0000"/>
                </a:solidFill>
                <a:effectLst/>
                <a:latin typeface="+mn-lt"/>
              </a:rPr>
            </a:br>
            <a:br>
              <a:rPr lang="cs-CZ" sz="2700" b="1" dirty="0">
                <a:effectLst/>
                <a:latin typeface="+mn-lt"/>
              </a:rPr>
            </a:br>
            <a:r>
              <a:rPr lang="cs-CZ" sz="2700" b="1" dirty="0">
                <a:effectLst/>
                <a:latin typeface="+mn-lt"/>
              </a:rPr>
              <a:t>Základní problém</a:t>
            </a:r>
            <a:r>
              <a:rPr lang="cs-CZ" sz="27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  <a:br>
              <a:rPr lang="cs-CZ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cs-CZ" sz="2700" b="1" dirty="0">
                <a:latin typeface="+mn-lt"/>
              </a:rPr>
            </a:br>
            <a:r>
              <a:rPr lang="cs-CZ" sz="2200" b="1" dirty="0"/>
              <a:t> </a:t>
            </a:r>
            <a:br>
              <a:rPr lang="cs-CZ" sz="2200" b="1" dirty="0">
                <a:effectLst/>
              </a:rPr>
            </a:b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Připadá v úvahu</a:t>
            </a:r>
            <a:r>
              <a:rPr lang="cs-CZ" sz="2400" dirty="0"/>
              <a:t> - s ohledem na povahu a rozmanitost úkolů a forem  veřejné správy:</a:t>
            </a:r>
          </a:p>
          <a:p>
            <a:pPr marL="0" indent="0">
              <a:buNone/>
            </a:pPr>
            <a:r>
              <a:rPr lang="cs-CZ" sz="2400" dirty="0"/>
              <a:t>a) 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plná právní regulace činnosti </a:t>
            </a:r>
            <a:r>
              <a:rPr lang="cs-CZ" sz="2400" dirty="0"/>
              <a:t>veřejné správy, resp. správních orgánů („SO“), tedy  pro všechny případy a situace, resp.</a:t>
            </a:r>
            <a:br>
              <a:rPr lang="cs-CZ" sz="2400" dirty="0"/>
            </a:br>
            <a:r>
              <a:rPr lang="cs-CZ" sz="2400" dirty="0"/>
              <a:t>    - lze požadovat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plnou právní vázanost</a:t>
            </a:r>
            <a:r>
              <a:rPr lang="cs-CZ" sz="2400" dirty="0">
                <a:solidFill>
                  <a:srgbClr val="7030A0"/>
                </a:solidFill>
              </a:rPr>
              <a:t> </a:t>
            </a:r>
            <a:r>
              <a:rPr lang="cs-CZ" sz="2400" dirty="0"/>
              <a:t>veřejné správy? </a:t>
            </a:r>
          </a:p>
          <a:p>
            <a:pPr marL="0" indent="0">
              <a:buNone/>
            </a:pPr>
            <a:r>
              <a:rPr lang="cs-CZ" sz="2400" dirty="0"/>
              <a:t>A na druhé straně </a:t>
            </a:r>
          </a:p>
          <a:p>
            <a:pPr marL="0" indent="0">
              <a:buNone/>
            </a:pPr>
            <a:r>
              <a:rPr lang="cs-CZ" sz="2400" dirty="0"/>
              <a:t>b) pro situace, kde nejsou dána konkrétní a přesná pravidla, resp. hlediska pro rozhodování, 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plná rozhodovací volnost</a:t>
            </a:r>
            <a:r>
              <a:rPr lang="cs-CZ" sz="2400" dirty="0"/>
              <a:t>, tedy 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ničím neomezený výkon činnosti</a:t>
            </a:r>
            <a:r>
              <a:rPr lang="cs-CZ" sz="2400" dirty="0"/>
              <a:t> správních orgánů ?</a:t>
            </a:r>
            <a:r>
              <a:rPr lang="cs-CZ" sz="2400" b="1" dirty="0"/>
              <a:t>  </a:t>
            </a:r>
          </a:p>
          <a:p>
            <a:pPr marL="0" indent="0">
              <a:buNone/>
            </a:pPr>
            <a:r>
              <a:rPr lang="cs-CZ" sz="2000" dirty="0"/>
              <a:t>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490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412776"/>
            <a:ext cx="7886700" cy="277913"/>
          </a:xfrm>
        </p:spPr>
        <p:txBody>
          <a:bodyPr>
            <a:normAutofit fontScale="90000"/>
          </a:bodyPr>
          <a:lstStyle/>
          <a:p>
            <a:pPr algn="just"/>
            <a:r>
              <a:rPr lang="cs-CZ" sz="2400" b="1" dirty="0">
                <a:solidFill>
                  <a:srgbClr val="7030A0"/>
                </a:solidFill>
                <a:latin typeface="+mn-lt"/>
              </a:rPr>
              <a:t>Nastavení vztahu vázanosti a volnosti </a:t>
            </a:r>
            <a:r>
              <a:rPr lang="cs-CZ" sz="2400" b="1" dirty="0">
                <a:latin typeface="+mn-lt"/>
              </a:rPr>
              <a:t>v  činnosti veřejné správy – výsledek vývoje v podmínkách moderního právního státu:</a:t>
            </a: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204865"/>
            <a:ext cx="7886700" cy="3972098"/>
          </a:xfrm>
        </p:spPr>
        <p:txBody>
          <a:bodyPr/>
          <a:lstStyle/>
          <a:p>
            <a:pPr marL="0" indent="0">
              <a:buNone/>
            </a:pPr>
            <a:r>
              <a:rPr lang="cs-CZ" sz="2400" b="1" i="1" dirty="0"/>
              <a:t>Řešením: 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7030A0"/>
                </a:solidFill>
              </a:rPr>
              <a:t>kompromis</a:t>
            </a:r>
            <a:r>
              <a:rPr lang="cs-CZ" sz="2400" b="1" dirty="0"/>
              <a:t>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 vázaností a volností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</a:t>
            </a:r>
            <a:r>
              <a:rPr lang="cs-CZ" sz="2400" dirty="0"/>
              <a:t>– </a:t>
            </a:r>
            <a:r>
              <a:rPr lang="cs-CZ" sz="2400" b="1" i="1" dirty="0">
                <a:solidFill>
                  <a:srgbClr val="7030A0"/>
                </a:solidFill>
              </a:rPr>
              <a:t>nikoliv však jakýkoliv</a:t>
            </a:r>
            <a:r>
              <a:rPr lang="cs-CZ" sz="2400" dirty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r>
              <a:rPr lang="cs-CZ" sz="2400" b="1" dirty="0">
                <a:solidFill>
                  <a:srgbClr val="7030A0"/>
                </a:solidFill>
              </a:rPr>
              <a:t>=  výzva  pro legislativu</a:t>
            </a:r>
            <a:r>
              <a:rPr lang="cs-CZ" sz="2400" dirty="0"/>
              <a:t>: </a:t>
            </a:r>
            <a:r>
              <a:rPr lang="cs-CZ" sz="2400" i="1" dirty="0"/>
              <a:t>Míra určitosti a přesnosti právních úprav měla by být adekvátní významu upravované věci.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Následně - náročný 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 interpretační, a také aplikační</a:t>
            </a:r>
            <a:r>
              <a:rPr lang="cs-CZ" sz="2400" dirty="0"/>
              <a:t>.</a:t>
            </a:r>
          </a:p>
          <a:p>
            <a:pPr>
              <a:buNone/>
            </a:pPr>
            <a:r>
              <a:rPr lang="cs-CZ" sz="2400" dirty="0"/>
              <a:t>Přičemž – otázka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kvalifikovanosti osob</a:t>
            </a:r>
            <a:r>
              <a:rPr lang="cs-CZ" sz="2400" dirty="0"/>
              <a:t> vykonávajících VS („úřední osoby“). </a:t>
            </a:r>
          </a:p>
          <a:p>
            <a:pPr>
              <a:buNone/>
            </a:pPr>
            <a:r>
              <a:rPr lang="cs-CZ" sz="2400" dirty="0"/>
              <a:t>Pro ilustraci – příklad z právní úpravy přestupků: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22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96752"/>
            <a:ext cx="7886700" cy="493937"/>
          </a:xfrm>
        </p:spPr>
        <p:txBody>
          <a:bodyPr>
            <a:normAutofit fontScale="90000"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Příklad: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125c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z.č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 361/2000 Sb., o provozu na pozemních komunikacích: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Fyzická osoba se dopustí přestupku tím, že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 provozu na pozemních komunikacích: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při řízení vozidla:…..</a:t>
            </a:r>
          </a:p>
          <a:p>
            <a:pPr marL="0" indent="0" algn="just">
              <a:buNone/>
            </a:pPr>
            <a:r>
              <a:rPr lang="cs-CZ" dirty="0"/>
              <a:t>7. předjíždí vozidlo v případech, kdy je to obecnou, místní nebo přechodnou úpravou provozu na pozemních komunikacích zakázáno,…</a:t>
            </a:r>
          </a:p>
          <a:p>
            <a:pPr marL="0" indent="0">
              <a:buNone/>
            </a:pPr>
            <a:endParaRPr lang="pl-PL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pl-PL" b="1" dirty="0"/>
              <a:t>(5)</a:t>
            </a:r>
            <a:r>
              <a:rPr lang="pl-PL" dirty="0"/>
              <a:t> </a:t>
            </a:r>
            <a:r>
              <a:rPr lang="pl-PL" b="1" dirty="0"/>
              <a:t>Za přestupek </a:t>
            </a:r>
            <a:r>
              <a:rPr lang="pl-PL" b="1" dirty="0">
                <a:solidFill>
                  <a:srgbClr val="7030A0"/>
                </a:solidFill>
              </a:rPr>
              <a:t>se uloží </a:t>
            </a:r>
            <a:r>
              <a:rPr lang="pl-PL" b="1" dirty="0"/>
              <a:t>pokuta:...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</a:t>
            </a:r>
            <a:r>
              <a:rPr lang="cs-CZ" dirty="0">
                <a:solidFill>
                  <a:srgbClr val="7030A0"/>
                </a:solidFill>
              </a:rPr>
              <a:t>od 5000 Kč do 10000 Kč</a:t>
            </a:r>
            <a:r>
              <a:rPr lang="cs-CZ" dirty="0"/>
              <a:t>, jde-li o přestupek podle odstavce 1 …. písm. f) bodu …7…</a:t>
            </a:r>
          </a:p>
          <a:p>
            <a:pPr marL="0" indent="0">
              <a:buNone/>
            </a:pPr>
            <a:r>
              <a:rPr lang="cs-CZ" b="1" dirty="0"/>
              <a:t>(9)</a:t>
            </a:r>
            <a:r>
              <a:rPr lang="cs-CZ" dirty="0"/>
              <a:t> Za přestupek podle odstavců 1 až 4 </a:t>
            </a:r>
            <a:r>
              <a:rPr lang="cs-CZ" dirty="0">
                <a:solidFill>
                  <a:srgbClr val="7030A0"/>
                </a:solidFill>
              </a:rPr>
              <a:t>nelze uložit napomenutí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Od uložení správního trestu podle odstavců 5 a 6 </a:t>
            </a:r>
            <a:r>
              <a:rPr lang="cs-CZ" dirty="0">
                <a:solidFill>
                  <a:srgbClr val="7030A0"/>
                </a:solidFill>
              </a:rPr>
              <a:t>nelze v rozhodnutí o přestupku upustit.</a:t>
            </a:r>
          </a:p>
          <a:p>
            <a:pPr marL="0" indent="0">
              <a:buNone/>
            </a:pPr>
            <a:r>
              <a:rPr lang="cs-CZ" dirty="0">
                <a:solidFill>
                  <a:srgbClr val="7030A0"/>
                </a:solidFill>
              </a:rPr>
              <a:t>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b="1" dirty="0"/>
              <a:t>Otázka obecná: Jak pro neukázněného řidiče může případ dopadnout?</a:t>
            </a:r>
            <a:r>
              <a:rPr lang="cs-CZ" dirty="0">
                <a:solidFill>
                  <a:srgbClr val="7030A0"/>
                </a:solidFill>
              </a:rPr>
              <a:t>  </a:t>
            </a:r>
            <a:r>
              <a:rPr lang="cs-CZ" dirty="0">
                <a:solidFill>
                  <a:srgbClr val="C00000"/>
                </a:solidFill>
              </a:rPr>
              <a:t>K tomu otázky dílčí:</a:t>
            </a:r>
          </a:p>
        </p:txBody>
      </p:sp>
    </p:spTree>
    <p:extLst>
      <p:ext uri="{BB962C8B-B14F-4D97-AF65-F5344CB8AC3E}">
        <p14:creationId xmlns:p14="http://schemas.microsoft.com/office/powerpoint/2010/main" val="1752013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solidFill>
                  <a:schemeClr val="tx1"/>
                </a:solidFill>
                <a:latin typeface="+mn-lt"/>
              </a:rPr>
              <a:t>  </a:t>
            </a:r>
            <a:br>
              <a:rPr lang="cs-CZ" sz="2400" b="1" dirty="0">
                <a:solidFill>
                  <a:schemeClr val="tx1"/>
                </a:solidFill>
                <a:latin typeface="+mn-lt"/>
              </a:rPr>
            </a:br>
            <a:r>
              <a:rPr lang="cs-CZ" sz="2400" b="1" i="1" dirty="0" err="1">
                <a:solidFill>
                  <a:srgbClr val="C00000"/>
                </a:solidFill>
                <a:latin typeface="+mn-lt"/>
              </a:rPr>
              <a:t>I.otázka</a:t>
            </a:r>
            <a:r>
              <a:rPr lang="cs-CZ" sz="2400" b="1" i="1" dirty="0">
                <a:solidFill>
                  <a:schemeClr val="tx1"/>
                </a:solidFill>
                <a:latin typeface="+mn-lt"/>
              </a:rPr>
              <a:t>: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>
                <a:latin typeface="+mn-lt"/>
              </a:rPr>
              <a:t>Kdy jde </a:t>
            </a:r>
            <a:r>
              <a:rPr lang="cs-CZ" sz="2400" b="1" dirty="0">
                <a:latin typeface="+mn-lt"/>
              </a:rPr>
              <a:t>v právní úpravě</a:t>
            </a:r>
            <a:r>
              <a:rPr lang="cs-CZ" sz="2400" dirty="0">
                <a:latin typeface="+mn-lt"/>
              </a:rPr>
              <a:t> přestupků o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rozhodnutí vázané</a:t>
            </a:r>
            <a:r>
              <a:rPr lang="cs-CZ" sz="2400" dirty="0">
                <a:latin typeface="+mn-lt"/>
              </a:rPr>
              <a:t>, kdy jde o  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správní uvážení</a:t>
            </a:r>
            <a:r>
              <a:rPr lang="cs-CZ" sz="2400" dirty="0">
                <a:latin typeface="+mn-lt"/>
              </a:rPr>
              <a:t> ?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kdy o 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neurčitý pojem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</a:t>
            </a:r>
            <a:b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                                                   </a:t>
            </a:r>
            <a:endParaRPr lang="cs-CZ" sz="2400" dirty="0">
              <a:latin typeface="+mn-lt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340768"/>
            <a:ext cx="82296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Zákon č. 250/2016 Sb., o odpovědnosti za přestupky  a řízení o nich,  v platném znění (výňatky):</a:t>
            </a:r>
          </a:p>
          <a:p>
            <a:pPr marL="0" indent="0" algn="ctr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§ 78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Zahájení řízení z moci úřední</a:t>
            </a:r>
          </a:p>
          <a:p>
            <a:pPr marL="0" indent="0" algn="just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1) Správní orgán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zahájí řízení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 každém přestupku, který zjistí, a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postupuje v řízení z moci úřední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cs-CZ" sz="2000" b="1" i="1" dirty="0"/>
              <a:t>                                              </a:t>
            </a:r>
            <a:r>
              <a:rPr lang="cs-CZ" sz="2000" b="1" i="1" dirty="0">
                <a:solidFill>
                  <a:srgbClr val="C00000"/>
                </a:solidFill>
              </a:rPr>
              <a:t>II. otázka</a:t>
            </a:r>
            <a:r>
              <a:rPr lang="cs-CZ" sz="2000" i="1" dirty="0"/>
              <a:t>: Může SO postupovat odlišně?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cs-CZ" sz="2000" dirty="0"/>
              <a:t>§ 35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Druhy  správních trestů</a:t>
            </a:r>
          </a:p>
          <a:p>
            <a:pPr marL="457200" lvl="0" indent="-457200" algn="just">
              <a:buAutoNum type="arabicParenR"/>
            </a:pPr>
            <a:r>
              <a:rPr lang="cs-CZ" sz="2000" dirty="0"/>
              <a:t>Za přestupek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 uložit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trest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000" dirty="0"/>
              <a:t>a)</a:t>
            </a:r>
            <a:r>
              <a:rPr lang="cs-CZ" sz="2000" i="1" dirty="0"/>
              <a:t> </a:t>
            </a:r>
            <a:r>
              <a:rPr lang="cs-CZ" sz="2000" dirty="0"/>
              <a:t>napomenutí, b) pokutu, c) zákaz činnosti, d) propadnutí věci nebo náhradní hodnoty, e) zveřejnění rozhodnutí o přestupku. </a:t>
            </a:r>
          </a:p>
          <a:p>
            <a:pPr marL="0" lvl="0" indent="0" algn="just">
              <a:buNone/>
            </a:pPr>
            <a:r>
              <a:rPr lang="cs-CZ" sz="2000" i="1" dirty="0"/>
              <a:t>	</a:t>
            </a:r>
            <a:r>
              <a:rPr lang="cs-CZ" sz="2000" b="1" i="1" dirty="0">
                <a:solidFill>
                  <a:srgbClr val="C00000"/>
                </a:solidFill>
              </a:rPr>
              <a:t>Otázka III:</a:t>
            </a:r>
            <a:r>
              <a:rPr lang="cs-CZ" sz="2000" i="1" dirty="0">
                <a:solidFill>
                  <a:srgbClr val="C00000"/>
                </a:solidFill>
              </a:rPr>
              <a:t> </a:t>
            </a:r>
            <a:r>
              <a:rPr lang="cs-CZ" sz="2000" i="1" dirty="0"/>
              <a:t>Musí být trest uložen vždy, pokud je přestupek spolehlivě zjištěn a obviněnému prokázán ? </a:t>
            </a:r>
          </a:p>
          <a:p>
            <a:pPr marL="0" lvl="0" indent="0" algn="just">
              <a:buNone/>
            </a:pPr>
            <a:r>
              <a:rPr lang="cs-CZ" sz="2000" b="1" i="1" dirty="0"/>
              <a:t>	</a:t>
            </a:r>
            <a:r>
              <a:rPr lang="cs-CZ" sz="2000" b="1" i="1" dirty="0">
                <a:solidFill>
                  <a:srgbClr val="C00000"/>
                </a:solidFill>
              </a:rPr>
              <a:t>Otázka</a:t>
            </a:r>
            <a:r>
              <a:rPr lang="cs-CZ" sz="2000" b="1" i="1" dirty="0"/>
              <a:t> </a:t>
            </a:r>
            <a:r>
              <a:rPr lang="cs-CZ" sz="2000" b="1" i="1" dirty="0">
                <a:solidFill>
                  <a:srgbClr val="C00000"/>
                </a:solidFill>
              </a:rPr>
              <a:t>IV.</a:t>
            </a:r>
            <a:r>
              <a:rPr lang="cs-CZ" sz="2000" i="1" dirty="0">
                <a:solidFill>
                  <a:srgbClr val="C00000"/>
                </a:solidFill>
              </a:rPr>
              <a:t> </a:t>
            </a:r>
            <a:r>
              <a:rPr lang="cs-CZ" sz="2000" i="1" dirty="0"/>
              <a:t>Dle čeho se bude druh, resp. výměra trestu určovat ?</a:t>
            </a:r>
            <a:endParaRPr lang="cs-CZ" sz="2000" dirty="0"/>
          </a:p>
          <a:p>
            <a:pPr marL="0" lvl="0" indent="0" algn="just">
              <a:buNone/>
            </a:pPr>
            <a:endParaRPr lang="cs-CZ" sz="2000" dirty="0"/>
          </a:p>
          <a:p>
            <a:pPr marL="0" lvl="0" indent="0" algn="just">
              <a:buNone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724807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1" id="{01D809EA-0938-469F-B557-D2A61A4152FB}" vid="{13D5369A-72F0-4837-8079-48DB50DAB55E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2801</TotalTime>
  <Words>2305</Words>
  <Application>Microsoft Office PowerPoint</Application>
  <PresentationFormat>Předvádění na obrazovce (4:3)</PresentationFormat>
  <Paragraphs>222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Motiv1</vt:lpstr>
      <vt:lpstr> NVV06K Diskreční pravomoc veřejné správy   povinně volitelný předmět   17.2.2023  1.téma              doc.JUDr. Soňa Skulová, Ph.D.  </vt:lpstr>
      <vt:lpstr>    </vt:lpstr>
      <vt:lpstr>Obsah ( a zároveň i možné otázky): </vt:lpstr>
      <vt:lpstr>Na co navazujeme ? Co jsme již probírali ?</vt:lpstr>
      <vt:lpstr>Co víme dál ?</vt:lpstr>
      <vt:lpstr>Otázka vztahu vázanosti vs. volnosti při výkonu pravomoci správních orgánů:  Základní problém:    </vt:lpstr>
      <vt:lpstr>Nastavení vztahu vázanosti a volnosti v  činnosti veřejné správy – výsledek vývoje v podmínkách moderního právního státu: </vt:lpstr>
      <vt:lpstr>Příklad:  § 125c z.č. 361/2000 Sb., o provozu na pozemních komunikacích:  (1) Fyzická osoba se dopustí přestupku tím, že v provozu na pozemních komunikacích:  </vt:lpstr>
      <vt:lpstr>   I.otázka: Kdy jde v právní úpravě přestupků o rozhodnutí vázané, kdy jde o  správní uvážení ? A kdy o neurčitý pojem ?                                                                    </vt:lpstr>
      <vt:lpstr>                       § 37 Určení druhu a výměry správního trestu </vt:lpstr>
      <vt:lpstr>Vývoj řešení otázky vázanosti vs. volnost v rozhodování veřejné správy vůči adresátům:</vt:lpstr>
      <vt:lpstr>Princip legality  –  univerzální a obecný, avšak: </vt:lpstr>
      <vt:lpstr>Princip legality  –  univerzální a obecný, avšak II:</vt:lpstr>
      <vt:lpstr>Resumé:</vt:lpstr>
      <vt:lpstr>Legislativní  řešení problému nastavení „volnosti vs. vázanosti“ veřejné správy: </vt:lpstr>
      <vt:lpstr>Pojem „diskrece“:</vt:lpstr>
      <vt:lpstr> Definice správního uvážení („SU“):</vt:lpstr>
      <vt:lpstr>   Správní uvážení jako projev pravomoci správního orgánu: </vt:lpstr>
      <vt:lpstr>      Účel diskreční pravomoci (SU)  = pružnost, vhodnost, proporcionalita zvolených řešení, resp. rozhodnutí: </vt:lpstr>
      <vt:lpstr>Pojmy: správní uvážení - diskreční pravomoc: </vt:lpstr>
      <vt:lpstr>SU jako projev pravomoci správního orgánu:</vt:lpstr>
      <vt:lpstr>POZN. : Teorie „diferencovaného principu legality“: </vt:lpstr>
      <vt:lpstr>   Varianty správního uvážení:  </vt:lpstr>
      <vt:lpstr>Pokračování – 2. téma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Diskreční pravomoc veřejné správy   MPA – Správní právo II 24.3.2012   </dc:title>
  <dc:creator>Soňa Skulová</dc:creator>
  <cp:lastModifiedBy>Soňa Skulová</cp:lastModifiedBy>
  <cp:revision>242</cp:revision>
  <cp:lastPrinted>2020-11-08T22:27:56Z</cp:lastPrinted>
  <dcterms:created xsi:type="dcterms:W3CDTF">2012-03-23T10:06:55Z</dcterms:created>
  <dcterms:modified xsi:type="dcterms:W3CDTF">2023-02-17T08:54:41Z</dcterms:modified>
</cp:coreProperties>
</file>