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351" r:id="rId2"/>
    <p:sldId id="352" r:id="rId3"/>
    <p:sldId id="261" r:id="rId4"/>
    <p:sldId id="263" r:id="rId5"/>
    <p:sldId id="264" r:id="rId6"/>
    <p:sldId id="276" r:id="rId7"/>
    <p:sldId id="343" r:id="rId8"/>
    <p:sldId id="334" r:id="rId9"/>
    <p:sldId id="335" r:id="rId10"/>
    <p:sldId id="336" r:id="rId11"/>
    <p:sldId id="337" r:id="rId12"/>
    <p:sldId id="306" r:id="rId13"/>
    <p:sldId id="284" r:id="rId14"/>
    <p:sldId id="283" r:id="rId15"/>
    <p:sldId id="307" r:id="rId16"/>
    <p:sldId id="328" r:id="rId17"/>
    <p:sldId id="285" r:id="rId18"/>
    <p:sldId id="302" r:id="rId19"/>
    <p:sldId id="338" r:id="rId20"/>
    <p:sldId id="353" r:id="rId21"/>
    <p:sldId id="327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7" autoAdjust="0"/>
    <p:restoredTop sz="96461" autoAdjust="0"/>
  </p:normalViewPr>
  <p:slideViewPr>
    <p:cSldViewPr>
      <p:cViewPr varScale="1">
        <p:scale>
          <a:sx n="110" d="100"/>
          <a:sy n="110" d="100"/>
        </p:scale>
        <p:origin x="15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C277C-7311-457D-B092-CAF09E23D337}" type="datetimeFigureOut">
              <a:rPr lang="cs-CZ" smtClean="0"/>
              <a:pPr/>
              <a:t>16.03.2023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E7B5DB-C149-47F2-BD9B-DB32AD1CB4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244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FE7120-C08F-481F-8D9E-BBE27E89A54C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7773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6426-92AE-4BCC-B22C-4A91BD2ACAAA}" type="datetimeFigureOut">
              <a:rPr lang="cs-CZ" smtClean="0"/>
              <a:pPr/>
              <a:t>16.03.2023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7872-75B1-43DB-9F9E-392EFAB32A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603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6426-92AE-4BCC-B22C-4A91BD2ACAAA}" type="datetimeFigureOut">
              <a:rPr lang="cs-CZ" smtClean="0"/>
              <a:pPr/>
              <a:t>16.03.2023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7872-75B1-43DB-9F9E-392EFAB32A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818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6426-92AE-4BCC-B22C-4A91BD2ACAAA}" type="datetimeFigureOut">
              <a:rPr lang="cs-CZ" smtClean="0"/>
              <a:pPr/>
              <a:t>16.03.2023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7872-75B1-43DB-9F9E-392EFAB32A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005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2" name="Rectangle 17">
            <a:extLst>
              <a:ext uri="{FF2B5EF4-FFF2-40B4-BE49-F238E27FC236}">
                <a16:creationId xmlns:a16="http://schemas.microsoft.com/office/drawing/2014/main" id="{D7F5A7D7-8566-823E-5FDF-575EA6AEA21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22275" y="6248400"/>
            <a:ext cx="6305550" cy="457200"/>
          </a:xfrm>
        </p:spPr>
        <p:txBody>
          <a:bodyPr wrap="square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7B6675AA-ADB5-AA20-8EC6-C76BC61E31C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858000" y="6248400"/>
            <a:ext cx="1841500" cy="457200"/>
          </a:xfrm>
        </p:spPr>
        <p:txBody>
          <a:bodyPr anchor="b"/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E8ACEB1D-287A-45D9-BDBE-BDFAC0F8BCD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0758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6426-92AE-4BCC-B22C-4A91BD2ACAAA}" type="datetimeFigureOut">
              <a:rPr lang="cs-CZ" smtClean="0"/>
              <a:pPr/>
              <a:t>16.03.2023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7872-75B1-43DB-9F9E-392EFAB32A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928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6426-92AE-4BCC-B22C-4A91BD2ACAAA}" type="datetimeFigureOut">
              <a:rPr lang="cs-CZ" smtClean="0"/>
              <a:pPr/>
              <a:t>16.03.2023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7872-75B1-43DB-9F9E-392EFAB32A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93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6426-92AE-4BCC-B22C-4A91BD2ACAAA}" type="datetimeFigureOut">
              <a:rPr lang="cs-CZ" smtClean="0"/>
              <a:pPr/>
              <a:t>16.03.2023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7872-75B1-43DB-9F9E-392EFAB32A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04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6426-92AE-4BCC-B22C-4A91BD2ACAAA}" type="datetimeFigureOut">
              <a:rPr lang="cs-CZ" smtClean="0"/>
              <a:pPr/>
              <a:t>16.03.2023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7872-75B1-43DB-9F9E-392EFAB32A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276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6426-92AE-4BCC-B22C-4A91BD2ACAAA}" type="datetimeFigureOut">
              <a:rPr lang="cs-CZ" smtClean="0"/>
              <a:pPr/>
              <a:t>16.03.2023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7872-75B1-43DB-9F9E-392EFAB32A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043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6426-92AE-4BCC-B22C-4A91BD2ACAAA}" type="datetimeFigureOut">
              <a:rPr lang="cs-CZ" smtClean="0"/>
              <a:pPr/>
              <a:t>16.03.2023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7872-75B1-43DB-9F9E-392EFAB32A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31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6426-92AE-4BCC-B22C-4A91BD2ACAAA}" type="datetimeFigureOut">
              <a:rPr lang="cs-CZ" smtClean="0"/>
              <a:pPr/>
              <a:t>16.03.2023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7872-75B1-43DB-9F9E-392EFAB32A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265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26426-92AE-4BCC-B22C-4A91BD2ACAAA}" type="datetimeFigureOut">
              <a:rPr lang="cs-CZ" smtClean="0"/>
              <a:pPr/>
              <a:t>16.03.2023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7872-75B1-43DB-9F9E-392EFAB32A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80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26426-92AE-4BCC-B22C-4A91BD2ACAAA}" type="datetimeFigureOut">
              <a:rPr lang="cs-CZ" smtClean="0"/>
              <a:pPr/>
              <a:t>16.03.2023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77872-75B1-43DB-9F9E-392EFAB32A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867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5">
            <a:extLst>
              <a:ext uri="{FF2B5EF4-FFF2-40B4-BE49-F238E27FC236}">
                <a16:creationId xmlns:a16="http://schemas.microsoft.com/office/drawing/2014/main" id="{DA2B3437-23F8-0164-801E-64AD3C5D5DD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414338" y="6248400"/>
            <a:ext cx="6313487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rgbClr val="969696"/>
                </a:solidFill>
                <a:latin typeface="Arial" panose="020B0604020202020204" pitchFamily="34" charset="0"/>
              </a:rPr>
              <a:t>Definujte zápatí - název prezentace / pracoviště</a:t>
            </a:r>
          </a:p>
        </p:txBody>
      </p:sp>
      <p:sp>
        <p:nvSpPr>
          <p:cNvPr id="5123" name="Rectangle 16">
            <a:extLst>
              <a:ext uri="{FF2B5EF4-FFF2-40B4-BE49-F238E27FC236}">
                <a16:creationId xmlns:a16="http://schemas.microsoft.com/office/drawing/2014/main" id="{790F515A-E85D-1618-BF90-A7896D9976D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94687F-612D-464C-B091-A1FB91B6D429}" type="slidenum">
              <a:rPr lang="cs-CZ" altLang="cs-CZ" sz="1200" smtClean="0">
                <a:solidFill>
                  <a:srgbClr val="969696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cs-CZ" altLang="cs-CZ" sz="1200">
              <a:solidFill>
                <a:srgbClr val="969696"/>
              </a:solidFill>
              <a:latin typeface="Arial" panose="020B0604020202020204" pitchFamily="34" charset="0"/>
            </a:endParaRPr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D1BBDC67-F51F-21CE-87B3-FC830DB4F0C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55650" y="1125538"/>
            <a:ext cx="7518400" cy="4967287"/>
          </a:xfrm>
        </p:spPr>
        <p:txBody>
          <a:bodyPr>
            <a:normAutofit/>
          </a:bodyPr>
          <a:lstStyle/>
          <a:p>
            <a:pPr algn="l">
              <a:defRPr/>
            </a:pP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NVV06K Diskreční pravomoc veřejné správy </a:t>
            </a: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povinně volitelný předmět </a:t>
            </a: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17.3.2023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3. téma</a:t>
            </a: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200" dirty="0">
                <a:latin typeface="+mn-lt"/>
              </a:rPr>
            </a:br>
            <a:br>
              <a:rPr lang="cs-CZ" sz="2200" dirty="0">
                <a:latin typeface="+mn-lt"/>
              </a:rPr>
            </a:br>
            <a:r>
              <a:rPr lang="cs-CZ" sz="2200" dirty="0">
                <a:latin typeface="+mn-lt"/>
              </a:rPr>
              <a:t>            </a:t>
            </a:r>
            <a:r>
              <a:rPr lang="cs-CZ" sz="2200" dirty="0" err="1">
                <a:latin typeface="+mn-lt"/>
              </a:rPr>
              <a:t>doc.JUDr</a:t>
            </a:r>
            <a:r>
              <a:rPr lang="cs-CZ" sz="2200" dirty="0">
                <a:latin typeface="+mn-lt"/>
              </a:rPr>
              <a:t>. Soňa Skulová, Ph.D. </a:t>
            </a:r>
            <a:br>
              <a:rPr lang="cs-CZ" sz="2400" dirty="0">
                <a:latin typeface="+mn-lt"/>
              </a:rPr>
            </a:br>
            <a:endParaRPr lang="cs-CZ" altLang="cs-CZ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Jednotlivé základní </a:t>
            </a:r>
            <a:r>
              <a:rPr lang="cs-CZ" sz="2400" b="1" dirty="0">
                <a:solidFill>
                  <a:srgbClr val="7030A0"/>
                </a:solidFill>
                <a:latin typeface="+mn-lt"/>
              </a:rPr>
              <a:t>zásady činnosti</a:t>
            </a:r>
            <a:r>
              <a:rPr lang="cs-CZ" sz="2400" b="1" dirty="0">
                <a:latin typeface="+mn-lt"/>
              </a:rPr>
              <a:t> SO – </a:t>
            </a:r>
            <a:r>
              <a:rPr lang="cs-CZ" sz="2400" b="1" dirty="0" err="1">
                <a:latin typeface="+mn-lt"/>
              </a:rPr>
              <a:t>pokr</a:t>
            </a:r>
            <a:r>
              <a:rPr lang="cs-CZ" sz="2400" b="1" dirty="0">
                <a:latin typeface="+mn-lt"/>
              </a:rPr>
              <a:t>.: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Zásada </a:t>
            </a:r>
            <a:r>
              <a:rPr lang="cs-CZ" sz="2000" b="1" i="1" dirty="0">
                <a:solidFill>
                  <a:srgbClr val="7030A0"/>
                </a:solidFill>
              </a:rPr>
              <a:t>jednání správního orgánu ve veřejném zájmu </a:t>
            </a:r>
            <a:r>
              <a:rPr lang="cs-CZ" sz="2000" dirty="0"/>
              <a:t>( veřejný zájem – souvisí s účelem pravomoci správního orgánu, resp. s účelem zákonné úpravy na daném úseku veřejné správy) - § 2.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 </a:t>
            </a:r>
            <a:r>
              <a:rPr lang="cs-CZ" sz="2000" b="1" dirty="0"/>
              <a:t>Princip - </a:t>
            </a:r>
            <a:r>
              <a:rPr lang="cs-CZ" sz="2000" b="1" i="1" dirty="0">
                <a:solidFill>
                  <a:srgbClr val="7030A0"/>
                </a:solidFill>
              </a:rPr>
              <a:t>zásada legitimního očekávání </a:t>
            </a:r>
            <a:r>
              <a:rPr lang="cs-CZ" sz="2000" dirty="0"/>
              <a:t>(§ 2) = projev ústavní zásady rovnosti v právech a důstojnosti.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Znamená pro SO:</a:t>
            </a:r>
            <a:r>
              <a:rPr lang="cs-CZ" sz="2000" b="1" i="1" dirty="0">
                <a:solidFill>
                  <a:srgbClr val="00B050"/>
                </a:solidFill>
              </a:rPr>
              <a:t>  </a:t>
            </a:r>
            <a:endParaRPr lang="cs-CZ" sz="2000" i="1" dirty="0">
              <a:solidFill>
                <a:srgbClr val="00B050"/>
              </a:solidFill>
            </a:endParaRPr>
          </a:p>
          <a:p>
            <a:pPr marL="0" lvl="0" indent="0" algn="just">
              <a:buFont typeface="Wingdings" pitchFamily="2" charset="2"/>
              <a:buChar char="§"/>
            </a:pPr>
            <a:r>
              <a:rPr lang="cs-CZ" sz="2000" i="1" dirty="0"/>
              <a:t> obdobné věci řešit obdobně</a:t>
            </a:r>
            <a:r>
              <a:rPr lang="cs-CZ" sz="2000" dirty="0"/>
              <a:t>, odlišné s přihlédnutím k jejich odlišnosti (zákaz excesů) , k tomu důležitá </a:t>
            </a:r>
            <a:r>
              <a:rPr lang="cs-CZ" sz="2000" i="1" dirty="0"/>
              <a:t>vlastní ustálená praxe, metodika, judikatura,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  </a:t>
            </a:r>
            <a:r>
              <a:rPr lang="cs-CZ" sz="2000" i="1" dirty="0"/>
              <a:t> nečinit překvapivé úkony </a:t>
            </a:r>
            <a:r>
              <a:rPr lang="cs-CZ" sz="2000" dirty="0"/>
              <a:t>( + povinnost uvědomovací, poučovací – patří 	k dobré správě)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 </a:t>
            </a:r>
            <a:r>
              <a:rPr lang="cs-CZ" sz="2000" b="1" dirty="0"/>
              <a:t> </a:t>
            </a:r>
            <a:r>
              <a:rPr lang="cs-CZ" sz="2000" i="1" dirty="0"/>
              <a:t> event. příslib dalšího postupu </a:t>
            </a:r>
            <a:r>
              <a:rPr lang="cs-CZ" sz="2000" dirty="0"/>
              <a:t>vůči účastníkům  - uvážlivě.  </a:t>
            </a:r>
          </a:p>
          <a:p>
            <a:pPr marL="0" indent="0">
              <a:buNone/>
            </a:pPr>
            <a:r>
              <a:rPr lang="cs-CZ" sz="2000" b="1" dirty="0"/>
              <a:t> 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 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60093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cs-CZ" sz="2400" b="1" dirty="0">
                <a:latin typeface="+mn-lt"/>
              </a:rPr>
              <a:t>Jednotlivé základní </a:t>
            </a:r>
            <a:r>
              <a:rPr lang="cs-CZ" sz="2400" b="1" dirty="0">
                <a:solidFill>
                  <a:srgbClr val="7030A0"/>
                </a:solidFill>
                <a:latin typeface="+mn-lt"/>
              </a:rPr>
              <a:t>zásady činnosti</a:t>
            </a:r>
            <a:r>
              <a:rPr lang="cs-CZ" sz="2400" b="1" dirty="0">
                <a:latin typeface="+mn-lt"/>
              </a:rPr>
              <a:t> SO – 2. </a:t>
            </a:r>
            <a:r>
              <a:rPr lang="cs-CZ" sz="2400" b="1" dirty="0" err="1">
                <a:latin typeface="+mn-lt"/>
              </a:rPr>
              <a:t>pokr</a:t>
            </a:r>
            <a:r>
              <a:rPr lang="cs-CZ" sz="2400" b="1" dirty="0">
                <a:latin typeface="+mn-lt"/>
              </a:rPr>
              <a:t>.: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6624736"/>
          </a:xfrm>
        </p:spPr>
        <p:txBody>
          <a:bodyPr>
            <a:normAutofit fontScale="32500" lnSpcReduction="20000"/>
          </a:bodyPr>
          <a:lstStyle/>
          <a:p>
            <a:pPr marL="0" lvl="0" indent="0">
              <a:buNone/>
            </a:pPr>
            <a:endParaRPr lang="cs-CZ" sz="2900" dirty="0"/>
          </a:p>
          <a:p>
            <a:pPr marL="0" lvl="0" indent="0">
              <a:buNone/>
            </a:pPr>
            <a:endParaRPr lang="cs-CZ" sz="5000" dirty="0"/>
          </a:p>
          <a:p>
            <a:pPr marL="0" lvl="0" indent="0">
              <a:buNone/>
            </a:pPr>
            <a:r>
              <a:rPr lang="cs-CZ" sz="6200" dirty="0"/>
              <a:t>Zásada </a:t>
            </a:r>
            <a:r>
              <a:rPr lang="cs-CZ" sz="6200" b="1" i="1" dirty="0">
                <a:solidFill>
                  <a:srgbClr val="7030A0"/>
                </a:solidFill>
              </a:rPr>
              <a:t>materiální pravdy - § 3 </a:t>
            </a:r>
            <a:r>
              <a:rPr lang="cs-CZ" sz="6200" dirty="0"/>
              <a:t>( + nutno vypořádat se  také s hlavními zásadami obsaženými v § 2) </a:t>
            </a:r>
          </a:p>
          <a:p>
            <a:pPr marL="0" indent="0">
              <a:buNone/>
            </a:pPr>
            <a:r>
              <a:rPr lang="cs-CZ" sz="6200" dirty="0"/>
              <a:t> 	+ </a:t>
            </a:r>
            <a:r>
              <a:rPr lang="cs-CZ" sz="6200" i="1" dirty="0"/>
              <a:t>přesvědčivost rozhodnutí</a:t>
            </a:r>
            <a:r>
              <a:rPr lang="cs-CZ" sz="6200" dirty="0"/>
              <a:t> ( tj. odraz v </a:t>
            </a:r>
            <a:r>
              <a:rPr lang="cs-CZ" sz="6200" b="1" i="1" dirty="0">
                <a:solidFill>
                  <a:srgbClr val="7030A0"/>
                </a:solidFill>
              </a:rPr>
              <a:t>odůvodnění</a:t>
            </a:r>
            <a:r>
              <a:rPr lang="cs-CZ" sz="6200" dirty="0">
                <a:solidFill>
                  <a:srgbClr val="7030A0"/>
                </a:solidFill>
              </a:rPr>
              <a:t> </a:t>
            </a:r>
            <a:r>
              <a:rPr lang="cs-CZ" sz="6200" dirty="0"/>
              <a:t>rozhodnutí, </a:t>
            </a:r>
          </a:p>
          <a:p>
            <a:pPr marL="0" indent="0">
              <a:buNone/>
            </a:pPr>
            <a:r>
              <a:rPr lang="cs-CZ" sz="6200" dirty="0"/>
              <a:t>                jež musí být </a:t>
            </a:r>
            <a:r>
              <a:rPr lang="cs-CZ" sz="6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řádné, úplné</a:t>
            </a:r>
            <a:r>
              <a:rPr lang="cs-CZ" sz="6200" dirty="0"/>
              <a:t>),</a:t>
            </a:r>
          </a:p>
          <a:p>
            <a:pPr marL="0" indent="0">
              <a:buNone/>
            </a:pPr>
            <a:r>
              <a:rPr lang="cs-CZ" sz="6200" dirty="0"/>
              <a:t>  </a:t>
            </a:r>
          </a:p>
          <a:p>
            <a:pPr marL="0" lvl="0" indent="0">
              <a:buNone/>
            </a:pPr>
            <a:r>
              <a:rPr lang="cs-CZ" sz="6200" dirty="0"/>
              <a:t>Zásada </a:t>
            </a:r>
            <a:r>
              <a:rPr lang="cs-CZ" sz="6200" b="1" i="1" dirty="0">
                <a:solidFill>
                  <a:srgbClr val="7030A0"/>
                </a:solidFill>
              </a:rPr>
              <a:t>procesní rovnosti a nestrannosti postupů</a:t>
            </a:r>
            <a:r>
              <a:rPr lang="cs-CZ" sz="6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6200" dirty="0"/>
              <a:t>správních orgánů (§ 7),</a:t>
            </a:r>
          </a:p>
          <a:p>
            <a:pPr marL="0" indent="0">
              <a:buNone/>
            </a:pPr>
            <a:r>
              <a:rPr lang="cs-CZ" sz="6200" dirty="0"/>
              <a:t>  </a:t>
            </a:r>
          </a:p>
          <a:p>
            <a:pPr marL="0" lvl="0" indent="0">
              <a:buNone/>
            </a:pPr>
            <a:r>
              <a:rPr lang="cs-CZ" sz="6200" dirty="0"/>
              <a:t>Zásada </a:t>
            </a:r>
            <a:r>
              <a:rPr lang="cs-CZ" sz="6200" b="1" i="1" dirty="0">
                <a:solidFill>
                  <a:srgbClr val="7030A0"/>
                </a:solidFill>
              </a:rPr>
              <a:t>veřejné správy jako služby</a:t>
            </a:r>
            <a:r>
              <a:rPr lang="cs-CZ" sz="6200" i="1" dirty="0">
                <a:solidFill>
                  <a:srgbClr val="7030A0"/>
                </a:solidFill>
              </a:rPr>
              <a:t> </a:t>
            </a:r>
            <a:r>
              <a:rPr lang="cs-CZ" sz="6200" dirty="0"/>
              <a:t>(vstřícnost, zdvořilost, poučovací povinnost, uvědomění o úkonu předem – také  </a:t>
            </a:r>
            <a:r>
              <a:rPr lang="cs-CZ" sz="6200" b="1" i="1" dirty="0">
                <a:solidFill>
                  <a:srgbClr val="7030A0"/>
                </a:solidFill>
              </a:rPr>
              <a:t>zásada dobré správy</a:t>
            </a:r>
            <a:r>
              <a:rPr lang="cs-CZ" sz="6200" dirty="0">
                <a:solidFill>
                  <a:srgbClr val="7030A0"/>
                </a:solidFill>
              </a:rPr>
              <a:t>).(§§ </a:t>
            </a:r>
            <a:r>
              <a:rPr lang="cs-CZ" sz="6200" dirty="0"/>
              <a:t>4, 8)  </a:t>
            </a:r>
          </a:p>
          <a:p>
            <a:pPr marL="0" lvl="0" indent="0">
              <a:buNone/>
            </a:pPr>
            <a:endParaRPr lang="cs-CZ" sz="62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cs-CZ" sz="6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Součinnost s dotčenými osobami:</a:t>
            </a:r>
            <a:r>
              <a:rPr lang="cs-CZ" sz="6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lvl="0" indent="0">
              <a:buNone/>
            </a:pPr>
            <a:r>
              <a:rPr lang="cs-CZ" sz="6200" dirty="0"/>
              <a:t>„SO umožní dotčeným osobám uplatňovat jejich práva a oprávněné zájmy.“ (§ 4 odst. 4) ,</a:t>
            </a:r>
          </a:p>
          <a:p>
            <a:pPr marL="0" indent="0">
              <a:buNone/>
            </a:pPr>
            <a:r>
              <a:rPr lang="cs-CZ" sz="6200" dirty="0"/>
              <a:t>  </a:t>
            </a:r>
          </a:p>
          <a:p>
            <a:pPr marL="0" lvl="0" indent="0">
              <a:buNone/>
            </a:pPr>
            <a:r>
              <a:rPr lang="cs-CZ" sz="6200" dirty="0"/>
              <a:t> Zásada </a:t>
            </a:r>
            <a:r>
              <a:rPr lang="cs-CZ" sz="6200" b="1" i="1" dirty="0">
                <a:solidFill>
                  <a:srgbClr val="7030A0"/>
                </a:solidFill>
              </a:rPr>
              <a:t>spolupráce správních orgánů a souladnosti postupů </a:t>
            </a:r>
            <a:r>
              <a:rPr lang="cs-CZ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(§ 8),</a:t>
            </a:r>
            <a:endParaRPr lang="cs-CZ" sz="6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6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</a:t>
            </a:r>
            <a:endParaRPr lang="cs-CZ" sz="6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cs-CZ" sz="6200" dirty="0"/>
              <a:t>Zásada</a:t>
            </a:r>
            <a:r>
              <a:rPr lang="cs-CZ" sz="6200" b="1" dirty="0"/>
              <a:t> </a:t>
            </a:r>
            <a:r>
              <a:rPr lang="cs-CZ" sz="6200" b="1" i="1" dirty="0">
                <a:solidFill>
                  <a:srgbClr val="7030A0"/>
                </a:solidFill>
              </a:rPr>
              <a:t>rychlosti a hospodárnosti postupů</a:t>
            </a:r>
            <a:r>
              <a:rPr lang="cs-CZ" sz="6200" i="1" dirty="0">
                <a:solidFill>
                  <a:srgbClr val="7030A0"/>
                </a:solidFill>
              </a:rPr>
              <a:t>  </a:t>
            </a:r>
            <a:r>
              <a:rPr lang="cs-CZ" sz="6200" dirty="0"/>
              <a:t>- bez zbytečného zatěžování všech  subjektů v řízení („</a:t>
            </a:r>
            <a:r>
              <a:rPr lang="cs-CZ" sz="6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procesní ekonomie“</a:t>
            </a:r>
            <a:r>
              <a:rPr lang="cs-CZ" sz="6200" dirty="0"/>
              <a:t>). - § 6. </a:t>
            </a:r>
            <a:r>
              <a:rPr lang="cs-CZ" sz="6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Souvisí se zásadou spolupráce SO</a:t>
            </a:r>
            <a:r>
              <a:rPr lang="cs-CZ" sz="6200" dirty="0"/>
              <a:t>.</a:t>
            </a:r>
          </a:p>
          <a:p>
            <a:pPr marL="0" indent="0">
              <a:buNone/>
            </a:pPr>
            <a:r>
              <a:rPr lang="cs-CZ" sz="6200" dirty="0"/>
              <a:t> </a:t>
            </a:r>
          </a:p>
          <a:p>
            <a:pPr marL="0" indent="0">
              <a:buNone/>
            </a:pPr>
            <a:r>
              <a:rPr lang="cs-CZ" sz="6200" b="1" dirty="0"/>
              <a:t> </a:t>
            </a:r>
            <a:endParaRPr lang="cs-CZ" sz="6200" dirty="0"/>
          </a:p>
          <a:p>
            <a:pPr marL="0" indent="0">
              <a:buNone/>
            </a:pPr>
            <a:endParaRPr lang="cs-CZ" sz="45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756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10466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latin typeface="+mn-lt"/>
              </a:rPr>
              <a:t>Pojmy </a:t>
            </a:r>
            <a:r>
              <a:rPr lang="cs-CZ" sz="2400" b="1" dirty="0">
                <a:solidFill>
                  <a:srgbClr val="0070C0"/>
                </a:solidFill>
                <a:latin typeface="+mn-lt"/>
              </a:rPr>
              <a:t>zákonnost a správnost</a:t>
            </a:r>
            <a:r>
              <a:rPr lang="cs-CZ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b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sz="2400" b="1" dirty="0">
                <a:latin typeface="+mn-lt"/>
              </a:rPr>
              <a:t>jako  nutné vlastnosti (znaky)   </a:t>
            </a:r>
            <a:br>
              <a:rPr lang="cs-CZ" sz="2400" b="1" dirty="0">
                <a:latin typeface="+mn-lt"/>
              </a:rPr>
            </a:br>
            <a:r>
              <a:rPr lang="cs-CZ" sz="2400" b="1" dirty="0">
                <a:latin typeface="+mn-lt"/>
              </a:rPr>
              <a:t>a také kritéria hodnocení </a:t>
            </a:r>
            <a:br>
              <a:rPr lang="cs-CZ" sz="2400" b="1" dirty="0">
                <a:latin typeface="+mn-lt"/>
              </a:rPr>
            </a:br>
            <a:r>
              <a:rPr lang="cs-CZ" sz="2400" b="1" dirty="0">
                <a:latin typeface="+mn-lt"/>
              </a:rPr>
              <a:t>správního </a:t>
            </a:r>
            <a:r>
              <a:rPr lang="cs-CZ" sz="2400" b="1" dirty="0">
                <a:solidFill>
                  <a:srgbClr val="0070C0"/>
                </a:solidFill>
                <a:latin typeface="+mn-lt"/>
              </a:rPr>
              <a:t>rozhodnutí</a:t>
            </a:r>
            <a:r>
              <a:rPr lang="cs-CZ" sz="2400" b="1" dirty="0">
                <a:latin typeface="+mn-lt"/>
              </a:rPr>
              <a:t> a </a:t>
            </a:r>
            <a:r>
              <a:rPr lang="cs-CZ" sz="2400" b="1" dirty="0">
                <a:solidFill>
                  <a:srgbClr val="0070C0"/>
                </a:solidFill>
                <a:latin typeface="+mn-lt"/>
              </a:rPr>
              <a:t>postupu</a:t>
            </a:r>
            <a:r>
              <a:rPr lang="cs-CZ" sz="2400" b="1" dirty="0">
                <a:latin typeface="+mn-lt"/>
              </a:rPr>
              <a:t> správního orgánu</a:t>
            </a:r>
            <a:endParaRPr lang="cs-CZ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181484"/>
          </a:xfrm>
        </p:spPr>
        <p:txBody>
          <a:bodyPr>
            <a:normAutofit/>
          </a:bodyPr>
          <a:lstStyle/>
          <a:p>
            <a:endParaRPr lang="cs-CZ" sz="2400" b="1" dirty="0"/>
          </a:p>
          <a:p>
            <a:r>
              <a:rPr lang="cs-CZ" sz="2000" b="1" dirty="0">
                <a:solidFill>
                  <a:srgbClr val="7030A0"/>
                </a:solidFill>
              </a:rPr>
              <a:t>Zákonnost </a:t>
            </a:r>
            <a:r>
              <a:rPr lang="cs-CZ" sz="2000" dirty="0"/>
              <a:t>– tradiční hledisko, avšak s novým obsahem (tedy přesněji</a:t>
            </a:r>
            <a:r>
              <a:rPr lang="cs-CZ" sz="2000" b="1" dirty="0"/>
              <a:t> </a:t>
            </a:r>
            <a:r>
              <a:rPr lang="cs-CZ" sz="2000" b="1" i="1" dirty="0"/>
              <a:t>legalita, právní korektnost</a:t>
            </a:r>
            <a:r>
              <a:rPr lang="cs-CZ" sz="2000" b="1" dirty="0"/>
              <a:t>).</a:t>
            </a:r>
          </a:p>
          <a:p>
            <a:endParaRPr lang="cs-CZ" sz="2000" b="1" dirty="0"/>
          </a:p>
          <a:p>
            <a:r>
              <a:rPr lang="cs-CZ" sz="2000" dirty="0"/>
              <a:t>Ve správním řádu:</a:t>
            </a:r>
          </a:p>
          <a:p>
            <a:pPr lvl="1">
              <a:buFont typeface="Wingdings" pitchFamily="2" charset="2"/>
              <a:buChar char="v"/>
            </a:pPr>
            <a:r>
              <a:rPr lang="cs-CZ" sz="2000" b="1" dirty="0"/>
              <a:t>jako </a:t>
            </a:r>
            <a:r>
              <a:rPr lang="cs-CZ" sz="2000" b="1" i="1" dirty="0"/>
              <a:t>obecná zásada – princip </a:t>
            </a:r>
            <a:r>
              <a:rPr lang="cs-CZ" sz="2000" b="1" dirty="0"/>
              <a:t>(§ 2 odst. 1)</a:t>
            </a:r>
          </a:p>
          <a:p>
            <a:pPr lvl="1">
              <a:buFont typeface="Wingdings" pitchFamily="2" charset="2"/>
              <a:buChar char="v"/>
            </a:pPr>
            <a:endParaRPr lang="cs-CZ" sz="2000" b="1" dirty="0"/>
          </a:p>
          <a:p>
            <a:pPr lvl="1">
              <a:buFont typeface="Wingdings" pitchFamily="2" charset="2"/>
              <a:buChar char="v"/>
            </a:pPr>
            <a:r>
              <a:rPr lang="cs-CZ" sz="2000" b="1" dirty="0"/>
              <a:t>jako </a:t>
            </a:r>
            <a:r>
              <a:rPr lang="cs-CZ" sz="2000" b="1" i="1" dirty="0"/>
              <a:t>hledisko pro přezkum:</a:t>
            </a:r>
          </a:p>
          <a:p>
            <a:pPr lvl="1" algn="just">
              <a:buNone/>
            </a:pPr>
            <a:r>
              <a:rPr lang="cs-CZ" sz="2000" b="1" dirty="0"/>
              <a:t>	</a:t>
            </a:r>
            <a:r>
              <a:rPr lang="cs-CZ" sz="2000" dirty="0"/>
              <a:t>Výslovně u </a:t>
            </a:r>
            <a:r>
              <a:rPr lang="cs-CZ" sz="2000" i="1" dirty="0"/>
              <a:t>odvolacího</a:t>
            </a:r>
            <a:r>
              <a:rPr lang="cs-CZ" sz="2000" dirty="0"/>
              <a:t> řízení (§ 89 odst. 2, § 90), u </a:t>
            </a:r>
            <a:r>
              <a:rPr lang="cs-CZ" sz="2000" i="1" dirty="0" err="1"/>
              <a:t>přezkumného</a:t>
            </a:r>
            <a:r>
              <a:rPr lang="cs-CZ" sz="2000" dirty="0"/>
              <a:t> řízení (§ 94 odst. 1), ale také </a:t>
            </a:r>
            <a:r>
              <a:rPr lang="cs-CZ" sz="2000" i="1" dirty="0"/>
              <a:t>u jiných úkonů </a:t>
            </a:r>
            <a:r>
              <a:rPr lang="cs-CZ" sz="2000" dirty="0"/>
              <a:t>dle § 156 odst. 2. (+ pro s.</a:t>
            </a:r>
            <a:r>
              <a:rPr lang="cs-CZ" sz="2000" dirty="0" err="1"/>
              <a:t>ř</a:t>
            </a:r>
            <a:r>
              <a:rPr lang="cs-CZ" sz="2000" dirty="0"/>
              <a:t>. ů 158 odst. 2).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870374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Zákonnost (legalita):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47260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cs-CZ" sz="2000" dirty="0"/>
              <a:t>SO - povinen  </a:t>
            </a:r>
            <a:r>
              <a:rPr lang="cs-CZ" sz="2000" b="1" dirty="0"/>
              <a:t>postupovat a rozhodovat v souladu </a:t>
            </a:r>
            <a:r>
              <a:rPr lang="cs-CZ" sz="2000" b="1" dirty="0">
                <a:solidFill>
                  <a:srgbClr val="7030A0"/>
                </a:solidFill>
              </a:rPr>
              <a:t>s celým právním řádem.</a:t>
            </a:r>
          </a:p>
          <a:p>
            <a:pPr algn="just">
              <a:buNone/>
            </a:pPr>
            <a:r>
              <a:rPr lang="cs-CZ" sz="2000" b="1" dirty="0"/>
              <a:t>        Právní řád tvoří:</a:t>
            </a:r>
            <a:r>
              <a:rPr lang="cs-CZ" sz="2000" dirty="0"/>
              <a:t> </a:t>
            </a:r>
          </a:p>
          <a:p>
            <a:pPr algn="just"/>
            <a:r>
              <a:rPr lang="cs-CZ" sz="2000" dirty="0"/>
              <a:t>vedle </a:t>
            </a:r>
            <a:r>
              <a:rPr lang="cs-CZ" sz="2000" b="1" i="1" dirty="0"/>
              <a:t>konkrétních pravidel </a:t>
            </a:r>
            <a:r>
              <a:rPr lang="cs-CZ" sz="2000" dirty="0"/>
              <a:t>a</a:t>
            </a:r>
            <a:r>
              <a:rPr lang="cs-CZ" sz="2000" b="1" dirty="0"/>
              <a:t> zásad </a:t>
            </a:r>
            <a:r>
              <a:rPr lang="cs-CZ" sz="2000" dirty="0"/>
              <a:t>obsažených </a:t>
            </a:r>
            <a:r>
              <a:rPr lang="cs-CZ" sz="2000" i="1" dirty="0"/>
              <a:t>v </a:t>
            </a:r>
            <a:r>
              <a:rPr lang="cs-CZ" sz="2000" i="1" dirty="0">
                <a:solidFill>
                  <a:srgbClr val="7030A0"/>
                </a:solidFill>
              </a:rPr>
              <a:t>právních předpisech </a:t>
            </a:r>
            <a:r>
              <a:rPr lang="cs-CZ" sz="2000" dirty="0"/>
              <a:t>(v příslušné hierarchii, </a:t>
            </a:r>
            <a:r>
              <a:rPr lang="cs-CZ" sz="2000" b="1" i="1" dirty="0">
                <a:solidFill>
                  <a:srgbClr val="0070C0"/>
                </a:solidFill>
              </a:rPr>
              <a:t>včetně předpisů ústavních</a:t>
            </a:r>
            <a:r>
              <a:rPr lang="cs-CZ" sz="2000" dirty="0"/>
              <a:t>) </a:t>
            </a:r>
          </a:p>
          <a:p>
            <a:pPr algn="just"/>
            <a:r>
              <a:rPr lang="cs-CZ" sz="2000" b="1" i="1" dirty="0">
                <a:solidFill>
                  <a:srgbClr val="7030A0"/>
                </a:solidFill>
              </a:rPr>
              <a:t>mezinárodní smlouvy</a:t>
            </a:r>
            <a:r>
              <a:rPr lang="cs-CZ" sz="2000" dirty="0"/>
              <a:t>, jimiž je ČR vázána, </a:t>
            </a:r>
            <a:r>
              <a:rPr lang="cs-CZ" sz="2000" b="1" i="1" dirty="0">
                <a:solidFill>
                  <a:srgbClr val="7030A0"/>
                </a:solidFill>
              </a:rPr>
              <a:t>právo EU </a:t>
            </a:r>
            <a:r>
              <a:rPr lang="cs-CZ" sz="2000" dirty="0"/>
              <a:t>(přímo závazné), </a:t>
            </a:r>
          </a:p>
          <a:p>
            <a:pPr algn="just"/>
            <a:r>
              <a:rPr lang="cs-CZ" sz="2000" b="1" i="1" dirty="0">
                <a:solidFill>
                  <a:srgbClr val="0070C0"/>
                </a:solidFill>
              </a:rPr>
              <a:t>obecné principy právní,  </a:t>
            </a:r>
            <a:r>
              <a:rPr lang="cs-CZ" sz="2000" i="1" dirty="0"/>
              <a:t>(právní)</a:t>
            </a:r>
            <a:r>
              <a:rPr lang="cs-CZ" sz="2000" b="1" i="1" dirty="0">
                <a:solidFill>
                  <a:srgbClr val="0070C0"/>
                </a:solidFill>
              </a:rPr>
              <a:t> principy dobré správy.</a:t>
            </a:r>
          </a:p>
          <a:p>
            <a:pPr marL="0" indent="0" algn="just">
              <a:buNone/>
            </a:pPr>
            <a:r>
              <a:rPr lang="cs-CZ" sz="2000" b="1" dirty="0"/>
              <a:t>    </a:t>
            </a:r>
            <a:r>
              <a:rPr lang="cs-CZ" sz="2000" dirty="0"/>
              <a:t>(POZN.: pro podmínky rozhodování veřejné správy –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koncentrovaně vyjádřeny v základních zásadách činnosti.</a:t>
            </a:r>
          </a:p>
          <a:p>
            <a:pPr marL="0" indent="0" algn="just">
              <a:buNone/>
            </a:pPr>
            <a:r>
              <a:rPr lang="cs-CZ" sz="2000" i="1" dirty="0"/>
              <a:t>---</a:t>
            </a:r>
            <a:r>
              <a:rPr lang="cs-CZ" sz="2000" b="1" i="1" dirty="0"/>
              <a:t>------------------------------------------------------------------------------------------------</a:t>
            </a:r>
          </a:p>
          <a:p>
            <a:pPr algn="just">
              <a:buNone/>
            </a:pPr>
            <a:r>
              <a:rPr lang="cs-CZ" sz="2000" dirty="0"/>
              <a:t>+ </a:t>
            </a:r>
            <a:r>
              <a:rPr lang="cs-CZ" sz="2000" b="1" i="1" dirty="0">
                <a:solidFill>
                  <a:srgbClr val="7030A0"/>
                </a:solidFill>
              </a:rPr>
              <a:t>úloha judikatury</a:t>
            </a:r>
            <a:r>
              <a:rPr lang="cs-CZ" sz="2000" dirty="0"/>
              <a:t>, zejména ÚS, NS a nejčastěji NSS (mj. formuluje a konkretizuje obecné principy).</a:t>
            </a:r>
          </a:p>
          <a:p>
            <a:pPr marL="1714500" lvl="5" indent="0">
              <a:buNone/>
            </a:pPr>
            <a:r>
              <a:rPr lang="cs-CZ" sz="2000" dirty="0"/>
              <a:t>Viz </a:t>
            </a:r>
            <a:r>
              <a:rPr lang="cs-CZ" sz="2000" i="1" dirty="0"/>
              <a:t>Sbírka rozhodnutí Nejvyššího správního soudu</a:t>
            </a:r>
            <a:r>
              <a:rPr lang="cs-CZ" sz="2000" dirty="0"/>
              <a:t> + publikace  rozhodnutí (www.nssoud.cz). </a:t>
            </a:r>
          </a:p>
          <a:p>
            <a:pPr marL="1527048" lvl="5" indent="0">
              <a:buNone/>
            </a:pPr>
            <a:r>
              <a:rPr lang="cs-CZ" sz="2000" b="1" dirty="0"/>
              <a:t>+ </a:t>
            </a:r>
            <a:r>
              <a:rPr lang="cs-CZ" sz="2000" b="1" i="1" dirty="0">
                <a:solidFill>
                  <a:srgbClr val="7030A0"/>
                </a:solidFill>
              </a:rPr>
              <a:t>úloha interní metodiky </a:t>
            </a:r>
            <a:r>
              <a:rPr lang="cs-CZ" sz="2000" dirty="0"/>
              <a:t>(„směrnice“ ústředních orgánů) – upřesňuje, konkretizuje  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výkladů, stanovisek 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Závěry poradního sboru MV ČR ke správnímu řádu </a:t>
            </a:r>
            <a:r>
              <a:rPr lang="cs-CZ" sz="2000" dirty="0"/>
              <a:t>– </a:t>
            </a:r>
            <a:r>
              <a:rPr lang="cs-CZ" sz="2000" u="sng" dirty="0"/>
              <a:t>www.mvcr.cz</a:t>
            </a:r>
            <a:r>
              <a:rPr lang="cs-CZ" sz="2000" dirty="0"/>
              <a:t>)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1527048" lvl="5" indent="0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ustálená 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rozhodovací praxe SO.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6401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65238"/>
          </a:xfrm>
        </p:spPr>
        <p:txBody>
          <a:bodyPr>
            <a:noAutofit/>
          </a:bodyPr>
          <a:lstStyle/>
          <a:p>
            <a:r>
              <a:rPr lang="cs-CZ" altLang="cs-CZ" sz="2400" b="1" dirty="0">
                <a:latin typeface="+mn-lt"/>
              </a:rPr>
              <a:t>Na to navazují další prostředky, resp.  režimy ochrany práv:  </a:t>
            </a:r>
            <a:br>
              <a:rPr lang="cs-CZ" altLang="cs-CZ" sz="2400" b="1" dirty="0">
                <a:latin typeface="+mn-lt"/>
              </a:rPr>
            </a:b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124744"/>
            <a:ext cx="8229600" cy="4835988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/>
              <a:t> </a:t>
            </a:r>
            <a:r>
              <a:rPr lang="cs-CZ" sz="2000" dirty="0"/>
              <a:t>- </a:t>
            </a:r>
            <a:r>
              <a:rPr lang="cs-CZ" sz="2200" b="1" dirty="0"/>
              <a:t>soudní řád správní - </a:t>
            </a:r>
            <a:r>
              <a:rPr lang="cs-CZ" sz="2200" b="1" dirty="0" err="1"/>
              <a:t>z.č</a:t>
            </a:r>
            <a:r>
              <a:rPr lang="cs-CZ" sz="2200" b="1" dirty="0"/>
              <a:t>. 150/2002 Sb</a:t>
            </a:r>
            <a:r>
              <a:rPr lang="cs-CZ" sz="2000" dirty="0"/>
              <a:t>., v platném znění, s východiskem  § 2 (soudy dle </a:t>
            </a:r>
            <a:r>
              <a:rPr lang="cs-CZ" sz="2000" dirty="0" err="1"/>
              <a:t>s.ř.s</a:t>
            </a:r>
            <a:r>
              <a:rPr lang="cs-CZ" sz="2000" dirty="0"/>
              <a:t>. poskytují ochranu veřejným </a:t>
            </a:r>
            <a:r>
              <a:rPr lang="cs-CZ" sz="2000" dirty="0" err="1"/>
              <a:t>subj</a:t>
            </a:r>
            <a:r>
              <a:rPr lang="cs-CZ" sz="2000" dirty="0"/>
              <a:t>. právům…).</a:t>
            </a:r>
          </a:p>
          <a:p>
            <a:pPr marL="667512" lvl="2" indent="0">
              <a:buNone/>
            </a:pPr>
            <a:endParaRPr lang="cs-CZ" altLang="cs-CZ" sz="2000" i="1" dirty="0"/>
          </a:p>
          <a:p>
            <a:pPr marL="667512" lvl="2" indent="0">
              <a:buNone/>
            </a:pPr>
            <a:r>
              <a:rPr lang="cs-CZ" altLang="cs-CZ" sz="2000" i="1" dirty="0"/>
              <a:t>	- </a:t>
            </a:r>
            <a:r>
              <a:rPr lang="cs-CZ" altLang="cs-CZ" sz="2000" b="1" i="1" dirty="0"/>
              <a:t>Žaloba</a:t>
            </a:r>
            <a:r>
              <a:rPr lang="cs-CZ" altLang="cs-CZ" sz="2000" i="1" dirty="0"/>
              <a:t>  </a:t>
            </a:r>
            <a:r>
              <a:rPr lang="cs-CZ" altLang="cs-CZ" sz="2000" b="1" i="1" dirty="0">
                <a:solidFill>
                  <a:srgbClr val="0070C0"/>
                </a:solidFill>
              </a:rPr>
              <a:t>proti rozhodnutí </a:t>
            </a:r>
            <a:r>
              <a:rPr lang="cs-CZ" altLang="cs-CZ" sz="2000" i="1" dirty="0"/>
              <a:t>správního orgánu (§ 65 a n. s.</a:t>
            </a:r>
            <a:r>
              <a:rPr lang="cs-CZ" altLang="cs-CZ" sz="2000" i="1" dirty="0" err="1"/>
              <a:t>ř.s</a:t>
            </a:r>
            <a:r>
              <a:rPr lang="cs-CZ" altLang="cs-CZ" sz="2000" i="1" dirty="0"/>
              <a:t>.) </a:t>
            </a:r>
          </a:p>
          <a:p>
            <a:pPr lvl="4" algn="just">
              <a:buNone/>
            </a:pPr>
            <a:r>
              <a:rPr lang="cs-CZ" altLang="cs-CZ" sz="2000" i="1" dirty="0"/>
              <a:t>	včetně prohlášení </a:t>
            </a:r>
            <a:r>
              <a:rPr lang="cs-CZ" alt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nicotnosti</a:t>
            </a:r>
            <a:r>
              <a:rPr lang="cs-CZ" altLang="cs-CZ" sz="2000" i="1" dirty="0"/>
              <a:t> rozhodnutí  (</a:t>
            </a:r>
            <a:r>
              <a:rPr lang="cs-CZ" altLang="cs-CZ" sz="2000" dirty="0"/>
              <a:t>§ 76 odst. 2), </a:t>
            </a:r>
            <a:r>
              <a:rPr lang="cs-CZ" alt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zneužití správního uvážení</a:t>
            </a:r>
            <a:r>
              <a:rPr lang="cs-CZ" altLang="cs-CZ" sz="2000" i="1" dirty="0"/>
              <a:t> (</a:t>
            </a:r>
            <a:r>
              <a:rPr lang="cs-CZ" altLang="cs-CZ" sz="2000" dirty="0"/>
              <a:t>§ 78 odst. 1)</a:t>
            </a:r>
            <a:r>
              <a:rPr lang="cs-CZ" altLang="cs-CZ" sz="2000" i="1" dirty="0"/>
              <a:t>, </a:t>
            </a:r>
            <a:r>
              <a:rPr lang="cs-CZ" alt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zjevně nepřiměřeného trestu</a:t>
            </a:r>
            <a:r>
              <a:rPr lang="cs-CZ" altLang="cs-CZ" sz="2000" i="1" dirty="0">
                <a:solidFill>
                  <a:srgbClr val="7030A0"/>
                </a:solidFill>
              </a:rPr>
              <a:t> </a:t>
            </a:r>
            <a:r>
              <a:rPr lang="cs-CZ" altLang="cs-CZ" sz="2000" i="1" dirty="0"/>
              <a:t>(</a:t>
            </a:r>
            <a:r>
              <a:rPr lang="cs-CZ" altLang="cs-CZ" sz="2000" dirty="0"/>
              <a:t>§ 78 odst. 2) .</a:t>
            </a:r>
            <a:r>
              <a:rPr lang="cs-CZ" altLang="cs-CZ" sz="2000" i="1" dirty="0"/>
              <a:t> </a:t>
            </a:r>
          </a:p>
          <a:p>
            <a:pPr lvl="4">
              <a:buNone/>
            </a:pPr>
            <a:r>
              <a:rPr lang="cs-CZ" altLang="cs-CZ" sz="2000" i="1" dirty="0"/>
              <a:t>POZN.: Rozhodnutí zde definováno odlišně – širší pojetí („materiální“).</a:t>
            </a:r>
          </a:p>
          <a:p>
            <a:pPr lvl="4">
              <a:buFontTx/>
              <a:buChar char="-"/>
            </a:pPr>
            <a:endParaRPr lang="cs-CZ" altLang="cs-CZ" sz="2000" b="1" i="1" dirty="0"/>
          </a:p>
          <a:p>
            <a:pPr lvl="4">
              <a:buFontTx/>
              <a:buChar char="-"/>
            </a:pPr>
            <a:r>
              <a:rPr lang="cs-CZ" altLang="cs-CZ" sz="2000" b="1" i="1" dirty="0"/>
              <a:t>Žaloba</a:t>
            </a:r>
            <a:r>
              <a:rPr lang="cs-CZ" altLang="cs-CZ" sz="2000" i="1" dirty="0"/>
              <a:t> </a:t>
            </a:r>
            <a:r>
              <a:rPr lang="cs-CZ" altLang="cs-CZ" sz="2000" b="1" i="1" dirty="0">
                <a:solidFill>
                  <a:srgbClr val="0070C0"/>
                </a:solidFill>
              </a:rPr>
              <a:t>proti nečinnosti </a:t>
            </a:r>
            <a:r>
              <a:rPr lang="cs-CZ" altLang="cs-CZ" sz="2000" i="1" dirty="0"/>
              <a:t>správního orgánu </a:t>
            </a:r>
            <a:r>
              <a:rPr lang="cs-CZ" altLang="cs-CZ" sz="2000" dirty="0"/>
              <a:t>(§ 79  a n.)</a:t>
            </a:r>
          </a:p>
          <a:p>
            <a:pPr lvl="4">
              <a:buFontTx/>
              <a:buChar char="-"/>
            </a:pPr>
            <a:endParaRPr lang="cs-CZ" altLang="cs-CZ" sz="2000" dirty="0"/>
          </a:p>
          <a:p>
            <a:pPr lvl="4">
              <a:buFontTx/>
              <a:buChar char="-"/>
            </a:pPr>
            <a:r>
              <a:rPr lang="cs-CZ" altLang="cs-CZ" sz="2000" b="1" dirty="0"/>
              <a:t>Žaloba - Ochrana </a:t>
            </a:r>
            <a:r>
              <a:rPr lang="cs-CZ" altLang="cs-CZ" sz="2000" dirty="0"/>
              <a:t>před </a:t>
            </a:r>
            <a:r>
              <a:rPr lang="cs-CZ" altLang="cs-CZ" sz="2000" b="1" i="1" dirty="0">
                <a:solidFill>
                  <a:srgbClr val="0070C0"/>
                </a:solidFill>
              </a:rPr>
              <a:t>nezákonným zásahem</a:t>
            </a:r>
            <a:r>
              <a:rPr lang="cs-CZ" altLang="cs-CZ" sz="2000" b="1" dirty="0">
                <a:solidFill>
                  <a:schemeClr val="accent5">
                    <a:lumMod val="50000"/>
                  </a:schemeClr>
                </a:solidFill>
              </a:rPr>
              <a:t>, pokynem nebo donucením</a:t>
            </a:r>
            <a:r>
              <a:rPr lang="cs-CZ" altLang="cs-CZ" sz="2000" dirty="0"/>
              <a:t> (§ 82 a n.)  </a:t>
            </a:r>
          </a:p>
          <a:p>
            <a:pPr marL="1371600" lvl="4" indent="0">
              <a:buNone/>
            </a:pPr>
            <a:endParaRPr lang="cs-CZ" altLang="cs-CZ" sz="2000" i="1" dirty="0"/>
          </a:p>
          <a:p>
            <a:pPr lvl="4"/>
            <a:r>
              <a:rPr lang="cs-CZ" sz="2000" dirty="0"/>
              <a:t>Návrh na </a:t>
            </a:r>
            <a:r>
              <a:rPr lang="cs-CZ" sz="2000" b="1" i="1" dirty="0">
                <a:solidFill>
                  <a:srgbClr val="0070C0"/>
                </a:solidFill>
              </a:rPr>
              <a:t>zrušení opatření obecné povahy</a:t>
            </a:r>
            <a:r>
              <a:rPr lang="cs-CZ" sz="2000" i="1" dirty="0"/>
              <a:t> </a:t>
            </a:r>
            <a:r>
              <a:rPr lang="cs-CZ" sz="2000" dirty="0"/>
              <a:t>nebo jeho části (§ 101a a n.)</a:t>
            </a:r>
          </a:p>
        </p:txBody>
      </p:sp>
    </p:spTree>
    <p:extLst>
      <p:ext uri="{BB962C8B-B14F-4D97-AF65-F5344CB8AC3E}">
        <p14:creationId xmlns:p14="http://schemas.microsoft.com/office/powerpoint/2010/main" val="690417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913304"/>
          </a:xfrm>
        </p:spPr>
        <p:txBody>
          <a:bodyPr>
            <a:normAutofit/>
          </a:bodyPr>
          <a:lstStyle/>
          <a:p>
            <a:r>
              <a:rPr lang="cs-CZ" altLang="cs-CZ" sz="2400" b="1" dirty="0">
                <a:latin typeface="+mn-lt"/>
              </a:rPr>
              <a:t>Další prostředky ochrany práv:</a:t>
            </a: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620171"/>
          </a:xfrm>
        </p:spPr>
        <p:txBody>
          <a:bodyPr>
            <a:normAutofit fontScale="92500" lnSpcReduction="10000"/>
          </a:bodyPr>
          <a:lstStyle/>
          <a:p>
            <a:pPr marL="1595628" lvl="4" indent="-342900" algn="just"/>
            <a:r>
              <a:rPr lang="cs-CZ" altLang="cs-CZ" sz="2200" b="1" dirty="0"/>
              <a:t>Soudní ochrana dle části páté o.s.ř</a:t>
            </a:r>
            <a:r>
              <a:rPr lang="cs-CZ" altLang="cs-CZ" sz="2200" dirty="0"/>
              <a:t>. </a:t>
            </a:r>
          </a:p>
          <a:p>
            <a:pPr marL="1252728" lvl="4" indent="0" algn="just">
              <a:buNone/>
            </a:pPr>
            <a:r>
              <a:rPr lang="cs-CZ" altLang="cs-CZ" sz="2000" b="1" i="1" dirty="0"/>
              <a:t>u věcí soukromoprávní povahy </a:t>
            </a:r>
            <a:r>
              <a:rPr lang="cs-CZ" altLang="cs-CZ" sz="2000" i="1" dirty="0"/>
              <a:t>v pravomoci SO. </a:t>
            </a:r>
          </a:p>
          <a:p>
            <a:pPr marL="1252728" lvl="4" indent="0" algn="just">
              <a:buNone/>
            </a:pPr>
            <a:r>
              <a:rPr lang="cs-CZ" altLang="cs-CZ" sz="2000" i="1" dirty="0"/>
              <a:t>(„nesprávné rozhodnutí“ – plná jurisdikce, soud již „nevrací“ správnímu orgánu). </a:t>
            </a:r>
          </a:p>
          <a:p>
            <a:pPr lvl="4">
              <a:buFont typeface="Wingdings" panose="05000000000000000000" pitchFamily="2" charset="2"/>
              <a:buChar char="§"/>
            </a:pPr>
            <a:endParaRPr lang="cs-CZ" altLang="cs-CZ" sz="2000" i="1" dirty="0"/>
          </a:p>
          <a:p>
            <a:pPr marL="1595628" lvl="4" indent="-342900" algn="just"/>
            <a:r>
              <a:rPr lang="cs-CZ" sz="2200" b="1" dirty="0"/>
              <a:t>Odpovědnost za škodu a nemateriální újmu:</a:t>
            </a:r>
            <a:endParaRPr lang="cs-CZ" altLang="cs-CZ" sz="2200" dirty="0"/>
          </a:p>
          <a:p>
            <a:pPr marL="1252728" lvl="4" indent="0" algn="just">
              <a:buFontTx/>
              <a:buChar char="-"/>
            </a:pPr>
            <a:r>
              <a:rPr lang="cs-CZ" altLang="cs-CZ" sz="2000" dirty="0"/>
              <a:t>dle </a:t>
            </a:r>
            <a:r>
              <a:rPr lang="cs-CZ" altLang="cs-CZ" sz="2000" dirty="0" err="1"/>
              <a:t>z.č</a:t>
            </a:r>
            <a:r>
              <a:rPr lang="cs-CZ" altLang="cs-CZ" sz="2000" dirty="0"/>
              <a:t>. 82/1998 Sb., upravujícího újmu </a:t>
            </a:r>
            <a:r>
              <a:rPr lang="cs-CZ" sz="2000" dirty="0"/>
              <a:t>způsobenou (nezákonným) </a:t>
            </a:r>
            <a:r>
              <a:rPr lang="cs-CZ" sz="2000" b="1" dirty="0">
                <a:solidFill>
                  <a:srgbClr val="0070C0"/>
                </a:solidFill>
              </a:rPr>
              <a:t>rozhodnutím</a:t>
            </a:r>
            <a:r>
              <a:rPr lang="cs-CZ" sz="2000" dirty="0"/>
              <a:t> nebo </a:t>
            </a:r>
            <a:r>
              <a:rPr lang="cs-CZ" sz="2000" b="1" dirty="0">
                <a:solidFill>
                  <a:srgbClr val="0070C0"/>
                </a:solidFill>
              </a:rPr>
              <a:t>nesprávným úředním postupem.</a:t>
            </a:r>
          </a:p>
          <a:p>
            <a:pPr marL="1252728" lvl="4" indent="0" algn="just">
              <a:buNone/>
            </a:pPr>
            <a:r>
              <a:rPr lang="cs-CZ" sz="2000" dirty="0"/>
              <a:t>(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obecné soudy</a:t>
            </a:r>
            <a:r>
              <a:rPr lang="cs-CZ" sz="2000" dirty="0"/>
              <a:t>, po vyčerpání prostředků k ochraně práva, jimiž je zahájeno příslušné řízení – přezkum, resp. ochrana proti nečinnosti).</a:t>
            </a:r>
          </a:p>
          <a:p>
            <a:pPr marL="1252728" lvl="4" indent="0" algn="just">
              <a:buNone/>
            </a:pPr>
            <a:r>
              <a:rPr lang="cs-CZ" alt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Nesprávný úřední postup </a:t>
            </a:r>
            <a:r>
              <a:rPr lang="cs-CZ" altLang="cs-CZ" sz="2000" dirty="0"/>
              <a:t>– zahrnuje také </a:t>
            </a:r>
            <a:r>
              <a:rPr lang="cs-CZ" altLang="cs-CZ" sz="2000" b="1" dirty="0"/>
              <a:t>nečinnost</a:t>
            </a:r>
            <a:r>
              <a:rPr lang="cs-CZ" altLang="cs-CZ" sz="2000" dirty="0"/>
              <a:t>.</a:t>
            </a:r>
          </a:p>
          <a:p>
            <a:pPr marL="1252728" lvl="4" indent="0" algn="just">
              <a:buNone/>
            </a:pPr>
            <a:endParaRPr lang="cs-CZ" sz="2000" dirty="0"/>
          </a:p>
          <a:p>
            <a:pPr marL="1252728" lvl="4" indent="0" algn="just">
              <a:buNone/>
            </a:pPr>
            <a:r>
              <a:rPr lang="cs-CZ" sz="2000" dirty="0"/>
              <a:t>POZN. Prostředky na sebe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navazují, resp. nutno vyčerpat  </a:t>
            </a:r>
            <a:r>
              <a:rPr lang="cs-CZ" sz="2000" dirty="0"/>
              <a:t>aktuální prostředek ochrany práv, než lze uplatnit  další. Stanoveny lhůty.</a:t>
            </a:r>
          </a:p>
          <a:p>
            <a:pPr marL="1252728" lvl="4" indent="0" algn="just">
              <a:buNone/>
            </a:pPr>
            <a:r>
              <a:rPr lang="cs-CZ" sz="2000" dirty="0"/>
              <a:t>(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„Právo přeje bdělému“</a:t>
            </a:r>
            <a:r>
              <a:rPr lang="cs-CZ" sz="2000" dirty="0"/>
              <a:t>).  </a:t>
            </a:r>
          </a:p>
        </p:txBody>
      </p:sp>
    </p:spTree>
    <p:extLst>
      <p:ext uri="{BB962C8B-B14F-4D97-AF65-F5344CB8AC3E}">
        <p14:creationId xmlns:p14="http://schemas.microsoft.com/office/powerpoint/2010/main" val="1990305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Nezákonnost rozhodnutí SO: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96752"/>
            <a:ext cx="7886700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 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Možné projevy:</a:t>
            </a:r>
            <a:r>
              <a:rPr lang="cs-CZ" dirty="0"/>
              <a:t> </a:t>
            </a:r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Kompetenční vady</a:t>
            </a:r>
            <a:r>
              <a:rPr lang="cs-CZ" dirty="0"/>
              <a:t> (nepříslušnost - až po absolutní věcnou nepříslušnost = důvod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nicotnosti</a:t>
            </a:r>
            <a:r>
              <a:rPr lang="cs-CZ" dirty="0"/>
              <a:t>),</a:t>
            </a:r>
          </a:p>
          <a:p>
            <a:pPr algn="just"/>
            <a:r>
              <a:rPr lang="cs-CZ" dirty="0"/>
              <a:t> </a:t>
            </a: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Procesní vady 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/“podstatné“/ vady řízení</a:t>
            </a:r>
            <a:r>
              <a:rPr lang="cs-CZ" dirty="0"/>
              <a:t> (tj. porušení procesních zásad a pravidel) – avšak až takovými, které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působí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nezákonnost či nesprávnost</a:t>
            </a:r>
            <a:r>
              <a:rPr lang="cs-CZ" b="1" dirty="0"/>
              <a:t> </a:t>
            </a:r>
            <a:r>
              <a:rPr lang="cs-CZ" dirty="0"/>
              <a:t>výsledku =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</a:t>
            </a:r>
            <a:r>
              <a:rPr lang="cs-CZ" dirty="0"/>
              <a:t>, </a:t>
            </a:r>
          </a:p>
          <a:p>
            <a:pPr algn="just"/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Obsahové vady </a:t>
            </a: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</a:t>
            </a: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(vycházející např. z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nedostatečného zjištění skutkové stránky</a:t>
            </a:r>
            <a:r>
              <a:rPr lang="cs-CZ" dirty="0"/>
              <a:t>,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nesprávného posouzení právní otázky</a:t>
            </a:r>
            <a:r>
              <a:rPr lang="cs-CZ" dirty="0"/>
              <a:t>,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nedostatečnosti důvodů</a:t>
            </a:r>
            <a:r>
              <a:rPr lang="cs-CZ" dirty="0"/>
              <a:t>, což může způsobit nesrozumitelnost, a také vést k nepřezkoumatelnosti rozhodnutí).</a:t>
            </a:r>
          </a:p>
          <a:p>
            <a:pPr algn="just"/>
            <a:r>
              <a:rPr lang="cs-CZ" dirty="0"/>
              <a:t>+ event. nedostatek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příslušné formy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(až po event.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nicotnost</a:t>
            </a:r>
            <a:r>
              <a:rPr lang="cs-CZ" dirty="0"/>
              <a:t>).</a:t>
            </a:r>
          </a:p>
          <a:p>
            <a:pPr algn="just">
              <a:buFontTx/>
              <a:buChar char="-"/>
            </a:pPr>
            <a:endParaRPr lang="cs-CZ" dirty="0"/>
          </a:p>
          <a:p>
            <a:pPr algn="just">
              <a:buFontTx/>
              <a:buChar char="-"/>
            </a:pPr>
            <a:r>
              <a:rPr lang="cs-CZ" dirty="0"/>
              <a:t>AVŠAK – </a:t>
            </a: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PRESUMPCE SPRÁVNOSTI ( a PLATNOSTI)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/>
              <a:t>rozhodnutí – tj. platí za správné a platné,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dokud není autoritativně konstatováno, resp. napraveno zákonným postupem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/>
              <a:t>– uplatněním opravných nebo dozorčích prostředků.</a:t>
            </a:r>
          </a:p>
          <a:p>
            <a:pPr algn="just">
              <a:buFontTx/>
              <a:buChar char="-"/>
            </a:pPr>
            <a:r>
              <a:rPr lang="cs-CZ" i="1" dirty="0"/>
              <a:t>Toto neplatí</a:t>
            </a:r>
            <a:r>
              <a:rPr lang="cs-CZ" dirty="0"/>
              <a:t> pro akty </a:t>
            </a:r>
            <a:r>
              <a:rPr lang="cs-CZ" i="1" dirty="0"/>
              <a:t>nicotné </a:t>
            </a:r>
            <a:r>
              <a:rPr lang="cs-CZ" dirty="0"/>
              <a:t>(jež vlastně správními akty nejsou).</a:t>
            </a:r>
          </a:p>
        </p:txBody>
      </p:sp>
    </p:spTree>
    <p:extLst>
      <p:ext uri="{BB962C8B-B14F-4D97-AF65-F5344CB8AC3E}">
        <p14:creationId xmlns:p14="http://schemas.microsoft.com/office/powerpoint/2010/main" val="2819153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500066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Otázka správnosti (věcné správnosti) rozhodnutí: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/>
              <a:t>Tradiční její součásti:</a:t>
            </a:r>
          </a:p>
          <a:p>
            <a:pPr>
              <a:buNone/>
            </a:pPr>
            <a:endParaRPr lang="cs-CZ" sz="2400" b="1" dirty="0"/>
          </a:p>
          <a:p>
            <a:pPr marL="571500" indent="-571500">
              <a:buFont typeface="+mj-lt"/>
              <a:buAutoNum type="romanUcPeriod"/>
            </a:pPr>
            <a:r>
              <a:rPr lang="cs-CZ" sz="2400" dirty="0"/>
              <a:t>dostatečné </a:t>
            </a:r>
            <a:r>
              <a:rPr lang="cs-CZ" sz="2400" b="1" i="1" dirty="0">
                <a:solidFill>
                  <a:srgbClr val="7030A0"/>
                </a:solidFill>
              </a:rPr>
              <a:t>zjištění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skutkového základu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/>
              <a:t>(stránky ) dané věci, </a:t>
            </a:r>
          </a:p>
          <a:p>
            <a:pPr>
              <a:buNone/>
            </a:pPr>
            <a:r>
              <a:rPr lang="cs-CZ" sz="2400" dirty="0"/>
              <a:t>   </a:t>
            </a:r>
            <a:r>
              <a:rPr lang="cs-CZ" sz="2000" dirty="0"/>
              <a:t>(zásada materiální pravdy /§ 3 </a:t>
            </a:r>
            <a:r>
              <a:rPr lang="cs-CZ" sz="2000" dirty="0" err="1"/>
              <a:t>s.ř</a:t>
            </a:r>
            <a:r>
              <a:rPr lang="cs-CZ" sz="2000" dirty="0"/>
              <a:t>./, opatřování podkladů pro rozhodnutí, zjišťování okolností /§ 50/),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b="1" dirty="0">
                <a:solidFill>
                  <a:srgbClr val="0070C0"/>
                </a:solidFill>
              </a:rPr>
              <a:t>II.</a:t>
            </a:r>
            <a:r>
              <a:rPr lang="cs-CZ" sz="2400" dirty="0"/>
              <a:t>     správné </a:t>
            </a:r>
            <a:r>
              <a:rPr lang="cs-CZ" sz="2400" b="1" i="1" dirty="0">
                <a:solidFill>
                  <a:srgbClr val="7030A0"/>
                </a:solidFill>
              </a:rPr>
              <a:t>zhodnocení</a:t>
            </a:r>
            <a:r>
              <a:rPr lang="cs-CZ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skutkové stránky věci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/>
              <a:t>a </a:t>
            </a:r>
            <a:r>
              <a:rPr lang="cs-CZ" sz="2400" b="1" dirty="0">
                <a:solidFill>
                  <a:srgbClr val="7030A0"/>
                </a:solidFill>
              </a:rPr>
              <a:t>vyvození </a:t>
            </a:r>
            <a:r>
              <a:rPr lang="cs-CZ" sz="2400" dirty="0"/>
              <a:t>odpovídajících </a:t>
            </a:r>
            <a:r>
              <a:rPr lang="cs-CZ" sz="2400" i="1" dirty="0">
                <a:solidFill>
                  <a:srgbClr val="7030A0"/>
                </a:solidFill>
              </a:rPr>
              <a:t>závěrů </a:t>
            </a:r>
          </a:p>
          <a:p>
            <a:pPr>
              <a:buNone/>
            </a:pPr>
            <a:r>
              <a:rPr lang="cs-CZ" sz="2400" dirty="0"/>
              <a:t>	</a:t>
            </a:r>
            <a:r>
              <a:rPr lang="cs-CZ" sz="2000" dirty="0"/>
              <a:t>(dokazování, zásada volného hodnocení důkazů /§ 50 odst. 4, § 51-52/ + § 76 s.</a:t>
            </a:r>
            <a:r>
              <a:rPr lang="cs-CZ" sz="2000" dirty="0" err="1"/>
              <a:t>ř.s</a:t>
            </a:r>
            <a:r>
              <a:rPr lang="cs-CZ" sz="2000" dirty="0"/>
              <a:t>. – zrušení rozhodnutí soudem mj. pro nedostatky v této oblasti).</a:t>
            </a:r>
          </a:p>
        </p:txBody>
      </p:sp>
    </p:spTree>
    <p:extLst>
      <p:ext uri="{BB962C8B-B14F-4D97-AF65-F5344CB8AC3E}">
        <p14:creationId xmlns:p14="http://schemas.microsoft.com/office/powerpoint/2010/main" val="2938901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96144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0070C0"/>
                </a:solidFill>
                <a:latin typeface="+mn-lt"/>
              </a:rPr>
              <a:t>				Správnost (věcná správnost ):</a:t>
            </a:r>
            <a:endParaRPr lang="cs-CZ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60486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400" dirty="0"/>
              <a:t> </a:t>
            </a:r>
            <a:r>
              <a:rPr lang="cs-CZ" sz="2200" dirty="0"/>
              <a:t>- a také</a:t>
            </a:r>
          </a:p>
          <a:p>
            <a:pPr algn="just">
              <a:buNone/>
            </a:pPr>
            <a:r>
              <a:rPr lang="cs-CZ" sz="2200" dirty="0"/>
              <a:t>	</a:t>
            </a:r>
            <a:r>
              <a:rPr lang="cs-CZ" sz="2200" b="1" dirty="0">
                <a:solidFill>
                  <a:srgbClr val="0070C0"/>
                </a:solidFill>
              </a:rPr>
              <a:t>III.</a:t>
            </a:r>
            <a:r>
              <a:rPr lang="cs-CZ" sz="2200" dirty="0"/>
              <a:t> </a:t>
            </a:r>
            <a:r>
              <a:rPr lang="cs-CZ" sz="2200" i="1" dirty="0"/>
              <a:t>nalezení </a:t>
            </a:r>
            <a:r>
              <a:rPr lang="cs-CZ" sz="2200" b="1" i="1" dirty="0">
                <a:solidFill>
                  <a:srgbClr val="7030A0"/>
                </a:solidFill>
              </a:rPr>
              <a:t>obsahově správného</a:t>
            </a:r>
            <a:r>
              <a:rPr lang="cs-CZ" sz="2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200" dirty="0"/>
              <a:t>(odpovídajícího, přiměřeného, předvídatelného, spravedlivého) </a:t>
            </a:r>
            <a:r>
              <a:rPr lang="cs-CZ" sz="2200" b="1" i="1" dirty="0">
                <a:solidFill>
                  <a:srgbClr val="7030A0"/>
                </a:solidFill>
              </a:rPr>
              <a:t>rozhodnutí – řešení </a:t>
            </a:r>
            <a:r>
              <a:rPr lang="cs-CZ" sz="2200" b="1" i="1" dirty="0"/>
              <a:t>dané věci </a:t>
            </a:r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just">
              <a:buNone/>
            </a:pPr>
            <a:r>
              <a:rPr lang="cs-CZ" sz="2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(= v souladu se zásadami, zejména v § 2 </a:t>
            </a:r>
            <a:r>
              <a:rPr lang="cs-CZ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s.ř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– jež jsou právní povahy).</a:t>
            </a:r>
            <a:r>
              <a:rPr lang="cs-CZ" sz="2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00000"/>
              </a:lnSpc>
              <a:buNone/>
            </a:pPr>
            <a:r>
              <a:rPr lang="cs-CZ" sz="2200" dirty="0"/>
              <a:t>       </a:t>
            </a:r>
          </a:p>
          <a:p>
            <a:pPr algn="just">
              <a:lnSpc>
                <a:spcPct val="100000"/>
              </a:lnSpc>
              <a:buNone/>
            </a:pPr>
            <a:r>
              <a:rPr lang="cs-CZ" sz="2200" b="1" dirty="0"/>
              <a:t>Zejména v případech</a:t>
            </a:r>
            <a:r>
              <a:rPr lang="cs-CZ" sz="2200" dirty="0"/>
              <a:t>,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kdy zákon dává více možných  právně přípustných řešení </a:t>
            </a:r>
            <a:r>
              <a:rPr lang="cs-CZ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 </a:t>
            </a:r>
            <a:r>
              <a:rPr lang="cs-CZ" sz="2200" dirty="0">
                <a:solidFill>
                  <a:srgbClr val="7030A0"/>
                </a:solidFill>
              </a:rPr>
              <a:t>v případě zákonem založeného</a:t>
            </a:r>
            <a:r>
              <a:rPr lang="cs-CZ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2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správního uvážení</a:t>
            </a:r>
            <a:r>
              <a:rPr lang="cs-CZ" sz="2200" dirty="0">
                <a:solidFill>
                  <a:srgbClr val="7030A0"/>
                </a:solidFill>
              </a:rPr>
              <a:t>:</a:t>
            </a:r>
            <a:r>
              <a:rPr lang="cs-CZ" sz="2200" dirty="0"/>
              <a:t> v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jednání</a:t>
            </a:r>
            <a:r>
              <a:rPr lang="cs-CZ" sz="2200" dirty="0"/>
              <a:t> /</a:t>
            </a:r>
            <a:r>
              <a:rPr lang="cs-CZ" sz="2200" i="1" dirty="0"/>
              <a:t>ano či ne</a:t>
            </a:r>
            <a:r>
              <a:rPr lang="cs-CZ" sz="2200" dirty="0"/>
              <a:t>/,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nebo volbě řešení</a:t>
            </a:r>
            <a:r>
              <a:rPr lang="cs-CZ" sz="2200" dirty="0"/>
              <a:t>/</a:t>
            </a:r>
            <a:r>
              <a:rPr lang="cs-CZ" sz="2200" i="1" dirty="0"/>
              <a:t>jak konkrétně</a:t>
            </a:r>
            <a:r>
              <a:rPr lang="cs-CZ" sz="2200" dirty="0"/>
              <a:t>/).</a:t>
            </a:r>
          </a:p>
          <a:p>
            <a:pPr algn="just">
              <a:lnSpc>
                <a:spcPct val="100000"/>
              </a:lnSpc>
              <a:buNone/>
            </a:pPr>
            <a:endParaRPr lang="cs-CZ" sz="2200" dirty="0"/>
          </a:p>
          <a:p>
            <a:pPr algn="just">
              <a:lnSpc>
                <a:spcPct val="100000"/>
              </a:lnSpc>
              <a:buNone/>
            </a:pPr>
            <a:r>
              <a:rPr lang="cs-CZ" sz="2200" dirty="0"/>
              <a:t>Rozvíjí se v posledních dvou dekádách, silně pod vlivem ÚS, a poté správního soudnictví, s oporou v obecných zásadách činnosti, resp. principech dobré správy.</a:t>
            </a:r>
          </a:p>
          <a:p>
            <a:pPr algn="just">
              <a:lnSpc>
                <a:spcPct val="100000"/>
              </a:lnSpc>
              <a:buNone/>
            </a:pPr>
            <a:endParaRPr lang="cs-CZ" sz="2200" dirty="0"/>
          </a:p>
          <a:p>
            <a:pPr algn="just">
              <a:lnSpc>
                <a:spcPct val="100000"/>
              </a:lnSpc>
              <a:buNone/>
            </a:pP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POZN.: „Nesprávnost“ neznamená pouhou „nevhodnost“ řešení z pohledu účastníka.</a:t>
            </a:r>
          </a:p>
          <a:p>
            <a:pPr algn="just">
              <a:lnSpc>
                <a:spcPct val="100000"/>
              </a:lnSpc>
              <a:buNone/>
            </a:pPr>
            <a:endParaRPr lang="cs-CZ" sz="2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pPr lvl="0" algn="ctr"/>
            <a:r>
              <a:rPr lang="cs-CZ" b="1" dirty="0"/>
              <a:t> </a:t>
            </a:r>
            <a:br>
              <a:rPr lang="cs-CZ" dirty="0"/>
            </a:br>
            <a:r>
              <a:rPr lang="cs-CZ" sz="2700" b="1" dirty="0">
                <a:latin typeface="+mn-lt"/>
              </a:rPr>
              <a:t>Vady správního rozhodnutí a jejich řešení: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6048672"/>
          </a:xfrm>
        </p:spPr>
        <p:txBody>
          <a:bodyPr>
            <a:normAutofit fontScale="92500" lnSpcReduction="10000"/>
          </a:bodyPr>
          <a:lstStyle/>
          <a:p>
            <a:pPr lvl="0"/>
            <a:endParaRPr lang="cs-CZ" dirty="0"/>
          </a:p>
          <a:p>
            <a:pPr lvl="0" algn="just"/>
            <a:r>
              <a:rPr lang="cs-CZ" sz="2200" dirty="0"/>
              <a:t>I</a:t>
            </a:r>
            <a:r>
              <a:rPr lang="cs-CZ" sz="2200" b="1" dirty="0"/>
              <a:t>. drobné, </a:t>
            </a:r>
            <a:r>
              <a:rPr lang="cs-CZ" sz="2200" b="1" i="1" dirty="0"/>
              <a:t>formální vady</a:t>
            </a:r>
            <a:r>
              <a:rPr lang="cs-CZ" sz="2200" b="1" dirty="0"/>
              <a:t> </a:t>
            </a:r>
            <a:r>
              <a:rPr lang="cs-CZ" sz="2200" dirty="0"/>
              <a:t>/§ 70/ - opraví přímo SO (usnesením, resp. rozhodnutím v případě opravy vady ve výroku) </a:t>
            </a:r>
          </a:p>
          <a:p>
            <a:pPr>
              <a:buNone/>
            </a:pPr>
            <a:r>
              <a:rPr lang="cs-CZ" sz="2200" dirty="0"/>
              <a:t> </a:t>
            </a:r>
          </a:p>
          <a:p>
            <a:pPr lvl="0" algn="just"/>
            <a:r>
              <a:rPr lang="cs-CZ" sz="2200" dirty="0"/>
              <a:t>II. </a:t>
            </a:r>
            <a:r>
              <a:rPr lang="cs-CZ" sz="2200" b="1" dirty="0"/>
              <a:t>vady </a:t>
            </a:r>
            <a:r>
              <a:rPr lang="cs-CZ" sz="2200" b="1" i="1" dirty="0"/>
              <a:t>způsobující tzv. naříkatelnost </a:t>
            </a:r>
            <a:r>
              <a:rPr lang="cs-CZ" sz="2200" i="1" dirty="0"/>
              <a:t>(napadnutelnost)</a:t>
            </a:r>
            <a:r>
              <a:rPr lang="cs-CZ" sz="2200" b="1" i="1" dirty="0"/>
              <a:t>, resp. přezkoumatelnost </a:t>
            </a:r>
            <a:r>
              <a:rPr lang="cs-CZ" sz="2200" i="1" dirty="0"/>
              <a:t>(tj. také zrušitelnost či změnitelnost z moci úřední)</a:t>
            </a:r>
            <a:r>
              <a:rPr lang="cs-CZ" sz="2200" b="1" dirty="0"/>
              <a:t> rozhodnutí</a:t>
            </a:r>
            <a:r>
              <a:rPr lang="cs-CZ" sz="2200" dirty="0"/>
              <a:t> – náprava dle úpravy </a:t>
            </a:r>
            <a:r>
              <a:rPr lang="cs-CZ" sz="2200" b="1" i="1" dirty="0"/>
              <a:t>opravných a přezkumných prostředků, </a:t>
            </a:r>
          </a:p>
          <a:p>
            <a:pPr>
              <a:buNone/>
            </a:pPr>
            <a:r>
              <a:rPr lang="cs-CZ" sz="2200" dirty="0"/>
              <a:t>            (-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vady rozhodnutí</a:t>
            </a:r>
            <a:r>
              <a:rPr lang="cs-CZ" sz="2200" dirty="0"/>
              <a:t>,  nebo  tzv.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“podstatné vady řízení“)</a:t>
            </a:r>
            <a:r>
              <a:rPr lang="cs-CZ" sz="2200" dirty="0"/>
              <a:t>,</a:t>
            </a:r>
          </a:p>
          <a:p>
            <a:pPr>
              <a:buNone/>
            </a:pPr>
            <a:endParaRPr lang="cs-CZ" sz="2200" dirty="0"/>
          </a:p>
          <a:p>
            <a:pPr lvl="0"/>
            <a:r>
              <a:rPr lang="cs-CZ" sz="2200" b="1" dirty="0"/>
              <a:t>III. </a:t>
            </a:r>
            <a:r>
              <a:rPr lang="cs-CZ" sz="2200" b="1" i="1" dirty="0"/>
              <a:t>nicotnost </a:t>
            </a:r>
            <a:r>
              <a:rPr lang="cs-CZ" sz="2200" i="1" dirty="0"/>
              <a:t>(§</a:t>
            </a:r>
            <a:r>
              <a:rPr lang="cs-CZ" sz="2200" dirty="0"/>
              <a:t> 77) – rozhodnutí nemůže působit žádné účinky</a:t>
            </a:r>
            <a:r>
              <a:rPr lang="cs-CZ" sz="2200" b="1" dirty="0"/>
              <a:t>.  </a:t>
            </a:r>
            <a:r>
              <a:rPr lang="cs-CZ" sz="2200" dirty="0"/>
              <a:t>Řešení: </a:t>
            </a:r>
            <a:r>
              <a:rPr lang="cs-CZ" sz="22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prohlášení  </a:t>
            </a: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nicotnosti</a:t>
            </a:r>
            <a:r>
              <a:rPr lang="cs-CZ" sz="2200" dirty="0"/>
              <a:t>.</a:t>
            </a:r>
          </a:p>
          <a:p>
            <a:pPr>
              <a:buNone/>
            </a:pPr>
            <a:r>
              <a:rPr lang="cs-CZ" sz="2200" b="1" dirty="0"/>
              <a:t> ----------------------------------------------------------------------------</a:t>
            </a:r>
            <a:endParaRPr lang="cs-CZ" sz="2200" dirty="0"/>
          </a:p>
          <a:p>
            <a:pPr lvl="1"/>
            <a:r>
              <a:rPr lang="cs-CZ" sz="2200" b="1" dirty="0"/>
              <a:t>OVŠEM   jiným druhem vady  - v postupu SO: </a:t>
            </a:r>
          </a:p>
          <a:p>
            <a:pPr lvl="1">
              <a:buNone/>
            </a:pPr>
            <a:r>
              <a:rPr lang="cs-CZ" sz="2200" b="1" dirty="0"/>
              <a:t>                </a:t>
            </a:r>
            <a:r>
              <a:rPr lang="cs-CZ" sz="2200" b="1" dirty="0">
                <a:solidFill>
                  <a:srgbClr val="0070C0"/>
                </a:solidFill>
              </a:rPr>
              <a:t>Opožděnost</a:t>
            </a:r>
            <a:r>
              <a:rPr lang="cs-CZ" sz="2200" b="1" dirty="0"/>
              <a:t> vydání rozhodnutí</a:t>
            </a:r>
            <a:r>
              <a:rPr lang="cs-CZ" sz="2200" dirty="0"/>
              <a:t> (= problém </a:t>
            </a:r>
            <a:r>
              <a:rPr lang="cs-CZ" sz="2200" b="1" i="1" dirty="0">
                <a:solidFill>
                  <a:srgbClr val="0070C0"/>
                </a:solidFill>
              </a:rPr>
              <a:t>nečinnosti</a:t>
            </a:r>
            <a:r>
              <a:rPr lang="cs-CZ" sz="2200" dirty="0">
                <a:solidFill>
                  <a:srgbClr val="0070C0"/>
                </a:solidFill>
              </a:rPr>
              <a:t>  –</a:t>
            </a:r>
          </a:p>
          <a:p>
            <a:pPr lvl="1">
              <a:buNone/>
            </a:pPr>
            <a:r>
              <a:rPr lang="cs-CZ" sz="2200" dirty="0"/>
              <a:t> = porušení povinnosti vydat </a:t>
            </a:r>
            <a:r>
              <a:rPr lang="cs-CZ" sz="2200" dirty="0" err="1"/>
              <a:t>rozh</a:t>
            </a:r>
            <a:r>
              <a:rPr lang="cs-CZ" sz="2200" dirty="0"/>
              <a:t>. </a:t>
            </a:r>
            <a:r>
              <a:rPr 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„bez zbytečných průtahů“ </a:t>
            </a:r>
            <a:r>
              <a:rPr lang="cs-CZ" sz="2200" dirty="0"/>
              <a:t>( §  6 odst. 1, § 80).</a:t>
            </a:r>
          </a:p>
          <a:p>
            <a:pPr lvl="1">
              <a:buNone/>
            </a:pPr>
            <a:r>
              <a:rPr lang="cs-CZ" sz="2200" dirty="0"/>
              <a:t> </a:t>
            </a:r>
          </a:p>
          <a:p>
            <a:pPr lvl="0" algn="just">
              <a:buNone/>
            </a:pPr>
            <a:r>
              <a:rPr lang="cs-CZ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Sama o  sobě neznamená</a:t>
            </a:r>
            <a:r>
              <a:rPr lang="cs-CZ" sz="2200" dirty="0"/>
              <a:t> nezákonnost či nesprávnost vlastního rozhodnutí.</a:t>
            </a:r>
          </a:p>
          <a:p>
            <a:pPr marL="514350" indent="-514350">
              <a:buNone/>
            </a:pPr>
            <a:r>
              <a:rPr lang="cs-CZ" sz="22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507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E16D1A-0B32-ECEF-4173-E1F495769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Obsahové zaměření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2FADDE-1E32-9D28-C692-F39FDF2F5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rmAutofit fontScale="92500"/>
          </a:bodyPr>
          <a:lstStyle/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Problém základu, rozsahu a obsahu správního uvážení. Limity (meze) správního uvážení.</a:t>
            </a:r>
          </a:p>
          <a:p>
            <a:endParaRPr lang="cs-CZ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Úprava a souvislosti správního uvážení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ve správním řádu,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problém kritérií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zákonnosti a správnosti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Evropský kontext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problematiky správního uvážení. Úloha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obecných principů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itchFamily="34" charset="0"/>
              </a:rPr>
              <a:t>------------------------------------------------------------------------------------</a:t>
            </a:r>
          </a:p>
          <a:p>
            <a:pPr marL="0" indent="0">
              <a:buNone/>
            </a:pPr>
            <a:r>
              <a:rPr lang="cs-CZ" sz="2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itchFamily="34" charset="0"/>
              </a:rPr>
              <a:t>POZN.: </a:t>
            </a:r>
            <a:r>
              <a:rPr lang="cs-CZ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itchFamily="34" charset="0"/>
              </a:rPr>
              <a:t>K této problematice lze jako základ  využít prezentaci v předmětu Činnost veřejné správy ( z období Jaro 2022) – 2. téma.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780352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1E1C2-0EF4-998F-F18D-8D2C143AA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Zařazení a vnímání pojmu „správnost“: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B999A4-1176-F357-B4FF-6CD2EE418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>
                <a:solidFill>
                  <a:srgbClr val="002060"/>
                </a:solidFill>
              </a:rPr>
              <a:t>Správnost</a:t>
            </a:r>
            <a:r>
              <a:rPr lang="cs-CZ" sz="2000" dirty="0">
                <a:solidFill>
                  <a:srgbClr val="002060"/>
                </a:solidFill>
              </a:rPr>
              <a:t> j</a:t>
            </a:r>
            <a:r>
              <a:rPr lang="cs-CZ" sz="2000" dirty="0"/>
              <a:t>e </a:t>
            </a:r>
            <a:r>
              <a:rPr lang="cs-CZ" sz="2000" b="1" dirty="0">
                <a:solidFill>
                  <a:srgbClr val="0070C0"/>
                </a:solidFill>
              </a:rPr>
              <a:t>pojem právní</a:t>
            </a:r>
            <a:r>
              <a:rPr lang="cs-CZ" sz="2000" dirty="0"/>
              <a:t>, a má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 v právní úpravě</a:t>
            </a:r>
            <a:r>
              <a:rPr lang="cs-CZ" sz="2000" dirty="0"/>
              <a:t>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1" dirty="0"/>
              <a:t>         = další rozměr (součást)  legality.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1" dirty="0"/>
              <a:t>             </a:t>
            </a:r>
            <a:r>
              <a:rPr lang="cs-CZ" sz="2000" dirty="0"/>
              <a:t>(</a:t>
            </a:r>
            <a:r>
              <a:rPr lang="cs-CZ" sz="2000" i="1" dirty="0"/>
              <a:t>spojuje legalitu s realitou)</a:t>
            </a:r>
            <a:r>
              <a:rPr lang="cs-CZ" sz="2000" dirty="0"/>
              <a:t>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Srov.    § 89 odst. 2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s.ř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cs-CZ" sz="2000" dirty="0"/>
              <a:t>,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dirty="0"/>
              <a:t>nebo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78 odst. 1  a § 2 </a:t>
            </a:r>
            <a:r>
              <a:rPr lang="cs-CZ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s.ř.s</a:t>
            </a:r>
            <a:r>
              <a:rPr lang="cs-CZ" sz="2000" dirty="0"/>
              <a:t>. – </a:t>
            </a:r>
            <a:r>
              <a:rPr lang="cs-CZ" sz="20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zde vč. hlediska  mezí, resp. zneužití správního uvážení).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60501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886700" cy="4936082"/>
          </a:xfrm>
        </p:spPr>
        <p:txBody>
          <a:bodyPr/>
          <a:lstStyle/>
          <a:p>
            <a:r>
              <a:rPr lang="cs-CZ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      Děkuji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za pozornost.</a:t>
            </a:r>
          </a:p>
        </p:txBody>
      </p:sp>
    </p:spTree>
    <p:extLst>
      <p:ext uri="{BB962C8B-B14F-4D97-AF65-F5344CB8AC3E}">
        <p14:creationId xmlns:p14="http://schemas.microsoft.com/office/powerpoint/2010/main" val="679445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54162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Úvodem připomenutí:</a:t>
            </a:r>
            <a:b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Historický vývoj pojmu, resp. řešení  otázky vázanosti vs. volnost v rozhodování veřejné správy  vůči adresátům: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sz="2100" b="1" dirty="0"/>
              <a:t> </a:t>
            </a:r>
            <a:endParaRPr lang="cs-CZ" sz="2100" dirty="0"/>
          </a:p>
          <a:p>
            <a:pPr marL="0" indent="0">
              <a:buNone/>
            </a:pPr>
            <a:r>
              <a:rPr lang="cs-CZ" sz="2100" b="1" dirty="0"/>
              <a:t>                 </a:t>
            </a:r>
            <a:r>
              <a:rPr lang="cs-CZ" sz="2600" b="1" dirty="0"/>
              <a:t>– </a:t>
            </a:r>
            <a:r>
              <a:rPr lang="cs-CZ" sz="2600" b="1" dirty="0">
                <a:solidFill>
                  <a:schemeClr val="accent3">
                    <a:lumMod val="75000"/>
                  </a:schemeClr>
                </a:solidFill>
              </a:rPr>
              <a:t>od plné (absolutní) vůle </a:t>
            </a:r>
            <a:r>
              <a:rPr lang="cs-CZ" sz="2600" dirty="0"/>
              <a:t>panovníka (státu)</a:t>
            </a:r>
          </a:p>
          <a:p>
            <a:pPr marL="0" indent="0">
              <a:buNone/>
            </a:pPr>
            <a:r>
              <a:rPr lang="cs-CZ" sz="2100" b="1" dirty="0"/>
              <a:t> </a:t>
            </a:r>
            <a:endParaRPr lang="cs-CZ" sz="2100" dirty="0"/>
          </a:p>
          <a:p>
            <a:pPr marL="0" indent="0">
              <a:buNone/>
            </a:pPr>
            <a:r>
              <a:rPr lang="cs-CZ" sz="2100" b="1" dirty="0"/>
              <a:t>    	</a:t>
            </a:r>
            <a:r>
              <a:rPr lang="cs-CZ" sz="2600" b="1" dirty="0"/>
              <a:t>směrem ke </a:t>
            </a:r>
            <a:r>
              <a:rPr lang="cs-CZ" sz="2600" b="1" i="1" dirty="0"/>
              <a:t>svazování veřejné správy ústavou a zákony  </a:t>
            </a:r>
            <a:r>
              <a:rPr lang="cs-CZ" sz="2600" dirty="0"/>
              <a:t>(koncept právního státu, konstituování správního práva),</a:t>
            </a:r>
          </a:p>
          <a:p>
            <a:pPr marL="0" indent="0">
              <a:buNone/>
            </a:pPr>
            <a:r>
              <a:rPr lang="cs-CZ" sz="2100" dirty="0"/>
              <a:t> </a:t>
            </a:r>
          </a:p>
          <a:p>
            <a:pPr marL="0" indent="0">
              <a:buNone/>
            </a:pPr>
            <a:r>
              <a:rPr lang="cs-CZ" sz="2100" b="1" dirty="0"/>
              <a:t>    - </a:t>
            </a:r>
            <a:r>
              <a:rPr lang="cs-CZ" sz="2600" dirty="0">
                <a:solidFill>
                  <a:srgbClr val="0070C0"/>
                </a:solidFill>
              </a:rPr>
              <a:t>až po současnou</a:t>
            </a:r>
            <a:r>
              <a:rPr lang="cs-CZ" sz="2600" b="1" dirty="0">
                <a:solidFill>
                  <a:srgbClr val="0070C0"/>
                </a:solidFill>
              </a:rPr>
              <a:t> </a:t>
            </a:r>
            <a:r>
              <a:rPr lang="cs-CZ" sz="2600" b="1" i="1" dirty="0">
                <a:solidFill>
                  <a:srgbClr val="0070C0"/>
                </a:solidFill>
              </a:rPr>
              <a:t>vázanost celým právním řádem. </a:t>
            </a:r>
            <a:endParaRPr lang="cs-CZ" sz="26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600" dirty="0"/>
              <a:t>( srov. § 2 odst. 1 </a:t>
            </a:r>
            <a:r>
              <a:rPr lang="cs-CZ" sz="2600" dirty="0" err="1"/>
              <a:t>spr</a:t>
            </a:r>
            <a:r>
              <a:rPr lang="cs-CZ" sz="2600" dirty="0"/>
              <a:t>. řádu) = </a:t>
            </a:r>
            <a:r>
              <a:rPr lang="cs-CZ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 legality</a:t>
            </a:r>
          </a:p>
          <a:p>
            <a:pPr marL="0" indent="0">
              <a:buNone/>
            </a:pPr>
            <a:endParaRPr lang="cs-CZ" sz="2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2600" dirty="0"/>
              <a:t>(čl. 2 odst. 3 Ústavy, čl.2 odst. 2 LZPS – </a:t>
            </a:r>
            <a:r>
              <a:rPr lang="cs-CZ" sz="2600" i="1" dirty="0"/>
              <a:t>„Státní moc slouží všem občanům, a lze ji uplatňovat v případech, v mezích a způsoby, které  stanoví zákon.“ </a:t>
            </a:r>
            <a:r>
              <a:rPr lang="cs-CZ" sz="2600" dirty="0"/>
              <a:t>) .</a:t>
            </a:r>
          </a:p>
          <a:p>
            <a:pPr marL="0" indent="0">
              <a:buNone/>
            </a:pPr>
            <a:r>
              <a:rPr lang="cs-CZ" sz="2100" dirty="0"/>
              <a:t>	   </a:t>
            </a:r>
          </a:p>
          <a:p>
            <a:pPr marL="0" indent="0">
              <a:buNone/>
            </a:pPr>
            <a:r>
              <a:rPr lang="cs-CZ" sz="2600" dirty="0"/>
              <a:t> + </a:t>
            </a:r>
            <a:r>
              <a:rPr lang="cs-CZ" sz="2600" dirty="0">
                <a:solidFill>
                  <a:srgbClr val="C00000"/>
                </a:solidFill>
              </a:rPr>
              <a:t>respekt k ZPS, </a:t>
            </a:r>
            <a:r>
              <a:rPr lang="cs-CZ" sz="2600" dirty="0"/>
              <a:t>a </a:t>
            </a:r>
            <a:r>
              <a:rPr lang="cs-CZ" sz="2600" dirty="0">
                <a:solidFill>
                  <a:srgbClr val="C00000"/>
                </a:solidFill>
              </a:rPr>
              <a:t>ochrana </a:t>
            </a:r>
            <a:r>
              <a:rPr lang="cs-CZ" sz="2600" b="1" i="1" dirty="0">
                <a:solidFill>
                  <a:srgbClr val="C00000"/>
                </a:solidFill>
              </a:rPr>
              <a:t>veřejných subjektivních práv</a:t>
            </a:r>
            <a:r>
              <a:rPr lang="cs-CZ" sz="2600" dirty="0">
                <a:solidFill>
                  <a:srgbClr val="C00000"/>
                </a:solidFill>
              </a:rPr>
              <a:t> </a:t>
            </a:r>
            <a:r>
              <a:rPr lang="cs-CZ" sz="2600" dirty="0"/>
              <a:t>osob,  včetně soudní ochrany.  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pPr marL="0" indent="0">
              <a:buNone/>
            </a:pPr>
            <a:r>
              <a:rPr lang="cs-CZ" sz="26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177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Princip legality  –  univerzální a obecný, </a:t>
            </a:r>
            <a:r>
              <a:rPr lang="cs-CZ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avšak: </a:t>
            </a:r>
            <a:endParaRPr lang="cs-CZ" sz="2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7467600" cy="487375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Složitost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</a:t>
            </a:r>
            <a:r>
              <a:rPr lang="cs-CZ" sz="2000" dirty="0"/>
              <a:t>ešených věcí a problémů:</a:t>
            </a:r>
          </a:p>
          <a:p>
            <a:pPr marL="0" indent="0">
              <a:buNone/>
            </a:pPr>
            <a:r>
              <a:rPr lang="cs-CZ" sz="2000" dirty="0"/>
              <a:t>-   </a:t>
            </a:r>
            <a:r>
              <a:rPr lang="cs-CZ" sz="2000" i="1" dirty="0"/>
              <a:t>struktura </a:t>
            </a:r>
            <a:r>
              <a:rPr lang="cs-CZ" sz="2000" dirty="0"/>
              <a:t>veřejných </a:t>
            </a:r>
            <a:r>
              <a:rPr lang="cs-CZ" sz="2000" b="1" dirty="0"/>
              <a:t>úkolů a cílů</a:t>
            </a:r>
            <a:r>
              <a:rPr lang="cs-CZ" sz="2000" dirty="0"/>
              <a:t> veřejné správy (</a:t>
            </a:r>
            <a:r>
              <a:rPr lang="cs-CZ" sz="2000" i="1" dirty="0"/>
              <a:t>„</a:t>
            </a:r>
            <a:r>
              <a:rPr lang="cs-CZ" sz="2000" b="1" i="1" dirty="0"/>
              <a:t>veřejný zájem</a:t>
            </a:r>
            <a:r>
              <a:rPr lang="cs-CZ" sz="2000" i="1" dirty="0"/>
              <a:t>“ </a:t>
            </a:r>
            <a:r>
              <a:rPr lang="cs-CZ" sz="2000" dirty="0"/>
              <a:t>– spojen s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účelem pravomoci </a:t>
            </a:r>
            <a:r>
              <a:rPr lang="cs-CZ" sz="2000" dirty="0"/>
              <a:t>SO),</a:t>
            </a:r>
          </a:p>
          <a:p>
            <a:pPr marL="0" indent="0">
              <a:buNone/>
            </a:pP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/>
              <a:t>-   </a:t>
            </a:r>
            <a:r>
              <a:rPr lang="cs-CZ" sz="2000" i="1" dirty="0"/>
              <a:t>spektrum</a:t>
            </a:r>
            <a:r>
              <a:rPr lang="cs-CZ" sz="2000" dirty="0"/>
              <a:t> </a:t>
            </a:r>
            <a:r>
              <a:rPr lang="cs-CZ" sz="2000" b="1" dirty="0"/>
              <a:t>práv</a:t>
            </a:r>
            <a:r>
              <a:rPr lang="cs-CZ" sz="2000" dirty="0"/>
              <a:t> a legitimních </a:t>
            </a:r>
            <a:r>
              <a:rPr lang="cs-CZ" sz="2000" b="1" dirty="0"/>
              <a:t>zájmů adresátů </a:t>
            </a:r>
            <a:r>
              <a:rPr lang="cs-CZ" sz="2000" dirty="0"/>
              <a:t>(„dotčených osob“).</a:t>
            </a:r>
          </a:p>
          <a:p>
            <a:pPr marL="0" indent="0">
              <a:buNone/>
            </a:pPr>
            <a:endParaRPr lang="cs-CZ" sz="2000" dirty="0"/>
          </a:p>
          <a:p>
            <a:pPr marL="0" lvl="0" indent="0" algn="just">
              <a:buNone/>
            </a:pPr>
            <a:r>
              <a:rPr lang="cs-CZ" sz="2000" b="1" dirty="0"/>
              <a:t> + </a:t>
            </a:r>
            <a:r>
              <a:rPr lang="cs-CZ" sz="2000" dirty="0">
                <a:solidFill>
                  <a:srgbClr val="0070C0"/>
                </a:solidFill>
              </a:rPr>
              <a:t>nutnost </a:t>
            </a:r>
            <a:r>
              <a:rPr lang="cs-CZ" sz="20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vyvažovat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(poměřovat</a:t>
            </a:r>
            <a:r>
              <a:rPr lang="cs-CZ" sz="2000" b="1" dirty="0"/>
              <a:t>)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zájmy veřejné </a:t>
            </a:r>
            <a:r>
              <a:rPr lang="cs-CZ" sz="2000" dirty="0"/>
              <a:t>s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právy a zájmy  jednotlivců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/>
              <a:t>(adresátů), či </a:t>
            </a:r>
            <a:r>
              <a:rPr lang="cs-CZ" sz="2000" i="1" dirty="0"/>
              <a:t>zájmy dotčených osob </a:t>
            </a:r>
            <a:r>
              <a:rPr lang="cs-CZ" sz="2000" dirty="0"/>
              <a:t>navzájem,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vždy v konkrétním případě</a:t>
            </a:r>
          </a:p>
          <a:p>
            <a:pPr marL="0" lvl="0" indent="0" algn="just">
              <a:buNone/>
            </a:pPr>
            <a:r>
              <a:rPr lang="cs-CZ" sz="2000" dirty="0"/>
              <a:t>(nejen při vydávání ISA,  ale také SSA, i NSA, jakož i při zásazích, zákrocích a donucení).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138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57214"/>
            <a:ext cx="7467600" cy="1769990"/>
          </a:xfrm>
        </p:spPr>
        <p:txBody>
          <a:bodyPr/>
          <a:lstStyle/>
          <a:p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Princip legality  –  univerzální a obecný, avšak také: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7467600" cy="5330968"/>
          </a:xfrm>
        </p:spPr>
        <p:txBody>
          <a:bodyPr>
            <a:normAutofit fontScale="85000" lnSpcReduction="20000"/>
          </a:bodyPr>
          <a:lstStyle/>
          <a:p>
            <a:pPr lvl="0"/>
            <a:endParaRPr lang="cs-CZ" dirty="0"/>
          </a:p>
          <a:p>
            <a:pPr marL="0" lvl="0" indent="0" algn="just">
              <a:buNone/>
            </a:pPr>
            <a:r>
              <a:rPr lang="cs-CZ" sz="2200" b="1" i="1" dirty="0"/>
              <a:t>Obtížná</a:t>
            </a:r>
            <a:r>
              <a:rPr lang="cs-CZ" sz="2200" dirty="0"/>
              <a:t> </a:t>
            </a:r>
            <a:r>
              <a:rPr lang="cs-CZ" sz="2200" b="1" i="1" dirty="0"/>
              <a:t>katalogizace a zakotvení </a:t>
            </a:r>
            <a:r>
              <a:rPr lang="cs-CZ" sz="2200" b="1" dirty="0"/>
              <a:t>všech </a:t>
            </a:r>
            <a:r>
              <a:rPr lang="cs-CZ" sz="22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hledisek</a:t>
            </a:r>
            <a:r>
              <a:rPr lang="cs-CZ" sz="22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200" i="1" dirty="0"/>
              <a:t>pro rozhodování SO.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 </a:t>
            </a:r>
          </a:p>
          <a:p>
            <a:pPr marL="0" indent="0">
              <a:buNone/>
            </a:pPr>
            <a:r>
              <a:rPr lang="cs-CZ" sz="2200" i="1" dirty="0"/>
              <a:t>Příklad</a:t>
            </a:r>
            <a:r>
              <a:rPr lang="cs-CZ" sz="2200" dirty="0"/>
              <a:t>:  Jakými hledisky se řídit při ukládání správní sankce ?  Srov. např.  zákon o odpovědnosti za přestupky (§ 37 a n.).</a:t>
            </a:r>
          </a:p>
          <a:p>
            <a:pPr marL="0" indent="0">
              <a:buNone/>
            </a:pPr>
            <a:r>
              <a:rPr lang="cs-CZ" sz="2200" dirty="0"/>
              <a:t> </a:t>
            </a:r>
          </a:p>
          <a:p>
            <a:pPr marL="0" lvl="0" indent="0">
              <a:buNone/>
            </a:pPr>
            <a:r>
              <a:rPr lang="cs-CZ" sz="2200" b="1" i="1" dirty="0"/>
              <a:t>Požadavky</a:t>
            </a:r>
            <a:r>
              <a:rPr lang="cs-CZ" sz="2200" i="1" dirty="0"/>
              <a:t> </a:t>
            </a:r>
            <a:r>
              <a:rPr lang="cs-CZ" sz="2200" b="1" dirty="0"/>
              <a:t>(kritéria)</a:t>
            </a:r>
            <a:r>
              <a:rPr lang="cs-CZ" sz="2200" dirty="0"/>
              <a:t> na kvalitu činnosti a přijatých řešení :</a:t>
            </a:r>
          </a:p>
          <a:p>
            <a:pPr marL="0" lvl="0" indent="0">
              <a:buNone/>
            </a:pPr>
            <a:endParaRPr lang="cs-CZ" sz="2200" dirty="0">
              <a:solidFill>
                <a:schemeClr val="accent3">
                  <a:lumMod val="7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cs-CZ" sz="2200" b="1" dirty="0"/>
              <a:t>ne vždy úplným a přesným výčtem </a:t>
            </a:r>
            <a:r>
              <a:rPr lang="cs-CZ" sz="2200" dirty="0"/>
              <a:t>( a ne vždy přesnými pojmy)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200" b="1" dirty="0"/>
              <a:t>  ne vždy (zcela)</a:t>
            </a:r>
            <a:r>
              <a:rPr lang="cs-CZ" sz="2200" dirty="0"/>
              <a:t> </a:t>
            </a:r>
            <a:r>
              <a:rPr lang="cs-CZ" sz="2200" b="1" dirty="0"/>
              <a:t>právní</a:t>
            </a:r>
            <a:r>
              <a:rPr lang="cs-CZ" sz="2200" i="1" dirty="0"/>
              <a:t> </a:t>
            </a:r>
            <a:r>
              <a:rPr lang="cs-CZ" sz="2200" dirty="0"/>
              <a:t>povahy,  </a:t>
            </a:r>
          </a:p>
          <a:p>
            <a:pPr marL="0" lvl="0" indent="0">
              <a:buNone/>
            </a:pPr>
            <a:endParaRPr lang="cs-CZ" sz="2200" dirty="0"/>
          </a:p>
          <a:p>
            <a:pPr marL="0" lvl="0" indent="0">
              <a:buNone/>
            </a:pPr>
            <a:r>
              <a:rPr lang="cs-CZ" sz="2200" dirty="0"/>
              <a:t>(např. </a:t>
            </a:r>
            <a:r>
              <a:rPr lang="cs-CZ" sz="2200" i="1" dirty="0"/>
              <a:t>efektivnost, účelnost, vhodnost, přijatelnost, adekvátnost,  </a:t>
            </a:r>
            <a:r>
              <a:rPr lang="cs-CZ" sz="2200" i="1" dirty="0">
                <a:solidFill>
                  <a:srgbClr val="0070C0"/>
                </a:solidFill>
              </a:rPr>
              <a:t>správnost, </a:t>
            </a:r>
            <a:r>
              <a:rPr lang="cs-CZ" sz="2200" i="1" dirty="0" err="1">
                <a:solidFill>
                  <a:srgbClr val="0070C0"/>
                </a:solidFill>
              </a:rPr>
              <a:t>spravedlnost,etičnost</a:t>
            </a:r>
            <a:r>
              <a:rPr lang="cs-CZ" sz="2200" i="1" dirty="0">
                <a:solidFill>
                  <a:srgbClr val="0070C0"/>
                </a:solidFill>
              </a:rPr>
              <a:t> – dobré mravy </a:t>
            </a:r>
            <a:r>
              <a:rPr lang="cs-CZ" sz="2200" dirty="0"/>
              <a:t>( viz např.  § 27 „Přípustné riziko“ - odst. 2/ písm. c/).   </a:t>
            </a:r>
          </a:p>
          <a:p>
            <a:pPr marL="0" lvl="0" indent="0">
              <a:buNone/>
            </a:pPr>
            <a:endParaRPr lang="cs-CZ" sz="2200" dirty="0"/>
          </a:p>
          <a:p>
            <a:pPr lvl="0">
              <a:buFont typeface="Wingdings" pitchFamily="2" charset="2"/>
              <a:buChar char="q"/>
            </a:pPr>
            <a:r>
              <a:rPr lang="cs-CZ" sz="2200" dirty="0"/>
              <a:t> </a:t>
            </a:r>
            <a:r>
              <a:rPr lang="cs-CZ" sz="2200" b="1" dirty="0"/>
              <a:t>ne vždy konkrétní a jednoznačná:</a:t>
            </a:r>
            <a:endParaRPr lang="cs-CZ" sz="2200" dirty="0"/>
          </a:p>
          <a:p>
            <a:pPr marL="0" indent="0">
              <a:buNone/>
            </a:pPr>
            <a:r>
              <a:rPr lang="cs-CZ" sz="2200" b="1" dirty="0"/>
              <a:t>		</a:t>
            </a:r>
            <a:r>
              <a:rPr lang="cs-CZ" sz="2200" dirty="0"/>
              <a:t>nacházíme neurčité pojmy, obecné zásady. </a:t>
            </a:r>
          </a:p>
          <a:p>
            <a:pPr marL="0" indent="0">
              <a:buNone/>
            </a:pPr>
            <a:r>
              <a:rPr lang="cs-CZ" sz="2200" dirty="0"/>
              <a:t> 			</a:t>
            </a:r>
            <a:r>
              <a:rPr lang="cs-CZ" sz="2200" b="1" dirty="0"/>
              <a:t> 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366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2700" b="1" dirty="0">
                <a:latin typeface="+mn-lt"/>
              </a:rPr>
              <a:t>Rozhodování veřejné správy  v evropském právním vývoji a kontextu </a:t>
            </a:r>
            <a:r>
              <a:rPr lang="cs-CZ" altLang="cs-CZ" sz="2400" b="1" dirty="0">
                <a:latin typeface="+mn-lt"/>
              </a:rPr>
              <a:t>:</a:t>
            </a:r>
            <a:r>
              <a:rPr lang="cs-CZ" altLang="cs-CZ" sz="4000" dirty="0"/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Právo na dobrou správu</a:t>
            </a:r>
            <a:r>
              <a:rPr lang="cs-CZ" altLang="cs-CZ" sz="2000" i="1" dirty="0"/>
              <a:t> – čl. 41 </a:t>
            </a:r>
            <a:r>
              <a:rPr lang="cs-CZ" altLang="cs-CZ" sz="2000" b="1" i="1" dirty="0">
                <a:solidFill>
                  <a:srgbClr val="0070C0"/>
                </a:solidFill>
              </a:rPr>
              <a:t>Charty  základních práv EU.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Vycházejí ze </a:t>
            </a:r>
            <a:r>
              <a:rPr lang="cs-CZ" alt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společných tradic a hodnot právního státu</a:t>
            </a:r>
            <a:r>
              <a:rPr lang="cs-CZ" altLang="cs-CZ" sz="2000" i="1" dirty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000" i="1" dirty="0"/>
          </a:p>
          <a:p>
            <a:pPr>
              <a:lnSpc>
                <a:spcPct val="80000"/>
              </a:lnSpc>
            </a:pPr>
            <a:r>
              <a:rPr lang="cs-CZ" altLang="cs-CZ" sz="2000" b="1" i="1" dirty="0"/>
              <a:t>Dokumenty</a:t>
            </a:r>
            <a:r>
              <a:rPr lang="cs-CZ" altLang="cs-CZ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Rady Evropy  </a:t>
            </a:r>
            <a:r>
              <a:rPr lang="cs-CZ" altLang="cs-CZ" sz="20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(tzv. „soft-</a:t>
            </a:r>
            <a:r>
              <a:rPr lang="cs-CZ" altLang="cs-CZ" sz="20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</a:t>
            </a:r>
            <a:r>
              <a:rPr lang="cs-CZ" altLang="cs-CZ" sz="20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“)</a:t>
            </a:r>
            <a:r>
              <a:rPr lang="cs-CZ" altLang="cs-CZ" sz="2000" b="1" i="1" dirty="0">
                <a:solidFill>
                  <a:srgbClr val="FF0000"/>
                </a:solidFill>
              </a:rPr>
              <a:t> </a:t>
            </a:r>
            <a:r>
              <a:rPr lang="cs-CZ" altLang="cs-CZ" sz="2000" i="1" dirty="0"/>
              <a:t>nastavují standardy: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                    -  </a:t>
            </a:r>
            <a:r>
              <a:rPr lang="cs-CZ" altLang="cs-CZ" sz="2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Rezoluce </a:t>
            </a:r>
            <a:r>
              <a:rPr lang="cs-CZ" alt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Výboru ministrů Rady Evropy (77) 31 o ochraně jednotlivce v souvislosti s rozhodnutími správních orgánů,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                               + řada </a:t>
            </a:r>
            <a:r>
              <a:rPr lang="cs-CZ" altLang="cs-CZ" sz="2000" b="1" i="1" dirty="0"/>
              <a:t>doporučení VM RE</a:t>
            </a:r>
            <a:r>
              <a:rPr lang="cs-CZ" altLang="cs-CZ" sz="2000" i="1" dirty="0"/>
              <a:t>: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-  Doporučení (80) 2 , týkající se správního uvážení ( „diskreční pravomoc“), </a:t>
            </a:r>
            <a:r>
              <a:rPr lang="cs-CZ" altLang="cs-CZ" sz="2000" i="1" dirty="0"/>
              <a:t>            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	 -  Doporučení (84) 15, týkající se odpovědnosti orgánů veřejné moci za škodu  	   způsobenou při výkonu jejich pravomoci,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    -  Doporučení (87) 16, týkající se správního řízení ve vztahu k velkým skupinám    osob,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     -  </a:t>
            </a:r>
            <a:r>
              <a:rPr lang="cs-CZ" alt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Doporučení (91) 1, týkající se správního trestání, </a:t>
            </a:r>
            <a:r>
              <a:rPr lang="cs-CZ" altLang="cs-CZ" sz="2000" i="1" dirty="0"/>
              <a:t>a další…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--------------------------------------------------------------------</a:t>
            </a:r>
          </a:p>
          <a:p>
            <a:pPr marL="457200" lvl="1" indent="0" algn="just" eaLnBrk="1" hangingPunct="1">
              <a:lnSpc>
                <a:spcPct val="80000"/>
              </a:lnSpc>
              <a:buFontTx/>
              <a:buChar char="-"/>
              <a:defRPr/>
            </a:pPr>
            <a:endParaRPr lang="cs-CZ" sz="2000" b="1" dirty="0">
              <a:solidFill>
                <a:schemeClr val="tx1"/>
              </a:solidFill>
              <a:latin typeface="Arial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cs-CZ" altLang="cs-CZ" sz="2000" i="1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/>
              <a:t>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277647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>
                <a:latin typeface="+mn-lt"/>
                <a:cs typeface="Arial" panose="020B0604020202020204" pitchFamily="34" charset="0"/>
              </a:rPr>
              <a:t>Pro oblast správního uvážení připomínáme význam: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457200" lvl="1" indent="0" algn="just" eaLnBrk="1" hangingPunct="1">
              <a:lnSpc>
                <a:spcPct val="80000"/>
              </a:lnSpc>
              <a:buFont typeface="Courier New" pitchFamily="49" charset="0"/>
              <a:buNone/>
              <a:defRPr/>
            </a:pPr>
            <a:endParaRPr lang="cs-CZ" sz="2400" b="1" i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457200" lvl="1" indent="0" algn="just">
              <a:lnSpc>
                <a:spcPct val="80000"/>
              </a:lnSpc>
              <a:buNone/>
              <a:defRPr/>
            </a:pPr>
            <a:r>
              <a:rPr lang="cs-CZ" sz="2800" b="1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         </a:t>
            </a:r>
            <a:r>
              <a:rPr lang="cs-CZ" sz="2800" b="1" dirty="0">
                <a:latin typeface="Calibri" pitchFamily="34" charset="0"/>
                <a:cs typeface="Calibri" pitchFamily="34" charset="0"/>
              </a:rPr>
              <a:t>Základních zásad činnosti správních orgánů </a:t>
            </a:r>
          </a:p>
          <a:p>
            <a:pPr marL="457200" lvl="1" indent="0" algn="just">
              <a:lnSpc>
                <a:spcPct val="80000"/>
              </a:lnSpc>
              <a:buNone/>
              <a:defRPr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(§ 2 – 8, včetně nastavení jejich působnosti v § 177 odst. 1 správního řádu) </a:t>
            </a:r>
          </a:p>
          <a:p>
            <a:pPr marL="457200" lvl="1" indent="0" algn="just">
              <a:lnSpc>
                <a:spcPct val="80000"/>
              </a:lnSpc>
              <a:buNone/>
              <a:defRPr/>
            </a:pPr>
            <a:endParaRPr lang="cs-CZ" sz="2400" b="1" i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800100" lvl="1" indent="-342900" algn="just"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slouží k realizaci a ochraně práv účastníků, resp. řádnému a  spravedlivému procesu.</a:t>
            </a:r>
          </a:p>
          <a:p>
            <a:pPr marL="800100" lvl="1" indent="-342900" algn="just" eaLnBrk="1" hangingPunct="1">
              <a:lnSpc>
                <a:spcPct val="80000"/>
              </a:lnSpc>
              <a:buFontTx/>
              <a:buChar char="-"/>
              <a:defRPr/>
            </a:pPr>
            <a:endParaRPr lang="cs-CZ" sz="2400" dirty="0">
              <a:latin typeface="Calibri" pitchFamily="34" charset="0"/>
              <a:cs typeface="Calibri" pitchFamily="34" charset="0"/>
            </a:endParaRPr>
          </a:p>
          <a:p>
            <a:pPr marL="800100" lvl="1" indent="-342900" algn="just"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Tyto zásady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mají i materiální  dopad (účinky) = na obsah</a:t>
            </a:r>
            <a:r>
              <a:rPr lang="cs-CZ" sz="2400" dirty="0">
                <a:latin typeface="Calibri" pitchFamily="34" charset="0"/>
                <a:cs typeface="Calibri" pitchFamily="34" charset="0"/>
              </a:rPr>
              <a:t> rozhodnutí a úkonů SO. </a:t>
            </a:r>
            <a:endParaRPr lang="cs-CZ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457200" lvl="1" indent="0" algn="just" eaLnBrk="1" hangingPunct="1">
              <a:lnSpc>
                <a:spcPct val="80000"/>
              </a:lnSpc>
              <a:buFont typeface="Courier New" pitchFamily="49" charset="0"/>
              <a:buNone/>
              <a:defRPr/>
            </a:pPr>
            <a:endParaRPr lang="cs-CZ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50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251520" y="-99392"/>
            <a:ext cx="8229600" cy="1922128"/>
          </a:xfrm>
        </p:spPr>
        <p:txBody>
          <a:bodyPr>
            <a:normAutofit/>
          </a:bodyPr>
          <a:lstStyle/>
          <a:p>
            <a:r>
              <a:rPr lang="cs-CZ" altLang="cs-CZ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Základní </a:t>
            </a:r>
            <a:r>
              <a:rPr lang="cs-CZ" altLang="cs-CZ" sz="28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zásady činnosti </a:t>
            </a:r>
            <a:r>
              <a:rPr lang="cs-CZ" altLang="cs-CZ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správních orgánů</a:t>
            </a:r>
            <a:r>
              <a:rPr lang="cs-CZ" altLang="cs-CZ" sz="2400" b="1" dirty="0">
                <a:latin typeface="+mn-lt"/>
              </a:rPr>
              <a:t>  </a:t>
            </a:r>
            <a:br>
              <a:rPr lang="cs-CZ" altLang="cs-CZ" sz="2400" b="1" dirty="0">
                <a:latin typeface="+mn-lt"/>
              </a:rPr>
            </a:br>
            <a:r>
              <a:rPr lang="cs-CZ" altLang="cs-CZ" sz="2400" b="1" dirty="0">
                <a:latin typeface="+mn-lt"/>
              </a:rPr>
              <a:t>                             </a:t>
            </a:r>
            <a:r>
              <a:rPr lang="cs-CZ" altLang="cs-CZ" sz="2400" dirty="0">
                <a:latin typeface="+mn-lt"/>
              </a:rPr>
              <a:t>(§ 2 - § 8 </a:t>
            </a:r>
            <a:r>
              <a:rPr lang="cs-CZ" altLang="cs-CZ" sz="2400" dirty="0" err="1">
                <a:latin typeface="+mn-lt"/>
              </a:rPr>
              <a:t>s.ř</a:t>
            </a:r>
            <a:r>
              <a:rPr lang="cs-CZ" altLang="cs-CZ" sz="2400" dirty="0">
                <a:latin typeface="+mn-lt"/>
              </a:rPr>
              <a:t>.)</a:t>
            </a:r>
            <a:r>
              <a:rPr lang="cs-CZ" altLang="cs-CZ" sz="4400" b="1" i="1" dirty="0">
                <a:solidFill>
                  <a:schemeClr val="tx1"/>
                </a:solidFill>
              </a:rPr>
              <a:t>                       </a:t>
            </a:r>
            <a:endParaRPr lang="cs-CZ" alt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500" y="1268760"/>
            <a:ext cx="8229600" cy="5472608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cs-CZ" sz="2000" b="1" dirty="0"/>
              <a:t>Hlavní zásady pro výkon veřejné správy. Nejen procesní, ale i materiální povahy.</a:t>
            </a:r>
          </a:p>
          <a:p>
            <a:pPr>
              <a:buFont typeface="Arial" charset="0"/>
              <a:buChar char="•"/>
              <a:defRPr/>
            </a:pPr>
            <a:endParaRPr lang="cs-CZ" sz="2000" b="1" dirty="0"/>
          </a:p>
          <a:p>
            <a:pPr>
              <a:buFont typeface="Arial" charset="0"/>
              <a:buChar char="•"/>
              <a:defRPr/>
            </a:pPr>
            <a:r>
              <a:rPr lang="cs-CZ" sz="2400" b="1" dirty="0"/>
              <a:t>Významné pro případy </a:t>
            </a:r>
            <a:r>
              <a:rPr lang="cs-CZ" sz="2400" b="1" dirty="0">
                <a:solidFill>
                  <a:srgbClr val="7030A0"/>
                </a:solidFill>
              </a:rPr>
              <a:t>správního uvážení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(diskreční pravomoci)</a:t>
            </a:r>
          </a:p>
          <a:p>
            <a:pPr>
              <a:buFont typeface="Arial" charset="0"/>
              <a:buChar char="•"/>
              <a:defRPr/>
            </a:pPr>
            <a:r>
              <a:rPr lang="cs-CZ" sz="2400" b="1" dirty="0"/>
              <a:t>Vedou k naplnění</a:t>
            </a:r>
            <a:r>
              <a:rPr lang="cs-CZ" sz="2400" b="1" dirty="0">
                <a:solidFill>
                  <a:srgbClr val="0070C0"/>
                </a:solidFill>
              </a:rPr>
              <a:t> </a:t>
            </a:r>
            <a:r>
              <a:rPr 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zákonnosti</a:t>
            </a:r>
            <a:r>
              <a:rPr lang="cs-CZ" sz="2400" b="1" dirty="0"/>
              <a:t>, a požadavku </a:t>
            </a:r>
            <a:r>
              <a:rPr 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správnosti</a:t>
            </a:r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i="1" dirty="0"/>
              <a:t>rozhodnutí a postupu SO</a:t>
            </a:r>
            <a:r>
              <a:rPr lang="cs-CZ" sz="2000" b="1" i="1" dirty="0"/>
              <a:t>.</a:t>
            </a:r>
          </a:p>
          <a:p>
            <a:pPr>
              <a:buFont typeface="Arial" charset="0"/>
              <a:buChar char="•"/>
              <a:defRPr/>
            </a:pPr>
            <a:endParaRPr lang="cs-CZ" sz="2000" b="1" dirty="0"/>
          </a:p>
          <a:p>
            <a:pPr>
              <a:buFont typeface="Arial" charset="0"/>
              <a:buChar char="•"/>
              <a:defRPr/>
            </a:pPr>
            <a:r>
              <a:rPr lang="cs-CZ" sz="2000" b="1" dirty="0"/>
              <a:t>Význam, závaznost , úloha  a aplikace zásad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cs-CZ" sz="2000" b="1" dirty="0">
                <a:solidFill>
                  <a:srgbClr val="C00000"/>
                </a:solidFill>
              </a:rPr>
              <a:t>právně závazné </a:t>
            </a:r>
            <a:r>
              <a:rPr lang="cs-CZ" sz="2000" dirty="0"/>
              <a:t>( vč. implicitních, nepsaných),</a:t>
            </a:r>
          </a:p>
          <a:p>
            <a:pPr marL="457200" lvl="1" indent="0">
              <a:buFont typeface="Courier New" pitchFamily="49" charset="0"/>
              <a:buNone/>
              <a:defRPr/>
            </a:pPr>
            <a:r>
              <a:rPr lang="cs-CZ" sz="2000" dirty="0"/>
              <a:t>Některé jsou projevem </a:t>
            </a:r>
            <a:r>
              <a:rPr lang="cs-CZ" sz="2000" i="1" dirty="0"/>
              <a:t>ústavních principů</a:t>
            </a:r>
            <a:r>
              <a:rPr lang="cs-CZ" sz="2000" dirty="0"/>
              <a:t>.</a:t>
            </a:r>
          </a:p>
          <a:p>
            <a:pPr lvl="1">
              <a:buFont typeface="Wingdings" pitchFamily="2" charset="2"/>
              <a:buChar char="ü"/>
              <a:defRPr/>
            </a:pPr>
            <a:endParaRPr lang="cs-CZ" sz="2000" dirty="0"/>
          </a:p>
          <a:p>
            <a:pPr lvl="1">
              <a:buFont typeface="Wingdings" pitchFamily="2" charset="2"/>
              <a:buChar char="ü"/>
              <a:defRPr/>
            </a:pPr>
            <a:r>
              <a:rPr lang="cs-CZ" sz="2000" dirty="0"/>
              <a:t>Jde o </a:t>
            </a:r>
            <a:r>
              <a:rPr lang="cs-CZ" sz="2000" b="1" dirty="0">
                <a:solidFill>
                  <a:srgbClr val="C00000"/>
                </a:solidFill>
              </a:rPr>
              <a:t>principy zákonné úpravy</a:t>
            </a:r>
          </a:p>
          <a:p>
            <a:pPr marL="457200" lvl="1" indent="0">
              <a:buFont typeface="Courier New" pitchFamily="49" charset="0"/>
              <a:buNone/>
              <a:defRPr/>
            </a:pPr>
            <a:r>
              <a:rPr lang="cs-CZ" sz="2000" dirty="0"/>
              <a:t> = ovlivňují znění konkrétních pravidel v zákoně,</a:t>
            </a:r>
          </a:p>
          <a:p>
            <a:pPr lvl="1">
              <a:buFont typeface="Wingdings" pitchFamily="2" charset="2"/>
              <a:buChar char="ü"/>
              <a:defRPr/>
            </a:pPr>
            <a:endParaRPr lang="cs-CZ" sz="2000" dirty="0">
              <a:solidFill>
                <a:schemeClr val="accent1">
                  <a:lumMod val="75000"/>
                </a:schemeClr>
              </a:solidFill>
            </a:endParaRPr>
          </a:p>
          <a:p>
            <a:pPr lvl="1" algn="just">
              <a:buFont typeface="Wingdings" pitchFamily="2" charset="2"/>
              <a:buChar char="ü"/>
              <a:defRPr/>
            </a:pPr>
            <a:r>
              <a:rPr lang="cs-CZ" sz="2000" b="1" dirty="0">
                <a:solidFill>
                  <a:srgbClr val="C00000"/>
                </a:solidFill>
              </a:rPr>
              <a:t>interpretační pravidlo </a:t>
            </a:r>
            <a:r>
              <a:rPr lang="cs-CZ" sz="2000" dirty="0"/>
              <a:t>(</a:t>
            </a:r>
            <a:r>
              <a:rPr lang="cs-CZ" sz="2000" dirty="0" err="1"/>
              <a:t>systemat</a:t>
            </a:r>
            <a:r>
              <a:rPr lang="cs-CZ" sz="2000" dirty="0"/>
              <a:t>. výklad při aplikaci konkrétních pravidel)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nástroj právní argumentace</a:t>
            </a:r>
            <a:r>
              <a:rPr lang="cs-CZ" sz="2000" dirty="0"/>
              <a:t>).</a:t>
            </a:r>
          </a:p>
          <a:p>
            <a:pPr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96528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Jednotlivé základní </a:t>
            </a:r>
            <a:r>
              <a:rPr lang="cs-CZ" sz="2400" b="1" dirty="0">
                <a:solidFill>
                  <a:srgbClr val="7030A0"/>
                </a:solidFill>
                <a:latin typeface="+mn-lt"/>
              </a:rPr>
              <a:t>zásady činnosti</a:t>
            </a:r>
            <a:r>
              <a:rPr lang="cs-CZ" sz="2400" b="1" dirty="0">
                <a:latin typeface="+mn-lt"/>
              </a:rPr>
              <a:t> SO: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cs-CZ" sz="2000" b="1" dirty="0"/>
              <a:t>V § 2 </a:t>
            </a:r>
            <a:r>
              <a:rPr lang="cs-CZ" sz="2000" b="1" dirty="0" err="1"/>
              <a:t>s.ř</a:t>
            </a:r>
            <a:r>
              <a:rPr lang="cs-CZ" sz="2000" b="1" dirty="0"/>
              <a:t>.:</a:t>
            </a:r>
          </a:p>
          <a:p>
            <a:pPr marL="0" lvl="0" indent="0">
              <a:buNone/>
            </a:pPr>
            <a:r>
              <a:rPr lang="cs-CZ" sz="2000" b="1" i="1" dirty="0">
                <a:solidFill>
                  <a:srgbClr val="7030A0"/>
                </a:solidFill>
              </a:rPr>
              <a:t>Zásada legality (zákonnosti)</a:t>
            </a:r>
            <a:r>
              <a:rPr lang="cs-CZ" sz="2000" b="1" i="1" dirty="0"/>
              <a:t> – prvořadá, obecná</a:t>
            </a:r>
            <a:r>
              <a:rPr lang="cs-CZ" sz="2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základem pro ostatní zásady.  </a:t>
            </a:r>
            <a:r>
              <a:rPr lang="cs-CZ" sz="2000" dirty="0"/>
              <a:t>Souvisí s podmínkami uplatňování veřejné moci  - vázanost zákonem (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základě zákona, v jeho mezích a způsobem, které stanoví zákon</a:t>
            </a:r>
            <a:r>
              <a:rPr lang="cs-CZ" sz="2000" dirty="0"/>
              <a:t>).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lvl="0" indent="0">
              <a:buNone/>
            </a:pPr>
            <a:r>
              <a:rPr lang="cs-CZ" sz="2000" b="1" i="1" dirty="0"/>
              <a:t>Zásada </a:t>
            </a:r>
            <a:r>
              <a:rPr lang="cs-CZ" sz="2000" b="1" i="1" dirty="0">
                <a:solidFill>
                  <a:srgbClr val="7030A0"/>
                </a:solidFill>
              </a:rPr>
              <a:t>– princip proporcionality </a:t>
            </a:r>
            <a:r>
              <a:rPr lang="cs-CZ" sz="2000" b="1" dirty="0">
                <a:solidFill>
                  <a:srgbClr val="7030A0"/>
                </a:solidFill>
              </a:rPr>
              <a:t>(přiměřenosti </a:t>
            </a:r>
            <a:r>
              <a:rPr lang="cs-CZ" sz="2000" dirty="0"/>
              <a:t>– jde o přiměřenost použití veřejné moci),  a </a:t>
            </a:r>
            <a:r>
              <a:rPr lang="cs-CZ" sz="2000" b="1" dirty="0"/>
              <a:t>jeho součásti</a:t>
            </a:r>
            <a:r>
              <a:rPr lang="cs-CZ" sz="2000" dirty="0"/>
              <a:t>, jež jsou </a:t>
            </a:r>
            <a:r>
              <a:rPr lang="cs-CZ" sz="2000" b="1" dirty="0"/>
              <a:t>také samostatnými </a:t>
            </a:r>
            <a:r>
              <a:rPr lang="cs-CZ" sz="2000" dirty="0"/>
              <a:t>zásadami :  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lvl="0" indent="0">
              <a:buNone/>
            </a:pPr>
            <a:r>
              <a:rPr lang="cs-CZ" sz="2000" b="1" i="1" dirty="0">
                <a:solidFill>
                  <a:srgbClr val="7030A0"/>
                </a:solidFill>
              </a:rPr>
              <a:t>Zákaz zneužití správního uvážení</a:t>
            </a:r>
            <a:r>
              <a:rPr lang="cs-CZ" sz="2000" i="1" dirty="0">
                <a:solidFill>
                  <a:srgbClr val="7030A0"/>
                </a:solidFill>
              </a:rPr>
              <a:t> </a:t>
            </a:r>
            <a:r>
              <a:rPr lang="cs-CZ" sz="2000" dirty="0"/>
              <a:t>(tj. zákonné a správné využité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pravomoci</a:t>
            </a:r>
            <a:r>
              <a:rPr lang="cs-CZ" sz="2000" dirty="0"/>
              <a:t> správního orgánu),</a:t>
            </a:r>
          </a:p>
          <a:p>
            <a:pPr marL="0" indent="0">
              <a:buNone/>
            </a:pPr>
            <a:r>
              <a:rPr lang="cs-CZ" sz="2000" dirty="0"/>
              <a:t>  </a:t>
            </a:r>
          </a:p>
          <a:p>
            <a:pPr marL="0" lvl="0" indent="0">
              <a:buNone/>
            </a:pPr>
            <a:r>
              <a:rPr lang="cs-CZ" sz="2000" dirty="0"/>
              <a:t>Zásada </a:t>
            </a:r>
            <a:r>
              <a:rPr lang="cs-CZ" sz="2000" b="1" i="1" dirty="0">
                <a:solidFill>
                  <a:srgbClr val="7030A0"/>
                </a:solidFill>
              </a:rPr>
              <a:t>ochrany</a:t>
            </a:r>
            <a:r>
              <a:rPr lang="cs-CZ" sz="2000" dirty="0"/>
              <a:t> </a:t>
            </a:r>
            <a:r>
              <a:rPr lang="cs-CZ" sz="2000" b="1" i="1" dirty="0">
                <a:solidFill>
                  <a:srgbClr val="7030A0"/>
                </a:solidFill>
              </a:rPr>
              <a:t>práv nabytých v dobré víře a oprávněných zájmů </a:t>
            </a:r>
            <a:r>
              <a:rPr lang="cs-CZ" sz="2000" dirty="0"/>
              <a:t>dotčených osob,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Zásada </a:t>
            </a:r>
            <a:r>
              <a:rPr lang="cs-CZ" sz="2000" b="1" i="1" dirty="0">
                <a:solidFill>
                  <a:srgbClr val="7030A0"/>
                </a:solidFill>
              </a:rPr>
              <a:t>smírného řešení rozporů</a:t>
            </a:r>
            <a:r>
              <a:rPr lang="cs-CZ" sz="2000" i="1" dirty="0">
                <a:solidFill>
                  <a:srgbClr val="7030A0"/>
                </a:solidFill>
              </a:rPr>
              <a:t> </a:t>
            </a:r>
            <a:r>
              <a:rPr lang="cs-CZ" sz="2000" dirty="0"/>
              <a:t>při projednávání a při rozhodnutí věci (tj. </a:t>
            </a:r>
            <a:r>
              <a:rPr lang="cs-CZ" sz="2000" b="1" i="1" dirty="0"/>
              <a:t>subsidiarita</a:t>
            </a:r>
            <a:r>
              <a:rPr lang="cs-CZ" sz="2000" dirty="0"/>
              <a:t> využití mocenského, vrchnostenského řešení) –(§ 5),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021250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1121</TotalTime>
  <Words>2390</Words>
  <Application>Microsoft Office PowerPoint</Application>
  <PresentationFormat>Předvádění na obrazovce (4:3)</PresentationFormat>
  <Paragraphs>232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Wingdings</vt:lpstr>
      <vt:lpstr>Motiv Office</vt:lpstr>
      <vt:lpstr>  NVV06K Diskreční pravomoc veřejné správy  povinně volitelný předmět   17.3.2023  3. téma                doc.JUDr. Soňa Skulová, Ph.D.  </vt:lpstr>
      <vt:lpstr>Obsahové zaměření</vt:lpstr>
      <vt:lpstr>Úvodem připomenutí:  Historický vývoj pojmu, resp. řešení  otázky vázanosti vs. volnost v rozhodování veřejné správy  vůči adresátům:</vt:lpstr>
      <vt:lpstr>Princip legality  –  univerzální a obecný, avšak: </vt:lpstr>
      <vt:lpstr>Princip legality  –  univerzální a obecný, avšak také:</vt:lpstr>
      <vt:lpstr>Rozhodování veřejné správy  v evropském právním vývoji a kontextu : </vt:lpstr>
      <vt:lpstr>Pro oblast správního uvážení připomínáme význam:  </vt:lpstr>
      <vt:lpstr>      Základní zásady činnosti správních orgánů                                (§ 2 - § 8 s.ř.)                       </vt:lpstr>
      <vt:lpstr>Jednotlivé základní zásady činnosti SO:</vt:lpstr>
      <vt:lpstr>Jednotlivé základní zásady činnosti SO – pokr.:</vt:lpstr>
      <vt:lpstr>Jednotlivé základní zásady činnosti SO – 2. pokr.:</vt:lpstr>
      <vt:lpstr>Pojmy zákonnost a správnost  jako  nutné vlastnosti (znaky)    a také kritéria hodnocení  správního rozhodnutí a postupu správního orgánu</vt:lpstr>
      <vt:lpstr>Zákonnost (legalita):</vt:lpstr>
      <vt:lpstr>Na to navazují další prostředky, resp.  režimy ochrany práv:   </vt:lpstr>
      <vt:lpstr>Další prostředky ochrany práv:</vt:lpstr>
      <vt:lpstr>Nezákonnost rozhodnutí SO:</vt:lpstr>
      <vt:lpstr>Otázka správnosti (věcné správnosti) rozhodnutí:</vt:lpstr>
      <vt:lpstr>    Správnost (věcná správnost ):</vt:lpstr>
      <vt:lpstr>  Vady správního rozhodnutí a jejich řešení:</vt:lpstr>
      <vt:lpstr>Zařazení a vnímání pojmu „správnost“:</vt:lpstr>
      <vt:lpstr>       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Správní řízení podle zákona  č.500/2004 Sb. (správní řád),  v platném znění,  s důrazem na požadavky řádného procesního postupu,  zákonnost a správnost rozhodnutí</dc:title>
  <dc:creator>Owner</dc:creator>
  <cp:lastModifiedBy>Soňa Skulová</cp:lastModifiedBy>
  <cp:revision>125</cp:revision>
  <dcterms:created xsi:type="dcterms:W3CDTF">2015-09-04T16:12:06Z</dcterms:created>
  <dcterms:modified xsi:type="dcterms:W3CDTF">2023-03-16T18:51:03Z</dcterms:modified>
</cp:coreProperties>
</file>