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311" r:id="rId5"/>
    <p:sldId id="419" r:id="rId6"/>
    <p:sldId id="442" r:id="rId7"/>
    <p:sldId id="443" r:id="rId8"/>
    <p:sldId id="258" r:id="rId9"/>
    <p:sldId id="259" r:id="rId10"/>
    <p:sldId id="261" r:id="rId11"/>
    <p:sldId id="445" r:id="rId12"/>
    <p:sldId id="446" r:id="rId13"/>
    <p:sldId id="447" r:id="rId14"/>
    <p:sldId id="448" r:id="rId15"/>
    <p:sldId id="449" r:id="rId16"/>
    <p:sldId id="262" r:id="rId17"/>
    <p:sldId id="450" r:id="rId18"/>
    <p:sldId id="440" r:id="rId19"/>
    <p:sldId id="441" r:id="rId20"/>
    <p:sldId id="421" r:id="rId21"/>
    <p:sldId id="434" r:id="rId22"/>
    <p:sldId id="435" r:id="rId23"/>
    <p:sldId id="424" r:id="rId24"/>
    <p:sldId id="425" r:id="rId25"/>
    <p:sldId id="376" r:id="rId26"/>
    <p:sldId id="377" r:id="rId27"/>
    <p:sldId id="378" r:id="rId28"/>
    <p:sldId id="379" r:id="rId29"/>
    <p:sldId id="380" r:id="rId30"/>
    <p:sldId id="381" r:id="rId31"/>
    <p:sldId id="45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400" r:id="rId41"/>
    <p:sldId id="401" r:id="rId42"/>
    <p:sldId id="402" r:id="rId43"/>
    <p:sldId id="403" r:id="rId44"/>
    <p:sldId id="404" r:id="rId45"/>
    <p:sldId id="405" r:id="rId46"/>
    <p:sldId id="407" r:id="rId47"/>
    <p:sldId id="408" r:id="rId48"/>
    <p:sldId id="409" r:id="rId49"/>
    <p:sldId id="410" r:id="rId50"/>
    <p:sldId id="411" r:id="rId51"/>
    <p:sldId id="412" r:id="rId52"/>
    <p:sldId id="367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8"/>
            <a:ext cx="103632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00151" y="4027489"/>
            <a:ext cx="103632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74ECB-88E2-43A4-B10E-42BC0CD24D8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62BEB0-23A8-458C-B451-250189E6C3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AE03-604D-464A-B28F-6597697E56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3837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13062E-F134-486F-A760-7F8F2148C9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CEDAAC-8567-4661-97EE-21A2D95215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02D7-681C-4338-A101-C0881D2EF3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279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  <p:sldLayoutId id="214748367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Ve%C5%99ejn%C3%A9_v%C3%BDdaj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Ekonomika" TargetMode="External"/><Relationship Id="rId7" Type="http://schemas.openxmlformats.org/officeDocument/2006/relationships/hyperlink" Target="https://cs.wikipedia.org/wiki/Monet%C3%A1rn%C3%AD_politika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Dan%C4%9B" TargetMode="External"/><Relationship Id="rId5" Type="http://schemas.openxmlformats.org/officeDocument/2006/relationships/hyperlink" Target="https://cs.wikipedia.org/wiki/Ve%C5%99ejn%C3%A9_v%C3%BDdaje" TargetMode="External"/><Relationship Id="rId4" Type="http://schemas.openxmlformats.org/officeDocument/2006/relationships/hyperlink" Target="https://cs.wikipedia.org/wiki/Struktur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Ekonomick%C3%A1_aktivita&amp;action=edit&amp;redlink=1" TargetMode="External"/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/index.php?title=Zam%C4%9Bstnanost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28A8CF-D92B-4DA6-9733-8C224239F0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3200" b="1" dirty="0">
                <a:latin typeface="Arial" panose="020B0604020202020204" pitchFamily="34" charset="0"/>
              </a:rPr>
            </a:br>
            <a:br>
              <a:rPr lang="cs-CZ" altLang="cs-CZ" sz="3200" b="1" dirty="0"/>
            </a:br>
            <a:r>
              <a:rPr lang="cs-CZ" altLang="cs-CZ" sz="3200" b="1" dirty="0"/>
              <a:t>Rozpočtové právo</a:t>
            </a:r>
            <a:br>
              <a:rPr lang="cs-CZ" altLang="cs-CZ" sz="3200" b="1" dirty="0"/>
            </a:br>
            <a:r>
              <a:rPr lang="cs-CZ" altLang="cs-CZ" sz="3200" b="1" dirty="0"/>
              <a:t>rozpočtové právo ÚSC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97D52A-FBE3-4B27-BDF8-EE93313686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b="1" dirty="0"/>
              <a:t>Financování ÚSC</a:t>
            </a:r>
          </a:p>
          <a:p>
            <a:pPr eaLnBrk="1" hangingPunct="1"/>
            <a:r>
              <a:rPr lang="cs-CZ" altLang="cs-CZ" dirty="0"/>
              <a:t>Ivana Pařízková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29369A6-CBDE-4BA8-8F8B-BA9C874228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Typy fiskální politiky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A797CF-9362-064B-B65B-DA4941C8E7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1773239"/>
            <a:ext cx="7772400" cy="435768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1800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Podle poměru příjmů a výdajů </a:t>
            </a:r>
            <a:r>
              <a:rPr lang="cs-CZ" altLang="cs-CZ" b="1" u="sng" dirty="0"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r>
              <a:rPr lang="cs-CZ" altLang="cs-CZ" b="1" u="sng" dirty="0">
                <a:latin typeface="Arial" charset="0"/>
              </a:rPr>
              <a:t>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můžeme fiskální politiky teoreticky rozdělit na tři t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Typy: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EXPANZIVNÍ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NEUTRÁLNÍ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RESTRIKTIVNÍ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</a:rPr>
              <a:t>           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A1D58207-045E-4A2B-9A62-722F396043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5" y="609600"/>
            <a:ext cx="10364452" cy="5857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Expanzivní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</a:t>
            </a:r>
            <a:r>
              <a:rPr lang="cs-CZ" altLang="cs-CZ" sz="2800" dirty="0">
                <a:latin typeface="Arial" panose="020B0604020202020204" pitchFamily="34" charset="0"/>
                <a:hlinkClick r:id="rId2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výdaje</a:t>
            </a:r>
            <a:r>
              <a:rPr lang="cs-CZ" altLang="cs-CZ" sz="2800" dirty="0">
                <a:latin typeface="Arial" panose="020B0604020202020204" pitchFamily="34" charset="0"/>
              </a:rPr>
              <a:t> jsou větší než vybrané daně, takže vzniká schodek (deficit) státního  rozpočtu, čímž roste státní dluh. </a:t>
            </a:r>
          </a:p>
          <a:p>
            <a:pPr>
              <a:lnSpc>
                <a:spcPct val="80000"/>
              </a:lnSpc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Neutrální fiskální politika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Veřejné výdaje se rovnají vybraným daním, státní rozpočet je tudíž vyrovnaný..</a:t>
            </a: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Restriktivní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Veřejné výdaje jsou menší než daně, takže se snižuje státní dluh. 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54FD84-11D7-2E42-9A74-B7FAD956B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6389" name="Zástupný symbol pro číslo snímku 4">
            <a:extLst>
              <a:ext uri="{FF2B5EF4-FFF2-40B4-BE49-F238E27FC236}">
                <a16:creationId xmlns:a16="http://schemas.microsoft.com/office/drawing/2014/main" id="{470E51F2-D06B-47A2-9EF6-C2A853052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90AB138-90A1-4571-A224-CA0A22549A0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2CF3AF6-32A9-44A7-9314-9E9247AC0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Právní hledisko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B7E85-1708-0846-A49E-F8BF5F409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2060575"/>
            <a:ext cx="7772400" cy="40703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</a:t>
            </a:r>
            <a:r>
              <a:rPr lang="cs-CZ" altLang="cs-CZ" sz="2800" b="1" dirty="0"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endParaRPr lang="cs-CZ" altLang="cs-CZ" sz="2800" b="1" dirty="0">
              <a:latin typeface="Arial" charset="0"/>
            </a:endParaRPr>
          </a:p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rozpočtů ÚSC-obce, kraje, apod.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Daně a poplatky, odvody 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Cla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Ostatní příjmy veřejných peněžních fondů</a:t>
            </a:r>
          </a:p>
          <a:p>
            <a:pPr>
              <a:defRPr/>
            </a:pPr>
            <a:endParaRPr lang="cs-CZ" sz="2800" b="1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800" b="1" dirty="0">
                <a:latin typeface="Arial" charset="0"/>
              </a:rPr>
              <a:t>        -se zabývá tzv. FISKÁLNÍ část FP</a:t>
            </a:r>
          </a:p>
          <a:p>
            <a:pPr>
              <a:defRPr/>
            </a:pPr>
            <a:endParaRPr lang="cs-CZ" b="1" dirty="0">
              <a:latin typeface="Arial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9CCD1E-73A0-534F-B369-D6E8D1ADC1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42DD9C97-387B-4731-A043-59BD5211E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EDB74A-0697-40C8-B013-75B8D379400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>
            <a:extLst>
              <a:ext uri="{FF2B5EF4-FFF2-40B4-BE49-F238E27FC236}">
                <a16:creationId xmlns:a16="http://schemas.microsoft.com/office/drawing/2014/main" id="{27D9C58E-9DD1-4145-B063-58F128ECAB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Relativně samostatný ucelený subsystém finančního práva.</a:t>
            </a:r>
          </a:p>
          <a:p>
            <a:r>
              <a:rPr lang="cs-CZ" altLang="cs-CZ"/>
              <a:t>Inkorporovaný soubor finančněprávních norem, které upravují společenské vztahy vznikající, realizující se a zanikající v procesu tvorby, rozdělování a užití veřejných peněžních fondů</a:t>
            </a:r>
          </a:p>
          <a:p>
            <a:r>
              <a:rPr lang="cs-CZ" altLang="cs-CZ"/>
              <a:t>Fiskální vztahy = veřejné finance = předmět regulace fiskálního práva</a:t>
            </a:r>
          </a:p>
        </p:txBody>
      </p:sp>
      <p:sp>
        <p:nvSpPr>
          <p:cNvPr id="18435" name="Nadpis 2">
            <a:extLst>
              <a:ext uri="{FF2B5EF4-FFF2-40B4-BE49-F238E27FC236}">
                <a16:creationId xmlns:a16="http://schemas.microsoft.com/office/drawing/2014/main" id="{E3549E7D-C862-488C-A150-B32876151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právo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97E5F26-AEB8-48BC-A5DB-918586EE04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Char char="Ø"/>
            </a:pPr>
            <a:endParaRPr lang="cs-CZ" altLang="cs-CZ" sz="5400"/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Rozpočtové právo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Berní právo 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900" dirty="0">
                <a:latin typeface="Rockwell Extra Bold" pitchFamily="18" charset="0"/>
              </a:rPr>
              <a:t>Zvláštní část FP</a:t>
            </a:r>
            <a:br>
              <a:rPr lang="cs-CZ" sz="4900" dirty="0">
                <a:latin typeface="Rockwell Extra Bold" pitchFamily="18" charset="0"/>
              </a:rPr>
            </a:br>
            <a:r>
              <a:rPr lang="cs-CZ" sz="4900" dirty="0">
                <a:latin typeface="Rockwell Extra Bold" pitchFamily="18" charset="0"/>
              </a:rPr>
              <a:t>FISKÁLNÍ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603E44F-5E54-4558-AA77-FF48059CC06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1412875"/>
            <a:ext cx="7772400" cy="1728788"/>
          </a:xfrm>
        </p:spPr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/>
              <a:t>                 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   Rozpočtové právo-pojem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47CA3D7-C0FA-46EC-935A-8E581920A89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2092751"/>
            <a:ext cx="10364452" cy="402524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právních norem</a:t>
            </a:r>
            <a:r>
              <a:rPr lang="cs-CZ" altLang="cs-CZ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finančně právních norem upravujících</a:t>
            </a:r>
            <a:r>
              <a:rPr lang="cs-CZ" altLang="cs-CZ" u="sng" dirty="0"/>
              <a:t> </a:t>
            </a:r>
            <a:r>
              <a:rPr lang="cs-CZ" altLang="cs-CZ" b="1" dirty="0"/>
              <a:t>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každoročně státní rozpočet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D9545F4-3D7E-4B7F-AC9C-D40A18E11F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endParaRPr lang="cs-CZ" altLang="cs-CZ" sz="2800"/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77CBF265-5007-5C4B-A9C1-D135B86A534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24113" y="4024313"/>
            <a:ext cx="7772400" cy="210661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Rozpočtové právo v systému finančního práva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b="1" dirty="0"/>
              <a:t>V rámci fiskální části FP můžeme hovořit o tom, že ji ještě tvoří i právní úprava </a:t>
            </a:r>
            <a:r>
              <a:rPr lang="cs-CZ" altLang="cs-CZ" sz="1800" b="1" i="1" u="sng" dirty="0"/>
              <a:t>účetnictví</a:t>
            </a:r>
            <a:r>
              <a:rPr lang="cs-CZ" altLang="cs-CZ" sz="1800" b="1" dirty="0"/>
              <a:t>, které se promítá jak  do rozpočtového práva, tak především do berního - daňového práva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b="1" dirty="0"/>
              <a:t>Tato jednotlivá pododvětví FP  spolu velmi úzce souvisí a mají úzké vazby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14C79086-41AA-5F4F-B194-A6A114A13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2A13F4E5-5CE2-3048-B607-9C7EBE079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cxnSp>
        <p:nvCxnSpPr>
          <p:cNvPr id="21510" name="AutoShape 6">
            <a:extLst>
              <a:ext uri="{FF2B5EF4-FFF2-40B4-BE49-F238E27FC236}">
                <a16:creationId xmlns:a16="http://schemas.microsoft.com/office/drawing/2014/main" id="{7FB9999B-D442-4C81-82BE-0894AC828F72}"/>
              </a:ext>
            </a:extLst>
          </p:cNvPr>
          <p:cNvCxnSpPr>
            <a:cxnSpLocks noChangeShapeType="1"/>
            <a:endCxn id="8196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1" name="AutoShape 7">
            <a:extLst>
              <a:ext uri="{FF2B5EF4-FFF2-40B4-BE49-F238E27FC236}">
                <a16:creationId xmlns:a16="http://schemas.microsoft.com/office/drawing/2014/main" id="{8C97C716-98EC-4D99-8CA2-5DCC2F504531}"/>
              </a:ext>
            </a:extLst>
          </p:cNvPr>
          <p:cNvCxnSpPr>
            <a:cxnSpLocks noChangeShapeType="1"/>
            <a:endCxn id="8197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2" name="Line 8">
            <a:extLst>
              <a:ext uri="{FF2B5EF4-FFF2-40B4-BE49-F238E27FC236}">
                <a16:creationId xmlns:a16="http://schemas.microsoft.com/office/drawing/2014/main" id="{23426874-24C5-47B7-9C8C-CA23994FE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0FD478A0-C8A3-4E25-A6EB-EB628EC30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Oval 10">
            <a:extLst>
              <a:ext uri="{FF2B5EF4-FFF2-40B4-BE49-F238E27FC236}">
                <a16:creationId xmlns:a16="http://schemas.microsoft.com/office/drawing/2014/main" id="{1327BFB4-C15A-41FA-8AE8-334FF8542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FFFF00"/>
                </a:solidFill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FFFF00"/>
                </a:solidFill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0D0C58CD-9570-4EBE-843A-B4F52C246A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9444C02B-D607-4B3B-B8E8-EF093667F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D985A712-0BA5-44C3-BD70-28263B4E0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776" y="2635250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85DD6E47-0230-461F-ABE0-01E1B9EA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775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C4E1B376-CB7C-4EF0-9F06-621302DFE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7CBD31B-E943-4AC2-9F0E-349EE3B1BB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2800">
                <a:solidFill>
                  <a:srgbClr val="FF0000"/>
                </a:solidFill>
              </a:rPr>
              <a:t>                      </a:t>
            </a:r>
            <a:br>
              <a:rPr lang="cs-CZ" altLang="cs-CZ" sz="2800">
                <a:solidFill>
                  <a:srgbClr val="FF0000"/>
                </a:solidFill>
              </a:rPr>
            </a:br>
            <a:br>
              <a:rPr lang="cs-CZ" altLang="cs-CZ" sz="2800">
                <a:solidFill>
                  <a:srgbClr val="FF0000"/>
                </a:solidFill>
              </a:rPr>
            </a:br>
            <a:r>
              <a:rPr lang="cs-CZ" altLang="cs-CZ" sz="2800">
                <a:solidFill>
                  <a:srgbClr val="FF0000"/>
                </a:solidFill>
              </a:rPr>
              <a:t>               </a:t>
            </a:r>
            <a:r>
              <a:rPr lang="cs-CZ" altLang="cs-CZ" sz="2800" b="1">
                <a:latin typeface="Times New Roman" panose="02020603050405020304" pitchFamily="18" charset="0"/>
              </a:rPr>
              <a:t>TOK  PENĚZ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45C8EDB-2DDF-41B8-9F07-5439EF3DC1A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29326" y="2003425"/>
            <a:ext cx="4175125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    Příjmy                     Výdaje</a:t>
            </a:r>
          </a:p>
        </p:txBody>
      </p:sp>
      <p:pic>
        <p:nvPicPr>
          <p:cNvPr id="22532" name="Picture 4" descr="MCj02380290000[1]">
            <a:extLst>
              <a:ext uri="{FF2B5EF4-FFF2-40B4-BE49-F238E27FC236}">
                <a16:creationId xmlns:a16="http://schemas.microsoft.com/office/drawing/2014/main" id="{DE18DD04-DC8E-4B2F-A63E-202F89143027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7351" y="3429001"/>
            <a:ext cx="1393825" cy="2016125"/>
          </a:xfrm>
        </p:spPr>
      </p:pic>
      <p:sp>
        <p:nvSpPr>
          <p:cNvPr id="6149" name="Oval 5">
            <a:extLst>
              <a:ext uri="{FF2B5EF4-FFF2-40B4-BE49-F238E27FC236}">
                <a16:creationId xmlns:a16="http://schemas.microsoft.com/office/drawing/2014/main" id="{AD26E749-E4F0-2243-961C-27FE1DFDE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492376"/>
            <a:ext cx="914400" cy="957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 err="1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Veř.peněžní</a:t>
            </a: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SR</a:t>
            </a:r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B65538D5-D8A2-5F43-B716-443A43D02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6540E151-A240-E048-ABF6-1EFD69E4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D14866F3-15A2-6648-91DE-2A29ADB60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4288" y="4941888"/>
            <a:ext cx="9144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22537" name="AutoShape 9">
            <a:extLst>
              <a:ext uri="{FF2B5EF4-FFF2-40B4-BE49-F238E27FC236}">
                <a16:creationId xmlns:a16="http://schemas.microsoft.com/office/drawing/2014/main" id="{2F3D80E6-373F-4DCC-8E80-7CB3A61790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47088" y="2549526"/>
            <a:ext cx="766762" cy="9001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8" name="AutoShape 10">
            <a:extLst>
              <a:ext uri="{FF2B5EF4-FFF2-40B4-BE49-F238E27FC236}">
                <a16:creationId xmlns:a16="http://schemas.microsoft.com/office/drawing/2014/main" id="{544AEAF6-36C6-48D3-88AD-8499BFDB846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306595" y="4396583"/>
            <a:ext cx="1101725" cy="814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9" name="AutoShape 11">
            <a:extLst>
              <a:ext uri="{FF2B5EF4-FFF2-40B4-BE49-F238E27FC236}">
                <a16:creationId xmlns:a16="http://schemas.microsoft.com/office/drawing/2014/main" id="{B05F4269-50BA-4657-B62B-E9EDE596892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926263" y="4203701"/>
            <a:ext cx="793750" cy="1101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0" name="AutoShape 12">
            <a:extLst>
              <a:ext uri="{FF2B5EF4-FFF2-40B4-BE49-F238E27FC236}">
                <a16:creationId xmlns:a16="http://schemas.microsoft.com/office/drawing/2014/main" id="{DF195BD7-4AD4-463D-99AA-45846305330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7024688" y="2579688"/>
            <a:ext cx="900113" cy="839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F3BE45E-A31A-42CD-B3A5-79CBB8741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100" b="1"/>
              <a:t>Vnitřní členění RP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0BDA0A2-0A01-485C-85CF-64A062E3B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4113" y="2384425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z="5000" b="1"/>
              <a:t>Obecná část</a:t>
            </a:r>
          </a:p>
          <a:p>
            <a:pPr eaLnBrk="1" hangingPunct="1"/>
            <a:r>
              <a:rPr lang="cs-CZ" altLang="cs-CZ" sz="5000" b="1"/>
              <a:t>Zvláštní část</a:t>
            </a:r>
          </a:p>
          <a:p>
            <a:pPr eaLnBrk="1" hangingPunct="1"/>
            <a:r>
              <a:rPr lang="cs-CZ" altLang="cs-CZ" sz="5000" b="1"/>
              <a:t>Procesní část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AB66AC3-03E8-41C4-929E-EEC00F6A1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7E01F27-C56E-4D3D-822F-A18F51AE5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0" y="1773239"/>
            <a:ext cx="7772400" cy="4357687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5600" b="1"/>
              <a:t>Obecná část  RP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987D0C-2611-4C8E-906B-61F7308BCC5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b="1"/>
              <a:t>	</a:t>
            </a:r>
            <a:br>
              <a:rPr lang="cs-CZ" altLang="cs-CZ" b="1"/>
            </a:br>
            <a:r>
              <a:rPr lang="cs-CZ" altLang="cs-CZ" b="1"/>
              <a:t>			</a:t>
            </a:r>
            <a:br>
              <a:rPr lang="cs-CZ" altLang="cs-CZ" b="1"/>
            </a:br>
            <a:r>
              <a:rPr lang="cs-CZ" altLang="cs-CZ" b="1"/>
              <a:t>			</a:t>
            </a:r>
            <a:endParaRPr lang="cs-CZ" altLang="cs-CZ" sz="2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0EBD9B-2901-4705-8986-2A7D24E09E1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895600" y="1894788"/>
            <a:ext cx="6400800" cy="37440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dirty="0"/>
          </a:p>
          <a:p>
            <a:pPr marL="0" indent="0" algn="ctr">
              <a:buNone/>
            </a:pPr>
            <a:r>
              <a:rPr lang="cs-CZ" altLang="cs-CZ" sz="4000" b="1" dirty="0">
                <a:latin typeface="Times New Roman" panose="02020603050405020304" pitchFamily="18" charset="0"/>
              </a:rPr>
              <a:t>      Vítejte v řečišti </a:t>
            </a:r>
          </a:p>
          <a:p>
            <a:pPr marL="0" indent="0" algn="ctr">
              <a:buNone/>
            </a:pPr>
            <a:r>
              <a:rPr lang="cs-CZ" altLang="cs-CZ" sz="4000" b="1" dirty="0">
                <a:latin typeface="Times New Roman" panose="02020603050405020304" pitchFamily="18" charset="0"/>
              </a:rPr>
              <a:t>       veřejných peněz!</a:t>
            </a:r>
            <a:r>
              <a:rPr lang="cs-CZ" altLang="cs-CZ" sz="2800" b="1" dirty="0"/>
              <a:t> </a:t>
            </a:r>
            <a:r>
              <a:rPr lang="cs-CZ" altLang="cs-CZ" sz="2800" dirty="0"/>
              <a:t>       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020B4E4-4070-4D5B-A516-23C8A6E548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</a:t>
            </a:r>
            <a:r>
              <a:rPr lang="cs-CZ" altLang="cs-CZ" sz="2800" b="1"/>
              <a:t>POJEM  ROZPOČET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BF68DA5-1C30-426C-AF81-E2777F1249A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62195" y="1008669"/>
            <a:ext cx="5134320" cy="54486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BUDGET</a:t>
            </a:r>
            <a:r>
              <a:rPr lang="cs-CZ" altLang="cs-CZ" dirty="0"/>
              <a:t>=anglické slovo, vzniklo ze starofrancouzského </a:t>
            </a:r>
            <a:r>
              <a:rPr lang="cs-CZ" altLang="cs-CZ" dirty="0" err="1"/>
              <a:t>boulgette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 nejširším pojetí-přehled příjmů a vydání soukromého nebo veřejného hospodářství pro určité období rozpočtové období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Definici nelze jednoznačně stanovit  a to z důvodu, že rozpočet ve společnosti hraje roli hospodářskou a státoprávní</a:t>
            </a:r>
          </a:p>
          <a:p>
            <a:pPr>
              <a:lnSpc>
                <a:spcPct val="90000"/>
              </a:lnSpc>
            </a:pPr>
            <a:r>
              <a:rPr lang="cs-CZ" altLang="cs-CZ" sz="1600" b="1" u="sng" dirty="0"/>
              <a:t>Nejčastěji je posuzován ze stránky hospodářské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pic>
        <p:nvPicPr>
          <p:cNvPr id="25604" name="Picture 4" descr="MCj02374060000[1]">
            <a:extLst>
              <a:ext uri="{FF2B5EF4-FFF2-40B4-BE49-F238E27FC236}">
                <a16:creationId xmlns:a16="http://schemas.microsoft.com/office/drawing/2014/main" id="{DC948B8B-0DF9-4A16-AED0-600996574C32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5872" y="3697288"/>
            <a:ext cx="2856322" cy="225266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A3648B6-2F07-4F1A-BA1B-3E9DBB96924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/>
              <a:t>    </a:t>
            </a:r>
            <a:br>
              <a:rPr lang="cs-CZ" altLang="cs-CZ" sz="2800"/>
            </a:br>
            <a:r>
              <a:rPr lang="cs-CZ" altLang="cs-CZ" sz="2800"/>
              <a:t>              ROZPOČET z hospodářské stránky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13FDD36-3BFE-4B36-9BC0-15A5ED57364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cs-CZ" altLang="cs-CZ" b="1" u="sng" dirty="0"/>
              <a:t>Číselný plán pro určité</a:t>
            </a:r>
            <a:r>
              <a:rPr lang="cs-CZ" altLang="cs-CZ" b="1" dirty="0"/>
              <a:t>, časově omezené období,  jehož náplní jsou PŘÍJMY a VÝDAJE</a:t>
            </a:r>
          </a:p>
          <a:p>
            <a:r>
              <a:rPr lang="cs-CZ" altLang="cs-CZ" b="1" u="sng" dirty="0"/>
              <a:t>Z historického pohledu</a:t>
            </a:r>
            <a:r>
              <a:rPr lang="cs-CZ" altLang="cs-CZ" b="1" dirty="0"/>
              <a:t> lze rozpočet chápat jako produkt historického vývoje společnosti  a její ekonomiky</a:t>
            </a:r>
          </a:p>
          <a:p>
            <a:r>
              <a:rPr lang="cs-CZ" altLang="cs-CZ" b="1" u="sng" dirty="0"/>
              <a:t>Vztah příjmů a výdajů</a:t>
            </a:r>
            <a:r>
              <a:rPr lang="cs-CZ" altLang="cs-CZ" b="1" dirty="0"/>
              <a:t> pro určité období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   časový úsek, jedná se o takový vztah, který vychází z počáteční situace(stavu) P+V a z cílové vize P+V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059C1DD-3E8F-437A-AFA8-F645A95B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2800" b="1"/>
              <a:t>Malé nahlédnutí do historie rozpočetnictví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1133D70-8EED-4F9C-A41D-AE117E1B92E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24113" y="4024313"/>
            <a:ext cx="7772400" cy="21066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18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000000"/>
                </a:solidFill>
              </a:rPr>
              <a:t>Vznik rozpočtů je spojen s vývojem jednotlivých společensko-ekonomických formací-prvotní formy </a:t>
            </a:r>
            <a:r>
              <a:rPr lang="cs-CZ" altLang="cs-CZ" b="1" u="sng">
                <a:solidFill>
                  <a:srgbClr val="000000"/>
                </a:solidFill>
              </a:rPr>
              <a:t>rozpočtů-otrokářská společnost-vše naturální podoba</a:t>
            </a:r>
          </a:p>
          <a:p>
            <a:pPr>
              <a:lnSpc>
                <a:spcPct val="80000"/>
              </a:lnSpc>
            </a:pPr>
            <a:endParaRPr lang="cs-CZ" altLang="cs-CZ" b="1" u="sng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u="sng">
                <a:solidFill>
                  <a:srgbClr val="000000"/>
                </a:solidFill>
              </a:rPr>
              <a:t>Starověk</a:t>
            </a:r>
            <a:r>
              <a:rPr lang="cs-CZ" altLang="cs-CZ">
                <a:solidFill>
                  <a:srgbClr val="000000"/>
                </a:solidFill>
              </a:rPr>
              <a:t>- Babylónie, Asýrie, Egypt, Persie, Fénicie, městské státy antického Řecka, Makedonie, otrokářský Řím- naturální podoba</a:t>
            </a:r>
          </a:p>
          <a:p>
            <a:pPr>
              <a:lnSpc>
                <a:spcPct val="80000"/>
              </a:lnSpc>
            </a:pPr>
            <a:endParaRPr lang="cs-CZ" altLang="cs-CZ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27652" name="Picture 4" descr="MCj03536060000[1]">
            <a:extLst>
              <a:ext uri="{FF2B5EF4-FFF2-40B4-BE49-F238E27FC236}">
                <a16:creationId xmlns:a16="http://schemas.microsoft.com/office/drawing/2014/main" id="{19D4B5EA-2942-4E0F-BC26-E3DBAFA2C9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3664" y="1674814"/>
            <a:ext cx="1843087" cy="2185987"/>
          </a:xfrm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8500ABC4-58E7-1449-8328-AEF42695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3521076"/>
            <a:ext cx="77644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         </a:t>
            </a:r>
            <a:r>
              <a:rPr lang="cs-CZ" altLang="cs-CZ" sz="2000" b="1" u="sng" dirty="0">
                <a:solidFill>
                  <a:schemeClr val="accent6"/>
                </a:solidFill>
              </a:rPr>
              <a:t>„ Bez poznání minulosti bychom nepochopili přítomnost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902B916-B4A6-4EC9-AEEC-35CE5D449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Historie rozpočetnictví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AF082B-3CA4-0C48-AC68-E62252B44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b="1" u="sng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u="sng" dirty="0">
                <a:solidFill>
                  <a:srgbClr val="000000"/>
                </a:solidFill>
              </a:rPr>
              <a:t>Vznik kovových peněz</a:t>
            </a:r>
            <a:r>
              <a:rPr lang="cs-CZ" altLang="cs-CZ" dirty="0">
                <a:solidFill>
                  <a:srgbClr val="000000"/>
                </a:solidFill>
              </a:rPr>
              <a:t> znamenal zdokonalování státního hospodářství a vedl k jejich hromadění  do </a:t>
            </a:r>
            <a:r>
              <a:rPr lang="cs-CZ" altLang="cs-CZ" b="1" u="sng" dirty="0">
                <a:solidFill>
                  <a:srgbClr val="000000"/>
                </a:solidFill>
              </a:rPr>
              <a:t>státní pokladny</a:t>
            </a:r>
            <a:r>
              <a:rPr lang="cs-CZ" altLang="cs-CZ" dirty="0">
                <a:solidFill>
                  <a:srgbClr val="000000"/>
                </a:solidFill>
              </a:rPr>
              <a:t> - Čína, Egypt, Řecko, </a:t>
            </a: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otrokářský Řím-vznik prvních poplatků – za užívání podmaněných státních území-AGER PUBLICUS 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    a vznik prvních  daní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  <a:r>
              <a:rPr lang="cs-CZ" altLang="cs-CZ" sz="2800" b="1" i="1" dirty="0">
                <a:solidFill>
                  <a:schemeClr val="accent6"/>
                </a:solidFill>
              </a:rPr>
              <a:t>-pozemková daň(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tributum</a:t>
            </a:r>
            <a:r>
              <a:rPr lang="cs-CZ" altLang="cs-CZ" sz="2800" b="1" i="1" dirty="0">
                <a:solidFill>
                  <a:schemeClr val="accent6"/>
                </a:solidFill>
              </a:rPr>
              <a:t> soli)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-naturální daň z části úrody(stipendium)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-poplatky z řemesel a jiného podnikání(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vectigalia</a:t>
            </a:r>
            <a:r>
              <a:rPr lang="cs-CZ" altLang="cs-CZ" sz="2800" b="1" i="1" dirty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83943C4-4FB3-41FD-9C56-D8CCCD613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</a:t>
            </a:r>
            <a:r>
              <a:rPr lang="cs-CZ" altLang="cs-CZ" sz="2800" b="1" u="sng"/>
              <a:t>Historie rozpočtů v České republice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CBBCC55-C66F-4546-91BA-BA2A52C6D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/>
              <a:t>St.rozpočet dnešního typu vznikl 17. října 1863- </a:t>
            </a:r>
            <a:r>
              <a:rPr lang="cs-CZ" altLang="cs-CZ" b="1" u="sng"/>
              <a:t>rozpočtové řízení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1867 v Ústavě první</a:t>
            </a:r>
            <a:r>
              <a:rPr lang="cs-CZ" altLang="cs-CZ"/>
              <a:t> právní úprava </a:t>
            </a:r>
            <a:r>
              <a:rPr lang="cs-CZ" altLang="cs-CZ" u="sng"/>
              <a:t>rozpočtu jako takového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Recepce zákonných norem </a:t>
            </a:r>
            <a:r>
              <a:rPr lang="cs-CZ" altLang="cs-CZ" b="1"/>
              <a:t>Rakouska-Uherska</a:t>
            </a:r>
            <a:r>
              <a:rPr lang="cs-CZ" altLang="cs-CZ"/>
              <a:t> do československého právního řádu , která byla provedena </a:t>
            </a:r>
            <a:r>
              <a:rPr lang="cs-CZ" altLang="cs-CZ" b="1"/>
              <a:t>z.č.11/1918 Sb</a:t>
            </a:r>
            <a:r>
              <a:rPr lang="cs-CZ" altLang="cs-CZ"/>
              <a:t>., </a:t>
            </a:r>
            <a:r>
              <a:rPr lang="cs-CZ" altLang="cs-CZ" u="sng"/>
              <a:t>znamenala i převzetí rakouských rozpočtových norem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Prosinec 1918 přijat zákon č. 95/1918 Sb., </a:t>
            </a:r>
            <a:r>
              <a:rPr lang="cs-CZ" altLang="cs-CZ" b="1" u="sng"/>
              <a:t>zákon o rozpočtovém provizoriu, naše první samostatná rozpočtová norma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8C953F1-6FE0-4E94-8409-019AEF97A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             </a:t>
            </a:r>
            <a:r>
              <a:rPr lang="cs-CZ" altLang="cs-CZ" b="1" u="sng"/>
              <a:t>Rozpočty po roce 1945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E9B0453-90DA-4D8D-80BE-B021FAD1A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R.1945-1946 stagnace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Struktura rozpočtů zůstala zachována do roku 1947</a:t>
            </a:r>
          </a:p>
          <a:p>
            <a:pPr>
              <a:lnSpc>
                <a:spcPct val="80000"/>
              </a:lnSpc>
            </a:pPr>
            <a:r>
              <a:rPr lang="cs-CZ" altLang="cs-CZ"/>
              <a:t>Změny rozpočetnictví od </a:t>
            </a:r>
            <a:r>
              <a:rPr lang="cs-CZ" altLang="cs-CZ" b="1"/>
              <a:t>r.1948</a:t>
            </a:r>
            <a:r>
              <a:rPr lang="cs-CZ" altLang="cs-CZ"/>
              <a:t>-spojování rozpočtů </a:t>
            </a:r>
            <a:r>
              <a:rPr lang="cs-CZ" altLang="cs-CZ" b="1"/>
              <a:t>podniků(tzv. finanční plány) s rozpočty NV a ministerstev v jednom státním rozpočtu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Z. č. 8/1959 Sb.,</a:t>
            </a:r>
            <a:r>
              <a:rPr lang="cs-CZ" altLang="cs-CZ"/>
              <a:t> Stanovil základní pravidla státního rozpočtu a o hospodaření s rozpočtovými prostředky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1970 nová</a:t>
            </a:r>
            <a:r>
              <a:rPr lang="cs-CZ" altLang="cs-CZ"/>
              <a:t> </a:t>
            </a:r>
            <a:r>
              <a:rPr lang="cs-CZ" altLang="cs-CZ" b="1"/>
              <a:t>pravidla-reakce na federativní stát+každá republika svoje pravidla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1990- z.č. 576/1990 Sb., pravidla hospodaření s rozpočtovými prostředky ČR, platila až do roku 2000.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0F2269-4314-45E8-B3D0-135108BE3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</a:t>
            </a:r>
            <a:r>
              <a:rPr lang="cs-CZ" altLang="cs-CZ" b="1" i="1" u="sng"/>
              <a:t>Prameny rozpočtového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B7F3B73-FF20-4214-8356-13B4D4B90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i="1"/>
              <a:t>Ústavní zákon </a:t>
            </a:r>
            <a:r>
              <a:rPr lang="cs-CZ" altLang="cs-CZ" sz="2800" b="1" i="1" u="sng"/>
              <a:t>č. 1/1993 Sb.,</a:t>
            </a:r>
            <a:r>
              <a:rPr lang="cs-CZ" altLang="cs-CZ" sz="2800" i="1" u="sng"/>
              <a:t> </a:t>
            </a:r>
            <a:r>
              <a:rPr lang="cs-CZ" altLang="cs-CZ" sz="2800" i="1"/>
              <a:t>Ústava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2800" i="1"/>
              <a:t>Usnesení předsednictva ČNR </a:t>
            </a:r>
            <a:r>
              <a:rPr lang="cs-CZ" altLang="cs-CZ" sz="2800" b="1" i="1" u="sng"/>
              <a:t>č. 2/1993</a:t>
            </a:r>
            <a:r>
              <a:rPr lang="cs-CZ" altLang="cs-CZ" sz="2800" i="1" u="sng"/>
              <a:t> Sb</a:t>
            </a:r>
            <a:r>
              <a:rPr lang="cs-CZ" altLang="cs-CZ" sz="2800" i="1"/>
              <a:t>., o vyhlášení Listiny základních práv a svobod, ve znění pozdějších předpisů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ÚZ </a:t>
            </a:r>
            <a:r>
              <a:rPr lang="cs-CZ" altLang="cs-CZ" sz="2800" b="1" i="1" u="sng"/>
              <a:t>č.347/1997 Sb</a:t>
            </a:r>
            <a:r>
              <a:rPr lang="cs-CZ" altLang="cs-CZ" sz="2800" i="1" u="sng"/>
              <a:t>.</a:t>
            </a:r>
            <a:r>
              <a:rPr lang="cs-CZ" altLang="cs-CZ" sz="2800" i="1"/>
              <a:t>, o vytvoření VÚSC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Zákon č. </a:t>
            </a:r>
            <a:r>
              <a:rPr lang="cs-CZ" altLang="cs-CZ" sz="2800" b="1" i="1" u="sng"/>
              <a:t>218/2000 Sb.</a:t>
            </a:r>
            <a:r>
              <a:rPr lang="cs-CZ" altLang="cs-CZ" sz="2800" b="1" i="1"/>
              <a:t>,</a:t>
            </a:r>
            <a:r>
              <a:rPr lang="cs-CZ" altLang="cs-CZ" sz="2800" i="1"/>
              <a:t>  o rozpočtových pravidlech a o změně některých souvisejících zákonů(rozpočtová pravidla), ve znění pozdějších předpisů.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91B4743-94BB-4136-8BE8-7CAEF8890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Prameny rozpočtového práva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29E74E6-7340-4B44-B9D9-267F2D825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i="1"/>
              <a:t>Zákon č. </a:t>
            </a:r>
            <a:r>
              <a:rPr lang="cs-CZ" altLang="cs-CZ" b="1" i="1" u="sng"/>
              <a:t>250/2000 Sb</a:t>
            </a:r>
            <a:r>
              <a:rPr lang="cs-CZ" altLang="cs-CZ" b="1" i="1"/>
              <a:t>.,</a:t>
            </a:r>
            <a:r>
              <a:rPr lang="cs-CZ" altLang="cs-CZ" i="1"/>
              <a:t> o rozpočtových pravidlech územních rozpočtů,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219/2000 Sb</a:t>
            </a:r>
            <a:r>
              <a:rPr lang="cs-CZ" altLang="cs-CZ" b="1" i="1"/>
              <a:t>.,</a:t>
            </a:r>
            <a:r>
              <a:rPr lang="cs-CZ" altLang="cs-CZ" i="1"/>
              <a:t>  o majetku České republiky a jejím vystupování  v právních vztazích,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243/2000 Sb</a:t>
            </a:r>
            <a:r>
              <a:rPr lang="cs-CZ" altLang="cs-CZ" b="1" i="1"/>
              <a:t>.,</a:t>
            </a:r>
            <a:r>
              <a:rPr lang="cs-CZ" altLang="cs-CZ" i="1"/>
              <a:t> o rozpočtovém určení výnosu některých daní územním samosprávným celkům a některým státním fondům (zákon o rozpočtovém určení daní), ve znění pozdějších předpisů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D52B34B7-D1C4-4695-AD5F-A6C3194E4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8E339904-F52D-47B5-9FBA-FB946A4ED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4" y="1773238"/>
            <a:ext cx="9297027" cy="4392612"/>
          </a:xfrm>
        </p:spPr>
        <p:txBody>
          <a:bodyPr/>
          <a:lstStyle/>
          <a:p>
            <a:r>
              <a:rPr lang="cs-CZ" altLang="cs-CZ" dirty="0"/>
              <a:t>Z. č. 23/2017 Sb., o pravidlech rozpočtové odpovědnosti</a:t>
            </a:r>
          </a:p>
          <a:p>
            <a:r>
              <a:rPr lang="cs-CZ" altLang="cs-CZ" dirty="0"/>
              <a:t>Z. č. 25/2017 Sb., o sběru vybraných údajů pro účely monitorování a řízení veřejných financí</a:t>
            </a:r>
          </a:p>
          <a:p>
            <a:r>
              <a:rPr lang="cs-CZ" altLang="cs-CZ" dirty="0"/>
              <a:t>Z. č. 248/2000 Sb., o podpoře regionálního rozvoje</a:t>
            </a:r>
          </a:p>
          <a:p>
            <a:r>
              <a:rPr lang="cs-CZ" altLang="cs-CZ" dirty="0"/>
              <a:t>Vyhláška č. 133/2013 Sb., o stanovení rozsahu a struktury pro vypracování návrhu zákona o SR a návrhu SV SR a lhůtách pro jejich předkládání</a:t>
            </a:r>
          </a:p>
          <a:p>
            <a:r>
              <a:rPr lang="cs-CZ" altLang="cs-CZ" dirty="0"/>
              <a:t>Vyhláška . 5/2014 Sb., o způsobu, termínech a rozsahu údajů předkládaných pro hodnocení plnění SR, roup. </a:t>
            </a:r>
            <a:r>
              <a:rPr lang="cs-CZ" altLang="cs-CZ" dirty="0" err="1"/>
              <a:t>StF</a:t>
            </a:r>
            <a:r>
              <a:rPr lang="cs-CZ" altLang="cs-CZ" dirty="0"/>
              <a:t>, rozpočtů ÚSC, </a:t>
            </a:r>
            <a:r>
              <a:rPr lang="cs-CZ" altLang="cs-CZ" dirty="0" err="1"/>
              <a:t>roz</a:t>
            </a:r>
            <a:r>
              <a:rPr lang="cs-CZ" altLang="cs-CZ" dirty="0"/>
              <a:t>. </a:t>
            </a:r>
            <a:r>
              <a:rPr lang="cs-CZ" altLang="cs-CZ" dirty="0" err="1"/>
              <a:t>DoSvO</a:t>
            </a:r>
            <a:r>
              <a:rPr lang="cs-CZ" altLang="cs-CZ" dirty="0"/>
              <a:t> a </a:t>
            </a:r>
            <a:r>
              <a:rPr lang="cs-CZ" altLang="cs-CZ" dirty="0" err="1"/>
              <a:t>roz</a:t>
            </a:r>
            <a:r>
              <a:rPr lang="cs-CZ" altLang="cs-CZ" dirty="0"/>
              <a:t>. </a:t>
            </a:r>
            <a:r>
              <a:rPr lang="cs-CZ" altLang="cs-CZ" dirty="0" err="1"/>
              <a:t>RegRR</a:t>
            </a:r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2BFB00-6508-2846-91A2-3C177DDCCB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3797" name="Zástupný symbol pro číslo snímku 4">
            <a:extLst>
              <a:ext uri="{FF2B5EF4-FFF2-40B4-BE49-F238E27FC236}">
                <a16:creationId xmlns:a16="http://schemas.microsoft.com/office/drawing/2014/main" id="{B83180F0-8C81-4F05-8D82-E869545B9B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4E9A89-BB22-4D9A-84B3-C7622624958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540670D-48D6-485B-90DC-0456EC10B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</a:t>
            </a:r>
            <a:r>
              <a:rPr lang="cs-CZ" altLang="cs-CZ" b="1" i="1"/>
              <a:t>Prameny rozpočtového práva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FD56980-A9D9-4282-A241-9680B966F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3200" i="1"/>
              <a:t>Zákon č. </a:t>
            </a:r>
            <a:r>
              <a:rPr lang="cs-CZ" altLang="cs-CZ" sz="3200" b="1" i="1" u="sng"/>
              <a:t>320/2001 Sb</a:t>
            </a:r>
            <a:r>
              <a:rPr lang="cs-CZ" altLang="cs-CZ" sz="3200" b="1" i="1"/>
              <a:t>.,</a:t>
            </a:r>
            <a:r>
              <a:rPr lang="cs-CZ" altLang="cs-CZ" sz="3200" i="1"/>
              <a:t>  o finanční kontrole ve veřejné správě a o změně některých zákonů (zákon o finanční kontrole),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</a:t>
            </a:r>
            <a:r>
              <a:rPr lang="cs-CZ" altLang="cs-CZ" sz="3200" b="1" i="1"/>
              <a:t>č. </a:t>
            </a:r>
            <a:r>
              <a:rPr lang="cs-CZ" altLang="cs-CZ" sz="3200" b="1" i="1" u="sng"/>
              <a:t>128/2000 Sb</a:t>
            </a:r>
            <a:r>
              <a:rPr lang="cs-CZ" altLang="cs-CZ" sz="3200" b="1" i="1"/>
              <a:t>.,</a:t>
            </a:r>
            <a:r>
              <a:rPr lang="cs-CZ" altLang="cs-CZ" sz="3200" i="1"/>
              <a:t> o obcích,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č</a:t>
            </a:r>
            <a:r>
              <a:rPr lang="cs-CZ" altLang="cs-CZ" sz="3200" b="1" i="1"/>
              <a:t>. </a:t>
            </a:r>
            <a:r>
              <a:rPr lang="cs-CZ" altLang="cs-CZ" sz="3200" b="1" i="1" u="sng"/>
              <a:t>129/2000 Sb</a:t>
            </a:r>
            <a:r>
              <a:rPr lang="cs-CZ" altLang="cs-CZ" sz="3200" i="1"/>
              <a:t>., o krajích,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č. </a:t>
            </a:r>
            <a:r>
              <a:rPr lang="cs-CZ" altLang="cs-CZ" sz="3200" b="1" i="1" u="sng"/>
              <a:t>563/1991 Sb</a:t>
            </a:r>
            <a:r>
              <a:rPr lang="cs-CZ" altLang="cs-CZ" sz="3200" b="1" i="1"/>
              <a:t>.,</a:t>
            </a:r>
            <a:r>
              <a:rPr lang="cs-CZ" altLang="cs-CZ" sz="3200" i="1"/>
              <a:t> o účetnictví, ve znění pozdějších předpisů</a:t>
            </a: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D26AA0-0E11-4000-9587-D89B593A9A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5045" y="854187"/>
            <a:ext cx="10364451" cy="1596177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4900" b="1" dirty="0">
                <a:latin typeface="Arial" panose="020B0604020202020204" pitchFamily="34" charset="0"/>
              </a:rPr>
              <a:t>FISKÁLNÍ</a:t>
            </a:r>
            <a:endParaRPr lang="cs-CZ" altLang="cs-CZ" sz="2800" b="1" dirty="0"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D759B74-632D-4272-A4E7-7DCABDC5B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  Prameny rozpočtového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60D96BE-0C2D-462E-932D-D52CD5126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/>
              <a:t>Zákon č. </a:t>
            </a:r>
            <a:r>
              <a:rPr lang="cs-CZ" altLang="cs-CZ" b="1" i="1"/>
              <a:t>586/1992 Sb.,</a:t>
            </a:r>
            <a:r>
              <a:rPr lang="cs-CZ" altLang="cs-CZ" i="1"/>
              <a:t> o daních z příjmů, ve znění pozdějších předpisů</a:t>
            </a:r>
          </a:p>
          <a:p>
            <a:r>
              <a:rPr lang="cs-CZ" altLang="cs-CZ" i="1"/>
              <a:t>Zákon č. </a:t>
            </a:r>
            <a:r>
              <a:rPr lang="cs-CZ" altLang="cs-CZ" b="1" i="1"/>
              <a:t>280/2009 Sb.,</a:t>
            </a:r>
            <a:r>
              <a:rPr lang="cs-CZ" altLang="cs-CZ" i="1"/>
              <a:t> Daňový řád, v platném znění</a:t>
            </a:r>
          </a:p>
          <a:p>
            <a:r>
              <a:rPr lang="cs-CZ" altLang="cs-CZ" i="1"/>
              <a:t>Zákon č. </a:t>
            </a:r>
            <a:r>
              <a:rPr lang="cs-CZ" altLang="cs-CZ" b="1" i="1"/>
              <a:t>420/2004 Sb</a:t>
            </a:r>
            <a:r>
              <a:rPr lang="cs-CZ" altLang="cs-CZ" i="1"/>
              <a:t>., o přezkoumávání hospodaření ÚSC, ve znění pozdějších předpisů</a:t>
            </a:r>
          </a:p>
          <a:p>
            <a:r>
              <a:rPr lang="cs-CZ" altLang="cs-CZ" i="1"/>
              <a:t>Zákon </a:t>
            </a:r>
            <a:r>
              <a:rPr lang="cs-CZ" altLang="cs-CZ" b="1" i="1"/>
              <a:t>č.</a:t>
            </a:r>
            <a:r>
              <a:rPr lang="cs-CZ" altLang="cs-CZ" b="1"/>
              <a:t> 255/2012 Sb.  </a:t>
            </a:r>
            <a:r>
              <a:rPr lang="cs-CZ" altLang="cs-CZ"/>
              <a:t>o kontrole (kontrolní řád)</a:t>
            </a:r>
            <a:r>
              <a:rPr lang="cs-CZ" altLang="cs-CZ" i="1"/>
              <a:t>, vzpzd.</a:t>
            </a:r>
          </a:p>
          <a:p>
            <a:r>
              <a:rPr lang="cs-CZ" altLang="cs-CZ" i="1"/>
              <a:t>Vyhláška č. </a:t>
            </a:r>
            <a:r>
              <a:rPr lang="cs-CZ" altLang="cs-CZ" b="1" i="1"/>
              <a:t>416/2004 Sb</a:t>
            </a:r>
            <a:r>
              <a:rPr lang="cs-CZ" altLang="cs-CZ" i="1"/>
              <a:t>., kterou se provádí zák. o FK ve</a:t>
            </a:r>
            <a:r>
              <a:rPr lang="cs-CZ" altLang="cs-CZ"/>
              <a:t> VS</a:t>
            </a:r>
          </a:p>
          <a:p>
            <a:r>
              <a:rPr lang="cs-CZ" altLang="cs-CZ" i="1"/>
              <a:t>Vyhláška MF  č. </a:t>
            </a:r>
            <a:r>
              <a:rPr lang="cs-CZ" altLang="cs-CZ" b="1" i="1"/>
              <a:t>323/2002 Sb</a:t>
            </a:r>
            <a:r>
              <a:rPr lang="cs-CZ" altLang="cs-CZ" i="1"/>
              <a:t>., o rozpočtové skladbě, ve znění pozdějších předpisů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5282BE4-D10F-460C-BF44-B9415DA7D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i="1"/>
              <a:t>            </a:t>
            </a:r>
            <a:r>
              <a:rPr lang="cs-CZ" altLang="cs-CZ" b="1"/>
              <a:t>SUBJEKTY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93E1C32-2CEB-4CC6-A34F-D39FF607415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/>
          </a:bodyPr>
          <a:lstStyle/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STÁT- orgány státní správy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Orgány místní samosprávy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Zájmové veř. právní korporace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Soukromoprávní korporace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FO + PO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Speciální orgány st. správy= org. FINANČNÍ SPRÁVY-FÚ</a:t>
            </a:r>
            <a:endParaRPr lang="cs-CZ" altLang="cs-CZ" sz="1800"/>
          </a:p>
        </p:txBody>
      </p:sp>
      <p:pic>
        <p:nvPicPr>
          <p:cNvPr id="36868" name="Picture 4" descr="MCj03044930000[1]">
            <a:extLst>
              <a:ext uri="{FF2B5EF4-FFF2-40B4-BE49-F238E27FC236}">
                <a16:creationId xmlns:a16="http://schemas.microsoft.com/office/drawing/2014/main" id="{B0A6B994-3C34-4329-AA39-05924BCC71D0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1725" y="3073401"/>
            <a:ext cx="1379538" cy="17573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E312752-380E-4F32-BEA2-560A64733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E477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cs-CZ" altLang="cs-CZ" b="1"/>
              <a:t>Rozpočtová soustava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03A3D5B-F536-4DF0-A012-9A305529D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u="sng" dirty="0">
                <a:solidFill>
                  <a:srgbClr val="000000"/>
                </a:solidFill>
              </a:rPr>
              <a:t>Soustava veř. rozpočtů se člení na základě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u="sng" dirty="0">
                <a:solidFill>
                  <a:srgbClr val="000000"/>
                </a:solidFill>
              </a:rPr>
              <a:t>FINANCÍ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1AC6208E-ACC2-4DD6-BACB-0A48E3FEF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2772454"/>
            <a:ext cx="1531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SOUKROMÉ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7D65D1F3-F260-44E6-BC63-88BF583D7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33575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VEŘEJNÉ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1A56D068-97D1-4C23-BBA1-4EDB73669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2152650"/>
            <a:ext cx="1250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FO, rodiny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FF961AF6-7262-4AB4-A747-899EC81B9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2349500"/>
            <a:ext cx="3143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soukromoprávní korporace</a:t>
            </a: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8243F237-609D-4835-BF0C-CC9818DF3B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8438" y="3573463"/>
            <a:ext cx="12239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7AAF5A73-AA68-4644-ABDD-0A7A0EAA5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1" y="3573463"/>
            <a:ext cx="12239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1BD75529-F8A9-4EA4-9ADE-28D0110B1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424021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CENTRÁLNÍ ÚROVEŇ</a:t>
            </a:r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AF523A04-D2F6-4B13-80B6-C291DD4AB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4240213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</a:t>
            </a:r>
            <a:r>
              <a:rPr lang="cs-CZ" altLang="cs-CZ" sz="1800" b="1">
                <a:latin typeface="Arial" panose="020B0604020202020204" pitchFamily="34" charset="0"/>
              </a:rPr>
              <a:t>ÚZEMNÍ-MÍSTNÍ-MUNICIPÁLNÍ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904C56C-EE57-4262-9C28-658A3E562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      </a:t>
            </a:r>
            <a:r>
              <a:rPr lang="cs-CZ" altLang="cs-CZ" b="1" i="1" u="sng"/>
              <a:t>Centrální rozpočty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7E4D58E-5682-4713-88F9-10771C688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Státní rozpočet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státních fondů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Národního fondu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organizačních složek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příspěvkových organizací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Státní finanční aktiva a pasiva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bezpečnostní informační služby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sociálního zabezpečení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F572538-C918-4017-B9AF-DB94D9C49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1125539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altLang="cs-CZ" b="1" i="1"/>
              <a:t>                  </a:t>
            </a:r>
            <a:r>
              <a:rPr lang="cs-CZ" altLang="cs-CZ" b="1" i="1" u="sng"/>
              <a:t>Územní rozpočty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32517EC-7E84-460F-A8DF-D8D19EBBF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1088" y="1846264"/>
            <a:ext cx="7772400" cy="4357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3200"/>
              <a:t>Rozpočty krajů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dobrovolných svazků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městských částí a městských obvodů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Rozpočet hl. města Prahy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regionálních rad reg. soudržnosti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6345F57-6C96-4CE7-9574-13D8FB7AF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            Funkce a zásady tvorby rozpočtů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5723D2E-A5C0-46B3-8809-461A915D89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1773239"/>
            <a:ext cx="3814762" cy="4357687"/>
          </a:xfrm>
        </p:spPr>
        <p:txBody>
          <a:bodyPr/>
          <a:lstStyle/>
          <a:p>
            <a:pPr marL="533400" indent="-533400">
              <a:buNone/>
            </a:pPr>
            <a:endParaRPr lang="cs-CZ" altLang="cs-CZ" sz="2000" i="1" u="sng"/>
          </a:p>
          <a:p>
            <a:pPr marL="533400" indent="-533400">
              <a:buNone/>
            </a:pPr>
            <a:r>
              <a:rPr lang="cs-CZ" altLang="cs-CZ" sz="2000" b="1" i="1" u="sng"/>
              <a:t>FUNKCE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Fiskální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Alokační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Redistribuční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2C8A2D1D-E6AB-4D6C-B14B-ED880EBCE3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endParaRPr lang="cs-CZ" altLang="cs-CZ" sz="1800" i="1" u="sng"/>
          </a:p>
          <a:p>
            <a:pPr marL="533400" indent="-533400">
              <a:buNone/>
            </a:pPr>
            <a:r>
              <a:rPr lang="cs-CZ" altLang="cs-CZ" sz="1800" b="1" i="1" u="sng"/>
              <a:t>ZÁSADY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Plánovitosti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Jednotnosti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Neúčelovosti P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Účelovosti V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Úplnosti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Reálnosti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Včasnosti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Veřejnosti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vyrovnanosti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endParaRPr lang="cs-CZ" altLang="cs-CZ" sz="1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ED12935-0C7B-4DBA-8D9C-24F5F6EFC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 </a:t>
            </a:r>
            <a:r>
              <a:rPr lang="cs-CZ" altLang="cs-CZ" b="1" u="sng"/>
              <a:t>Společné rysy veřejných rozpočtů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98CE79-5632-4FAF-8357-62E16A8F3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úprava-zákony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Společná vnitřní struktura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Základní zásady v pravidlech hospodaření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strpět kontrolní dozor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ochrana před neoprávněným použitím rozpočtových prostředků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předkládat o sobě ůdaje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7A031F9-8F14-4CE2-BADA-771256D49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b="1"/>
              <a:t>ROZPOČTOVÁ  SKLADBA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5E678BF-D6C0-4D03-B0B2-6B4ED699106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Je závazný systém, podle kterého se člení P+V   SR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u="sng"/>
              <a:t>Jasná, přehledná, jednoduchá, srovnatelná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Vyhláška 323/2002 Sb., o rozpočtové skladbě, vzpzd.</a:t>
            </a:r>
          </a:p>
        </p:txBody>
      </p:sp>
      <p:pic>
        <p:nvPicPr>
          <p:cNvPr id="56324" name="Picture 4" descr="MCj00825150000[1]">
            <a:extLst>
              <a:ext uri="{FF2B5EF4-FFF2-40B4-BE49-F238E27FC236}">
                <a16:creationId xmlns:a16="http://schemas.microsoft.com/office/drawing/2014/main" id="{8B9818E9-8FE2-4E7D-9216-13DF276F5F8D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0275" y="2965451"/>
            <a:ext cx="1722438" cy="1971675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742883D-EACA-4F1E-B2EA-6688F5218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ROZPOČTOVÁ  SKLADBA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47B82FC-BCF1-45D3-8F3F-6798375D6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600" b="1"/>
              <a:t>Základní třídící klíč všech peněžních operací ve veřejných rozpočtech ČR</a:t>
            </a:r>
          </a:p>
          <a:p>
            <a:r>
              <a:rPr lang="cs-CZ" altLang="cs-CZ" sz="3600" b="1"/>
              <a:t>Třídění peněžních operací a to z hlediska druhu a funkce, popřípadě účelu – týká se třídění jak P+V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579C017-45ED-49BE-B3CA-735BBC46C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i="1" u="sng"/>
              <a:t>Rozpočtová skladba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3A995B3-22AF-465E-BD9C-046DB4411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4000" b="1"/>
              <a:t>RS upravuje způsob  třídění údajů všech peněžních operací veřejných rozpočtů a peněžních fondů státu, obcí, krajů, dobrovolných svazků obcí, org. složek  a příspěvkových organizací státu a ÚSC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4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B53E5044-1B6B-46C0-A8F3-13F055EE4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/>
              <a:t>DANĚ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1A3F681B-51DE-42AD-82E1-EA5D269712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u="sng">
                <a:latin typeface="Arial" panose="020B0604020202020204" pitchFamily="34" charset="0"/>
              </a:rPr>
              <a:t>Daně</a:t>
            </a:r>
            <a:r>
              <a:rPr lang="cs-CZ" altLang="cs-CZ" sz="320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/>
              <a:t> </a:t>
            </a:r>
          </a:p>
          <a:p>
            <a:endParaRPr lang="cs-CZ" altLang="cs-CZ" sz="32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id="{99B4AC44-1741-4733-BD74-78C9BB6491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F6209F-D4A3-46D7-910A-6DD9023E0B1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296B2F9-EA3E-46F0-B0B7-48E814CC8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u="sng"/>
              <a:t>Třídění P+V rozpočtu se řídí</a:t>
            </a:r>
            <a:r>
              <a:rPr lang="cs-CZ" altLang="cs-CZ" sz="2800" b="1"/>
              <a:t> </a:t>
            </a:r>
            <a:r>
              <a:rPr lang="cs-CZ" altLang="cs-CZ" sz="2800" b="1" i="1" u="sng"/>
              <a:t>zásadami:</a:t>
            </a:r>
            <a:endParaRPr lang="cs-CZ" altLang="cs-CZ" sz="2800" b="1" i="1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B127240-8750-43D1-8926-5A2544D52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Jednotnosti a závaznosti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Stability třídění rozpočtů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Srozumitelnosti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Kompatibility-slučitelnosti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A3E0B0C-1260-4D7D-8FE8-56547195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2800" b="1" u="sng"/>
              <a:t>Třídění P+V SR podle rozpočtové skladby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D760DFF-38AC-4EDD-9645-E5DB43BDF88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cs-CZ" sz="1600">
              <a:solidFill>
                <a:srgbClr val="FF0066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Odpovědnostní-kapitolní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Druhové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Odvětvové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Konsolidační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Zdrojové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Doplňkové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Programové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Účelové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Strukturní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Transferové</a:t>
            </a:r>
            <a:endParaRPr lang="cs-CZ" altLang="cs-CZ"/>
          </a:p>
        </p:txBody>
      </p:sp>
      <p:pic>
        <p:nvPicPr>
          <p:cNvPr id="60420" name="Picture 4" descr="MPj01777780000[1]">
            <a:extLst>
              <a:ext uri="{FF2B5EF4-FFF2-40B4-BE49-F238E27FC236}">
                <a16:creationId xmlns:a16="http://schemas.microsoft.com/office/drawing/2014/main" id="{E6BA8B8A-5D84-4B63-9BFE-9B23E8C2EFAA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05088" y="2660651"/>
            <a:ext cx="3452812" cy="2582863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101BB93-A969-404C-83BC-8955E26B3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cs-CZ" altLang="cs-CZ" sz="2600" b="1"/>
              <a:t>           1.</a:t>
            </a:r>
            <a:r>
              <a:rPr lang="cs-CZ" altLang="cs-CZ" sz="2600" b="1" u="sng"/>
              <a:t>Odpovědnostní - kapitolní členění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2397CC6-505D-4BBA-A5F2-1D5D29C36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800"/>
              <a:t>Kancelář prezidenta republiky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Poslanecká sněmovna Parlamentu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Senát Parlamentu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Úřad vlády České republiky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Bezpečnostní informační služba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zahraničních věcí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obrany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Národní bezpečnostní úřad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financí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900">
                <a:solidFill>
                  <a:schemeClr val="hlink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700" i="1"/>
              <a:t>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B988409-FB78-42E2-96EC-AFA7DCCEE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u="sng"/>
              <a:t>Speciální kapitoly státního rozpočtu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386D1ED5-F256-1D49-86F9-277ED4D09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b="1" i="1"/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396 Státní dluh</a:t>
            </a:r>
            <a:r>
              <a:rPr lang="cs-CZ" altLang="cs-CZ" b="1" i="1"/>
              <a:t> -obsluha a umořování státního dluhu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397 Operace státních finančních aktiv-</a:t>
            </a:r>
            <a:r>
              <a:rPr lang="cs-CZ" altLang="cs-CZ" b="1" i="1"/>
              <a:t> peněžní operace na účtech státních finančních aktiv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398 Všeobecná pokladní správa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/>
              <a:t>   součástí této kapitoly je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cs-CZ" altLang="cs-CZ" sz="28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vládní rozpočtová rezerva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3E73289-EA53-4DDB-A764-A831EC9AF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Vládní rozpočtová rezerva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D88B1DE8-ED36-4ED8-A214-0EE312FFC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3200"/>
          </a:p>
          <a:p>
            <a:r>
              <a:rPr lang="cs-CZ" altLang="cs-CZ" sz="3200"/>
              <a:t>Pro zajištění rozpočtového hospodaření </a:t>
            </a:r>
          </a:p>
          <a:p>
            <a:r>
              <a:rPr lang="cs-CZ" altLang="cs-CZ" sz="3200"/>
              <a:t>Ke krytí nepředvídaných a nezbytných výdajů</a:t>
            </a:r>
          </a:p>
          <a:p>
            <a:r>
              <a:rPr lang="cs-CZ" altLang="cs-CZ" sz="3200"/>
              <a:t>Tvoří se ve výši nejméně 3%výdajů SR/r.</a:t>
            </a:r>
          </a:p>
          <a:p>
            <a:r>
              <a:rPr lang="cs-CZ" altLang="cs-CZ" sz="3200"/>
              <a:t>O použití VRR rozhoduje vláda a v určitém rozsahu ministr financí</a:t>
            </a:r>
          </a:p>
          <a:p>
            <a:endParaRPr lang="cs-CZ" altLang="cs-CZ" sz="3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9A6D51B-4884-404B-A29E-ACDE1A934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75" y="618517"/>
            <a:ext cx="10364451" cy="1002893"/>
          </a:xfrm>
        </p:spPr>
        <p:txBody>
          <a:bodyPr/>
          <a:lstStyle/>
          <a:p>
            <a:pPr algn="ctr"/>
            <a:r>
              <a:rPr lang="cs-CZ" altLang="cs-CZ" b="1" dirty="0"/>
              <a:t>2. Druhové členění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3F12908-39D8-4C67-BD61-4A78288A9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3775" y="1696825"/>
            <a:ext cx="10364452" cy="4094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 i="1" dirty="0"/>
              <a:t>   </a:t>
            </a:r>
            <a:r>
              <a:rPr lang="cs-CZ" altLang="cs-CZ" sz="2800" b="1" i="1" dirty="0"/>
              <a:t>Druhové členění se týká peněžních operací a třídí se jím všechny P+V  podle „</a:t>
            </a:r>
            <a:r>
              <a:rPr lang="cs-CZ" altLang="cs-CZ" sz="2800" b="1" i="1" u="sng" dirty="0"/>
              <a:t>DRUHU</a:t>
            </a:r>
            <a:r>
              <a:rPr lang="cs-CZ" altLang="cs-CZ" sz="2800" b="1" i="1" dirty="0"/>
              <a:t>“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i="1" dirty="0"/>
          </a:p>
          <a:p>
            <a:r>
              <a:rPr lang="cs-CZ" altLang="cs-CZ" sz="2800" b="1" i="1" dirty="0"/>
              <a:t>Pořízení věci</a:t>
            </a:r>
          </a:p>
          <a:p>
            <a:r>
              <a:rPr lang="cs-CZ" altLang="cs-CZ" sz="2800" b="1" i="1" dirty="0"/>
              <a:t>Služeb</a:t>
            </a:r>
          </a:p>
          <a:p>
            <a:r>
              <a:rPr lang="cs-CZ" altLang="cs-CZ" sz="2800" b="1" i="1" dirty="0"/>
              <a:t>Prací</a:t>
            </a:r>
          </a:p>
          <a:p>
            <a:r>
              <a:rPr lang="cs-CZ" altLang="cs-CZ" sz="2800" b="1" i="1" dirty="0"/>
              <a:t>Výkonů</a:t>
            </a:r>
          </a:p>
          <a:p>
            <a:r>
              <a:rPr lang="cs-CZ" altLang="cs-CZ" sz="2800" b="1" i="1" dirty="0"/>
              <a:t>Práv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i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4E0F14A-840F-4183-9FF9-AF5D90A0A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75" y="226243"/>
            <a:ext cx="10364451" cy="1988451"/>
          </a:xfrm>
        </p:spPr>
        <p:txBody>
          <a:bodyPr/>
          <a:lstStyle/>
          <a:p>
            <a:pPr algn="ctr"/>
            <a:r>
              <a:rPr lang="cs-CZ" altLang="cs-CZ" b="1" dirty="0"/>
              <a:t>Druhové členění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5352BA1-E708-4F0E-9FDA-57983152B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3775" y="1875935"/>
            <a:ext cx="10364452" cy="3915266"/>
          </a:xfrm>
        </p:spPr>
        <p:txBody>
          <a:bodyPr/>
          <a:lstStyle/>
          <a:p>
            <a:r>
              <a:rPr lang="cs-CZ" altLang="cs-CZ" sz="2800" b="1" dirty="0"/>
              <a:t>Daňové příjmy</a:t>
            </a:r>
          </a:p>
          <a:p>
            <a:r>
              <a:rPr lang="cs-CZ" altLang="cs-CZ" sz="2800" b="1" dirty="0"/>
              <a:t>Nedaňové příjmy</a:t>
            </a:r>
          </a:p>
          <a:p>
            <a:r>
              <a:rPr lang="cs-CZ" altLang="cs-CZ" sz="2800" b="1" dirty="0"/>
              <a:t>Kapitálové příjmy</a:t>
            </a:r>
          </a:p>
          <a:p>
            <a:r>
              <a:rPr lang="cs-CZ" altLang="cs-CZ" sz="2800" b="1" dirty="0"/>
              <a:t>Přijaté transfery</a:t>
            </a:r>
          </a:p>
          <a:p>
            <a:r>
              <a:rPr lang="cs-CZ" altLang="cs-CZ" sz="2800" b="1" dirty="0"/>
              <a:t>Běžné výdaje</a:t>
            </a:r>
          </a:p>
          <a:p>
            <a:r>
              <a:rPr lang="cs-CZ" altLang="cs-CZ" sz="2800" b="1" dirty="0"/>
              <a:t>Kapitálové výdaje</a:t>
            </a:r>
          </a:p>
          <a:p>
            <a:r>
              <a:rPr lang="cs-CZ" altLang="cs-CZ" sz="2800" b="1" dirty="0"/>
              <a:t>Financování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19CBCE65-5C5E-4E2B-8701-D83048E98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3.Odvětvové členění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D03379F-F121-4AB9-A85D-F2428048A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1400" b="1" i="1"/>
              <a:t>        </a:t>
            </a:r>
            <a:r>
              <a:rPr lang="cs-CZ" altLang="cs-CZ" sz="1600" b="1" i="1"/>
              <a:t>Podle tohoto hlediska se P+V třídí na základě ODVĚTVÍ – druh činností ze kterých plynou P a vynakládají se V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1400" b="1" i="1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Zemědělství a lesní hospodářství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Průmyslová a ostatní odvětví hospodářství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Služby pro obyvatelstvo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Sociální věci a politika zaměstnanosti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Bezpečnost státu a právní ochrana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Všeobecná veřejná správa a služby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2800" i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5ACA360-9EBC-4D9D-BD71-48E17F8EA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4. Konsolidační členění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4539CE6-1BD6-4554-8545-5D671177E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/>
              <a:t>Záznamová jednotka  - Převody uvnitř peněžního fondu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Převody především uvnitř státního rozpočtu 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Záznamová jednotka - Dotace přijaté z území jiného okresu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Dotace přijaté obcí od obce v jiném okrese téhož kraje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Splátky návratných finančních výpomocí, půjček a úvěrů přijaté obcí     nebo krajem od obce v jiném kraji nebo od jiného kraje.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>
                <a:solidFill>
                  <a:srgbClr val="000000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">
            <a:extLst>
              <a:ext uri="{FF2B5EF4-FFF2-40B4-BE49-F238E27FC236}">
                <a16:creationId xmlns:a16="http://schemas.microsoft.com/office/drawing/2014/main" id="{0F81ADB5-4C7D-486B-983C-B22C7DAC3FA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Děkuji za pozornost.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AFA8DEA-22E2-46A3-A1CF-8207CD275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773238"/>
            <a:ext cx="7772400" cy="46085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dirty="0"/>
              <a:t>Druhý segment finanční suverenity státu: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Monetární suverenita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Fiskální suverenita =</a:t>
            </a:r>
          </a:p>
          <a:p>
            <a:pPr marL="0" indent="0">
              <a:buNone/>
              <a:defRPr/>
            </a:pPr>
            <a:r>
              <a:rPr lang="cs-CZ" sz="2800" dirty="0"/>
              <a:t>= stav, kdy společenství zorganizované ve stát je schopno regulovat veřejné finance, hospodařit se svými prostředky samostatně a nezávisle, vytvářet si vlastní fiskální politiku, rozhodovat o svých veřejných příjmech a výdajích, organizovat si své vlastní centralizované i decentralizované fondy.</a:t>
            </a:r>
          </a:p>
        </p:txBody>
      </p:sp>
      <p:sp>
        <p:nvSpPr>
          <p:cNvPr id="10243" name="Nadpis 2">
            <a:extLst>
              <a:ext uri="{FF2B5EF4-FFF2-40B4-BE49-F238E27FC236}">
                <a16:creationId xmlns:a16="http://schemas.microsoft.com/office/drawing/2014/main" id="{E3906CB3-D7CC-4C59-B353-016C0C403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Fiskální suverenita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>
            <a:extLst>
              <a:ext uri="{FF2B5EF4-FFF2-40B4-BE49-F238E27FC236}">
                <a16:creationId xmlns:a16="http://schemas.microsoft.com/office/drawing/2014/main" id="{C7C31DF7-CEAE-4D6F-B42F-AB1AB796F8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Součást fiskální suverenity</a:t>
            </a:r>
          </a:p>
          <a:p>
            <a:r>
              <a:rPr lang="cs-CZ" altLang="cs-CZ" sz="2800" b="1"/>
              <a:t>Schopnost státu ukládat, vybírat, vymáhat daně a výnos z nich rozdělovat do jím určených fondů.</a:t>
            </a:r>
          </a:p>
        </p:txBody>
      </p:sp>
      <p:sp>
        <p:nvSpPr>
          <p:cNvPr id="11267" name="Nadpis 2">
            <a:extLst>
              <a:ext uri="{FF2B5EF4-FFF2-40B4-BE49-F238E27FC236}">
                <a16:creationId xmlns:a16="http://schemas.microsoft.com/office/drawing/2014/main" id="{4EECCA06-A9F8-41A1-A796-A4881196C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Daňová suverenita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7EC0A0C-0EBD-48FE-85CA-669C9536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i="1" u="sng" dirty="0"/>
              <a:t>Stav z hlediska práva </a:t>
            </a:r>
            <a:r>
              <a:rPr lang="cs-CZ" sz="2800" dirty="0"/>
              <a:t>= </a:t>
            </a:r>
            <a:r>
              <a:rPr lang="cs-CZ" sz="2800" b="1" dirty="0"/>
              <a:t>fiskální část</a:t>
            </a:r>
            <a:r>
              <a:rPr lang="cs-CZ" sz="2800" dirty="0"/>
              <a:t> finančního práva, jako specifická regulace výkonu veřejné finanční činnosti v oblasti veřejných financí.</a:t>
            </a:r>
          </a:p>
          <a:p>
            <a:pPr>
              <a:defRPr/>
            </a:pPr>
            <a:r>
              <a:rPr lang="cs-CZ" sz="2800" b="1" i="1" dirty="0"/>
              <a:t>Subsystém finančního práva</a:t>
            </a:r>
          </a:p>
          <a:p>
            <a:pPr>
              <a:defRPr/>
            </a:pPr>
            <a:r>
              <a:rPr lang="cs-CZ" sz="2800" b="1" i="1" dirty="0"/>
              <a:t>Právní regulace fiskálních vztahů = společenské vztahy, které vznikají, realizují se a zanikají v procesu tvorby, rozdělování, přerozdělování veřejných peněžních fondů → veřejné finance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12291" name="Nadpis 2">
            <a:extLst>
              <a:ext uri="{FF2B5EF4-FFF2-40B4-BE49-F238E27FC236}">
                <a16:creationId xmlns:a16="http://schemas.microsoft.com/office/drawing/2014/main" id="{E6A9DBC3-7098-4935-8AF4-0AB588FAD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suverenita 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037DB2E-66DF-484D-AC15-2347B9A5BA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2800" b="1" dirty="0">
                <a:latin typeface="Arial" panose="020B0604020202020204" pitchFamily="34" charset="0"/>
              </a:rPr>
              <a:t>Fiskální politika státu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86FBD2-562B-4CDC-8943-7B58475B4D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>
                <a:latin typeface="Arial" panose="020B0604020202020204" pitchFamily="34" charset="0"/>
              </a:rPr>
              <a:t>Fiskální politika</a:t>
            </a:r>
            <a:r>
              <a:rPr lang="cs-CZ" altLang="cs-CZ" sz="2800" dirty="0">
                <a:latin typeface="Arial" panose="020B0604020202020204" pitchFamily="34" charset="0"/>
              </a:rPr>
              <a:t> je součástí </a:t>
            </a:r>
          </a:p>
          <a:p>
            <a:r>
              <a:rPr lang="cs-CZ" altLang="cs-CZ" sz="2800" dirty="0">
                <a:latin typeface="Arial" panose="020B0604020202020204" pitchFamily="34" charset="0"/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altLang="cs-CZ" sz="2800" dirty="0">
                <a:latin typeface="Arial" panose="020B0604020202020204" pitchFamily="34" charset="0"/>
              </a:rPr>
              <a:t> státu, </a:t>
            </a:r>
          </a:p>
          <a:p>
            <a:r>
              <a:rPr lang="cs-CZ" altLang="cs-CZ" sz="2800" dirty="0">
                <a:latin typeface="Arial" panose="020B0604020202020204" pitchFamily="34" charset="0"/>
              </a:rPr>
              <a:t>která se snaží ovlivnit vývoj </a:t>
            </a:r>
            <a:r>
              <a:rPr lang="cs-CZ" altLang="cs-CZ" sz="2800" dirty="0">
                <a:latin typeface="Arial" panose="020B0604020202020204" pitchFamily="34" charset="0"/>
                <a:hlinkClick r:id="rId3" tooltip="Ekonom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</a:t>
            </a:r>
            <a:r>
              <a:rPr lang="cs-CZ" altLang="cs-CZ" sz="2800" dirty="0">
                <a:latin typeface="Arial" panose="020B0604020202020204" pitchFamily="34" charset="0"/>
              </a:rPr>
              <a:t> změnami výše a </a:t>
            </a:r>
            <a:r>
              <a:rPr lang="cs-CZ" altLang="cs-CZ" sz="2800" dirty="0">
                <a:latin typeface="Arial" panose="020B0604020202020204" pitchFamily="34" charset="0"/>
                <a:hlinkClick r:id="rId4" tooltip="Struk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struktury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  <a:r>
              <a:rPr lang="cs-CZ" altLang="cs-CZ" sz="2800" dirty="0">
                <a:latin typeface="Arial" panose="020B0604020202020204" pitchFamily="34" charset="0"/>
                <a:hlinkClick r:id="rId5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 výdajů</a:t>
            </a:r>
            <a:r>
              <a:rPr lang="cs-CZ" altLang="cs-CZ" sz="2800" dirty="0">
                <a:latin typeface="Arial" panose="020B0604020202020204" pitchFamily="34" charset="0"/>
              </a:rPr>
              <a:t> a </a:t>
            </a:r>
            <a:r>
              <a:rPr lang="cs-CZ" altLang="cs-CZ" sz="2800" dirty="0">
                <a:latin typeface="Arial" panose="020B0604020202020204" pitchFamily="34" charset="0"/>
                <a:hlinkClick r:id="rId6" tooltip="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daní</a:t>
            </a:r>
            <a:r>
              <a:rPr lang="cs-CZ" altLang="cs-CZ" sz="2800" dirty="0">
                <a:latin typeface="Arial" panose="020B0604020202020204" pitchFamily="34" charset="0"/>
              </a:rPr>
              <a:t>. </a:t>
            </a:r>
          </a:p>
          <a:p>
            <a:r>
              <a:rPr lang="cs-CZ" altLang="cs-CZ" sz="2800" dirty="0">
                <a:latin typeface="Arial" panose="020B0604020202020204" pitchFamily="34" charset="0"/>
              </a:rPr>
              <a:t>Na rozdíl od </a:t>
            </a:r>
            <a:r>
              <a:rPr lang="cs-CZ" altLang="cs-CZ" sz="2800" dirty="0">
                <a:latin typeface="Arial" panose="020B0604020202020204" pitchFamily="34" charset="0"/>
                <a:hlinkClick r:id="rId7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altLang="cs-CZ" sz="2800" dirty="0">
                <a:latin typeface="Arial" panose="020B0604020202020204" pitchFamily="34" charset="0"/>
              </a:rPr>
              <a:t>, která pečuje o stabilitu měny, je fiskální politika nástrojem aktivního zasahování státu do hospodářství.</a:t>
            </a: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8E9FBC9-61F8-4DCE-A02A-7122FB0238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2F99319-13B0-46F0-B1CA-31DEB6DD81F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1593131"/>
            <a:ext cx="10364452" cy="419807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altLang="cs-CZ" sz="3200" b="1" u="sng" dirty="0">
                <a:latin typeface="Arial" panose="020B0604020202020204" pitchFamily="34" charset="0"/>
              </a:rPr>
              <a:t>Pomocí fiskální politiky může veřejná správa ovlivnit: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rozdělení příjmů (přerozdělování)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  <a:hlinkClick r:id="rId2" tooltip="Agregátní poptávka"/>
              </a:rPr>
              <a:t>agregátní poptávku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úroveň </a:t>
            </a:r>
            <a:r>
              <a:rPr lang="cs-CZ" altLang="cs-CZ" sz="2800" dirty="0">
                <a:latin typeface="Arial" panose="020B0604020202020204" pitchFamily="34" charset="0"/>
                <a:hlinkClick r:id="rId3" tooltip="Ekonomická aktivita (stránka neexistuje)"/>
              </a:rPr>
              <a:t>ekonomické aktivity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a v důsledku toho i </a:t>
            </a:r>
            <a:r>
              <a:rPr lang="cs-CZ" altLang="cs-CZ" sz="2800" dirty="0">
                <a:latin typeface="Arial" panose="020B0604020202020204" pitchFamily="34" charset="0"/>
                <a:hlinkClick r:id="rId4" tooltip="Zaměstnanost (stránka neexistuje)"/>
              </a:rPr>
              <a:t>zaměstnanost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způsob využívání zdrojů (například ekologické a energetické daně).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2" ma:contentTypeDescription="Vytvoří nový dokument" ma:contentTypeScope="" ma:versionID="4eaca6900082ba6a8ede89229f0acf92">
  <xsd:schema xmlns:xsd="http://www.w3.org/2001/XMLSchema" xmlns:xs="http://www.w3.org/2001/XMLSchema" xmlns:p="http://schemas.microsoft.com/office/2006/metadata/properties" xmlns:ns3="4f0289a4-3b82-4623-a95c-1407cf5b8323" xmlns:ns4="21083ac9-bfbf-47e4-af4e-605821655a76" targetNamespace="http://schemas.microsoft.com/office/2006/metadata/properties" ma:root="true" ma:fieldsID="48c1ad8fd629aed19a62f9859feb1760" ns3:_="" ns4:_="">
    <xsd:import namespace="4f0289a4-3b82-4623-a95c-1407cf5b8323"/>
    <xsd:import namespace="21083ac9-bfbf-47e4-af4e-605821655a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0289a4-3b82-4623-a95c-1407cf5b8323" xsi:nil="true"/>
  </documentManagement>
</p:properties>
</file>

<file path=customXml/itemProps1.xml><?xml version="1.0" encoding="utf-8"?>
<ds:datastoreItem xmlns:ds="http://schemas.openxmlformats.org/officeDocument/2006/customXml" ds:itemID="{518DCB9A-3CFC-4556-8A10-5C760E5BE9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0289a4-3b82-4623-a95c-1407cf5b8323"/>
    <ds:schemaRef ds:uri="21083ac9-bfbf-47e4-af4e-605821655a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6E7822-C446-4964-90F5-AA63451134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573ED-6809-4284-A7AB-399958054F6F}">
  <ds:schemaRefs>
    <ds:schemaRef ds:uri="http://schemas.openxmlformats.org/package/2006/metadata/core-properties"/>
    <ds:schemaRef ds:uri="4f0289a4-3b82-4623-a95c-1407cf5b8323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21083ac9-bfbf-47e4-af4e-605821655a7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2060</Words>
  <Application>Microsoft Office PowerPoint</Application>
  <PresentationFormat>Širokoúhlá obrazovka</PresentationFormat>
  <Paragraphs>373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Arial</vt:lpstr>
      <vt:lpstr>Rockwell Extra Bold</vt:lpstr>
      <vt:lpstr>Times New Roman</vt:lpstr>
      <vt:lpstr>Trebuchet MS</vt:lpstr>
      <vt:lpstr>Wingdings</vt:lpstr>
      <vt:lpstr>Wingdings 3</vt:lpstr>
      <vt:lpstr>Fazeta</vt:lpstr>
      <vt:lpstr>Fiskální zřízení ČR  Rozpočtové právo rozpočtové právo ÚSC</vt:lpstr>
      <vt:lpstr>         </vt:lpstr>
      <vt:lpstr>    FISKÁLNÍ</vt:lpstr>
      <vt:lpstr>DANĚ</vt:lpstr>
      <vt:lpstr>Fiskální suverenita</vt:lpstr>
      <vt:lpstr>Daňová suverenita</vt:lpstr>
      <vt:lpstr>Fiskální suverenita ČR</vt:lpstr>
      <vt:lpstr>  Fiskální politika státu</vt:lpstr>
      <vt:lpstr>    </vt:lpstr>
      <vt:lpstr>  Typy fiskální politiky</vt:lpstr>
      <vt:lpstr>Prezentace aplikace PowerPoint</vt:lpstr>
      <vt:lpstr>Právní hledisko</vt:lpstr>
      <vt:lpstr>Fiskální právo</vt:lpstr>
      <vt:lpstr>  Zvláštní část FP FISKÁLNÍ</vt:lpstr>
      <vt:lpstr>                                    Rozpočtové právo-pojem </vt:lpstr>
      <vt:lpstr>    </vt:lpstr>
      <vt:lpstr>                                       TOK  PENĚZ</vt:lpstr>
      <vt:lpstr>Vnitřní členění RP</vt:lpstr>
      <vt:lpstr>Prezentace aplikace PowerPoint</vt:lpstr>
      <vt:lpstr>               POJEM  ROZPOČET</vt:lpstr>
      <vt:lpstr>                    ROZPOČET z hospodářské stránky </vt:lpstr>
      <vt:lpstr>Malé nahlédnutí do historie rozpočetnictví</vt:lpstr>
      <vt:lpstr>Historie rozpočetnictví</vt:lpstr>
      <vt:lpstr>         Historie rozpočtů v České republice</vt:lpstr>
      <vt:lpstr>             Rozpočty po roce 1945</vt:lpstr>
      <vt:lpstr>        Prameny rozpočtového práva</vt:lpstr>
      <vt:lpstr>        Prameny rozpočtového práva</vt:lpstr>
      <vt:lpstr>Prezentace aplikace PowerPoint</vt:lpstr>
      <vt:lpstr>         Prameny rozpočtového práva</vt:lpstr>
      <vt:lpstr>          Prameny rozpočtového práva</vt:lpstr>
      <vt:lpstr>            SUBJEKTY</vt:lpstr>
      <vt:lpstr>Rozpočtová soustava</vt:lpstr>
      <vt:lpstr>               Centrální rozpočty</vt:lpstr>
      <vt:lpstr>                  Územní rozpočty</vt:lpstr>
      <vt:lpstr>            Funkce a zásady tvorby rozpočtů</vt:lpstr>
      <vt:lpstr>          Společné rysy veřejných rozpočtů</vt:lpstr>
      <vt:lpstr>ROZPOČTOVÁ  SKLADBA</vt:lpstr>
      <vt:lpstr>ROZPOČTOVÁ  SKLADBA</vt:lpstr>
      <vt:lpstr>Rozpočtová skladba</vt:lpstr>
      <vt:lpstr>Třídění P+V rozpočtu se řídí zásadami:</vt:lpstr>
      <vt:lpstr>Třídění P+V SR podle rozpočtové skladby</vt:lpstr>
      <vt:lpstr>           1.Odpovědnostní - kapitolní členění </vt:lpstr>
      <vt:lpstr>Speciální kapitoly státního rozpočtu</vt:lpstr>
      <vt:lpstr>Vládní rozpočtová rezerva</vt:lpstr>
      <vt:lpstr>2. Druhové členění</vt:lpstr>
      <vt:lpstr>Druhové členění</vt:lpstr>
      <vt:lpstr>3.Odvětvové členění</vt:lpstr>
      <vt:lpstr>4. Konsolidační členění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zřízení ČR  Rozpočtové právo rozpočtové právo ÚSC</dc:title>
  <dc:creator>Ivana Pařízková</dc:creator>
  <cp:lastModifiedBy>Ivana Pařízková</cp:lastModifiedBy>
  <cp:revision>1</cp:revision>
  <dcterms:created xsi:type="dcterms:W3CDTF">2023-04-03T14:53:40Z</dcterms:created>
  <dcterms:modified xsi:type="dcterms:W3CDTF">2023-04-03T15:01:53Z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