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3"/>
  </p:notesMasterIdLst>
  <p:handoutMasterIdLst>
    <p:handoutMasterId r:id="rId34"/>
  </p:handoutMasterIdLst>
  <p:sldIdLst>
    <p:sldId id="256" r:id="rId2"/>
    <p:sldId id="265" r:id="rId3"/>
    <p:sldId id="335" r:id="rId4"/>
    <p:sldId id="333" r:id="rId5"/>
    <p:sldId id="338" r:id="rId6"/>
    <p:sldId id="341" r:id="rId7"/>
    <p:sldId id="336" r:id="rId8"/>
    <p:sldId id="339" r:id="rId9"/>
    <p:sldId id="340" r:id="rId10"/>
    <p:sldId id="343" r:id="rId11"/>
    <p:sldId id="344" r:id="rId12"/>
    <p:sldId id="347" r:id="rId13"/>
    <p:sldId id="342" r:id="rId14"/>
    <p:sldId id="355" r:id="rId15"/>
    <p:sldId id="351" r:id="rId16"/>
    <p:sldId id="354" r:id="rId17"/>
    <p:sldId id="349" r:id="rId18"/>
    <p:sldId id="353" r:id="rId19"/>
    <p:sldId id="350" r:id="rId20"/>
    <p:sldId id="352" r:id="rId21"/>
    <p:sldId id="348" r:id="rId22"/>
    <p:sldId id="346" r:id="rId23"/>
    <p:sldId id="356" r:id="rId24"/>
    <p:sldId id="358" r:id="rId25"/>
    <p:sldId id="357" r:id="rId26"/>
    <p:sldId id="360" r:id="rId27"/>
    <p:sldId id="359" r:id="rId28"/>
    <p:sldId id="345" r:id="rId29"/>
    <p:sldId id="363" r:id="rId30"/>
    <p:sldId id="331" r:id="rId31"/>
    <p:sldId id="362" r:id="rId3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112" d="100"/>
          <a:sy n="112" d="100"/>
        </p:scale>
        <p:origin x="126" y="18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0" name="Obrázek 9">
            <a:extLst>
              <a:ext uri="{FF2B5EF4-FFF2-40B4-BE49-F238E27FC236}">
                <a16:creationId xmlns:a16="http://schemas.microsoft.com/office/drawing/2014/main" id="{BC5D462A-E758-4BCA-AD83-84964775D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Klepnutím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Klepnutím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Klepnutím lze upravit styly předlohy textu.</a:t>
            </a:r>
          </a:p>
        </p:txBody>
      </p:sp>
      <p:pic>
        <p:nvPicPr>
          <p:cNvPr id="14" name="Obrázek 13">
            <a:extLst>
              <a:ext uri="{FF2B5EF4-FFF2-40B4-BE49-F238E27FC236}">
                <a16:creationId xmlns:a16="http://schemas.microsoft.com/office/drawing/2014/main" id="{5FEE0D4D-8DE9-4C74-909E-3D6A7A05C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BD9EAA30-1FED-4896-80B1-3BDC9D599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Klepnutím na ikonu přidáte obrázek.</a:t>
            </a:r>
            <a:endParaRPr lang="cs-CZ" dirty="0"/>
          </a:p>
        </p:txBody>
      </p:sp>
      <p:pic>
        <p:nvPicPr>
          <p:cNvPr id="7" name="Obrázek 6">
            <a:extLst>
              <a:ext uri="{FF2B5EF4-FFF2-40B4-BE49-F238E27FC236}">
                <a16:creationId xmlns:a16="http://schemas.microsoft.com/office/drawing/2014/main" id="{507BAEFB-3478-47F5-888D-1DA9C581B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CB5923B-A900-438F-B7D2-0E35F40784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83D8F9C-31DA-4A72-9A88-45079BA91C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1" name="Obrázek 10">
            <a:extLst>
              <a:ext uri="{FF2B5EF4-FFF2-40B4-BE49-F238E27FC236}">
                <a16:creationId xmlns:a16="http://schemas.microsoft.com/office/drawing/2014/main" id="{7A9A2BD2-1096-47BE-BE7D-31D4B6ED5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p>
        </p:txBody>
      </p:sp>
      <p:pic>
        <p:nvPicPr>
          <p:cNvPr id="10" name="Obrázek 9">
            <a:extLst>
              <a:ext uri="{FF2B5EF4-FFF2-40B4-BE49-F238E27FC236}">
                <a16:creationId xmlns:a16="http://schemas.microsoft.com/office/drawing/2014/main" id="{BD636BBA-EAE3-4723-B113-5D7145D09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2" name="Obrázek 11">
            <a:extLst>
              <a:ext uri="{FF2B5EF4-FFF2-40B4-BE49-F238E27FC236}">
                <a16:creationId xmlns:a16="http://schemas.microsoft.com/office/drawing/2014/main" id="{8D071A41-2EBD-49A7-A906-FB9C1EE30D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Klepnutím lze upravit styl předlohy nadpisů.</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3" name="Obrázek 12">
            <a:extLst>
              <a:ext uri="{FF2B5EF4-FFF2-40B4-BE49-F238E27FC236}">
                <a16:creationId xmlns:a16="http://schemas.microsoft.com/office/drawing/2014/main" id="{8EF222EE-72EC-4915-BFF7-454D9FCA7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Klepnutím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Klepnutím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Klepnutím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Klepnutím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pic>
        <p:nvPicPr>
          <p:cNvPr id="17" name="Obrázek 16">
            <a:extLst>
              <a:ext uri="{FF2B5EF4-FFF2-40B4-BE49-F238E27FC236}">
                <a16:creationId xmlns:a16="http://schemas.microsoft.com/office/drawing/2014/main" id="{46E8DF9B-B034-4030-8D59-8EB30894B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Klepnutím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pic>
        <p:nvPicPr>
          <p:cNvPr id="11" name="Obrázek 10">
            <a:extLst>
              <a:ext uri="{FF2B5EF4-FFF2-40B4-BE49-F238E27FC236}">
                <a16:creationId xmlns:a16="http://schemas.microsoft.com/office/drawing/2014/main" id="{11D939FD-1FD8-4E6C-BF1C-80C9479EC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7" name="Obrázek 6">
            <a:extLst>
              <a:ext uri="{FF2B5EF4-FFF2-40B4-BE49-F238E27FC236}">
                <a16:creationId xmlns:a16="http://schemas.microsoft.com/office/drawing/2014/main" id="{F8A642DD-F4D1-4553-8BF4-32A8C8CF5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23.wav"/></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audio" Target="../media/audio25.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pl-PL" dirty="0"/>
              <a:t>Odpovědnost za                            nesprávný úřední postup </a:t>
            </a:r>
            <a:r>
              <a:rPr lang="pl-PL" b="0" i="1" dirty="0"/>
              <a:t>(24. 3</a:t>
            </a:r>
            <a:r>
              <a:rPr lang="pl-PL" b="0" i="1"/>
              <a:t>. </a:t>
            </a:r>
            <a:r>
              <a:rPr lang="pl-PL" b="0" i="1" dirty="0"/>
              <a:t>2023)</a:t>
            </a:r>
            <a:endParaRPr lang="cs-CZ" b="0" i="1" dirty="0"/>
          </a:p>
        </p:txBody>
      </p:sp>
      <p:sp>
        <p:nvSpPr>
          <p:cNvPr id="5" name="Podnadpis 4"/>
          <p:cNvSpPr>
            <a:spLocks noGrp="1"/>
          </p:cNvSpPr>
          <p:nvPr>
            <p:ph type="subTitle" idx="1"/>
          </p:nvPr>
        </p:nvSpPr>
        <p:spPr/>
        <p:txBody>
          <a:bodyPr/>
          <a:lstStyle/>
          <a:p>
            <a:r>
              <a:rPr lang="cs-CZ" b="1" dirty="0"/>
              <a:t>NVV30Zk Odpovědnost za škodu pro veřejnou správu</a:t>
            </a:r>
          </a:p>
          <a:p>
            <a:r>
              <a:rPr lang="cs-CZ" dirty="0"/>
              <a:t>Mgr. Tomáš Svoboda, </a:t>
            </a:r>
            <a:r>
              <a:rPr lang="cs-CZ" dirty="0" err="1"/>
              <a:t>Ph.D</a:t>
            </a:r>
            <a:r>
              <a:rPr lang="cs-CZ" dirty="0"/>
              <a:t>.</a:t>
            </a:r>
          </a:p>
          <a:p>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4/ Obsahová neurčitost</a:t>
            </a:r>
          </a:p>
          <a:p>
            <a:pPr lvl="1"/>
            <a:r>
              <a:rPr lang="cs-CZ" dirty="0"/>
              <a:t>Z povahy tzv. </a:t>
            </a:r>
            <a:r>
              <a:rPr lang="cs-CZ" b="1" dirty="0"/>
              <a:t>neurčitého právního pojmu </a:t>
            </a:r>
          </a:p>
          <a:p>
            <a:pPr marL="1200150" lvl="2" indent="-285750">
              <a:buFont typeface="Wingdings" panose="05000000000000000000" pitchFamily="2" charset="2"/>
              <a:buChar char="Ø"/>
            </a:pPr>
            <a:r>
              <a:rPr lang="cs-CZ" b="1" dirty="0">
                <a:solidFill>
                  <a:srgbClr val="0000DC"/>
                </a:solidFill>
              </a:rPr>
              <a:t>Mnohost podob NÚP</a:t>
            </a:r>
          </a:p>
          <a:p>
            <a:pPr marL="1200150" lvl="2" indent="-285750">
              <a:buFont typeface="Wingdings" panose="05000000000000000000" pitchFamily="2" charset="2"/>
              <a:buChar char="Ø"/>
            </a:pPr>
            <a:r>
              <a:rPr lang="cs-CZ" dirty="0"/>
              <a:t>Ale také </a:t>
            </a:r>
            <a:r>
              <a:rPr lang="cs-CZ" b="1" dirty="0"/>
              <a:t>značná vágnost…</a:t>
            </a:r>
          </a:p>
          <a:p>
            <a:pPr lvl="1">
              <a:buNone/>
            </a:pPr>
            <a:endParaRPr lang="cs-CZ" dirty="0"/>
          </a:p>
          <a:p>
            <a:pPr lvl="1"/>
            <a:r>
              <a:rPr lang="cs-CZ" dirty="0"/>
              <a:t>Ústavní soud: </a:t>
            </a:r>
            <a:r>
              <a:rPr lang="cs-CZ" b="1" dirty="0"/>
              <a:t>Nedefinování NÚP v z. č. 82/1998 Sb. nezakládá protiústavnost</a:t>
            </a:r>
          </a:p>
          <a:p>
            <a:pPr lvl="2"/>
            <a:r>
              <a:rPr lang="cs-CZ" i="1" dirty="0">
                <a:solidFill>
                  <a:srgbClr val="0000DC"/>
                </a:solidFill>
              </a:rPr>
              <a:t>Je úlohou každého obecného soudu, aby vhodnými interpretačními metodami objasnil obsah použitého pojmu „nesprávný úřední postup". Je notorietou, že existuje množina výkladových pravidel, takže například obsah příslušného pojmu musí být nejprve zjišťován prostředky gramatickými (z hlediska možného významu jednotlivých použitých pojmů), logickými (z hlediska vzájemné návaznosti použitých pojmů) či systematickými (z hlediska řazení pojmů ve struktuře celého právního předpisu) atd.; teprve </a:t>
            </a:r>
            <a:r>
              <a:rPr lang="cs-CZ" b="1" i="1" dirty="0">
                <a:solidFill>
                  <a:srgbClr val="0000DC"/>
                </a:solidFill>
              </a:rPr>
              <a:t>adekvátní užití těchto pravidel pak může vést k závěru, že nesprávným úředním postupem je každý postup orgánu veřejné moci, který při jejím výkonu postupuje v rozporu s obecně závaznými právními předpisy či v rozporu se zásadami jejího výkonu</a:t>
            </a:r>
            <a:r>
              <a:rPr lang="cs-CZ" i="1" dirty="0">
                <a:solidFill>
                  <a:srgbClr val="0000DC"/>
                </a:solidFill>
              </a:rPr>
              <a:t>. </a:t>
            </a:r>
            <a:r>
              <a:rPr lang="cs-CZ" b="1" i="1" dirty="0">
                <a:solidFill>
                  <a:srgbClr val="0000DC"/>
                </a:solidFill>
              </a:rPr>
              <a:t>Je-li možné tímto způsobem interpretovat pojem „nesprávný úřední postup", pak Ústavní soud neshledává rozpor napadeného ustanovení s čl. 2 odst. 2 Listiny ani s čl. 4 odst. 3 Listiny</a:t>
            </a:r>
            <a:r>
              <a:rPr lang="cs-CZ" i="1" dirty="0">
                <a:solidFill>
                  <a:srgbClr val="0000DC"/>
                </a:solidFill>
              </a:rPr>
              <a:t>.</a:t>
            </a:r>
            <a:r>
              <a:rPr lang="cs-CZ" dirty="0"/>
              <a:t> </a:t>
            </a:r>
            <a:r>
              <a:rPr lang="cs-CZ" b="1" dirty="0"/>
              <a:t>Ústavní soud, </a:t>
            </a:r>
            <a:r>
              <a:rPr lang="cs-CZ" b="1" dirty="0" err="1"/>
              <a:t>Pl</a:t>
            </a:r>
            <a:r>
              <a:rPr lang="cs-CZ" b="1" dirty="0"/>
              <a:t>. ÚS 36/08 (č. 253/2010 Sb.)</a:t>
            </a:r>
          </a:p>
        </p:txBody>
      </p:sp>
      <p:pic>
        <p:nvPicPr>
          <p:cNvPr id="6" name="Přednáška 3 slide 11.wav">
            <a:hlinkClick r:id="" action="ppaction://media"/>
          </p:cNvPr>
          <p:cNvPicPr>
            <a:picLocks noRot="1" noChangeAspect="1"/>
          </p:cNvPicPr>
          <p:nvPr>
            <a:wavAudioFile r:embed="rId1" name="Přednáška 3 slide 11.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4/ Obsahová neurčitost</a:t>
            </a:r>
          </a:p>
          <a:p>
            <a:pPr lvl="1"/>
            <a:r>
              <a:rPr lang="cs-CZ" dirty="0"/>
              <a:t>Naplnění rozsahu základního práva dle čl. 36 odst. 3 Listiny:</a:t>
            </a:r>
          </a:p>
          <a:p>
            <a:pPr lvl="2"/>
            <a:r>
              <a:rPr lang="cs-CZ" b="1" i="1" dirty="0">
                <a:solidFill>
                  <a:srgbClr val="0000DC"/>
                </a:solidFill>
              </a:rPr>
              <a:t>Každý má právo na náhradu škody způsobené mu </a:t>
            </a:r>
            <a:r>
              <a:rPr lang="cs-CZ" i="1" dirty="0">
                <a:solidFill>
                  <a:srgbClr val="0000DC"/>
                </a:solidFill>
              </a:rPr>
              <a:t>nezákonným rozhodnutím soudu, jiného státního orgánu či orgánu veřejné správy nebo </a:t>
            </a:r>
            <a:r>
              <a:rPr lang="cs-CZ" b="1" i="1" dirty="0">
                <a:solidFill>
                  <a:srgbClr val="0000DC"/>
                </a:solidFill>
              </a:rPr>
              <a:t>nesprávným úředním postupem</a:t>
            </a:r>
            <a:r>
              <a:rPr lang="cs-CZ" i="1" dirty="0">
                <a:solidFill>
                  <a:srgbClr val="0000DC"/>
                </a:solidFill>
              </a:rPr>
              <a:t>.</a:t>
            </a:r>
          </a:p>
          <a:p>
            <a:pPr lvl="1"/>
            <a:endParaRPr lang="cs-CZ" dirty="0"/>
          </a:p>
          <a:p>
            <a:pPr lvl="1"/>
            <a:r>
              <a:rPr lang="cs-CZ" dirty="0"/>
              <a:t>= Určitá </a:t>
            </a:r>
            <a:r>
              <a:rPr lang="cs-CZ" b="1" dirty="0"/>
              <a:t>„sběrná kategorie“ </a:t>
            </a:r>
            <a:r>
              <a:rPr lang="cs-CZ" dirty="0"/>
              <a:t>výkonu veřejné moci</a:t>
            </a:r>
          </a:p>
          <a:p>
            <a:pPr lvl="1"/>
            <a:endParaRPr lang="cs-CZ" dirty="0"/>
          </a:p>
          <a:p>
            <a:pPr lvl="1"/>
            <a:endParaRPr lang="cs-CZ" dirty="0"/>
          </a:p>
          <a:p>
            <a:pPr lvl="1"/>
            <a:endParaRPr lang="cs-CZ" dirty="0"/>
          </a:p>
          <a:p>
            <a:pPr lvl="1"/>
            <a:endParaRPr lang="cs-CZ" i="1" dirty="0">
              <a:solidFill>
                <a:srgbClr val="0000DC"/>
              </a:solidFill>
            </a:endParaRPr>
          </a:p>
          <a:p>
            <a:pPr lvl="1"/>
            <a:endParaRPr lang="cs-CZ" dirty="0"/>
          </a:p>
        </p:txBody>
      </p:sp>
      <p:pic>
        <p:nvPicPr>
          <p:cNvPr id="6" name="Přednáška 3 slide 12.wav">
            <a:hlinkClick r:id="" action="ppaction://media"/>
          </p:cNvPr>
          <p:cNvPicPr>
            <a:picLocks noRot="1" noChangeAspect="1"/>
          </p:cNvPicPr>
          <p:nvPr>
            <a:wavAudioFile r:embed="rId1" name="Přednáška 3 slide 12.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5/ Otázka odškodňovacího řízení</a:t>
            </a:r>
          </a:p>
          <a:p>
            <a:pPr lvl="1"/>
            <a:r>
              <a:rPr lang="cs-CZ" dirty="0"/>
              <a:t>V případě odpovědnosti za rozhodnutí = vázanost rozhodnutím orgánu přezkoumávajícího předmětné rozhodnutí (srov. podmínka změny a zrušení - § 8 odst. 1 a 3 </a:t>
            </a:r>
            <a:r>
              <a:rPr lang="cs-CZ" dirty="0" err="1"/>
              <a:t>OdpŠk</a:t>
            </a:r>
            <a:r>
              <a:rPr lang="cs-CZ" dirty="0"/>
              <a:t>)</a:t>
            </a:r>
          </a:p>
          <a:p>
            <a:pPr lvl="1"/>
            <a:endParaRPr lang="cs-CZ" dirty="0"/>
          </a:p>
          <a:p>
            <a:pPr lvl="1"/>
            <a:r>
              <a:rPr lang="cs-CZ" dirty="0"/>
              <a:t>V případě NÚP posuzuje </a:t>
            </a:r>
            <a:r>
              <a:rPr lang="cs-CZ" dirty="0">
                <a:solidFill>
                  <a:srgbClr val="0000DC"/>
                </a:solidFill>
              </a:rPr>
              <a:t>až soud </a:t>
            </a:r>
            <a:r>
              <a:rPr lang="cs-CZ" b="1" dirty="0">
                <a:solidFill>
                  <a:srgbClr val="0000DC"/>
                </a:solidFill>
              </a:rPr>
              <a:t>v rámci odškodňovacího řízení</a:t>
            </a:r>
          </a:p>
          <a:p>
            <a:pPr lvl="1"/>
            <a:endParaRPr lang="cs-CZ" dirty="0"/>
          </a:p>
          <a:p>
            <a:pPr lvl="1"/>
            <a:endParaRPr lang="cs-CZ" dirty="0"/>
          </a:p>
          <a:p>
            <a:pPr lvl="1"/>
            <a:r>
              <a:rPr lang="cs-CZ" dirty="0"/>
              <a:t>Výjimka = deklarování </a:t>
            </a:r>
            <a:r>
              <a:rPr lang="cs-CZ" b="1" dirty="0"/>
              <a:t>nezákonnosti zásahu správním soudem </a:t>
            </a:r>
            <a:r>
              <a:rPr lang="cs-CZ" dirty="0"/>
              <a:t>(viz později)</a:t>
            </a:r>
          </a:p>
          <a:p>
            <a:pPr lvl="1"/>
            <a:r>
              <a:rPr lang="cs-CZ" dirty="0"/>
              <a:t>(Ale ani v tomto případě není výslovná zákonná vázanost)</a:t>
            </a:r>
          </a:p>
          <a:p>
            <a:pPr lvl="1"/>
            <a:endParaRPr lang="cs-CZ" dirty="0"/>
          </a:p>
          <a:p>
            <a:pPr lvl="1"/>
            <a:endParaRPr lang="cs-CZ" i="1" dirty="0">
              <a:solidFill>
                <a:srgbClr val="0000DC"/>
              </a:solidFill>
            </a:endParaRPr>
          </a:p>
          <a:p>
            <a:pPr lvl="1"/>
            <a:endParaRPr lang="cs-CZ" dirty="0"/>
          </a:p>
        </p:txBody>
      </p:sp>
      <p:pic>
        <p:nvPicPr>
          <p:cNvPr id="6" name="Přednáška 3 slide 13.wav">
            <a:hlinkClick r:id="" action="ppaction://media"/>
          </p:cNvPr>
          <p:cNvPicPr>
            <a:picLocks noRot="1" noChangeAspect="1"/>
          </p:cNvPicPr>
          <p:nvPr>
            <a:wavAudioFile r:embed="rId1" name="Přednáška 3 slide 1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dirty="0"/>
              <a:t>2) Podmínky vzniku odpovědnosti</a:t>
            </a:r>
          </a:p>
        </p:txBody>
      </p:sp>
      <p:sp>
        <p:nvSpPr>
          <p:cNvPr id="5" name="Zástupný symbol pro obsah 4"/>
          <p:cNvSpPr>
            <a:spLocks noGrp="1"/>
          </p:cNvSpPr>
          <p:nvPr>
            <p:ph idx="1"/>
          </p:nvPr>
        </p:nvSpPr>
        <p:spPr/>
        <p:txBody>
          <a:bodyPr/>
          <a:lstStyle/>
          <a:p>
            <a:r>
              <a:rPr lang="cs-CZ" b="1" dirty="0"/>
              <a:t>Podmínky = odlišná situace</a:t>
            </a:r>
          </a:p>
          <a:p>
            <a:pPr lvl="1"/>
            <a:r>
              <a:rPr lang="cs-CZ" dirty="0"/>
              <a:t>V případě odpovědnosti za rozhodnutí poměrně restriktivní (viz § 8 až 12 </a:t>
            </a:r>
            <a:r>
              <a:rPr lang="cs-CZ" dirty="0" err="1"/>
              <a:t>OdpŠk</a:t>
            </a:r>
            <a:r>
              <a:rPr lang="cs-CZ" dirty="0"/>
              <a:t>)</a:t>
            </a:r>
          </a:p>
          <a:p>
            <a:pPr lvl="1"/>
            <a:endParaRPr lang="cs-CZ" dirty="0"/>
          </a:p>
          <a:p>
            <a:pPr lvl="1"/>
            <a:r>
              <a:rPr lang="cs-CZ" dirty="0"/>
              <a:t>V případě </a:t>
            </a:r>
            <a:r>
              <a:rPr lang="cs-CZ" b="1" dirty="0"/>
              <a:t>NÚP naopak…</a:t>
            </a:r>
          </a:p>
          <a:p>
            <a:pPr lvl="1"/>
            <a:r>
              <a:rPr lang="cs-CZ" dirty="0"/>
              <a:t>Zákon č. 82/1998 Sb.: </a:t>
            </a:r>
            <a:r>
              <a:rPr lang="cs-CZ" b="1" i="1" dirty="0">
                <a:solidFill>
                  <a:srgbClr val="0000DC"/>
                </a:solidFill>
              </a:rPr>
              <a:t>Právo na náhradu škody má ten, jemuž byla nesprávným úředním postupem způsobena škoda.</a:t>
            </a:r>
          </a:p>
          <a:p>
            <a:pPr lvl="1"/>
            <a:r>
              <a:rPr lang="cs-CZ" dirty="0"/>
              <a:t>Dokonce ani povinnost využít existujícího návrhového prostředku ochrany práv (typicky zásahové žaloby ve správním soudnictví)</a:t>
            </a:r>
          </a:p>
          <a:p>
            <a:pPr lvl="1"/>
            <a:endParaRPr lang="cs-CZ" dirty="0"/>
          </a:p>
          <a:p>
            <a:pPr lvl="1"/>
            <a:r>
              <a:rPr lang="cs-CZ" dirty="0"/>
              <a:t>(Ovšem stále vyžadována </a:t>
            </a:r>
            <a:r>
              <a:rPr lang="cs-CZ" b="1" dirty="0"/>
              <a:t>existence škody a příčinné souvislosti</a:t>
            </a:r>
            <a:r>
              <a:rPr lang="cs-CZ" dirty="0"/>
              <a:t>)</a:t>
            </a:r>
          </a:p>
          <a:p>
            <a:pPr lvl="1"/>
            <a:endParaRPr lang="cs-CZ" dirty="0"/>
          </a:p>
          <a:p>
            <a:pPr lvl="1"/>
            <a:endParaRPr lang="cs-CZ" dirty="0"/>
          </a:p>
          <a:p>
            <a:pPr lvl="1"/>
            <a:endParaRPr lang="cs-CZ" dirty="0"/>
          </a:p>
          <a:p>
            <a:pPr lvl="1"/>
            <a:endParaRPr lang="cs-CZ" i="1" dirty="0">
              <a:solidFill>
                <a:srgbClr val="0000DC"/>
              </a:solidFill>
            </a:endParaRPr>
          </a:p>
          <a:p>
            <a:pPr lvl="1"/>
            <a:endParaRPr lang="cs-CZ" dirty="0"/>
          </a:p>
        </p:txBody>
      </p:sp>
      <p:pic>
        <p:nvPicPr>
          <p:cNvPr id="6" name="Přednáška 3 slide 14.wav">
            <a:hlinkClick r:id="" action="ppaction://media"/>
          </p:cNvPr>
          <p:cNvPicPr>
            <a:picLocks noRot="1" noChangeAspect="1"/>
          </p:cNvPicPr>
          <p:nvPr>
            <a:wavAudioFile r:embed="rId1" name="Přednáška 3 slide 14.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VS (stavební úřady)</a:t>
            </a:r>
          </a:p>
          <a:p>
            <a:pPr lvl="1"/>
            <a:r>
              <a:rPr lang="cs-CZ" sz="1800" dirty="0"/>
              <a:t>NÚP je </a:t>
            </a:r>
            <a:r>
              <a:rPr lang="cs-CZ" sz="1800" b="1" dirty="0"/>
              <a:t>nesprávné vyjádření o souladu záměru s územním plánem obce:</a:t>
            </a:r>
          </a:p>
          <a:p>
            <a:pPr lvl="1"/>
            <a:r>
              <a:rPr lang="cs-CZ" sz="1800" i="1" dirty="0">
                <a:solidFill>
                  <a:srgbClr val="0000DC"/>
                </a:solidFill>
              </a:rPr>
              <a:t>30. V posuzovaném případě podnikatelský záměr žalobkyně odpovídá charakteristikám § 4 odst. 1 písm. b) zákona o posuzování vlivů na životní prostředí. Podle § 6 odst. 1 věta první tohoto zákona je oznamovatel, který hodlá provést takový záměr, povinen předložit oznámení příslušnému úřadu. Náležitosti oznámení záměru podle § 6 odst. 4 zákona o posuzování vlivů na životní prostředí stanoví příloha č. 3 k tomuto zákonu. Podle bodu H uvedené přílohy č. 3 je vyjádření příslušného stavebního úřadu k záměru z hlediska územně plánovací dokumentace přílohou k oznámení záměru předkládanému příslušnému orgánu za účelem posouzení vlivů záměru na životní prostředí. </a:t>
            </a:r>
            <a:r>
              <a:rPr lang="cs-CZ" sz="1800" b="1" i="1" dirty="0">
                <a:solidFill>
                  <a:srgbClr val="0000DC"/>
                </a:solidFill>
              </a:rPr>
              <a:t>Z uvedeného vyplývá pravomoc a zároveň povinnost stavebního úřadu vydat vyjádření k žádosti žadatele, jak se též stalo i v nyní posuzované věci</a:t>
            </a:r>
            <a:r>
              <a:rPr lang="cs-CZ" sz="1800" i="1" dirty="0">
                <a:solidFill>
                  <a:srgbClr val="0000DC"/>
                </a:solidFill>
              </a:rPr>
              <a:t>, když příslušný stavební úřad k žádosti žalobkyně vydal vyjádření ze dne 9. 10. 2006, v němž uvedl, že její záměr je v souladu s územním plánem obce M. </a:t>
            </a:r>
            <a:r>
              <a:rPr lang="cs-CZ" sz="1800" i="1" dirty="0"/>
              <a:t>Pokračování…</a:t>
            </a:r>
            <a:endParaRPr lang="cs-CZ" sz="1800" i="1" dirty="0">
              <a:solidFill>
                <a:srgbClr val="0000DC"/>
              </a:solidFill>
            </a:endParaRPr>
          </a:p>
        </p:txBody>
      </p:sp>
      <p:pic>
        <p:nvPicPr>
          <p:cNvPr id="6" name="Přednáška 3 slide 15.wav">
            <a:hlinkClick r:id="" action="ppaction://media"/>
          </p:cNvPr>
          <p:cNvPicPr>
            <a:picLocks noRot="1" noChangeAspect="1"/>
          </p:cNvPicPr>
          <p:nvPr>
            <a:wavAudioFile r:embed="rId1" name="Přednáška 3 slide 1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VS (stavební úřady)</a:t>
            </a:r>
          </a:p>
          <a:p>
            <a:pPr lvl="1"/>
            <a:r>
              <a:rPr lang="cs-CZ" dirty="0"/>
              <a:t>NÚP je </a:t>
            </a:r>
            <a:r>
              <a:rPr lang="cs-CZ" b="1" dirty="0"/>
              <a:t>nesprávné vyjádření o souladu záměru s územním plánem obce:</a:t>
            </a:r>
          </a:p>
          <a:p>
            <a:pPr lvl="1"/>
            <a:r>
              <a:rPr lang="cs-CZ" sz="1800" i="1" dirty="0">
                <a:solidFill>
                  <a:srgbClr val="0000DC"/>
                </a:solidFill>
              </a:rPr>
              <a:t>31. </a:t>
            </a:r>
            <a:r>
              <a:rPr lang="cs-CZ" sz="1800" b="1" i="1" dirty="0">
                <a:solidFill>
                  <a:srgbClr val="0000DC"/>
                </a:solidFill>
              </a:rPr>
              <a:t>V případě, že ze zákona nevyplývá něco jiného, postupuje správní orgán ve smyslu § 3 správního řádu tak, aby byl zjištěn stav věci, o němž nejsou důvodné pochybnosti (zásada materiální pravdy)</a:t>
            </a:r>
            <a:r>
              <a:rPr lang="cs-CZ" sz="1800" i="1" dirty="0">
                <a:solidFill>
                  <a:srgbClr val="0000DC"/>
                </a:solidFill>
              </a:rPr>
              <a:t>, a to v rozsahu, který je nezbytný pro soulad jeho úkonu s požadavky uvedenými v § 2 správního řádu (tedy rozsahu nezbytného pro dodržení zásady zákonnosti, zásady zákazu zneužití správního uvážení, zásady ochrany dobré víry, zásady ochrany veřejného zájmu a zásady legitimního očekávání). </a:t>
            </a:r>
            <a:r>
              <a:rPr lang="cs-CZ" sz="1800" b="1" i="1" dirty="0">
                <a:solidFill>
                  <a:srgbClr val="0000DC"/>
                </a:solidFill>
              </a:rPr>
              <a:t>Správní orgány proto při poskytování určité informace musí učinit vše pro to, aby žadateli poskytly kvalifikovanou a správnou informaci, přičemž musí dbát na to, aby pro takový postup měly dostatečné (relevantní) podklady. </a:t>
            </a:r>
            <a:r>
              <a:rPr lang="cs-CZ" sz="1800" i="1" dirty="0">
                <a:solidFill>
                  <a:srgbClr val="0000DC"/>
                </a:solidFill>
              </a:rPr>
              <a:t>Náležité zhodnocení takto zjištěných skutkových okolností a podání správné informace takovým způsobem, aby nikoho neuvedl v omyl, se kterou žadatel může patřičně naložit a podle ní postupovat, je též odrazem principu dobré správy. </a:t>
            </a:r>
            <a:r>
              <a:rPr lang="cs-CZ" sz="1800" b="1" dirty="0"/>
              <a:t>Nejvyšší soud, 30 </a:t>
            </a:r>
            <a:r>
              <a:rPr lang="cs-CZ" sz="1800" b="1" dirty="0" err="1"/>
              <a:t>Cdo</a:t>
            </a:r>
            <a:r>
              <a:rPr lang="cs-CZ" sz="1800" b="1" dirty="0"/>
              <a:t> 1650/2016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VS (obecní úřady)</a:t>
            </a:r>
          </a:p>
          <a:p>
            <a:pPr lvl="1"/>
            <a:r>
              <a:rPr lang="cs-CZ" dirty="0"/>
              <a:t>NÚP je </a:t>
            </a:r>
            <a:r>
              <a:rPr lang="cs-CZ" b="1" dirty="0"/>
              <a:t>provedení vidimace bez náležité obezřetnosti:</a:t>
            </a:r>
          </a:p>
          <a:p>
            <a:pPr lvl="1"/>
            <a:r>
              <a:rPr lang="cs-CZ" sz="1600" i="1" dirty="0">
                <a:solidFill>
                  <a:srgbClr val="0000DC"/>
                </a:solidFill>
              </a:rPr>
              <a:t>U vidimace je (na rozdíl od sepisu notářského zápisu) v zákoně výslovně stanoveno, že úřad není odpovědný za obsah, správnost a pravost údajů uvedených v listině (srov. ustanovení § 3 odst. 1 zákona č. 41/1993 Sb., ale i obdobná ustanovení § 6 odst. 2 zákona č. 21/2006 Sb., nebo § 73 odst. 3 notářského řádu). Zároveň však z ustanovení § 3 odst. 3 zákona č. 41/1993 Sb. vyplývá, že má úřad zkoumat věrohodnost předložené listiny. </a:t>
            </a:r>
            <a:r>
              <a:rPr lang="cs-CZ" sz="1600" b="1" i="1" dirty="0">
                <a:solidFill>
                  <a:srgbClr val="0000DC"/>
                </a:solidFill>
              </a:rPr>
              <a:t>Účelem zákona č. 41/1993 Sb. totiž není, aby byla bez dalšího ověřena jakákoliv listina, která je úřadu k vidimaci předložena. Úřední osoba provádějící vidimaci by při posuzování věrohodnosti předložené listiny, z níž je </a:t>
            </a:r>
            <a:r>
              <a:rPr lang="cs-CZ" sz="1600" b="1" i="1" dirty="0" err="1">
                <a:solidFill>
                  <a:srgbClr val="0000DC"/>
                </a:solidFill>
              </a:rPr>
              <a:t>vidimovaná</a:t>
            </a:r>
            <a:r>
              <a:rPr lang="cs-CZ" sz="1600" b="1" i="1" dirty="0">
                <a:solidFill>
                  <a:srgbClr val="0000DC"/>
                </a:solidFill>
              </a:rPr>
              <a:t> listina pořízena, měla postupovat s obezřetností a s využitím profesní zkušenosti, všímat si okolností, které vzbuzují pochybnosti o pravosti a původu předložené listiny, posoudit, jsou-li v předložené listině, z níž je </a:t>
            </a:r>
            <a:r>
              <a:rPr lang="cs-CZ" sz="1600" b="1" i="1" dirty="0" err="1">
                <a:solidFill>
                  <a:srgbClr val="0000DC"/>
                </a:solidFill>
              </a:rPr>
              <a:t>vidimovaná</a:t>
            </a:r>
            <a:r>
              <a:rPr lang="cs-CZ" sz="1600" b="1" i="1" dirty="0">
                <a:solidFill>
                  <a:srgbClr val="0000DC"/>
                </a:solidFill>
              </a:rPr>
              <a:t> listina pořízena, změny, doplňky, vsuvky nebo škrty, které by mohly zeslabit její věrohodnost </a:t>
            </a:r>
            <a:r>
              <a:rPr lang="cs-CZ" sz="1600" i="1" dirty="0">
                <a:solidFill>
                  <a:srgbClr val="0000DC"/>
                </a:solidFill>
              </a:rPr>
              <a:t>(srov. ustanovení § 3 odst. 3 písm. d/ zákona č. 41/1993 Sb. nebo § 9 písm. f/ zákona č. 21/2006 Sb.). </a:t>
            </a:r>
            <a:r>
              <a:rPr lang="cs-CZ" sz="1600" b="1" i="1" dirty="0">
                <a:solidFill>
                  <a:srgbClr val="0000DC"/>
                </a:solidFill>
              </a:rPr>
              <a:t>Jestliže úřední osoba při vidimaci takovýmto způsobem nepostupuje, dopustí se nesprávného úředního postupu </a:t>
            </a:r>
            <a:r>
              <a:rPr lang="cs-CZ" sz="1600" i="1" dirty="0">
                <a:solidFill>
                  <a:srgbClr val="0000DC"/>
                </a:solidFill>
              </a:rPr>
              <a:t>ve smyslu ustanovení § 13 odst. 1 </a:t>
            </a:r>
            <a:r>
              <a:rPr lang="cs-CZ" sz="1600" i="1" dirty="0" err="1">
                <a:solidFill>
                  <a:srgbClr val="0000DC"/>
                </a:solidFill>
              </a:rPr>
              <a:t>OdpŠk</a:t>
            </a:r>
            <a:r>
              <a:rPr lang="cs-CZ" sz="1600" i="1" dirty="0">
                <a:solidFill>
                  <a:srgbClr val="0000DC"/>
                </a:solidFill>
              </a:rPr>
              <a:t>. O nesprávný úřední postup se však nemůže jednat, pokud úřední osoba uvedeným způsobem postupuje a provede vidimaci listiny, která není zjevně nevěrohodná. </a:t>
            </a:r>
            <a:r>
              <a:rPr lang="cs-CZ" sz="1600" b="1" dirty="0"/>
              <a:t>Nejvyšší soud, 30 </a:t>
            </a:r>
            <a:r>
              <a:rPr lang="cs-CZ" sz="1600" b="1" dirty="0" err="1"/>
              <a:t>Cdo</a:t>
            </a:r>
            <a:r>
              <a:rPr lang="cs-CZ" sz="1600" b="1" dirty="0"/>
              <a:t> 1966/2013 </a:t>
            </a:r>
            <a:br>
              <a:rPr lang="cs-CZ" sz="1600" dirty="0"/>
            </a:br>
            <a:endParaRPr lang="cs-CZ" sz="1600" i="1" dirty="0">
              <a:solidFill>
                <a:srgbClr val="0000DC"/>
              </a:solidFill>
            </a:endParaRPr>
          </a:p>
          <a:p>
            <a:pPr lvl="1"/>
            <a:endParaRPr lang="cs-CZ" dirty="0"/>
          </a:p>
        </p:txBody>
      </p:sp>
      <p:pic>
        <p:nvPicPr>
          <p:cNvPr id="6" name="Přednáška 3 slide 17.wav">
            <a:hlinkClick r:id="" action="ppaction://media"/>
          </p:cNvPr>
          <p:cNvPicPr>
            <a:picLocks noRot="1" noChangeAspect="1"/>
          </p:cNvPicPr>
          <p:nvPr>
            <a:wavAudioFile r:embed="rId1" name="Přednáška 3 slide 17.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VS (Ministerstvo financí)</a:t>
            </a:r>
          </a:p>
          <a:p>
            <a:pPr lvl="1"/>
            <a:r>
              <a:rPr lang="cs-CZ" dirty="0"/>
              <a:t>NÚP může být </a:t>
            </a:r>
            <a:r>
              <a:rPr lang="cs-CZ" b="1" dirty="0"/>
              <a:t>porušení povinností pro provádění administrativního dozoru</a:t>
            </a:r>
            <a:r>
              <a:rPr lang="cs-CZ" dirty="0"/>
              <a:t>:</a:t>
            </a:r>
          </a:p>
          <a:p>
            <a:pPr lvl="1"/>
            <a:r>
              <a:rPr lang="cs-CZ" sz="1500" i="1" dirty="0">
                <a:solidFill>
                  <a:srgbClr val="0000DC"/>
                </a:solidFill>
              </a:rPr>
              <a:t>Z této úpravy je zřejmé, že z hlediska dosahu zákona podezřelá transakce (neobvyklý obchod) mohla být postupem ministerstva financí dočasně pozastavena či dokonce zmařena, a to zásahem orgánu činného v trestním řízení, vyvolaného na základě podnětu (trestní oznámení) ministerstva. Je pravdou, že ministerstvo financí není tímto zákonem vybaveno pravomocí zasahovat do bankovních transakcí a že jeho možnosti se omezují pouze na odklad provedení transakce a na podání trestního oznámení. Nicméně v tomto rámci svěřených pravomocí je namístě, aby ministerstvo svá oprávnění vůči bankovnímu sektoru využívalo a předepsaným způsobem konalo, jsou-li k tomu splněny zákonné předpoklady. Není proto pochyb o tom, že ministerstvo financí, disponovalo-li informacemi svědčícími o tom, že šlo o neobvyklý obchod ve smyslu ustanovení § 1 odst. 1, 5 zákona č. 61/1996 Sb., případně o jakýkoliv trestný čin (viz § 10 odst. 2 zákona), </a:t>
            </a:r>
            <a:r>
              <a:rPr lang="cs-CZ" sz="1500" b="1" i="1" dirty="0">
                <a:solidFill>
                  <a:srgbClr val="0000DC"/>
                </a:solidFill>
              </a:rPr>
              <a:t>mělo učinit potřebné kroky, které - byť samy o sobě nebyly způsobilé provedení transakce zamezit, mohly vést v konečném důsledku k tomu, že by po zásahu orgánů činných v trestním řízení k převodu prostředků nedošlo. Pokud tak ministerstvo v rozporu se zákonem stanovenými požadavky na jeho činnost neučinilo, šlo by o nesprávný úřední postup</a:t>
            </a:r>
            <a:r>
              <a:rPr lang="cs-CZ" sz="1500" i="1" dirty="0">
                <a:solidFill>
                  <a:srgbClr val="0000DC"/>
                </a:solidFill>
              </a:rPr>
              <a:t> </a:t>
            </a:r>
            <a:r>
              <a:rPr lang="en-US" sz="1500" dirty="0">
                <a:solidFill>
                  <a:srgbClr val="0000DC"/>
                </a:solidFill>
              </a:rPr>
              <a:t>[</a:t>
            </a:r>
            <a:r>
              <a:rPr lang="cs-CZ" sz="1500" dirty="0">
                <a:solidFill>
                  <a:srgbClr val="0000DC"/>
                </a:solidFill>
              </a:rPr>
              <a:t>…</a:t>
            </a:r>
            <a:r>
              <a:rPr lang="en-US" sz="1500" dirty="0">
                <a:solidFill>
                  <a:srgbClr val="0000DC"/>
                </a:solidFill>
              </a:rPr>
              <a:t>]</a:t>
            </a:r>
            <a:r>
              <a:rPr lang="cs-CZ" sz="1500" i="1" dirty="0">
                <a:solidFill>
                  <a:srgbClr val="0000DC"/>
                </a:solidFill>
              </a:rPr>
              <a:t>. Z tohoto pohledu není rozhodující, která složka ministerstva měla potřebné informace k dispozici a zda spolu zainteresované složky komunikovaly, neboť odpovědnost podle uvedeného ustanovení je objektivní odpovědností státu jako celku, spojenou s výsledkem jednání. </a:t>
            </a:r>
            <a:r>
              <a:rPr lang="cs-CZ" sz="1500" b="1" dirty="0"/>
              <a:t>Nejvyšší soud, 25 </a:t>
            </a:r>
            <a:r>
              <a:rPr lang="cs-CZ" sz="1500" b="1" dirty="0" err="1"/>
              <a:t>Cdo</a:t>
            </a:r>
            <a:r>
              <a:rPr lang="cs-CZ" sz="1500" b="1" dirty="0"/>
              <a:t> 322/2004</a:t>
            </a:r>
            <a:endParaRPr lang="cs-CZ" sz="1500" i="1" dirty="0">
              <a:solidFill>
                <a:srgbClr val="0000DC"/>
              </a:solidFill>
            </a:endParaRPr>
          </a:p>
          <a:p>
            <a:pPr lvl="1"/>
            <a:endParaRPr lang="cs-CZ" dirty="0"/>
          </a:p>
        </p:txBody>
      </p:sp>
      <p:pic>
        <p:nvPicPr>
          <p:cNvPr id="6" name="Přednáška 3 slide 18.wav">
            <a:hlinkClick r:id="" action="ppaction://media"/>
          </p:cNvPr>
          <p:cNvPicPr>
            <a:picLocks noRot="1" noChangeAspect="1"/>
          </p:cNvPicPr>
          <p:nvPr>
            <a:wavAudioFile r:embed="rId1" name="Přednáška 3 slide 18.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Notáři</a:t>
            </a:r>
          </a:p>
          <a:p>
            <a:pPr lvl="1"/>
            <a:r>
              <a:rPr lang="cs-CZ" dirty="0"/>
              <a:t>NÚP je </a:t>
            </a:r>
            <a:r>
              <a:rPr lang="cs-CZ" b="1" dirty="0"/>
              <a:t>nepoučení o nebezpečí neúčinnosti právního jednání:</a:t>
            </a:r>
          </a:p>
          <a:p>
            <a:pPr lvl="1"/>
            <a:r>
              <a:rPr lang="cs-CZ" sz="1800" i="1" dirty="0">
                <a:solidFill>
                  <a:srgbClr val="0000DC"/>
                </a:solidFill>
              </a:rPr>
              <a:t>Lze proto shrnout, že </a:t>
            </a:r>
            <a:r>
              <a:rPr lang="cs-CZ" sz="1800" b="1" i="1" dirty="0">
                <a:solidFill>
                  <a:srgbClr val="0000DC"/>
                </a:solidFill>
              </a:rPr>
              <a:t>je nesprávným úředním postupem, pokud notář připraví smlouvu, u které existuje nebezpečí neúčinnosti právního úkonu/jednání či dokonce jeho neplatnosti, a zároveň nepoučí účastníky smlouvy o krocích, které je nezbytné učinit, aby byly vady odstraněny </a:t>
            </a:r>
            <a:r>
              <a:rPr lang="cs-CZ" sz="1800" i="1" dirty="0">
                <a:solidFill>
                  <a:srgbClr val="0000DC"/>
                </a:solidFill>
              </a:rPr>
              <a:t>(jak bylo obdobně uvedeno v citovaném judikátu Nejvyššího soudu: vést je k úkonům, které nejsou v rozporu s právními předpisy, </a:t>
            </a:r>
            <a:r>
              <a:rPr lang="cs-CZ" sz="1800" b="1" i="1" dirty="0">
                <a:solidFill>
                  <a:srgbClr val="0000DC"/>
                </a:solidFill>
              </a:rPr>
              <a:t>působení notáře při vyhotovení notářského zápisu neomezuje jen na dodržení formálních náležitostí a na zachycení obsahu projevu vůle, nýbrž i na objektivní právní pomoc účastníkům </a:t>
            </a:r>
            <a:r>
              <a:rPr lang="cs-CZ" sz="1800" i="1" dirty="0">
                <a:solidFill>
                  <a:srgbClr val="0000DC"/>
                </a:solidFill>
              </a:rPr>
              <a:t>tak, aby jimi zamýšlené úkony odpovídaly obecně závazným právním předpisům a aby nebyly zpochybnitelné po stránce formální ani hmotněprávní.). Absencí takového poučení by došlo k významnému oslabení daného právního úkonu. Lze jen doporučit, aby upozornění na potřebu veškerých dalších právních jednání, která jsou k platnosti/účinnosti právního úkonu nezbytná, byla součástí zápisu podepsaného osobou, jež byla poučena. </a:t>
            </a:r>
            <a:r>
              <a:rPr lang="cs-CZ" sz="1800" b="1" dirty="0"/>
              <a:t>Nejvyšší soud, 30 </a:t>
            </a:r>
            <a:r>
              <a:rPr lang="cs-CZ" sz="1800" b="1" dirty="0" err="1"/>
              <a:t>Cdo</a:t>
            </a:r>
            <a:r>
              <a:rPr lang="cs-CZ" sz="1800" b="1" dirty="0"/>
              <a:t> 2734/2016</a:t>
            </a:r>
          </a:p>
        </p:txBody>
      </p:sp>
      <p:pic>
        <p:nvPicPr>
          <p:cNvPr id="6" name="Přednáška 3 slide 19.wav">
            <a:hlinkClick r:id="" action="ppaction://media"/>
          </p:cNvPr>
          <p:cNvPicPr>
            <a:picLocks noRot="1" noChangeAspect="1"/>
          </p:cNvPicPr>
          <p:nvPr>
            <a:wavAudioFile r:embed="rId1" name="Přednáška 3 slide 19.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Exekuce</a:t>
            </a:r>
          </a:p>
          <a:p>
            <a:pPr lvl="1"/>
            <a:r>
              <a:rPr lang="cs-CZ" dirty="0"/>
              <a:t>NÚP je </a:t>
            </a:r>
            <a:r>
              <a:rPr lang="cs-CZ" b="1" dirty="0"/>
              <a:t>omyl v osobě povinného při soupisu movitých věcí:</a:t>
            </a:r>
            <a:endParaRPr lang="cs-CZ" b="1" i="1" dirty="0">
              <a:solidFill>
                <a:srgbClr val="0000DC"/>
              </a:solidFill>
            </a:endParaRPr>
          </a:p>
          <a:p>
            <a:pPr lvl="1"/>
            <a:r>
              <a:rPr lang="cs-CZ" sz="1600" i="1" dirty="0">
                <a:solidFill>
                  <a:srgbClr val="0000DC"/>
                </a:solidFill>
              </a:rPr>
              <a:t>Předpisy upravující průběh výkonu rozhodnutí prodejem movitých věcí počítají tedy s tím, že </a:t>
            </a:r>
            <a:r>
              <a:rPr lang="cs-CZ" sz="1600" b="1" i="1" dirty="0">
                <a:solidFill>
                  <a:srgbClr val="0000DC"/>
                </a:solidFill>
              </a:rPr>
              <a:t>do soupisu budou zahrnuty věci povinného nacházející se v jeho sídle, místě podnikání nebo na jiném místě</a:t>
            </a:r>
            <a:r>
              <a:rPr lang="cs-CZ" sz="1600" i="1" dirty="0">
                <a:solidFill>
                  <a:srgbClr val="0000DC"/>
                </a:solidFill>
              </a:rPr>
              <a:t>. Jde-li o věci v pronajatém skladišti, je vykonavatel oprávněn zjednat si do těchto prostor povinného přístup, a sepsat lze i věci umístěné u někoho jiného, jsou-li vykonavateli odevzdány. V každém případě však platí, že jde o věci povinného.</a:t>
            </a:r>
          </a:p>
          <a:p>
            <a:pPr lvl="1"/>
            <a:r>
              <a:rPr lang="cs-CZ" sz="1600" i="1" dirty="0">
                <a:solidFill>
                  <a:srgbClr val="0000DC"/>
                </a:solidFill>
              </a:rPr>
              <a:t>Soudy obou stupňů v projednávané věci dospěly ke shodnému (</a:t>
            </a:r>
            <a:r>
              <a:rPr lang="cs-CZ" sz="1600" i="1" dirty="0" err="1">
                <a:solidFill>
                  <a:srgbClr val="0000DC"/>
                </a:solidFill>
              </a:rPr>
              <a:t>dovolatelkou</a:t>
            </a:r>
            <a:r>
              <a:rPr lang="cs-CZ" sz="1600" i="1" dirty="0">
                <a:solidFill>
                  <a:srgbClr val="0000DC"/>
                </a:solidFill>
              </a:rPr>
              <a:t> nezpochybněnému) skutkovému zjištění, že soudní vykonavatel si dostatečně neověřil existenci podmínek pro provedení soupisu movitých věcí povinné, za použití násilí vnikl do nebytových prostor pronajatých žalobkyni (nikoli povinné) a zde nacházející se věci žalobkyně pojal do soupisu a odvezl. </a:t>
            </a:r>
            <a:r>
              <a:rPr lang="cs-CZ" sz="1600" b="1" i="1" dirty="0">
                <a:solidFill>
                  <a:srgbClr val="0000DC"/>
                </a:solidFill>
              </a:rPr>
              <a:t>V posuzovaném případě se tedy jednalo o soudním vykonavatelem sepsané a odvezené věci žalobkyně z prostor jí pronajatých, zatímco povinné nesvědčil žádný právní důvod k užívání těchto nebytových prostor, neužívala je a nebyla ani vlastníkem zabavených movitých věcí. Soudy obou stupňů tedy dospěly ke správnému právnímu názoru, že se vykonavatel soudu v projednávané věci dopustil nesprávného úředního postupu</a:t>
            </a:r>
            <a:r>
              <a:rPr lang="cs-CZ" sz="1600" i="1" dirty="0">
                <a:solidFill>
                  <a:srgbClr val="0000DC"/>
                </a:solidFill>
              </a:rPr>
              <a:t>, jenž je objektivně v rozporu s právním předpisem. </a:t>
            </a:r>
            <a:r>
              <a:rPr lang="cs-CZ" sz="1600" b="1" dirty="0"/>
              <a:t>Nejvyšší soud, 25 </a:t>
            </a:r>
            <a:r>
              <a:rPr lang="cs-CZ" sz="1600" b="1" dirty="0" err="1"/>
              <a:t>Cdo</a:t>
            </a:r>
            <a:r>
              <a:rPr lang="cs-CZ" sz="1600" b="1" dirty="0"/>
              <a:t> 2813/2006</a:t>
            </a:r>
          </a:p>
        </p:txBody>
      </p:sp>
      <p:pic>
        <p:nvPicPr>
          <p:cNvPr id="6" name="Přednáška 3 slide 20.wav">
            <a:hlinkClick r:id="" action="ppaction://media"/>
          </p:cNvPr>
          <p:cNvPicPr>
            <a:picLocks noRot="1" noChangeAspect="1"/>
          </p:cNvPicPr>
          <p:nvPr>
            <a:wavAudioFile r:embed="rId1" name="Přednáška 3 slide 20.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Osnova prezentace</a:t>
            </a:r>
          </a:p>
        </p:txBody>
      </p:sp>
      <p:sp>
        <p:nvSpPr>
          <p:cNvPr id="5" name="Zástupný symbol pro obsah 4"/>
          <p:cNvSpPr>
            <a:spLocks noGrp="1"/>
          </p:cNvSpPr>
          <p:nvPr>
            <p:ph idx="1"/>
          </p:nvPr>
        </p:nvSpPr>
        <p:spPr/>
        <p:txBody>
          <a:bodyPr/>
          <a:lstStyle/>
          <a:p>
            <a:r>
              <a:rPr lang="cs-CZ" i="1" dirty="0"/>
              <a:t>1) Nesprávný úřední postup (NÚP)</a:t>
            </a:r>
          </a:p>
          <a:p>
            <a:r>
              <a:rPr lang="cs-CZ" i="1" dirty="0"/>
              <a:t>2) Podmínky vzniku odpovědnosti</a:t>
            </a:r>
          </a:p>
          <a:p>
            <a:r>
              <a:rPr lang="cs-CZ" i="1" dirty="0"/>
              <a:t>3) Příklady NÚP</a:t>
            </a:r>
          </a:p>
          <a:p>
            <a:r>
              <a:rPr lang="cs-CZ" i="1" dirty="0"/>
              <a:t>4) Průtahy</a:t>
            </a:r>
            <a:r>
              <a:rPr lang="cs-CZ" dirty="0"/>
              <a:t> </a:t>
            </a:r>
            <a:r>
              <a:rPr lang="cs-CZ" i="1" dirty="0"/>
              <a:t>a nepřiměřená délka řízení </a:t>
            </a:r>
          </a:p>
          <a:p>
            <a:r>
              <a:rPr lang="cs-CZ" i="1" dirty="0"/>
              <a:t>5) NÚP a nezákonný zásah</a:t>
            </a:r>
          </a:p>
          <a:p>
            <a:endParaRPr lang="cs-CZ" i="1" dirty="0"/>
          </a:p>
        </p:txBody>
      </p:sp>
      <p:pic>
        <p:nvPicPr>
          <p:cNvPr id="6" name="Přednáška 3 slide 3.wav">
            <a:hlinkClick r:id="" action="ppaction://media"/>
          </p:cNvPr>
          <p:cNvPicPr>
            <a:picLocks noRot="1" noChangeAspect="1"/>
          </p:cNvPicPr>
          <p:nvPr>
            <a:wavAudioFile r:embed="rId1" name="Přednáška 3 slide 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Orgány činné v trestním řízení</a:t>
            </a:r>
          </a:p>
          <a:p>
            <a:pPr lvl="1"/>
            <a:r>
              <a:rPr lang="cs-CZ" dirty="0"/>
              <a:t>NÚP může být </a:t>
            </a:r>
            <a:r>
              <a:rPr lang="cs-CZ" b="1" dirty="0"/>
              <a:t>informování sdělovacích </a:t>
            </a:r>
            <a:r>
              <a:rPr lang="cs-CZ" b="1" dirty="0" err="1"/>
              <a:t>prostř</a:t>
            </a:r>
            <a:r>
              <a:rPr lang="cs-CZ" b="1" dirty="0"/>
              <a:t>. za nerespektování presumpce neviny:</a:t>
            </a:r>
          </a:p>
          <a:p>
            <a:pPr lvl="1"/>
            <a:r>
              <a:rPr lang="cs-CZ" sz="1600" i="1" dirty="0">
                <a:solidFill>
                  <a:srgbClr val="0000DC"/>
                </a:solidFill>
              </a:rPr>
              <a:t>19. V rozsudku Nejvyššího soudu ze dne 1. 6. 2016, </a:t>
            </a:r>
            <a:r>
              <a:rPr lang="cs-CZ" sz="1600" i="1" dirty="0" err="1">
                <a:solidFill>
                  <a:srgbClr val="0000DC"/>
                </a:solidFill>
              </a:rPr>
              <a:t>sp</a:t>
            </a:r>
            <a:r>
              <a:rPr lang="cs-CZ" sz="1600" i="1" dirty="0">
                <a:solidFill>
                  <a:srgbClr val="0000DC"/>
                </a:solidFill>
              </a:rPr>
              <a:t>. zn. 30 </a:t>
            </a:r>
            <a:r>
              <a:rPr lang="cs-CZ" sz="1600" i="1" dirty="0" err="1">
                <a:solidFill>
                  <a:srgbClr val="0000DC"/>
                </a:solidFill>
              </a:rPr>
              <a:t>Cdo</a:t>
            </a:r>
            <a:r>
              <a:rPr lang="cs-CZ" sz="1600" i="1" dirty="0">
                <a:solidFill>
                  <a:srgbClr val="0000DC"/>
                </a:solidFill>
              </a:rPr>
              <a:t> 1635/2016, kterým bylo zrušeno předchozí rozhodnutí odvolacího soudu v této věci, bylo odvolacímu soudu uloženo, aby se mimo jiné věnoval při hodnocení nároku žalobkyně věnoval kritériím zmiňovaným v rozsudku Nejvyššího soudu ze dne 3. 7. 2012, </a:t>
            </a:r>
            <a:r>
              <a:rPr lang="cs-CZ" sz="1600" i="1" dirty="0" err="1">
                <a:solidFill>
                  <a:srgbClr val="0000DC"/>
                </a:solidFill>
              </a:rPr>
              <a:t>sp</a:t>
            </a:r>
            <a:r>
              <a:rPr lang="cs-CZ" sz="1600" i="1" dirty="0">
                <a:solidFill>
                  <a:srgbClr val="0000DC"/>
                </a:solidFill>
              </a:rPr>
              <a:t>. zn. 30 </a:t>
            </a:r>
            <a:r>
              <a:rPr lang="cs-CZ" sz="1600" i="1" dirty="0" err="1">
                <a:solidFill>
                  <a:srgbClr val="0000DC"/>
                </a:solidFill>
              </a:rPr>
              <a:t>Cdo</a:t>
            </a:r>
            <a:r>
              <a:rPr lang="cs-CZ" sz="1600" i="1" dirty="0">
                <a:solidFill>
                  <a:srgbClr val="0000DC"/>
                </a:solidFill>
              </a:rPr>
              <a:t> 4280/2011. Citované rozhodnutí uzavírá, že </a:t>
            </a:r>
            <a:r>
              <a:rPr lang="cs-CZ" sz="1600" b="1" i="1" dirty="0">
                <a:solidFill>
                  <a:srgbClr val="0000DC"/>
                </a:solidFill>
              </a:rPr>
              <a:t>lze přičíst k tíži státu a jako </a:t>
            </a:r>
            <a:r>
              <a:rPr lang="cs-CZ" sz="1600" b="1" i="1" dirty="0" err="1">
                <a:solidFill>
                  <a:srgbClr val="0000DC"/>
                </a:solidFill>
              </a:rPr>
              <a:t>úkornější</a:t>
            </a:r>
            <a:r>
              <a:rPr lang="cs-CZ" sz="1600" b="1" i="1" dirty="0">
                <a:solidFill>
                  <a:srgbClr val="0000DC"/>
                </a:solidFill>
              </a:rPr>
              <a:t> vůči později trestního stíhání zproštěné osobě lze hodnotit excesivní způsob jednání orgánů činných v trestním řízení, přičemž za takové jednání lze považovat i případné veřejné vyjadřování orgánů činných v trestním řízení, která pro média hodnotí domnělou trestnou činnost obviněného (obžalovaného). </a:t>
            </a:r>
            <a:r>
              <a:rPr lang="cs-CZ" sz="1600" i="1" dirty="0">
                <a:solidFill>
                  <a:srgbClr val="0000DC"/>
                </a:solidFill>
              </a:rPr>
              <a:t>Zároveň je zdůrazněna skutečnost, že ačkoli je určitá míra medializace přirozeným důsledkem zásady veřejnosti trestního stíhání, v případě neodpovídajícího vyjadřování sdělovacích prostředků k probíhající trestní věci může být až porušen princip presumpce neviny a takovém případě dochází k přetržení příčinné souvislosti. Újma tímto způsobem zapříčiněná však nemůže být přičítána státu. Jinými slovy stát nemůže nést odpovědnost za (nepřípustné) závěry, jež sdělovací prostředky vyvodí z veřejně dostupných zdrojů a prohlášení, jež odpovídají požadavkům zákona. </a:t>
            </a:r>
            <a:r>
              <a:rPr lang="cs-CZ" sz="1600" b="1" dirty="0"/>
              <a:t>Nejvyšší soud, 30 </a:t>
            </a:r>
            <a:r>
              <a:rPr lang="cs-CZ" sz="1600" b="1" dirty="0" err="1"/>
              <a:t>Cdo</a:t>
            </a:r>
            <a:r>
              <a:rPr lang="cs-CZ" sz="1600" b="1" dirty="0"/>
              <a:t> 2235/2017</a:t>
            </a:r>
            <a:endParaRPr lang="cs-CZ" sz="1600" dirty="0"/>
          </a:p>
          <a:p>
            <a:pPr lvl="1"/>
            <a:endParaRPr lang="cs-CZ" sz="1600" i="1" dirty="0">
              <a:solidFill>
                <a:srgbClr val="0000DC"/>
              </a:solidFill>
            </a:endParaRPr>
          </a:p>
          <a:p>
            <a:pPr lvl="1"/>
            <a:endParaRPr lang="cs-CZ" dirty="0"/>
          </a:p>
        </p:txBody>
      </p:sp>
      <p:pic>
        <p:nvPicPr>
          <p:cNvPr id="6" name="Přednáška 3 slide 21.wav">
            <a:hlinkClick r:id="" action="ppaction://media"/>
          </p:cNvPr>
          <p:cNvPicPr>
            <a:picLocks noRot="1" noChangeAspect="1"/>
          </p:cNvPicPr>
          <p:nvPr>
            <a:wavAudioFile r:embed="rId1" name="Přednáška 3 slide 21.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b="1" dirty="0"/>
              <a:t>Soudy</a:t>
            </a:r>
          </a:p>
          <a:p>
            <a:pPr lvl="1"/>
            <a:r>
              <a:rPr lang="cs-CZ" dirty="0"/>
              <a:t>NÚP je </a:t>
            </a:r>
            <a:r>
              <a:rPr lang="cs-CZ" b="1" dirty="0"/>
              <a:t>vydání věci ze soudní úschovy, aniž by o tom bylo rozhodnuto:</a:t>
            </a:r>
          </a:p>
          <a:p>
            <a:pPr lvl="1"/>
            <a:r>
              <a:rPr lang="cs-CZ" sz="1600" i="1" dirty="0">
                <a:solidFill>
                  <a:srgbClr val="0000DC"/>
                </a:solidFill>
              </a:rPr>
              <a:t>Stejně, jako odvolací soud, i soud dovolací konstatuje na straně žalované </a:t>
            </a:r>
            <a:r>
              <a:rPr lang="cs-CZ" sz="1600" b="1" i="1" dirty="0">
                <a:solidFill>
                  <a:srgbClr val="0000DC"/>
                </a:solidFill>
              </a:rPr>
              <a:t>nesprávný úřední postup, který spočíval v tom, že i přes nepravomocné usnesení o přijetí finančního obnosu do soudní úschovy vydal Obvodní soud pro Prahu 1 usnesení o propadnutí předmětu úschovy státu. Vzhledem k tomu, že usnesení soudu o přijetí peněz do úschovy nenabylo právní moc, nemohla běžet ani stanovená tříletá lhůta k jejich vydání oprávněným </a:t>
            </a:r>
            <a:r>
              <a:rPr lang="cs-CZ" sz="1600" i="1" dirty="0">
                <a:solidFill>
                  <a:srgbClr val="0000DC"/>
                </a:solidFill>
              </a:rPr>
              <a:t>(resp. lhůta tří plus tří let srov. ustanovení § 185g o. s. </a:t>
            </a:r>
            <a:r>
              <a:rPr lang="cs-CZ" sz="1600" i="1" dirty="0" err="1">
                <a:solidFill>
                  <a:srgbClr val="0000DC"/>
                </a:solidFill>
              </a:rPr>
              <a:t>ř</a:t>
            </a:r>
            <a:r>
              <a:rPr lang="cs-CZ" sz="1600" i="1" dirty="0">
                <a:solidFill>
                  <a:srgbClr val="0000DC"/>
                </a:solidFill>
              </a:rPr>
              <a:t>.). Tím spíše tento postup není po právu, když žalobcům nebyl ustanoven opatrovník. Obvodní soud pro Prahu 1 sice opatrovníka svým usnesením - z řad zaměstnanců soudu - ustanovil, avšak ve prospěch zůstavitelky; dědicové tak nebyli nikým zastoupeni.</a:t>
            </a:r>
          </a:p>
          <a:p>
            <a:pPr lvl="1"/>
            <a:r>
              <a:rPr lang="cs-CZ" sz="1600" i="1" dirty="0">
                <a:solidFill>
                  <a:srgbClr val="0000DC"/>
                </a:solidFill>
              </a:rPr>
              <a:t>Dovolací soud bere v úvahu námitky žalobkyně a), pokud jde o nižšími soudy zdůrazněnou povinnost (sic!) nahlížení do dědického spisu, a s tím související získání informace o úschově. V tomto ohledu však považuje Nejvyšší soud za nutné dodat, že podle ustanovení § 38 o. s. </a:t>
            </a:r>
            <a:r>
              <a:rPr lang="cs-CZ" sz="1600" i="1" dirty="0" err="1">
                <a:solidFill>
                  <a:srgbClr val="0000DC"/>
                </a:solidFill>
              </a:rPr>
              <a:t>ř</a:t>
            </a:r>
            <a:r>
              <a:rPr lang="cs-CZ" sz="1600" i="1" dirty="0">
                <a:solidFill>
                  <a:srgbClr val="0000DC"/>
                </a:solidFill>
              </a:rPr>
              <a:t>. (ve znění účinném do 31. 12. 1993) provádí úkony v řízení o dědictví notář jako soudní komisař, pověřený soudem. Bylo tedy povinností notáře zjišťovat stav řízení, resp. všech okolností, které měly souvislost s pozůstalostí a informovat o nich dědice. Soud je toho názoru, že nahlížení do spisů není povinností účastníků řízení, tím méně v případě dědického řízení, které je svým charakterem řízením zvláštním (nesporným). </a:t>
            </a:r>
            <a:r>
              <a:rPr lang="cs-CZ" sz="1600" b="1" dirty="0"/>
              <a:t>Nejvyšší soud, 28 </a:t>
            </a:r>
            <a:r>
              <a:rPr lang="cs-CZ" sz="1600" b="1" dirty="0" err="1"/>
              <a:t>Cdo</a:t>
            </a:r>
            <a:r>
              <a:rPr lang="cs-CZ" sz="1600" b="1" dirty="0"/>
              <a:t> 3204/2010</a:t>
            </a:r>
            <a:endParaRPr lang="cs-CZ" sz="1600" dirty="0"/>
          </a:p>
        </p:txBody>
      </p:sp>
      <p:pic>
        <p:nvPicPr>
          <p:cNvPr id="6" name="Přednáška 3 slide 22.wav">
            <a:hlinkClick r:id="" action="ppaction://media"/>
          </p:cNvPr>
          <p:cNvPicPr>
            <a:picLocks noRot="1" noChangeAspect="1"/>
          </p:cNvPicPr>
          <p:nvPr>
            <a:wavAudioFile r:embed="rId1" name="Přednáška 3 slide 22.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dirty="0"/>
              <a:t>3) Příklady NÚP</a:t>
            </a:r>
          </a:p>
        </p:txBody>
      </p:sp>
      <p:sp>
        <p:nvSpPr>
          <p:cNvPr id="5" name="Zástupný symbol pro obsah 4"/>
          <p:cNvSpPr>
            <a:spLocks noGrp="1"/>
          </p:cNvSpPr>
          <p:nvPr>
            <p:ph idx="1"/>
          </p:nvPr>
        </p:nvSpPr>
        <p:spPr/>
        <p:txBody>
          <a:bodyPr/>
          <a:lstStyle/>
          <a:p>
            <a:r>
              <a:rPr lang="cs-CZ" dirty="0"/>
              <a:t>Kdy </a:t>
            </a:r>
            <a:r>
              <a:rPr lang="cs-CZ" b="1" dirty="0"/>
              <a:t>nikoli NÚP</a:t>
            </a:r>
          </a:p>
          <a:p>
            <a:pPr lvl="1"/>
            <a:r>
              <a:rPr lang="cs-CZ" dirty="0"/>
              <a:t>Viz osnova předmětu</a:t>
            </a:r>
          </a:p>
          <a:p>
            <a:pPr marL="324000" lvl="1" indent="0">
              <a:buNone/>
            </a:pPr>
            <a:endParaRPr lang="cs-CZ" dirty="0"/>
          </a:p>
          <a:p>
            <a:pPr lvl="1"/>
            <a:r>
              <a:rPr lang="cs-CZ" dirty="0"/>
              <a:t>Především však </a:t>
            </a:r>
            <a:r>
              <a:rPr lang="cs-CZ" dirty="0">
                <a:solidFill>
                  <a:srgbClr val="0000DC"/>
                </a:solidFill>
              </a:rPr>
              <a:t>odpovědnost za </a:t>
            </a:r>
            <a:r>
              <a:rPr lang="cs-CZ" dirty="0" err="1">
                <a:solidFill>
                  <a:srgbClr val="0000DC"/>
                </a:solidFill>
              </a:rPr>
              <a:t>normotvorbu</a:t>
            </a:r>
            <a:r>
              <a:rPr lang="cs-CZ" dirty="0">
                <a:solidFill>
                  <a:srgbClr val="0000DC"/>
                </a:solidFill>
              </a:rPr>
              <a:t> </a:t>
            </a:r>
            <a:r>
              <a:rPr lang="cs-CZ" dirty="0"/>
              <a:t>= dle judikatury </a:t>
            </a:r>
            <a:r>
              <a:rPr lang="cs-CZ" b="1" dirty="0"/>
              <a:t>setrvale mimo NÚP</a:t>
            </a:r>
          </a:p>
          <a:p>
            <a:pPr lvl="1"/>
            <a:endParaRPr lang="cs-CZ" dirty="0"/>
          </a:p>
          <a:p>
            <a:pPr lvl="1"/>
            <a:endParaRPr lang="cs-CZ" dirty="0"/>
          </a:p>
          <a:p>
            <a:pPr lvl="1"/>
            <a:endParaRPr lang="cs-CZ" dirty="0"/>
          </a:p>
          <a:p>
            <a:pPr lvl="1"/>
            <a:endParaRPr lang="cs-CZ" i="1" dirty="0">
              <a:solidFill>
                <a:srgbClr val="0000DC"/>
              </a:solidFill>
            </a:endParaRPr>
          </a:p>
          <a:p>
            <a:pPr lvl="1"/>
            <a:endParaRPr lang="cs-CZ" dirty="0"/>
          </a:p>
        </p:txBody>
      </p:sp>
      <p:pic>
        <p:nvPicPr>
          <p:cNvPr id="6" name="Přednáška 3 slide 23.wav">
            <a:hlinkClick r:id="" action="ppaction://media"/>
          </p:cNvPr>
          <p:cNvPicPr>
            <a:picLocks noRot="1" noChangeAspect="1"/>
          </p:cNvPicPr>
          <p:nvPr>
            <a:wavAudioFile r:embed="rId1" name="Přednáška 3 slide 2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dirty="0"/>
              <a:t>4) Průtahy a nepřiměřená délka řízení</a:t>
            </a:r>
          </a:p>
        </p:txBody>
      </p:sp>
      <p:sp>
        <p:nvSpPr>
          <p:cNvPr id="5" name="Zástupný symbol pro obsah 4"/>
          <p:cNvSpPr>
            <a:spLocks noGrp="1"/>
          </p:cNvSpPr>
          <p:nvPr>
            <p:ph idx="1"/>
          </p:nvPr>
        </p:nvSpPr>
        <p:spPr/>
        <p:txBody>
          <a:bodyPr/>
          <a:lstStyle/>
          <a:p>
            <a:r>
              <a:rPr lang="cs-CZ" b="1" dirty="0"/>
              <a:t>Definovaný NÚP (§ 13 </a:t>
            </a:r>
            <a:r>
              <a:rPr lang="cs-CZ" b="1" dirty="0" err="1"/>
              <a:t>OdpŠk</a:t>
            </a:r>
            <a:r>
              <a:rPr lang="cs-CZ" b="1" dirty="0"/>
              <a:t>)</a:t>
            </a:r>
          </a:p>
          <a:p>
            <a:pPr lvl="1"/>
            <a:r>
              <a:rPr lang="cs-CZ" i="1" dirty="0">
                <a:solidFill>
                  <a:srgbClr val="0000DC"/>
                </a:solidFill>
              </a:rPr>
              <a:t>Stát odpovídá za škodu způsobenou nesprávným úředním postupem. </a:t>
            </a:r>
            <a:r>
              <a:rPr lang="cs-CZ" b="1" i="1" dirty="0">
                <a:solidFill>
                  <a:srgbClr val="0000DC"/>
                </a:solidFill>
              </a:rPr>
              <a:t>Nesprávným úředním postupem je také porušení povinnosti učinit úkon nebo vydat rozhodnutí v zákonem stanovené lhůtě. Nestanoví-li zákon pro provedení úkonu nebo vydání rozhodnutí žádnou lhůtu, považuje se za nesprávný úřední postup rovněž porušení povinnosti učinit úkon nebo vydat rozhodnutí v přiměřené lhůtě.</a:t>
            </a:r>
          </a:p>
          <a:p>
            <a:pPr lvl="1"/>
            <a:r>
              <a:rPr lang="cs-CZ" dirty="0"/>
              <a:t>(Obdobně také pro ÚSC - § 22 </a:t>
            </a:r>
            <a:r>
              <a:rPr lang="cs-CZ" dirty="0" err="1"/>
              <a:t>OdpŠk</a:t>
            </a:r>
            <a:r>
              <a:rPr lang="cs-CZ" dirty="0"/>
              <a:t>)</a:t>
            </a:r>
          </a:p>
          <a:p>
            <a:pPr lvl="1"/>
            <a:endParaRPr lang="cs-CZ" dirty="0"/>
          </a:p>
          <a:p>
            <a:pPr lvl="1"/>
            <a:r>
              <a:rPr lang="cs-CZ" dirty="0"/>
              <a:t>Konkrétně </a:t>
            </a:r>
            <a:r>
              <a:rPr lang="cs-CZ" b="1" dirty="0"/>
              <a:t>3 definované NÚP</a:t>
            </a:r>
            <a:r>
              <a:rPr lang="cs-CZ" dirty="0"/>
              <a:t>, viz dále…</a:t>
            </a:r>
          </a:p>
        </p:txBody>
      </p:sp>
      <p:pic>
        <p:nvPicPr>
          <p:cNvPr id="6" name="Přednáška 3 slide 24.wav">
            <a:hlinkClick r:id="" action="ppaction://media"/>
          </p:cNvPr>
          <p:cNvPicPr>
            <a:picLocks noRot="1" noChangeAspect="1"/>
          </p:cNvPicPr>
          <p:nvPr>
            <a:wavAudioFile r:embed="rId1" name="Přednáška 3 slide 24.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dirty="0"/>
              <a:t>4) Průtahy a nepřiměřená délka řízení</a:t>
            </a:r>
          </a:p>
        </p:txBody>
      </p:sp>
      <p:sp>
        <p:nvSpPr>
          <p:cNvPr id="5" name="Zástupný symbol pro obsah 4"/>
          <p:cNvSpPr>
            <a:spLocks noGrp="1"/>
          </p:cNvSpPr>
          <p:nvPr>
            <p:ph idx="1"/>
          </p:nvPr>
        </p:nvSpPr>
        <p:spPr/>
        <p:txBody>
          <a:bodyPr/>
          <a:lstStyle/>
          <a:p>
            <a:r>
              <a:rPr lang="cs-CZ" b="1" dirty="0"/>
              <a:t>Definovaný NÚP </a:t>
            </a:r>
            <a:r>
              <a:rPr lang="cs-CZ" dirty="0"/>
              <a:t>= průtahy a nepřiměřená délka řízení</a:t>
            </a:r>
          </a:p>
          <a:p>
            <a:pPr lvl="1"/>
            <a:r>
              <a:rPr lang="cs-CZ" dirty="0"/>
              <a:t>1) porušení povinnosti </a:t>
            </a:r>
            <a:r>
              <a:rPr lang="cs-CZ" b="1" dirty="0"/>
              <a:t>učinit úkon nebo vydat rozhodnutí v zákonem stanovené lhůtě </a:t>
            </a:r>
          </a:p>
          <a:p>
            <a:pPr lvl="1"/>
            <a:r>
              <a:rPr lang="cs-CZ" dirty="0"/>
              <a:t>= porušení konkrétní lhůty </a:t>
            </a:r>
            <a:r>
              <a:rPr lang="cs-CZ" b="1" i="1" dirty="0">
                <a:solidFill>
                  <a:srgbClr val="0000DC"/>
                </a:solidFill>
              </a:rPr>
              <a:t>(= průtahy v řízení)</a:t>
            </a:r>
          </a:p>
          <a:p>
            <a:pPr lvl="1"/>
            <a:endParaRPr lang="cs-CZ" dirty="0"/>
          </a:p>
          <a:p>
            <a:pPr lvl="1"/>
            <a:r>
              <a:rPr lang="cs-CZ" dirty="0"/>
              <a:t>2) porušení povinnosti </a:t>
            </a:r>
            <a:r>
              <a:rPr lang="cs-CZ" b="1" dirty="0"/>
              <a:t>učinit úkon v přiměřené lhůtě</a:t>
            </a:r>
          </a:p>
          <a:p>
            <a:pPr lvl="1"/>
            <a:r>
              <a:rPr lang="cs-CZ" dirty="0"/>
              <a:t>= porušení nestanovené lhůty </a:t>
            </a:r>
            <a:r>
              <a:rPr lang="cs-CZ" b="1" i="1" dirty="0">
                <a:solidFill>
                  <a:srgbClr val="0000DC"/>
                </a:solidFill>
              </a:rPr>
              <a:t>(= průtahy v řízení)</a:t>
            </a:r>
          </a:p>
          <a:p>
            <a:pPr lvl="1"/>
            <a:endParaRPr lang="cs-CZ" dirty="0"/>
          </a:p>
          <a:p>
            <a:pPr lvl="1"/>
            <a:r>
              <a:rPr lang="cs-CZ" dirty="0"/>
              <a:t>3) porušení povinnosti </a:t>
            </a:r>
            <a:r>
              <a:rPr lang="cs-CZ" b="1" dirty="0"/>
              <a:t>vydat rozhodnutí (ve věci) v přiměřené lhůtě</a:t>
            </a:r>
          </a:p>
          <a:p>
            <a:pPr lvl="1"/>
            <a:r>
              <a:rPr lang="cs-CZ" dirty="0">
                <a:solidFill>
                  <a:srgbClr val="0000DC"/>
                </a:solidFill>
              </a:rPr>
              <a:t>= porušení práva na přiměřenou délku řízení jako celku </a:t>
            </a:r>
            <a:r>
              <a:rPr lang="cs-CZ" b="1" i="1" dirty="0">
                <a:solidFill>
                  <a:srgbClr val="0000DC"/>
                </a:solidFill>
              </a:rPr>
              <a:t>(nepřiměřená délka řízení)</a:t>
            </a:r>
          </a:p>
          <a:p>
            <a:pPr marL="1200150" lvl="2" indent="-285750">
              <a:buFont typeface="Wingdings" panose="05000000000000000000" pitchFamily="2" charset="2"/>
              <a:buChar char="Ø"/>
            </a:pPr>
            <a:r>
              <a:rPr lang="cs-CZ" b="1" dirty="0"/>
              <a:t>„Zvýhodněno“ =</a:t>
            </a:r>
            <a:r>
              <a:rPr lang="cs-CZ" dirty="0"/>
              <a:t> vyvratitelná domněnka vzniku újmy + stanovený výpočet zadostiučinění za n. délku řízení </a:t>
            </a:r>
          </a:p>
          <a:p>
            <a:pPr marL="1200150" lvl="2" indent="-285750">
              <a:buFont typeface="Wingdings" panose="05000000000000000000" pitchFamily="2" charset="2"/>
              <a:buChar char="Ø"/>
            </a:pPr>
            <a:r>
              <a:rPr lang="cs-CZ" dirty="0"/>
              <a:t>(Nejvyšší soud, </a:t>
            </a:r>
            <a:r>
              <a:rPr lang="cs-CZ" b="1" dirty="0" err="1"/>
              <a:t>Cpjn</a:t>
            </a:r>
            <a:r>
              <a:rPr lang="cs-CZ" b="1" dirty="0"/>
              <a:t> 206/2010</a:t>
            </a:r>
            <a:r>
              <a:rPr lang="cs-CZ" dirty="0"/>
              <a:t>, viz dále)</a:t>
            </a:r>
          </a:p>
          <a:p>
            <a:pPr lvl="1"/>
            <a:endParaRPr lang="cs-CZ" i="1" dirty="0">
              <a:solidFill>
                <a:srgbClr val="0000DC"/>
              </a:solidFill>
            </a:endParaRPr>
          </a:p>
          <a:p>
            <a:pPr lvl="1"/>
            <a:endParaRPr lang="cs-CZ" dirty="0"/>
          </a:p>
        </p:txBody>
      </p:sp>
      <p:pic>
        <p:nvPicPr>
          <p:cNvPr id="6" name="Přednáška 3 slide 25.wav">
            <a:hlinkClick r:id="" action="ppaction://media"/>
          </p:cNvPr>
          <p:cNvPicPr>
            <a:picLocks noRot="1" noChangeAspect="1"/>
          </p:cNvPicPr>
          <p:nvPr>
            <a:wavAudioFile r:embed="rId1" name="Přednáška 3 slide 2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dirty="0"/>
              <a:t>4) Průtahy a nepřiměřená délka řízení</a:t>
            </a:r>
          </a:p>
        </p:txBody>
      </p:sp>
      <p:sp>
        <p:nvSpPr>
          <p:cNvPr id="5" name="Zástupný symbol pro obsah 4"/>
          <p:cNvSpPr>
            <a:spLocks noGrp="1"/>
          </p:cNvSpPr>
          <p:nvPr>
            <p:ph idx="1"/>
          </p:nvPr>
        </p:nvSpPr>
        <p:spPr/>
        <p:txBody>
          <a:bodyPr/>
          <a:lstStyle/>
          <a:p>
            <a:r>
              <a:rPr lang="cs-CZ" b="1" dirty="0"/>
              <a:t>Odpovědnost za nemajetkovou újmu </a:t>
            </a:r>
            <a:r>
              <a:rPr lang="cs-CZ" dirty="0"/>
              <a:t>(v kontextu)</a:t>
            </a:r>
          </a:p>
          <a:p>
            <a:pPr lvl="1"/>
            <a:r>
              <a:rPr lang="cs-CZ" sz="1600" b="1" i="1" dirty="0">
                <a:solidFill>
                  <a:srgbClr val="0000DC"/>
                </a:solidFill>
              </a:rPr>
              <a:t>Při určování výše přiměřeného zadostiučinění je nutno obecně vycházet z několika faktorů (několika proměnných), které jsou vypočteny </a:t>
            </a:r>
            <a:r>
              <a:rPr lang="cs-CZ" sz="1600" i="1" dirty="0">
                <a:solidFill>
                  <a:srgbClr val="0000DC"/>
                </a:solidFill>
              </a:rPr>
              <a:t>v § 31a odst. 3 zákona a ve vztahu k nimž obecně platí to, co bylo uvedeno v bodech IV stanoviska. Jedná se sice o výčet demonstrativní, avšak zpravidla půjde o hlediska, jejichž zohlednění postačí pro náležité posouzení výše přiměřeného zadostiučinění. Evropský soud ve svých rozhodnutích k podobným okolnostem též přihlíží zejména k faktoru významu řízení pro stěžovatele, chování stěžovatele či složitosti věci.</a:t>
            </a:r>
            <a:br>
              <a:rPr lang="cs-CZ" sz="1600" i="1" dirty="0">
                <a:solidFill>
                  <a:srgbClr val="0000DC"/>
                </a:solidFill>
              </a:rPr>
            </a:br>
            <a:r>
              <a:rPr lang="cs-CZ" sz="1600" b="1" i="1" dirty="0">
                <a:solidFill>
                  <a:srgbClr val="0000DC"/>
                </a:solidFill>
              </a:rPr>
              <a:t>Nemajetkovou újmu </a:t>
            </a:r>
            <a:r>
              <a:rPr lang="cs-CZ" sz="1600" i="1" dirty="0">
                <a:solidFill>
                  <a:srgbClr val="0000DC"/>
                </a:solidFill>
              </a:rPr>
              <a:t>způsobenou nesprávným úředním postupem ve smyslu § 13 odst. 1 věty třetí a § 22 odst. 1 věty třetí zákona </a:t>
            </a:r>
            <a:r>
              <a:rPr lang="cs-CZ" sz="1600" b="1" i="1" dirty="0">
                <a:solidFill>
                  <a:srgbClr val="0000DC"/>
                </a:solidFill>
              </a:rPr>
              <a:t>je třeba tvrdit </a:t>
            </a:r>
            <a:r>
              <a:rPr lang="cs-CZ" sz="1600" i="1" dirty="0">
                <a:solidFill>
                  <a:srgbClr val="0000DC"/>
                </a:solidFill>
              </a:rPr>
              <a:t>a není-li úspěšně popřena anebo nepostačuje-li konstatování porušení práva, přizná se za ni zadostiučinění v penězích.</a:t>
            </a:r>
            <a:br>
              <a:rPr lang="cs-CZ" sz="1600" i="1" dirty="0">
                <a:solidFill>
                  <a:srgbClr val="0000DC"/>
                </a:solidFill>
              </a:rPr>
            </a:br>
            <a:r>
              <a:rPr lang="cs-CZ" sz="1600" b="1" i="1" dirty="0">
                <a:solidFill>
                  <a:srgbClr val="0000DC"/>
                </a:solidFill>
              </a:rPr>
              <a:t>Evropský soud vychází ze silné, ale vyvratitelné domněnky , že nepřiměřená délka řízení znamená pro stěžovatele morální újmu a žádné důkazy v tomto ohledu v zásadě nevyžaduje </a:t>
            </a:r>
            <a:r>
              <a:rPr lang="cs-CZ" sz="1600" i="1" dirty="0">
                <a:solidFill>
                  <a:srgbClr val="0000DC"/>
                </a:solidFill>
              </a:rPr>
              <a:t>(viz </a:t>
            </a:r>
            <a:r>
              <a:rPr lang="cs-CZ" sz="1600" i="1" dirty="0" err="1">
                <a:solidFill>
                  <a:srgbClr val="0000DC"/>
                </a:solidFill>
              </a:rPr>
              <a:t>Apicella</a:t>
            </a:r>
            <a:r>
              <a:rPr lang="cs-CZ" sz="1600" i="1" dirty="0">
                <a:solidFill>
                  <a:srgbClr val="0000DC"/>
                </a:solidFill>
              </a:rPr>
              <a:t>, odst. 93 </a:t>
            </a:r>
            <a:r>
              <a:rPr lang="en-US" sz="1600" dirty="0">
                <a:solidFill>
                  <a:srgbClr val="0000DC"/>
                </a:solidFill>
              </a:rPr>
              <a:t>[</a:t>
            </a:r>
            <a:r>
              <a:rPr lang="pl-PL" sz="1600" dirty="0">
                <a:solidFill>
                  <a:srgbClr val="0000DC"/>
                </a:solidFill>
              </a:rPr>
              <a:t>Apicella proti Itálii ze dne 10. 11. 2004</a:t>
            </a:r>
            <a:r>
              <a:rPr lang="en-US" sz="1600" dirty="0">
                <a:solidFill>
                  <a:srgbClr val="0000DC"/>
                </a:solidFill>
              </a:rPr>
              <a:t>]</a:t>
            </a:r>
            <a:r>
              <a:rPr lang="cs-CZ" sz="1600" i="1" dirty="0">
                <a:solidFill>
                  <a:srgbClr val="0000DC"/>
                </a:solidFill>
              </a:rPr>
              <a:t>, …),</a:t>
            </a:r>
            <a:r>
              <a:rPr lang="cs-CZ" sz="1600" b="1" i="1" dirty="0">
                <a:solidFill>
                  <a:srgbClr val="0000DC"/>
                </a:solidFill>
              </a:rPr>
              <a:t> </a:t>
            </a:r>
            <a:r>
              <a:rPr lang="cs-CZ" sz="1600" i="1" dirty="0">
                <a:solidFill>
                  <a:srgbClr val="0000DC"/>
                </a:solidFill>
              </a:rPr>
              <a:t>neboť újma vzniká samotným porušením práva. </a:t>
            </a:r>
            <a:r>
              <a:rPr lang="cs-CZ" sz="1600" b="1" i="1" dirty="0">
                <a:solidFill>
                  <a:srgbClr val="0000DC"/>
                </a:solidFill>
              </a:rPr>
              <a:t>Evropský soud jen zcela výjimečně nepřiznává zadostiučinění v penězích. V tomto ohledu je tedy na místě přistupovat k případnému zadostiučinění ve formě konstatace porušení práva jen za zcela výjimečných okolností </a:t>
            </a:r>
            <a:r>
              <a:rPr lang="cs-CZ" sz="1600" i="1" dirty="0">
                <a:solidFill>
                  <a:srgbClr val="0000DC"/>
                </a:solidFill>
              </a:rPr>
              <a:t>(např. tehdy, byl-li význam předmětu řízení pro poškozeného nepatrný). </a:t>
            </a:r>
            <a:r>
              <a:rPr lang="cs-CZ" sz="1600" b="1" dirty="0"/>
              <a:t>Nejvyšší soud, </a:t>
            </a:r>
            <a:r>
              <a:rPr lang="cs-CZ" sz="1600" b="1" dirty="0" err="1"/>
              <a:t>Cpjn</a:t>
            </a:r>
            <a:r>
              <a:rPr lang="cs-CZ" sz="1600" b="1" dirty="0"/>
              <a:t> 206/2010</a:t>
            </a:r>
            <a:endParaRPr lang="cs-CZ" dirty="0"/>
          </a:p>
          <a:p>
            <a:pPr marL="324000" lvl="1" indent="0">
              <a:buNone/>
            </a:pPr>
            <a:endParaRPr lang="cs-CZ" dirty="0"/>
          </a:p>
        </p:txBody>
      </p:sp>
      <p:pic>
        <p:nvPicPr>
          <p:cNvPr id="6" name="Přednáška 3 slide 26.wav">
            <a:hlinkClick r:id="" action="ppaction://media"/>
          </p:cNvPr>
          <p:cNvPicPr>
            <a:picLocks noRot="1" noChangeAspect="1"/>
          </p:cNvPicPr>
          <p:nvPr>
            <a:wavAudioFile r:embed="rId1" name="Přednáška 3 slide 26.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p:txBody>
          <a:bodyPr/>
          <a:lstStyle/>
          <a:p>
            <a:r>
              <a:rPr lang="cs-CZ" dirty="0"/>
              <a:t>4) Průtahy a nepřiměřená délka řízení</a:t>
            </a:r>
          </a:p>
        </p:txBody>
      </p:sp>
      <p:sp>
        <p:nvSpPr>
          <p:cNvPr id="5" name="Zástupný symbol pro obsah 4"/>
          <p:cNvSpPr>
            <a:spLocks noGrp="1"/>
          </p:cNvSpPr>
          <p:nvPr>
            <p:ph idx="1"/>
          </p:nvPr>
        </p:nvSpPr>
        <p:spPr/>
        <p:txBody>
          <a:bodyPr/>
          <a:lstStyle/>
          <a:p>
            <a:r>
              <a:rPr lang="cs-CZ" b="1" dirty="0"/>
              <a:t>Odpovědnost za nemajetkovou újmu </a:t>
            </a:r>
            <a:r>
              <a:rPr lang="cs-CZ" dirty="0"/>
              <a:t>(v kontextu)</a:t>
            </a:r>
          </a:p>
          <a:p>
            <a:pPr lvl="1"/>
            <a:r>
              <a:rPr lang="cs-CZ" dirty="0"/>
              <a:t>Zákon č. 82/98 Sb. původně neobsahoval (judikatura podřazovala pod ochranu osobnosti)</a:t>
            </a:r>
          </a:p>
          <a:p>
            <a:pPr lvl="1"/>
            <a:endParaRPr lang="cs-CZ" dirty="0"/>
          </a:p>
          <a:p>
            <a:pPr lvl="1"/>
            <a:r>
              <a:rPr lang="cs-CZ" dirty="0"/>
              <a:t>Odpovědnost zavedena </a:t>
            </a:r>
            <a:r>
              <a:rPr lang="cs-CZ" b="1" dirty="0"/>
              <a:t>až s novelizací z. č. 160/2006 Sb. </a:t>
            </a:r>
            <a:r>
              <a:rPr lang="cs-CZ" dirty="0"/>
              <a:t>(§ 31a </a:t>
            </a:r>
            <a:r>
              <a:rPr lang="cs-CZ" dirty="0" err="1"/>
              <a:t>OdpŠk</a:t>
            </a:r>
            <a:r>
              <a:rPr lang="cs-CZ" dirty="0"/>
              <a:t>)</a:t>
            </a:r>
          </a:p>
          <a:p>
            <a:pPr lvl="1"/>
            <a:r>
              <a:rPr lang="cs-CZ" i="1" dirty="0"/>
              <a:t>(Zejména reflexe k ČR kritické judikatury ESLP k neodškodňování n. délky řízení)</a:t>
            </a:r>
          </a:p>
          <a:p>
            <a:pPr lvl="1"/>
            <a:r>
              <a:rPr lang="cs-CZ" dirty="0"/>
              <a:t>Nezávisle na vzniku škody (tj. je možné samostatné uplatnění i souběh)</a:t>
            </a:r>
          </a:p>
          <a:p>
            <a:pPr lvl="1"/>
            <a:endParaRPr lang="cs-CZ" dirty="0"/>
          </a:p>
          <a:p>
            <a:pPr lvl="1"/>
            <a:r>
              <a:rPr lang="cs-CZ" dirty="0"/>
              <a:t>Upraven </a:t>
            </a:r>
            <a:r>
              <a:rPr lang="cs-CZ" b="1" dirty="0"/>
              <a:t>způsob odčinění </a:t>
            </a:r>
            <a:r>
              <a:rPr lang="cs-CZ" dirty="0"/>
              <a:t>nemajetkové újmy (§ 31a </a:t>
            </a:r>
            <a:r>
              <a:rPr lang="cs-CZ" dirty="0" err="1"/>
              <a:t>odst</a:t>
            </a:r>
            <a:r>
              <a:rPr lang="cs-CZ" dirty="0"/>
              <a:t> 2 </a:t>
            </a:r>
            <a:r>
              <a:rPr lang="cs-CZ" dirty="0" err="1"/>
              <a:t>OdpŠk</a:t>
            </a:r>
            <a:r>
              <a:rPr lang="cs-CZ" dirty="0"/>
              <a:t>)</a:t>
            </a:r>
          </a:p>
          <a:p>
            <a:pPr marL="1257300" lvl="2" indent="-342900">
              <a:buFont typeface="+mj-lt"/>
              <a:buAutoNum type="arabicParenR"/>
            </a:pPr>
            <a:r>
              <a:rPr lang="cs-CZ" b="1" i="1" dirty="0">
                <a:solidFill>
                  <a:srgbClr val="0000DC"/>
                </a:solidFill>
              </a:rPr>
              <a:t>konstatování porušení práva </a:t>
            </a:r>
          </a:p>
          <a:p>
            <a:pPr marL="1257300" lvl="2" indent="-342900">
              <a:buFont typeface="+mj-lt"/>
              <a:buAutoNum type="arabicParenR"/>
            </a:pPr>
            <a:r>
              <a:rPr lang="cs-CZ" i="1" dirty="0">
                <a:solidFill>
                  <a:srgbClr val="0000DC"/>
                </a:solidFill>
              </a:rPr>
              <a:t>pokud nedostatečné, </a:t>
            </a:r>
            <a:r>
              <a:rPr lang="cs-CZ" b="1" i="1" dirty="0">
                <a:solidFill>
                  <a:srgbClr val="0000DC"/>
                </a:solidFill>
              </a:rPr>
              <a:t>nefinanční satisfakce </a:t>
            </a:r>
            <a:r>
              <a:rPr lang="cs-CZ" i="1" dirty="0">
                <a:solidFill>
                  <a:srgbClr val="0000DC"/>
                </a:solidFill>
              </a:rPr>
              <a:t>(typicky omluva)</a:t>
            </a:r>
          </a:p>
          <a:p>
            <a:pPr marL="1257300" lvl="2" indent="-342900">
              <a:buFont typeface="+mj-lt"/>
              <a:buAutoNum type="arabicParenR"/>
            </a:pPr>
            <a:r>
              <a:rPr lang="cs-CZ" i="1" dirty="0">
                <a:solidFill>
                  <a:srgbClr val="0000DC"/>
                </a:solidFill>
              </a:rPr>
              <a:t>pokud nedostatečné, </a:t>
            </a:r>
            <a:r>
              <a:rPr lang="cs-CZ" b="1" i="1" dirty="0">
                <a:solidFill>
                  <a:srgbClr val="0000DC"/>
                </a:solidFill>
              </a:rPr>
              <a:t>finanční satisfakce</a:t>
            </a:r>
          </a:p>
          <a:p>
            <a:pPr lvl="1"/>
            <a:r>
              <a:rPr lang="cs-CZ" dirty="0"/>
              <a:t>Při stanovení výše přiměřeného zadostiučinění se </a:t>
            </a:r>
            <a:r>
              <a:rPr lang="cs-CZ" b="1" dirty="0"/>
              <a:t>přihlédne k závažnosti vzniklé újmy   a k okolnostem, </a:t>
            </a:r>
            <a:r>
              <a:rPr lang="cs-CZ" dirty="0"/>
              <a:t>za nichž k nemajetkové újmě došlo</a:t>
            </a:r>
          </a:p>
        </p:txBody>
      </p:sp>
      <p:pic>
        <p:nvPicPr>
          <p:cNvPr id="6" name="Přednáška 3 slide 27.wav">
            <a:hlinkClick r:id="" action="ppaction://media"/>
          </p:cNvPr>
          <p:cNvPicPr>
            <a:picLocks noRot="1" noChangeAspect="1"/>
          </p:cNvPicPr>
          <p:nvPr>
            <a:wavAudioFile r:embed="rId1" name="Přednáška 3 slide 27.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p:txBody>
          <a:bodyPr/>
          <a:lstStyle/>
          <a:p>
            <a:r>
              <a:rPr lang="cs-CZ" dirty="0"/>
              <a:t>4) Průtahy a nepřiměřená délka řízení</a:t>
            </a:r>
          </a:p>
        </p:txBody>
      </p:sp>
      <p:sp>
        <p:nvSpPr>
          <p:cNvPr id="5" name="Zástupný symbol pro obsah 4"/>
          <p:cNvSpPr>
            <a:spLocks noGrp="1"/>
          </p:cNvSpPr>
          <p:nvPr>
            <p:ph idx="1"/>
          </p:nvPr>
        </p:nvSpPr>
        <p:spPr/>
        <p:txBody>
          <a:bodyPr/>
          <a:lstStyle/>
          <a:p>
            <a:r>
              <a:rPr lang="cs-CZ" b="1" dirty="0"/>
              <a:t>Nemajetková újma </a:t>
            </a:r>
            <a:r>
              <a:rPr lang="cs-CZ" dirty="0"/>
              <a:t>(v kontextu)</a:t>
            </a:r>
          </a:p>
          <a:p>
            <a:pPr lvl="1"/>
            <a:r>
              <a:rPr lang="cs-CZ" dirty="0"/>
              <a:t>V případě průtahů či nepřiměřené délky řízení se dále přihlédne rovněž </a:t>
            </a:r>
            <a:r>
              <a:rPr lang="cs-CZ" b="1" dirty="0"/>
              <a:t>ke konkrétním okolnostem případu, zejména k (§ 31a odst. 3 </a:t>
            </a:r>
            <a:r>
              <a:rPr lang="cs-CZ" b="1" dirty="0" err="1"/>
              <a:t>OdpŠk</a:t>
            </a:r>
            <a:r>
              <a:rPr lang="cs-CZ" b="1" dirty="0"/>
              <a:t>)</a:t>
            </a:r>
            <a:r>
              <a:rPr lang="cs-CZ" dirty="0"/>
              <a:t>:</a:t>
            </a:r>
          </a:p>
          <a:p>
            <a:pPr marL="1257300" lvl="2" indent="-342900">
              <a:buFont typeface="+mj-lt"/>
              <a:buAutoNum type="alphaLcParenR"/>
            </a:pPr>
            <a:r>
              <a:rPr lang="cs-CZ" i="1" dirty="0">
                <a:solidFill>
                  <a:srgbClr val="0000DC"/>
                </a:solidFill>
              </a:rPr>
              <a:t>celkové délce řízení,</a:t>
            </a:r>
          </a:p>
          <a:p>
            <a:pPr marL="1257300" lvl="2" indent="-342900">
              <a:buFont typeface="+mj-lt"/>
              <a:buAutoNum type="alphaLcParenR"/>
            </a:pPr>
            <a:r>
              <a:rPr lang="cs-CZ" i="1" dirty="0">
                <a:solidFill>
                  <a:srgbClr val="0000DC"/>
                </a:solidFill>
              </a:rPr>
              <a:t>složitosti řízení,</a:t>
            </a:r>
          </a:p>
          <a:p>
            <a:pPr marL="1257300" lvl="2" indent="-342900">
              <a:buFont typeface="+mj-lt"/>
              <a:buAutoNum type="alphaLcParenR"/>
            </a:pPr>
            <a:r>
              <a:rPr lang="cs-CZ" i="1" dirty="0">
                <a:solidFill>
                  <a:srgbClr val="0000DC"/>
                </a:solidFill>
              </a:rPr>
              <a:t>jednání poškozeného, kterým přispěl k průtahům v řízení, a k tomu, zda využil dostupných prostředků způsobilých odstranit průtahy v řízení,</a:t>
            </a:r>
          </a:p>
          <a:p>
            <a:pPr marL="1257300" lvl="2" indent="-342900">
              <a:buFont typeface="+mj-lt"/>
              <a:buAutoNum type="alphaLcParenR"/>
            </a:pPr>
            <a:r>
              <a:rPr lang="cs-CZ" i="1" dirty="0">
                <a:solidFill>
                  <a:srgbClr val="0000DC"/>
                </a:solidFill>
              </a:rPr>
              <a:t>postupu orgánů veřejné moci během řízení a</a:t>
            </a:r>
          </a:p>
          <a:p>
            <a:pPr marL="1257300" lvl="2" indent="-342900">
              <a:buFont typeface="+mj-lt"/>
              <a:buAutoNum type="alphaLcParenR"/>
            </a:pPr>
            <a:r>
              <a:rPr lang="cs-CZ" i="1" dirty="0">
                <a:solidFill>
                  <a:srgbClr val="0000DC"/>
                </a:solidFill>
              </a:rPr>
              <a:t>významu předmětu řízení pro poškozeného</a:t>
            </a:r>
          </a:p>
          <a:p>
            <a:pPr marL="324000" lvl="1" indent="0">
              <a:buNone/>
            </a:pPr>
            <a:endParaRPr lang="cs-CZ" dirty="0"/>
          </a:p>
          <a:p>
            <a:pPr lvl="1"/>
            <a:r>
              <a:rPr lang="cs-CZ" dirty="0"/>
              <a:t>U porušení práva na přiměřenou délku řízení dále </a:t>
            </a:r>
            <a:r>
              <a:rPr lang="cs-CZ" b="1" dirty="0"/>
              <a:t>výpočet dle </a:t>
            </a:r>
            <a:r>
              <a:rPr lang="cs-CZ" b="1" dirty="0" err="1"/>
              <a:t>Cpjn</a:t>
            </a:r>
            <a:r>
              <a:rPr lang="cs-CZ" b="1" dirty="0"/>
              <a:t> 206/2010</a:t>
            </a:r>
          </a:p>
          <a:p>
            <a:pPr marL="1200150" lvl="2" indent="-285750">
              <a:buFont typeface="Wingdings" panose="05000000000000000000" pitchFamily="2" charset="2"/>
              <a:buChar char="Ø"/>
            </a:pPr>
            <a:r>
              <a:rPr lang="cs-CZ" dirty="0"/>
              <a:t>Základní částka za </a:t>
            </a:r>
            <a:r>
              <a:rPr lang="cs-CZ" b="1" dirty="0"/>
              <a:t>rok nepřiměřené délky řízení = 15 až 20 tis. korun </a:t>
            </a:r>
            <a:r>
              <a:rPr lang="cs-CZ" dirty="0"/>
              <a:t>(avšak v čase „nevalorizováno“)</a:t>
            </a:r>
          </a:p>
          <a:p>
            <a:pPr marL="1200150" lvl="2" indent="-285750">
              <a:buFont typeface="Wingdings" panose="05000000000000000000" pitchFamily="2" charset="2"/>
              <a:buChar char="Ø"/>
            </a:pPr>
            <a:r>
              <a:rPr lang="cs-CZ" dirty="0"/>
              <a:t>Ale snížení na polovinu u prvních dvou let + </a:t>
            </a:r>
            <a:r>
              <a:rPr lang="cs-CZ" b="1" dirty="0"/>
              <a:t>další modifikace </a:t>
            </a:r>
            <a:r>
              <a:rPr lang="cs-CZ" dirty="0"/>
              <a:t>dle (zejména) hledisek výše</a:t>
            </a:r>
          </a:p>
          <a:p>
            <a:pPr marL="1200150" lvl="2" indent="-285750">
              <a:buFont typeface="Wingdings" panose="05000000000000000000" pitchFamily="2" charset="2"/>
              <a:buChar char="Ø"/>
            </a:pPr>
            <a:r>
              <a:rPr lang="cs-CZ" dirty="0"/>
              <a:t>(Typicky u závažnějšího správního trestání připadá v úvahu vyšší přiměřené zadostiučinění apod.)</a:t>
            </a:r>
          </a:p>
          <a:p>
            <a:pPr marL="1200150" lvl="2" indent="-285750">
              <a:buFont typeface="Wingdings" panose="05000000000000000000" pitchFamily="2" charset="2"/>
              <a:buChar char="Ø"/>
            </a:pPr>
            <a:r>
              <a:rPr lang="cs-CZ" b="1" dirty="0"/>
              <a:t>Ale ne všechna správní řízení </a:t>
            </a:r>
            <a:r>
              <a:rPr lang="cs-CZ" dirty="0"/>
              <a:t>(viz dále)</a:t>
            </a:r>
          </a:p>
          <a:p>
            <a:pPr lvl="1"/>
            <a:endParaRPr lang="cs-CZ" dirty="0"/>
          </a:p>
        </p:txBody>
      </p:sp>
      <p:pic>
        <p:nvPicPr>
          <p:cNvPr id="6" name="Přednáška 3 slide 28.wav">
            <a:hlinkClick r:id="" action="ppaction://media"/>
          </p:cNvPr>
          <p:cNvPicPr>
            <a:picLocks noRot="1" noChangeAspect="1"/>
          </p:cNvPicPr>
          <p:nvPr>
            <a:wavAudioFile r:embed="rId1" name="Přednáška 3 slide 28.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dirty="0"/>
              <a:t>4) Průtahy a nepřiměřená délka řízení</a:t>
            </a:r>
          </a:p>
        </p:txBody>
      </p:sp>
      <p:sp>
        <p:nvSpPr>
          <p:cNvPr id="5" name="Zástupný symbol pro obsah 4"/>
          <p:cNvSpPr>
            <a:spLocks noGrp="1"/>
          </p:cNvSpPr>
          <p:nvPr>
            <p:ph idx="1"/>
          </p:nvPr>
        </p:nvSpPr>
        <p:spPr/>
        <p:txBody>
          <a:bodyPr/>
          <a:lstStyle/>
          <a:p>
            <a:r>
              <a:rPr lang="cs-CZ" dirty="0"/>
              <a:t>Právo na přiměřenou délku řízení </a:t>
            </a:r>
            <a:r>
              <a:rPr lang="cs-CZ" b="1" dirty="0"/>
              <a:t>jen u některých řízení (!)</a:t>
            </a:r>
            <a:endParaRPr lang="cs-CZ" dirty="0"/>
          </a:p>
          <a:p>
            <a:pPr lvl="1"/>
            <a:r>
              <a:rPr lang="cs-CZ" sz="1800" i="1" dirty="0">
                <a:solidFill>
                  <a:srgbClr val="0000DC"/>
                </a:solidFill>
              </a:rPr>
              <a:t>Z judikatury ESLP dovodila právní doktrína následující </a:t>
            </a:r>
            <a:r>
              <a:rPr lang="cs-CZ" sz="1800" b="1" i="1" dirty="0">
                <a:solidFill>
                  <a:srgbClr val="0000DC"/>
                </a:solidFill>
              </a:rPr>
              <a:t>otázky, jejichž zodpovězení je rozhodující pro aplikovatelnost čl. 6 odst. 1 Úmluvy v jeho civilní části </a:t>
            </a:r>
            <a:r>
              <a:rPr lang="cs-CZ" sz="1800" i="1" dirty="0">
                <a:solidFill>
                  <a:srgbClr val="0000DC"/>
                </a:solidFill>
              </a:rPr>
              <a:t>(srov. </a:t>
            </a:r>
            <a:r>
              <a:rPr lang="cs-CZ" sz="1800" i="1" dirty="0" err="1">
                <a:solidFill>
                  <a:srgbClr val="0000DC"/>
                </a:solidFill>
              </a:rPr>
              <a:t>Kmec</a:t>
            </a:r>
            <a:r>
              <a:rPr lang="cs-CZ" sz="1800" i="1" dirty="0">
                <a:solidFill>
                  <a:srgbClr val="0000DC"/>
                </a:solidFill>
              </a:rPr>
              <a:t> a kol. Komentář k Evropské Úmluvě o ochraně lidských práv. C.H. </a:t>
            </a:r>
            <a:r>
              <a:rPr lang="cs-CZ" sz="1800" i="1" dirty="0" err="1">
                <a:solidFill>
                  <a:srgbClr val="0000DC"/>
                </a:solidFill>
              </a:rPr>
              <a:t>Beck</a:t>
            </a:r>
            <a:r>
              <a:rPr lang="cs-CZ" sz="1800" i="1" dirty="0">
                <a:solidFill>
                  <a:srgbClr val="0000DC"/>
                </a:solidFill>
              </a:rPr>
              <a:t>, Praha, 2012, s. 585.): </a:t>
            </a:r>
            <a:r>
              <a:rPr lang="cs-CZ" sz="1800" b="1" i="1" dirty="0">
                <a:solidFill>
                  <a:srgbClr val="0000DC"/>
                </a:solidFill>
              </a:rPr>
              <a:t>1) Jde zde o spor o právo nebo závazek, který je opravdový a vážný a jehož rozhodnutí má přímý vliv na existenci, rozsah nebo způsob výkonu daného práva nebo závazku? 2) Má toto právo nebo závazek svůj základ ve vnitrostátním právu? 3) Je právo nebo závazek, o které se v daném případě jedná, civilní (t </a:t>
            </a:r>
            <a:r>
              <a:rPr lang="cs-CZ" sz="1800" b="1" i="1" dirty="0" err="1">
                <a:solidFill>
                  <a:srgbClr val="0000DC"/>
                </a:solidFill>
              </a:rPr>
              <a:t>j</a:t>
            </a:r>
            <a:r>
              <a:rPr lang="cs-CZ" sz="1800" b="1" i="1" dirty="0">
                <a:solidFill>
                  <a:srgbClr val="0000DC"/>
                </a:solidFill>
              </a:rPr>
              <a:t>. soukromoprávní) povahy?</a:t>
            </a:r>
          </a:p>
          <a:p>
            <a:pPr lvl="1"/>
            <a:r>
              <a:rPr lang="cs-CZ" sz="1800" i="1" dirty="0">
                <a:solidFill>
                  <a:srgbClr val="0000DC"/>
                </a:solidFill>
              </a:rPr>
              <a:t>V případě správního řízení je tudíž nezbytné nejprve zodpovědět uvedené otázky. Při jejich kladném posouzení je nutné dojít k závěru o aplikovatelnosti čl. 6 odst. 1 Úmluvy. Jelikož z tohoto ustanovení vychází rovněž Stanovisko, je nutné v takovém případě veškeré závěry ve Stanovisku vyjádřené aplikovat i na správní řízení, jež čl. 6 odst. 1 Úmluvy podléhají. </a:t>
            </a:r>
            <a:r>
              <a:rPr lang="cs-CZ" sz="1800" b="1" i="1" dirty="0">
                <a:solidFill>
                  <a:srgbClr val="0000DC"/>
                </a:solidFill>
              </a:rPr>
              <a:t>Současně, hovoří-li Stanovisko o správních řízeních, má tím na mysli pouze ta správní řízení, na něž čl. 6 odst. 1 Úmluvy dopadá</a:t>
            </a:r>
            <a:r>
              <a:rPr lang="cs-CZ" sz="1800" i="1" dirty="0">
                <a:solidFill>
                  <a:srgbClr val="0000DC"/>
                </a:solidFill>
              </a:rPr>
              <a:t>. </a:t>
            </a:r>
            <a:r>
              <a:rPr lang="cs-CZ" sz="1800" b="1" dirty="0"/>
              <a:t>Nejvyšší soud, 30 </a:t>
            </a:r>
            <a:r>
              <a:rPr lang="cs-CZ" sz="1800" b="1" dirty="0" err="1"/>
              <a:t>Cdo</a:t>
            </a:r>
            <a:r>
              <a:rPr lang="cs-CZ" sz="1800" b="1" dirty="0"/>
              <a:t> 344/2014 </a:t>
            </a:r>
            <a:endParaRPr lang="cs-CZ" sz="1800" i="1" dirty="0">
              <a:solidFill>
                <a:srgbClr val="0000DC"/>
              </a:solidFill>
            </a:endParaRPr>
          </a:p>
          <a:p>
            <a:pPr lvl="1"/>
            <a:endParaRPr lang="cs-CZ" dirty="0"/>
          </a:p>
        </p:txBody>
      </p:sp>
      <p:pic>
        <p:nvPicPr>
          <p:cNvPr id="6" name="Přednáška 3 slide 29.wav">
            <a:hlinkClick r:id="" action="ppaction://media"/>
          </p:cNvPr>
          <p:cNvPicPr>
            <a:picLocks noRot="1" noChangeAspect="1"/>
          </p:cNvPicPr>
          <p:nvPr>
            <a:wavAudioFile r:embed="rId1" name="Přednáška 3 slide 29.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dirty="0"/>
              <a:t>5) NÚP a nezákonný zásah (NZ)</a:t>
            </a:r>
          </a:p>
        </p:txBody>
      </p:sp>
      <p:sp>
        <p:nvSpPr>
          <p:cNvPr id="5" name="Zástupný symbol pro obsah 4"/>
          <p:cNvSpPr>
            <a:spLocks noGrp="1"/>
          </p:cNvSpPr>
          <p:nvPr>
            <p:ph idx="1"/>
          </p:nvPr>
        </p:nvSpPr>
        <p:spPr/>
        <p:txBody>
          <a:bodyPr/>
          <a:lstStyle/>
          <a:p>
            <a:r>
              <a:rPr lang="cs-CZ" b="1" dirty="0"/>
              <a:t>Vzájemný vztah</a:t>
            </a:r>
          </a:p>
          <a:p>
            <a:pPr lvl="1"/>
            <a:r>
              <a:rPr lang="cs-CZ" dirty="0"/>
              <a:t>V principu </a:t>
            </a:r>
            <a:r>
              <a:rPr lang="cs-CZ" b="1" dirty="0"/>
              <a:t>shodný obsah </a:t>
            </a:r>
            <a:r>
              <a:rPr lang="cs-CZ" dirty="0"/>
              <a:t>ale </a:t>
            </a:r>
            <a:r>
              <a:rPr lang="cs-CZ" b="1" dirty="0"/>
              <a:t>odlišný rozsah </a:t>
            </a:r>
            <a:r>
              <a:rPr lang="cs-CZ" dirty="0"/>
              <a:t>(jiný aplikační kontext)</a:t>
            </a:r>
          </a:p>
          <a:p>
            <a:pPr lvl="1"/>
            <a:r>
              <a:rPr lang="cs-CZ" b="1" i="1" dirty="0">
                <a:solidFill>
                  <a:srgbClr val="0000DC"/>
                </a:solidFill>
              </a:rPr>
              <a:t>NÚP</a:t>
            </a:r>
            <a:r>
              <a:rPr lang="cs-CZ" i="1" dirty="0">
                <a:solidFill>
                  <a:srgbClr val="0000DC"/>
                </a:solidFill>
              </a:rPr>
              <a:t> = forma odpovědnosti (§ 13 + 22 </a:t>
            </a:r>
            <a:r>
              <a:rPr lang="cs-CZ" i="1" dirty="0" err="1">
                <a:solidFill>
                  <a:srgbClr val="0000DC"/>
                </a:solidFill>
              </a:rPr>
              <a:t>OdpŠk</a:t>
            </a:r>
            <a:r>
              <a:rPr lang="cs-CZ" i="1" dirty="0">
                <a:solidFill>
                  <a:srgbClr val="0000DC"/>
                </a:solidFill>
              </a:rPr>
              <a:t>)</a:t>
            </a:r>
          </a:p>
          <a:p>
            <a:pPr lvl="1"/>
            <a:r>
              <a:rPr lang="cs-CZ" b="1" i="1" dirty="0">
                <a:solidFill>
                  <a:srgbClr val="0000DC"/>
                </a:solidFill>
              </a:rPr>
              <a:t>NZ </a:t>
            </a:r>
            <a:r>
              <a:rPr lang="cs-CZ" i="1" dirty="0">
                <a:solidFill>
                  <a:srgbClr val="0000DC"/>
                </a:solidFill>
              </a:rPr>
              <a:t>= forma soudní ochrany (§ 82 a násl. SŘS)</a:t>
            </a:r>
          </a:p>
          <a:p>
            <a:pPr lvl="1"/>
            <a:r>
              <a:rPr lang="cs-CZ" dirty="0"/>
              <a:t>(NÚP obecně širší, jelikož jde za oblast veřejné správy, ale ne bezvýjimečně)</a:t>
            </a:r>
          </a:p>
          <a:p>
            <a:pPr lvl="1"/>
            <a:endParaRPr lang="cs-CZ" b="1" dirty="0"/>
          </a:p>
          <a:p>
            <a:r>
              <a:rPr lang="cs-CZ" b="1" dirty="0"/>
              <a:t>„Propojení“ </a:t>
            </a:r>
            <a:r>
              <a:rPr lang="cs-CZ" dirty="0"/>
              <a:t>= určení (deklarování) NZ podle SŘS</a:t>
            </a:r>
          </a:p>
          <a:p>
            <a:pPr lvl="1"/>
            <a:r>
              <a:rPr lang="cs-CZ" dirty="0"/>
              <a:t>NZ (skončený a nehrozící) </a:t>
            </a:r>
            <a:r>
              <a:rPr lang="cs-CZ" b="1" dirty="0"/>
              <a:t>lze deklarovat (od 2012) </a:t>
            </a:r>
          </a:p>
          <a:p>
            <a:pPr lvl="1"/>
            <a:r>
              <a:rPr lang="cs-CZ" dirty="0"/>
              <a:t>= </a:t>
            </a:r>
            <a:r>
              <a:rPr lang="cs-CZ" b="1" dirty="0"/>
              <a:t>Zlepšení pozice </a:t>
            </a:r>
            <a:r>
              <a:rPr lang="cs-CZ" dirty="0"/>
              <a:t>poškozeného (ač pro uplatnění NÚP není formálně nezbytné) a samo o sobě i jistá forma satisfakce</a:t>
            </a:r>
          </a:p>
          <a:p>
            <a:pPr lvl="2"/>
            <a:endParaRPr lang="cs-CZ" dirty="0"/>
          </a:p>
          <a:p>
            <a:pPr lvl="1"/>
            <a:endParaRPr lang="cs-CZ" dirty="0"/>
          </a:p>
        </p:txBody>
      </p:sp>
    </p:spTree>
    <p:extLst>
      <p:ext uri="{BB962C8B-B14F-4D97-AF65-F5344CB8AC3E}">
        <p14:creationId xmlns:p14="http://schemas.microsoft.com/office/powerpoint/2010/main" val="1281212216"/>
      </p:ext>
    </p:extLst>
  </p:cSld>
  <p:clrMapOvr>
    <a:masterClrMapping/>
  </p:clrMapOvr>
  <p:transition advTm="326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dirty="0"/>
              <a:t>Stručné </a:t>
            </a:r>
            <a:r>
              <a:rPr lang="cs-CZ" b="1" dirty="0"/>
              <a:t>opakování</a:t>
            </a:r>
          </a:p>
          <a:p>
            <a:pPr lvl="1"/>
            <a:r>
              <a:rPr lang="cs-CZ" dirty="0"/>
              <a:t>Zákon č. 82/1998 Sb. – 2 formy </a:t>
            </a:r>
            <a:r>
              <a:rPr lang="cs-CZ" dirty="0" err="1"/>
              <a:t>deliktního</a:t>
            </a:r>
            <a:r>
              <a:rPr lang="cs-CZ" dirty="0"/>
              <a:t> jednání </a:t>
            </a:r>
            <a:r>
              <a:rPr lang="cs-CZ" i="1" dirty="0"/>
              <a:t>(</a:t>
            </a:r>
            <a:r>
              <a:rPr lang="cs-CZ" i="1" dirty="0">
                <a:solidFill>
                  <a:srgbClr val="0000DC"/>
                </a:solidFill>
              </a:rPr>
              <a:t>nezákonné rozhodnutí </a:t>
            </a:r>
            <a:r>
              <a:rPr lang="cs-CZ" i="1" dirty="0"/>
              <a:t>a </a:t>
            </a:r>
            <a:r>
              <a:rPr lang="cs-CZ" i="1" dirty="0">
                <a:solidFill>
                  <a:srgbClr val="0000DC"/>
                </a:solidFill>
              </a:rPr>
              <a:t>NÚP</a:t>
            </a:r>
            <a:r>
              <a:rPr lang="cs-CZ" i="1" dirty="0"/>
              <a:t>)</a:t>
            </a:r>
          </a:p>
          <a:p>
            <a:pPr lvl="1"/>
            <a:r>
              <a:rPr lang="cs-CZ" dirty="0"/>
              <a:t>Vztah = </a:t>
            </a:r>
            <a:r>
              <a:rPr lang="cs-CZ" b="1" dirty="0"/>
              <a:t>priorita rozhodnutí</a:t>
            </a:r>
          </a:p>
          <a:p>
            <a:pPr lvl="1"/>
            <a:endParaRPr lang="cs-CZ" dirty="0"/>
          </a:p>
          <a:p>
            <a:r>
              <a:rPr lang="cs-CZ" b="1" dirty="0"/>
              <a:t>Pojem</a:t>
            </a:r>
            <a:r>
              <a:rPr lang="cs-CZ" dirty="0"/>
              <a:t> NÚP</a:t>
            </a:r>
          </a:p>
          <a:p>
            <a:pPr lvl="1"/>
            <a:r>
              <a:rPr lang="cs-CZ" i="1" dirty="0"/>
              <a:t>Negativně: </a:t>
            </a:r>
            <a:r>
              <a:rPr lang="cs-CZ" b="1" dirty="0"/>
              <a:t>nejde o rozhodnutí </a:t>
            </a:r>
            <a:r>
              <a:rPr lang="cs-CZ" dirty="0"/>
              <a:t>(plyne obecně ze vztahu rozhodnutí a NPÚ)</a:t>
            </a:r>
          </a:p>
          <a:p>
            <a:pPr lvl="1"/>
            <a:r>
              <a:rPr lang="cs-CZ" i="1" dirty="0"/>
              <a:t>Pozitivně:</a:t>
            </a:r>
            <a:r>
              <a:rPr lang="cs-CZ" dirty="0"/>
              <a:t> definovány pouze </a:t>
            </a:r>
            <a:r>
              <a:rPr lang="cs-CZ" b="1" dirty="0"/>
              <a:t>průtahy a nepřiměřená délka řízení </a:t>
            </a:r>
            <a:r>
              <a:rPr lang="cs-CZ" dirty="0"/>
              <a:t>(viz dále)</a:t>
            </a:r>
          </a:p>
          <a:p>
            <a:pPr lvl="1"/>
            <a:endParaRPr lang="cs-CZ" dirty="0"/>
          </a:p>
          <a:p>
            <a:pPr lvl="1"/>
            <a:r>
              <a:rPr lang="cs-CZ" dirty="0"/>
              <a:t>Ve zbytku: tzv. </a:t>
            </a:r>
            <a:r>
              <a:rPr lang="cs-CZ" b="1" dirty="0">
                <a:solidFill>
                  <a:srgbClr val="0000DC"/>
                </a:solidFill>
              </a:rPr>
              <a:t>neurčitý právní pojem</a:t>
            </a:r>
          </a:p>
          <a:p>
            <a:pPr lvl="1"/>
            <a:r>
              <a:rPr lang="cs-CZ" dirty="0"/>
              <a:t>Dle zákona č. 82/1998 Sb. bez dalšího vymezení:</a:t>
            </a:r>
            <a:endParaRPr lang="cs-CZ" i="1" dirty="0"/>
          </a:p>
          <a:p>
            <a:pPr marL="1200150" lvl="2" indent="-285750">
              <a:buFont typeface="Wingdings" panose="05000000000000000000" pitchFamily="2" charset="2"/>
              <a:buChar char="Ø"/>
            </a:pPr>
            <a:r>
              <a:rPr lang="cs-CZ" b="1" dirty="0"/>
              <a:t>§ 13 </a:t>
            </a:r>
            <a:r>
              <a:rPr lang="cs-CZ" dirty="0"/>
              <a:t>věta první </a:t>
            </a:r>
            <a:r>
              <a:rPr lang="cs-CZ" b="1" dirty="0" err="1"/>
              <a:t>OdpŠk</a:t>
            </a:r>
            <a:r>
              <a:rPr lang="cs-CZ" dirty="0"/>
              <a:t>: </a:t>
            </a:r>
            <a:r>
              <a:rPr lang="cs-CZ" i="1" dirty="0">
                <a:solidFill>
                  <a:srgbClr val="0000DC"/>
                </a:solidFill>
              </a:rPr>
              <a:t>Stát odpovídá za škodu způsobenou </a:t>
            </a:r>
            <a:r>
              <a:rPr lang="cs-CZ" b="1" i="1" dirty="0">
                <a:solidFill>
                  <a:srgbClr val="0000DC"/>
                </a:solidFill>
              </a:rPr>
              <a:t>nesprávným úředním postupem</a:t>
            </a:r>
            <a:r>
              <a:rPr lang="cs-CZ" i="1" dirty="0">
                <a:solidFill>
                  <a:srgbClr val="0000DC"/>
                </a:solidFill>
              </a:rPr>
              <a:t>.</a:t>
            </a:r>
          </a:p>
          <a:p>
            <a:pPr marL="1200150" lvl="2" indent="-285750">
              <a:buFont typeface="Wingdings" panose="05000000000000000000" pitchFamily="2" charset="2"/>
              <a:buChar char="Ø"/>
            </a:pPr>
            <a:r>
              <a:rPr lang="cs-CZ" b="1" dirty="0"/>
              <a:t>§ 22 </a:t>
            </a:r>
            <a:r>
              <a:rPr lang="cs-CZ" dirty="0"/>
              <a:t>věta první </a:t>
            </a:r>
            <a:r>
              <a:rPr lang="cs-CZ" b="1" dirty="0" err="1"/>
              <a:t>OdpŠk</a:t>
            </a:r>
            <a:r>
              <a:rPr lang="cs-CZ" dirty="0"/>
              <a:t>: </a:t>
            </a:r>
            <a:r>
              <a:rPr lang="cs-CZ" i="1" dirty="0">
                <a:solidFill>
                  <a:srgbClr val="0000DC"/>
                </a:solidFill>
              </a:rPr>
              <a:t>Územní celky v samostatné působnosti odpovídají za škodu způsobenou </a:t>
            </a:r>
            <a:r>
              <a:rPr lang="cs-CZ" b="1" i="1" dirty="0">
                <a:solidFill>
                  <a:srgbClr val="0000DC"/>
                </a:solidFill>
              </a:rPr>
              <a:t>nesprávným úředním postupem</a:t>
            </a:r>
            <a:r>
              <a:rPr lang="cs-CZ" i="1" dirty="0">
                <a:solidFill>
                  <a:srgbClr val="0000DC"/>
                </a:solidFill>
              </a:rPr>
              <a:t>.</a:t>
            </a:r>
          </a:p>
          <a:p>
            <a:pPr lvl="1"/>
            <a:endParaRPr lang="cs-CZ" dirty="0"/>
          </a:p>
        </p:txBody>
      </p:sp>
      <p:pic>
        <p:nvPicPr>
          <p:cNvPr id="7" name="Přednáška 3 slide 4.wav">
            <a:hlinkClick r:id="" action="ppaction://media"/>
          </p:cNvPr>
          <p:cNvPicPr>
            <a:picLocks noRot="1" noChangeAspect="1"/>
          </p:cNvPicPr>
          <p:nvPr>
            <a:wavAudioFile r:embed="rId1" name="Přednáška 3 slide 4.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p:txBody>
          <a:bodyPr/>
          <a:lstStyle/>
          <a:p>
            <a:r>
              <a:rPr lang="cs-CZ" dirty="0"/>
              <a:t>5) NÚP a nezákonný zásah (NZ)</a:t>
            </a:r>
          </a:p>
        </p:txBody>
      </p:sp>
      <p:sp>
        <p:nvSpPr>
          <p:cNvPr id="5" name="Zástupný symbol pro obsah 4"/>
          <p:cNvSpPr>
            <a:spLocks noGrp="1"/>
          </p:cNvSpPr>
          <p:nvPr>
            <p:ph idx="1"/>
          </p:nvPr>
        </p:nvSpPr>
        <p:spPr/>
        <p:txBody>
          <a:bodyPr/>
          <a:lstStyle/>
          <a:p>
            <a:r>
              <a:rPr lang="cs-CZ" b="1" dirty="0"/>
              <a:t>Určení NZ</a:t>
            </a:r>
          </a:p>
          <a:p>
            <a:pPr lvl="1"/>
            <a:r>
              <a:rPr lang="cs-CZ" dirty="0"/>
              <a:t>§ 82 SŘS: </a:t>
            </a:r>
          </a:p>
          <a:p>
            <a:pPr lvl="2"/>
            <a:r>
              <a:rPr lang="cs-CZ" b="1" i="1" dirty="0">
                <a:solidFill>
                  <a:srgbClr val="0000DC"/>
                </a:solidFill>
              </a:rPr>
              <a:t>Každý, kdo tvrdí, že byl přímo zkrácen na svých právech nezákonným zásahem, pokynem nebo donucením (dále jen "zásah") správního orgánu</a:t>
            </a:r>
            <a:r>
              <a:rPr lang="cs-CZ" i="1" dirty="0">
                <a:solidFill>
                  <a:srgbClr val="0000DC"/>
                </a:solidFill>
              </a:rPr>
              <a:t>, který není rozhodnutím, a byl zaměřen přímo proti němu nebo v jeho důsledku bylo proti němu přímo zasaženo, </a:t>
            </a:r>
            <a:r>
              <a:rPr lang="cs-CZ" b="1" i="1" dirty="0">
                <a:solidFill>
                  <a:srgbClr val="0000DC"/>
                </a:solidFill>
              </a:rPr>
              <a:t>může se žalobou u soudu domáhat ochrany proti němu nebo určení toho, že zásah byl nezákonný.</a:t>
            </a:r>
          </a:p>
          <a:p>
            <a:pPr lvl="1"/>
            <a:r>
              <a:rPr lang="cs-CZ" dirty="0"/>
              <a:t>§ 87 odst. 2 SŘS: </a:t>
            </a:r>
          </a:p>
          <a:p>
            <a:pPr lvl="2"/>
            <a:r>
              <a:rPr lang="cs-CZ" b="1" i="1" dirty="0">
                <a:solidFill>
                  <a:srgbClr val="0000DC"/>
                </a:solidFill>
              </a:rPr>
              <a:t>Soud rozsudkem určí, že provedený zásah byl nezákonný</a:t>
            </a:r>
            <a:r>
              <a:rPr lang="cs-CZ" i="1" dirty="0">
                <a:solidFill>
                  <a:srgbClr val="0000DC"/>
                </a:solidFill>
              </a:rPr>
              <a:t>, a trvá-li takový zásah nebo jeho důsledky anebo hrozí-li jeho opakování, zakáže správnímu orgánu, aby v porušování žalobcova práva pokračoval, a přikáže, aby, je-li to možné, obnovil stav před zásahem. Šlo-li o zásah ozbrojených sil, veřejného ozbrojeného sboru, ozbrojeného bezpečnostního sboru nebo jiného obdobného sboru, uloží soud tento zákaz nebo příkaz správnímu orgánu nebo obci, která takový sbor řídí nebo které je takový sbor podřízen.</a:t>
            </a:r>
          </a:p>
          <a:p>
            <a:pPr lvl="2"/>
            <a:endParaRPr lang="cs-CZ" dirty="0"/>
          </a:p>
          <a:p>
            <a:pPr lvl="1"/>
            <a:r>
              <a:rPr lang="cs-CZ" dirty="0"/>
              <a:t>(Podrobněji v následujícím tématu…)</a:t>
            </a:r>
          </a:p>
          <a:p>
            <a:pPr lvl="1"/>
            <a:endParaRPr lang="cs-CZ" dirty="0"/>
          </a:p>
        </p:txBody>
      </p:sp>
    </p:spTree>
  </p:cSld>
  <p:clrMapOvr>
    <a:masterClrMapping/>
  </p:clrMapOvr>
  <p:transition advTm="326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p:txBody>
          <a:bodyPr/>
          <a:lstStyle/>
          <a:p>
            <a:r>
              <a:rPr lang="pl-PL" dirty="0"/>
              <a:t>Odpovědnost za nesprávný úřední postup</a:t>
            </a:r>
            <a:endParaRPr lang="cs-CZ" dirty="0"/>
          </a:p>
        </p:txBody>
      </p:sp>
      <p:sp>
        <p:nvSpPr>
          <p:cNvPr id="5" name="Zástupný symbol pro obsah 4"/>
          <p:cNvSpPr>
            <a:spLocks noGrp="1"/>
          </p:cNvSpPr>
          <p:nvPr>
            <p:ph idx="1"/>
          </p:nvPr>
        </p:nvSpPr>
        <p:spPr/>
        <p:txBody>
          <a:bodyPr/>
          <a:lstStyle/>
          <a:p>
            <a:pPr>
              <a:buNone/>
            </a:pPr>
            <a:endParaRPr lang="cs-CZ" b="1" dirty="0"/>
          </a:p>
          <a:p>
            <a:pPr>
              <a:buNone/>
            </a:pPr>
            <a:endParaRPr lang="cs-CZ" b="1" dirty="0"/>
          </a:p>
          <a:p>
            <a:r>
              <a:rPr lang="cs-CZ" b="1" dirty="0"/>
              <a:t>Děkuji za pozornost</a:t>
            </a:r>
          </a:p>
          <a:p>
            <a:pPr lvl="1"/>
            <a:endParaRPr lang="cs-CZ" b="1" dirty="0">
              <a:solidFill>
                <a:srgbClr val="0000DC"/>
              </a:solidFill>
            </a:endParaRPr>
          </a:p>
          <a:p>
            <a:r>
              <a:rPr lang="cs-CZ" i="1" dirty="0"/>
              <a:t>Pro případné dotazy:</a:t>
            </a:r>
          </a:p>
          <a:p>
            <a:pPr lvl="1"/>
            <a:r>
              <a:rPr lang="cs-CZ" i="1" dirty="0">
                <a:solidFill>
                  <a:srgbClr val="0000DC"/>
                </a:solidFill>
              </a:rPr>
              <a:t>V průběhu přednášek</a:t>
            </a:r>
          </a:p>
          <a:p>
            <a:pPr lvl="1"/>
            <a:r>
              <a:rPr lang="cs-CZ" i="1" dirty="0">
                <a:solidFill>
                  <a:srgbClr val="0000DC"/>
                </a:solidFill>
              </a:rPr>
              <a:t>E-mail či diskusní fórum předmětu</a:t>
            </a:r>
            <a:endParaRPr lang="cs-CZ" b="1" i="1" dirty="0"/>
          </a:p>
        </p:txBody>
      </p:sp>
    </p:spTree>
  </p:cSld>
  <p:clrMapOvr>
    <a:masterClrMapping/>
  </p:clrMapOvr>
  <p:transition advTm="326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dirty="0"/>
              <a:t>Obecná </a:t>
            </a:r>
            <a:r>
              <a:rPr lang="cs-CZ" b="1" dirty="0"/>
              <a:t>charakteristika</a:t>
            </a:r>
            <a:r>
              <a:rPr lang="cs-CZ" dirty="0"/>
              <a:t>:</a:t>
            </a:r>
          </a:p>
          <a:p>
            <a:pPr lvl="1"/>
            <a:r>
              <a:rPr lang="cs-CZ" dirty="0"/>
              <a:t>(Stále se uplatňují </a:t>
            </a:r>
            <a:r>
              <a:rPr lang="cs-CZ" b="1" dirty="0"/>
              <a:t>předpoklady a specifika odpovědnosti </a:t>
            </a:r>
            <a:r>
              <a:rPr lang="cs-CZ" dirty="0"/>
              <a:t>za škodu při výkonu      veřejné moci = musí existovat škoda a příčinná souvislosti)</a:t>
            </a:r>
          </a:p>
          <a:p>
            <a:pPr lvl="1"/>
            <a:endParaRPr lang="cs-CZ" dirty="0"/>
          </a:p>
          <a:p>
            <a:pPr lvl="1"/>
            <a:r>
              <a:rPr lang="cs-CZ" b="1" dirty="0"/>
              <a:t>Základní „vlastnosti“ NÚP:</a:t>
            </a:r>
          </a:p>
          <a:p>
            <a:pPr lvl="2"/>
            <a:r>
              <a:rPr lang="cs-CZ" i="1" dirty="0">
                <a:solidFill>
                  <a:srgbClr val="0000DC"/>
                </a:solidFill>
              </a:rPr>
              <a:t>1/ Nikoli výhradně „úřední“ povaha</a:t>
            </a:r>
          </a:p>
          <a:p>
            <a:pPr lvl="2"/>
            <a:r>
              <a:rPr lang="cs-CZ" i="1" dirty="0">
                <a:solidFill>
                  <a:srgbClr val="0000DC"/>
                </a:solidFill>
              </a:rPr>
              <a:t>2/ Formalizovaný i neformalizovaný</a:t>
            </a:r>
          </a:p>
          <a:p>
            <a:pPr lvl="2"/>
            <a:r>
              <a:rPr lang="cs-CZ" i="1" dirty="0">
                <a:solidFill>
                  <a:srgbClr val="0000DC"/>
                </a:solidFill>
              </a:rPr>
              <a:t>3/ Vadnost postupu</a:t>
            </a:r>
          </a:p>
          <a:p>
            <a:pPr lvl="2"/>
            <a:r>
              <a:rPr lang="cs-CZ" i="1" dirty="0">
                <a:solidFill>
                  <a:srgbClr val="0000DC"/>
                </a:solidFill>
              </a:rPr>
              <a:t>4/ Obsahová neurčitost</a:t>
            </a:r>
          </a:p>
          <a:p>
            <a:pPr lvl="2"/>
            <a:r>
              <a:rPr lang="cs-CZ" i="1" dirty="0">
                <a:solidFill>
                  <a:srgbClr val="0000DC"/>
                </a:solidFill>
              </a:rPr>
              <a:t>5/ Otázka odškodňovacího řízení</a:t>
            </a:r>
          </a:p>
        </p:txBody>
      </p:sp>
      <p:pic>
        <p:nvPicPr>
          <p:cNvPr id="6" name="Přednáška 3 slide 5.wav">
            <a:hlinkClick r:id="" action="ppaction://media"/>
          </p:cNvPr>
          <p:cNvPicPr>
            <a:picLocks noRot="1" noChangeAspect="1"/>
          </p:cNvPicPr>
          <p:nvPr>
            <a:wavAudioFile r:embed="rId1" name="Přednáška 3 slide 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1/ Nikoli výhradně „úřední“ povaha</a:t>
            </a:r>
            <a:endParaRPr lang="cs-CZ" b="1" dirty="0"/>
          </a:p>
          <a:p>
            <a:pPr lvl="1"/>
            <a:r>
              <a:rPr lang="cs-CZ" dirty="0"/>
              <a:t>Stále návaznost na výkon veřejné moci</a:t>
            </a:r>
          </a:p>
          <a:p>
            <a:pPr lvl="1"/>
            <a:r>
              <a:rPr lang="cs-CZ" dirty="0"/>
              <a:t>Ovšem </a:t>
            </a:r>
            <a:r>
              <a:rPr lang="cs-CZ" b="1" dirty="0"/>
              <a:t>i „neúřední“ výkon (např. zákroky příslušníků bezpečnostních sborů)</a:t>
            </a:r>
          </a:p>
          <a:p>
            <a:pPr marL="324000" lvl="1" indent="0">
              <a:buNone/>
            </a:pPr>
            <a:endParaRPr lang="cs-CZ" dirty="0"/>
          </a:p>
          <a:p>
            <a:pPr lvl="1"/>
            <a:r>
              <a:rPr lang="cs-CZ" dirty="0"/>
              <a:t>Přesněji spíše </a:t>
            </a:r>
            <a:r>
              <a:rPr lang="cs-CZ" b="1" i="1" dirty="0">
                <a:solidFill>
                  <a:srgbClr val="0000DC"/>
                </a:solidFill>
              </a:rPr>
              <a:t>nesprávný postup (při výkonu veřejné moci)</a:t>
            </a:r>
          </a:p>
          <a:p>
            <a:pPr lvl="1"/>
            <a:r>
              <a:rPr lang="cs-CZ" dirty="0"/>
              <a:t>(Či po vzoru judikatury </a:t>
            </a:r>
            <a:r>
              <a:rPr lang="cs-CZ" i="1" dirty="0"/>
              <a:t>nesprávný postup při výkonu pravomoci</a:t>
            </a:r>
            <a:r>
              <a:rPr lang="cs-CZ" dirty="0"/>
              <a:t>)</a:t>
            </a:r>
          </a:p>
          <a:p>
            <a:pPr lvl="1"/>
            <a:endParaRPr lang="cs-CZ" dirty="0"/>
          </a:p>
          <a:p>
            <a:pPr lvl="1"/>
            <a:endParaRPr lang="cs-CZ" dirty="0"/>
          </a:p>
          <a:p>
            <a:pPr lvl="1"/>
            <a:endParaRPr lang="cs-CZ" dirty="0"/>
          </a:p>
          <a:p>
            <a:pPr lvl="1"/>
            <a:endParaRPr lang="cs-CZ" dirty="0"/>
          </a:p>
          <a:p>
            <a:pPr lvl="1"/>
            <a:endParaRPr lang="cs-CZ" i="1" dirty="0">
              <a:solidFill>
                <a:srgbClr val="0000DC"/>
              </a:solidFill>
            </a:endParaRPr>
          </a:p>
          <a:p>
            <a:pPr lvl="1"/>
            <a:endParaRPr lang="cs-CZ" dirty="0"/>
          </a:p>
        </p:txBody>
      </p:sp>
      <p:pic>
        <p:nvPicPr>
          <p:cNvPr id="6" name="Přednáška 3 slide 6.wav">
            <a:hlinkClick r:id="" action="ppaction://media"/>
          </p:cNvPr>
          <p:cNvPicPr>
            <a:picLocks noRot="1" noChangeAspect="1"/>
          </p:cNvPicPr>
          <p:nvPr>
            <a:wavAudioFile r:embed="rId1" name="Přednáška 3 slide 6.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2/ Formalizovaný i neformalizovaný</a:t>
            </a:r>
          </a:p>
          <a:p>
            <a:pPr lvl="1"/>
            <a:r>
              <a:rPr lang="cs-CZ" dirty="0"/>
              <a:t>NPÚ není „postupem“ ve smyslu správního řádu (srov. § 1 odst. 1 SŘ)</a:t>
            </a:r>
          </a:p>
          <a:p>
            <a:pPr lvl="1"/>
            <a:endParaRPr lang="cs-CZ" b="1" dirty="0">
              <a:solidFill>
                <a:srgbClr val="0000DC"/>
              </a:solidFill>
            </a:endParaRPr>
          </a:p>
          <a:p>
            <a:pPr lvl="1"/>
            <a:r>
              <a:rPr lang="cs-CZ" dirty="0">
                <a:solidFill>
                  <a:srgbClr val="0000DC"/>
                </a:solidFill>
              </a:rPr>
              <a:t>Víceméně </a:t>
            </a:r>
            <a:r>
              <a:rPr lang="cs-CZ" b="1" dirty="0">
                <a:solidFill>
                  <a:srgbClr val="0000DC"/>
                </a:solidFill>
              </a:rPr>
              <a:t>jakákoli </a:t>
            </a:r>
            <a:r>
              <a:rPr lang="cs-CZ" dirty="0">
                <a:solidFill>
                  <a:srgbClr val="0000DC"/>
                </a:solidFill>
              </a:rPr>
              <a:t>(právně nedovolená, je-li odlišná od rozhodnutí) </a:t>
            </a:r>
            <a:r>
              <a:rPr lang="cs-CZ" b="1" dirty="0">
                <a:solidFill>
                  <a:srgbClr val="0000DC"/>
                </a:solidFill>
              </a:rPr>
              <a:t>činnost </a:t>
            </a:r>
            <a:r>
              <a:rPr lang="cs-CZ" dirty="0">
                <a:solidFill>
                  <a:srgbClr val="0000DC"/>
                </a:solidFill>
              </a:rPr>
              <a:t>ale</a:t>
            </a:r>
            <a:r>
              <a:rPr lang="cs-CZ" b="1" dirty="0">
                <a:solidFill>
                  <a:srgbClr val="0000DC"/>
                </a:solidFill>
              </a:rPr>
              <a:t> i nečinnost </a:t>
            </a:r>
            <a:r>
              <a:rPr lang="cs-CZ" dirty="0">
                <a:solidFill>
                  <a:srgbClr val="0000DC"/>
                </a:solidFill>
              </a:rPr>
              <a:t>(je-li povinnost činnosti)</a:t>
            </a:r>
          </a:p>
          <a:p>
            <a:pPr lvl="1"/>
            <a:endParaRPr lang="cs-CZ" dirty="0"/>
          </a:p>
          <a:p>
            <a:pPr lvl="1"/>
            <a:r>
              <a:rPr lang="cs-CZ" dirty="0"/>
              <a:t>V úvahu proto připadá…</a:t>
            </a:r>
          </a:p>
          <a:p>
            <a:pPr marL="1200150" lvl="2" indent="-285750">
              <a:buFont typeface="Wingdings" panose="05000000000000000000" pitchFamily="2" charset="2"/>
              <a:buChar char="Ø"/>
            </a:pPr>
            <a:r>
              <a:rPr lang="cs-CZ" i="1" dirty="0">
                <a:solidFill>
                  <a:srgbClr val="0000DC"/>
                </a:solidFill>
              </a:rPr>
              <a:t>Formalizovaný NÚP</a:t>
            </a:r>
            <a:r>
              <a:rPr lang="cs-CZ" i="1" dirty="0"/>
              <a:t> </a:t>
            </a:r>
            <a:r>
              <a:rPr lang="cs-CZ" dirty="0"/>
              <a:t>(písemný úkon, avšak nikoli rozhodnutí)</a:t>
            </a:r>
          </a:p>
          <a:p>
            <a:pPr marL="1200150" lvl="2" indent="-285750">
              <a:buFont typeface="Wingdings" panose="05000000000000000000" pitchFamily="2" charset="2"/>
              <a:buChar char="Ø"/>
            </a:pPr>
            <a:r>
              <a:rPr lang="cs-CZ" i="1" dirty="0">
                <a:solidFill>
                  <a:srgbClr val="0000DC"/>
                </a:solidFill>
              </a:rPr>
              <a:t>Neformalizovaný</a:t>
            </a:r>
            <a:r>
              <a:rPr lang="cs-CZ" i="1" dirty="0"/>
              <a:t> </a:t>
            </a:r>
            <a:r>
              <a:rPr lang="cs-CZ" i="1" dirty="0">
                <a:solidFill>
                  <a:srgbClr val="0000DC"/>
                </a:solidFill>
              </a:rPr>
              <a:t>NÚP </a:t>
            </a:r>
            <a:r>
              <a:rPr lang="cs-CZ" dirty="0"/>
              <a:t>(typicky faktické úkony správních orgánů – zejména tzv. bezprostřední zákroky)</a:t>
            </a:r>
          </a:p>
          <a:p>
            <a:pPr lvl="1"/>
            <a:endParaRPr lang="cs-CZ" dirty="0"/>
          </a:p>
          <a:p>
            <a:pPr lvl="1"/>
            <a:endParaRPr lang="cs-CZ" dirty="0"/>
          </a:p>
        </p:txBody>
      </p:sp>
      <p:pic>
        <p:nvPicPr>
          <p:cNvPr id="6" name="Přednáška 3 slide 7.wav">
            <a:hlinkClick r:id="" action="ppaction://media"/>
          </p:cNvPr>
          <p:cNvPicPr>
            <a:picLocks noRot="1" noChangeAspect="1"/>
          </p:cNvPicPr>
          <p:nvPr>
            <a:wavAudioFile r:embed="rId1" name="Přednáška 3 slide 7.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2/ Formalizovaný i neformalizovaný</a:t>
            </a:r>
          </a:p>
          <a:p>
            <a:pPr lvl="1"/>
            <a:r>
              <a:rPr lang="cs-CZ" i="1" dirty="0">
                <a:solidFill>
                  <a:srgbClr val="0000DC"/>
                </a:solidFill>
              </a:rPr>
              <a:t>Zákon č. 58/1969 Sb. bližší definici nesprávného úředního postupu nepodává, </a:t>
            </a:r>
            <a:r>
              <a:rPr lang="cs-CZ" b="1" i="1" dirty="0">
                <a:solidFill>
                  <a:srgbClr val="0000DC"/>
                </a:solidFill>
              </a:rPr>
              <a:t>z obsahu tohoto pojmu i z výkladu zákona však vyplývá, že podle konkrétních okolností může jít o jakoukoli činnost spojenou s výkonem pravomocí státního orgánu, dojde-li při ní nebo v jejím důsledku k porušení pravidel předepsaných právními normami pro počínání státního orgánu nebo k porušení pořádku určeného povahou a funkcí postupu</a:t>
            </a:r>
            <a:r>
              <a:rPr lang="cs-CZ" i="1" dirty="0">
                <a:solidFill>
                  <a:srgbClr val="0000DC"/>
                </a:solidFill>
              </a:rPr>
              <a:t>. </a:t>
            </a:r>
          </a:p>
          <a:p>
            <a:pPr lvl="1"/>
            <a:r>
              <a:rPr lang="cs-CZ" i="1" dirty="0">
                <a:solidFill>
                  <a:srgbClr val="0000DC"/>
                </a:solidFill>
              </a:rPr>
              <a:t>Může se jednat </a:t>
            </a:r>
            <a:r>
              <a:rPr lang="cs-CZ" b="1" i="1" dirty="0">
                <a:solidFill>
                  <a:srgbClr val="0000DC"/>
                </a:solidFill>
              </a:rPr>
              <a:t>o přímé porušení povinnosti</a:t>
            </a:r>
            <a:r>
              <a:rPr lang="cs-CZ" i="1" dirty="0">
                <a:solidFill>
                  <a:srgbClr val="0000DC"/>
                </a:solidFill>
              </a:rPr>
              <a:t> vyplývající státnímu orgánu z právního předpisu stejně jako </a:t>
            </a:r>
            <a:r>
              <a:rPr lang="cs-CZ" b="1" i="1" dirty="0">
                <a:solidFill>
                  <a:srgbClr val="0000DC"/>
                </a:solidFill>
              </a:rPr>
              <a:t>o nevyužití zákonem daných prostředků či postupů (nečinnost) tam, kde pro jejich užití byly dány podmínky</a:t>
            </a:r>
            <a:r>
              <a:rPr lang="cs-CZ" i="1" dirty="0">
                <a:solidFill>
                  <a:srgbClr val="0000DC"/>
                </a:solidFill>
              </a:rPr>
              <a:t>. </a:t>
            </a:r>
            <a:r>
              <a:rPr lang="cs-CZ" b="1" dirty="0"/>
              <a:t>Nejvyšší soud, 25 </a:t>
            </a:r>
            <a:r>
              <a:rPr lang="cs-CZ" b="1" dirty="0" err="1"/>
              <a:t>Cdo</a:t>
            </a:r>
            <a:r>
              <a:rPr lang="cs-CZ" b="1" dirty="0"/>
              <a:t> 322/2004</a:t>
            </a:r>
            <a:endParaRPr lang="cs-CZ" i="1" dirty="0">
              <a:solidFill>
                <a:srgbClr val="0000DC"/>
              </a:solidFill>
            </a:endParaRPr>
          </a:p>
          <a:p>
            <a:pPr lvl="1"/>
            <a:endParaRPr lang="cs-CZ" dirty="0"/>
          </a:p>
          <a:p>
            <a:pPr lvl="1"/>
            <a:r>
              <a:rPr lang="cs-CZ" i="1" dirty="0"/>
              <a:t>Pozn.: Závěr lze analogicky uplatnit pro pozdější zákon č. 82/1998 Sb.</a:t>
            </a:r>
            <a:endParaRPr lang="cs-CZ" i="1" dirty="0">
              <a:solidFill>
                <a:srgbClr val="0000DC"/>
              </a:solidFill>
            </a:endParaRPr>
          </a:p>
          <a:p>
            <a:pPr lvl="1"/>
            <a:endParaRPr lang="cs-CZ" dirty="0"/>
          </a:p>
        </p:txBody>
      </p:sp>
      <p:pic>
        <p:nvPicPr>
          <p:cNvPr id="6" name="Přednáška 3 slide 8.wav">
            <a:hlinkClick r:id="" action="ppaction://media"/>
          </p:cNvPr>
          <p:cNvPicPr>
            <a:picLocks noRot="1" noChangeAspect="1"/>
          </p:cNvPicPr>
          <p:nvPr>
            <a:wavAudioFile r:embed="rId1" name="Přednáška 3 slide 8.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3/ Vadnost</a:t>
            </a:r>
          </a:p>
          <a:p>
            <a:pPr lvl="1"/>
            <a:r>
              <a:rPr lang="cs-CZ" dirty="0"/>
              <a:t>Nikoli „nesprávnost“ ve smyslu SŘ (srov. § 82 odst. 2, § 70 apod. SŘ)</a:t>
            </a:r>
          </a:p>
          <a:p>
            <a:pPr lvl="1"/>
            <a:r>
              <a:rPr lang="cs-CZ" dirty="0"/>
              <a:t>(</a:t>
            </a:r>
            <a:r>
              <a:rPr lang="cs-CZ" dirty="0">
                <a:solidFill>
                  <a:srgbClr val="0000DC"/>
                </a:solidFill>
              </a:rPr>
              <a:t>Lépe </a:t>
            </a:r>
            <a:r>
              <a:rPr lang="cs-CZ" b="1" dirty="0">
                <a:solidFill>
                  <a:srgbClr val="0000DC"/>
                </a:solidFill>
              </a:rPr>
              <a:t>„vadnost“ </a:t>
            </a:r>
            <a:r>
              <a:rPr lang="cs-CZ" dirty="0">
                <a:solidFill>
                  <a:srgbClr val="0000DC"/>
                </a:solidFill>
              </a:rPr>
              <a:t>úředního postupu…</a:t>
            </a:r>
            <a:r>
              <a:rPr lang="cs-CZ" dirty="0"/>
              <a:t>)</a:t>
            </a:r>
          </a:p>
          <a:p>
            <a:pPr lvl="1"/>
            <a:endParaRPr lang="cs-CZ" dirty="0"/>
          </a:p>
          <a:p>
            <a:pPr lvl="1"/>
            <a:r>
              <a:rPr lang="cs-CZ" b="1" dirty="0"/>
              <a:t>Rozpor s pravidly </a:t>
            </a:r>
            <a:r>
              <a:rPr lang="cs-CZ" dirty="0"/>
              <a:t>pro „správný postup“</a:t>
            </a:r>
          </a:p>
          <a:p>
            <a:pPr marL="1200150" lvl="2" indent="-285750">
              <a:buFont typeface="Wingdings" panose="05000000000000000000" pitchFamily="2" charset="2"/>
              <a:buChar char="Ø"/>
            </a:pPr>
            <a:r>
              <a:rPr lang="cs-CZ" i="1" dirty="0">
                <a:solidFill>
                  <a:srgbClr val="0000DC"/>
                </a:solidFill>
              </a:rPr>
              <a:t>Ústavní pořádek</a:t>
            </a:r>
          </a:p>
          <a:p>
            <a:pPr marL="1200150" lvl="2" indent="-285750">
              <a:buFont typeface="Wingdings" panose="05000000000000000000" pitchFamily="2" charset="2"/>
              <a:buChar char="Ø"/>
            </a:pPr>
            <a:r>
              <a:rPr lang="cs-CZ" i="1" dirty="0">
                <a:solidFill>
                  <a:srgbClr val="0000DC"/>
                </a:solidFill>
              </a:rPr>
              <a:t>Zákonná a podzákonná pravidla</a:t>
            </a:r>
          </a:p>
          <a:p>
            <a:pPr marL="1200150" lvl="2" indent="-285750">
              <a:buFont typeface="Wingdings" panose="05000000000000000000" pitchFamily="2" charset="2"/>
              <a:buChar char="Ø"/>
            </a:pPr>
            <a:r>
              <a:rPr lang="cs-CZ" i="1" dirty="0">
                <a:solidFill>
                  <a:srgbClr val="0000DC"/>
                </a:solidFill>
              </a:rPr>
              <a:t>Interní pravidla</a:t>
            </a:r>
          </a:p>
          <a:p>
            <a:pPr marL="1200150" lvl="2" indent="-285750">
              <a:buFont typeface="Wingdings" panose="05000000000000000000" pitchFamily="2" charset="2"/>
              <a:buChar char="Ø"/>
            </a:pPr>
            <a:r>
              <a:rPr lang="cs-CZ" i="1" dirty="0">
                <a:solidFill>
                  <a:srgbClr val="0000DC"/>
                </a:solidFill>
              </a:rPr>
              <a:t>Právní principy a jiné právní zásady</a:t>
            </a:r>
          </a:p>
          <a:p>
            <a:pPr lvl="1"/>
            <a:r>
              <a:rPr lang="cs-CZ" dirty="0"/>
              <a:t>Kvantitativně</a:t>
            </a:r>
          </a:p>
          <a:p>
            <a:pPr marL="1200150" lvl="2" indent="-285750">
              <a:buFont typeface="Wingdings" panose="05000000000000000000" pitchFamily="2" charset="2"/>
              <a:buChar char="Ø"/>
            </a:pPr>
            <a:r>
              <a:rPr lang="cs-CZ" dirty="0"/>
              <a:t>Jednotlivá pochybení </a:t>
            </a:r>
            <a:r>
              <a:rPr lang="cs-CZ" dirty="0">
                <a:solidFill>
                  <a:srgbClr val="0000DC"/>
                </a:solidFill>
              </a:rPr>
              <a:t>samostatně</a:t>
            </a:r>
          </a:p>
          <a:p>
            <a:pPr marL="1200150" lvl="2" indent="-285750">
              <a:buFont typeface="Wingdings" panose="05000000000000000000" pitchFamily="2" charset="2"/>
              <a:buChar char="Ø"/>
            </a:pPr>
            <a:r>
              <a:rPr lang="cs-CZ" dirty="0"/>
              <a:t>Ale i </a:t>
            </a:r>
            <a:r>
              <a:rPr lang="cs-CZ" dirty="0">
                <a:solidFill>
                  <a:srgbClr val="0000DC"/>
                </a:solidFill>
              </a:rPr>
              <a:t>souhrn </a:t>
            </a:r>
            <a:r>
              <a:rPr lang="cs-CZ" dirty="0"/>
              <a:t>„podlimitních“ pochybení</a:t>
            </a:r>
          </a:p>
          <a:p>
            <a:pPr lvl="2"/>
            <a:endParaRPr lang="cs-CZ" dirty="0"/>
          </a:p>
          <a:p>
            <a:pPr lvl="1"/>
            <a:r>
              <a:rPr lang="cs-CZ" b="1" dirty="0"/>
              <a:t>Veřejnoprávní hlediska</a:t>
            </a:r>
            <a:r>
              <a:rPr lang="cs-CZ" dirty="0"/>
              <a:t>, zda byl úřední postup </a:t>
            </a:r>
            <a:r>
              <a:rPr lang="cs-CZ" dirty="0" err="1"/>
              <a:t>NEsprávný</a:t>
            </a:r>
            <a:endParaRPr lang="cs-CZ" dirty="0"/>
          </a:p>
          <a:p>
            <a:pPr lvl="1"/>
            <a:endParaRPr lang="cs-CZ" i="1" dirty="0">
              <a:solidFill>
                <a:srgbClr val="0000DC"/>
              </a:solidFill>
            </a:endParaRPr>
          </a:p>
          <a:p>
            <a:pPr lvl="1"/>
            <a:endParaRPr lang="cs-CZ" dirty="0"/>
          </a:p>
        </p:txBody>
      </p:sp>
      <p:pic>
        <p:nvPicPr>
          <p:cNvPr id="6" name="Přednáška 3 slide 9.wav">
            <a:hlinkClick r:id="" action="ppaction://media"/>
          </p:cNvPr>
          <p:cNvPicPr>
            <a:picLocks noRot="1" noChangeAspect="1"/>
          </p:cNvPicPr>
          <p:nvPr>
            <a:wavAudioFile r:embed="rId1" name="Přednáška 3 slide 9.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a:t>
            </a:r>
            <a:r>
              <a:rPr lang="pl-PL" dirty="0"/>
              <a:t>(T. Svoboda)</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dirty="0"/>
              <a:t>1) Nesprávný úřední postup</a:t>
            </a:r>
          </a:p>
        </p:txBody>
      </p:sp>
      <p:sp>
        <p:nvSpPr>
          <p:cNvPr id="5" name="Zástupný symbol pro obsah 4"/>
          <p:cNvSpPr>
            <a:spLocks noGrp="1"/>
          </p:cNvSpPr>
          <p:nvPr>
            <p:ph idx="1"/>
          </p:nvPr>
        </p:nvSpPr>
        <p:spPr/>
        <p:txBody>
          <a:bodyPr/>
          <a:lstStyle/>
          <a:p>
            <a:r>
              <a:rPr lang="cs-CZ" b="1" i="1" dirty="0"/>
              <a:t>3/ Vadnost</a:t>
            </a:r>
          </a:p>
          <a:p>
            <a:pPr lvl="1"/>
            <a:r>
              <a:rPr lang="cs-CZ" sz="1600" i="1" dirty="0">
                <a:solidFill>
                  <a:srgbClr val="0000DC"/>
                </a:solidFill>
              </a:rPr>
              <a:t>S odvolacím soudem lze v obecné rovině souhlasit, že </a:t>
            </a:r>
            <a:r>
              <a:rPr lang="cs-CZ" sz="1600" b="1" i="1" dirty="0">
                <a:solidFill>
                  <a:srgbClr val="0000DC"/>
                </a:solidFill>
              </a:rPr>
              <a:t>každé z jednotlivých dílčích pochybení či nedůsledností v postupu katastrálního úřadu v řízení o povolení vkladu vlastnického práva samo o sobě nepředstavuje nesprávný úřední postup, to ovšem neznamená, že tyto jednotlivé dílčí nedostatky, posuzovány ve svém souhrnu komplexně a ve všech vzájemných souvislostech, nenaplňují znaky nesprávného úředního postupu. </a:t>
            </a:r>
            <a:r>
              <a:rPr lang="cs-CZ" sz="1600" i="1" dirty="0">
                <a:solidFill>
                  <a:srgbClr val="0000DC"/>
                </a:solidFill>
              </a:rPr>
              <a:t>Zjištěných dílčích nedostatků v řízení byla celá řada, spočívaly zejména v nerespektování </a:t>
            </a:r>
            <a:r>
              <a:rPr lang="cs-CZ" sz="1600" i="1" dirty="0" err="1">
                <a:solidFill>
                  <a:srgbClr val="0000DC"/>
                </a:solidFill>
              </a:rPr>
              <a:t>ust</a:t>
            </a:r>
            <a:r>
              <a:rPr lang="cs-CZ" sz="1600" i="1" dirty="0">
                <a:solidFill>
                  <a:srgbClr val="0000DC"/>
                </a:solidFill>
              </a:rPr>
              <a:t>. § 4 odst. 4 písm. d) zákona č. 265/1992 Sb., vyžadujícího předložení nabývacího titulu prodávajícího, v neúměrně dlouhém otálení s doručením kupní smlouvy s vyznačenou doložkou v porovnání s neobvykle rychlým rozhodnutím o povolení vkladu, v nesrovnalostech ohledně plných mocí udělených zmocněnkyni, nedoručení nabývacích titulů tvořících přílohu k návrhu na povolení vkladu a v souvislosti s celým „</a:t>
            </a:r>
            <a:r>
              <a:rPr lang="cs-CZ" sz="1600" i="1" dirty="0" err="1">
                <a:solidFill>
                  <a:srgbClr val="0000DC"/>
                </a:solidFill>
              </a:rPr>
              <a:t>nestandartním</a:t>
            </a:r>
            <a:r>
              <a:rPr lang="cs-CZ" sz="1600" i="1" dirty="0">
                <a:solidFill>
                  <a:srgbClr val="0000DC"/>
                </a:solidFill>
              </a:rPr>
              <a:t>“ průběhem řízení, jak jej označil odvolací soud, je zřejmé, že tyto jednotlivé drobné nedostatky ve svém souhrnu představují nesprávný úřední postup ve smyslu § 13 zákona č. 82/1998 Sb., neboť katastrální úřad nepostupoval důsledně tak, jak měl. </a:t>
            </a:r>
            <a:r>
              <a:rPr lang="cs-CZ" sz="1600" b="1" i="1" dirty="0">
                <a:solidFill>
                  <a:srgbClr val="0000DC"/>
                </a:solidFill>
              </a:rPr>
              <a:t>Odvolací soud posuzoval každý ze zjištěných nedostatků v řízení o povolení vkladu vlastnického práva odděleně, a to z hlediska, zda katastrální úřad přímo porušil své povinnosti stanovené v právních předpisech. Takto zúžený náhled na obsah pojmu nesprávného úředního postupu, jakožto předpokladu odpovědnosti státu, však neodpovídá § 13 zákona č. 82/1998 Sb. a ani smyslu a účelu uvedeného zákona. </a:t>
            </a:r>
            <a:r>
              <a:rPr lang="cs-CZ" sz="1600" b="1" dirty="0"/>
              <a:t>Nejvyšší soud, 25 </a:t>
            </a:r>
            <a:r>
              <a:rPr lang="cs-CZ" sz="1600" b="1" dirty="0" err="1"/>
              <a:t>Cdo</a:t>
            </a:r>
            <a:r>
              <a:rPr lang="cs-CZ" sz="1600" b="1" dirty="0"/>
              <a:t> 1455/2007</a:t>
            </a:r>
            <a:endParaRPr lang="cs-CZ" i="1" dirty="0">
              <a:solidFill>
                <a:srgbClr val="0000DC"/>
              </a:solidFill>
            </a:endParaRPr>
          </a:p>
        </p:txBody>
      </p:sp>
    </p:spTree>
  </p:cSld>
  <p:clrMapOvr>
    <a:masterClrMapping/>
  </p:clrMapOvr>
</p:sld>
</file>

<file path=ppt/theme/theme1.xml><?xml version="1.0" encoding="utf-8"?>
<a:theme xmlns:a="http://schemas.openxmlformats.org/drawingml/2006/main" name="46859">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46859</Template>
  <TotalTime>17584</TotalTime>
  <Words>4855</Words>
  <Application>Microsoft Office PowerPoint</Application>
  <PresentationFormat>Širokoúhlá obrazovka</PresentationFormat>
  <Paragraphs>297</Paragraphs>
  <Slides>31</Slides>
  <Notes>0</Notes>
  <HiddenSlides>0</HiddenSlides>
  <MMClips>25</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31</vt:i4>
      </vt:variant>
    </vt:vector>
  </HeadingPairs>
  <TitlesOfParts>
    <vt:vector size="35" baseType="lpstr">
      <vt:lpstr>Arial</vt:lpstr>
      <vt:lpstr>Tahoma</vt:lpstr>
      <vt:lpstr>Wingdings</vt:lpstr>
      <vt:lpstr>46859</vt:lpstr>
      <vt:lpstr>Odpovědnost za                            nesprávný úřední postup (24. 3. 2023)</vt:lpstr>
      <vt:lpstr>Osnova prezentace</vt:lpstr>
      <vt:lpstr>1) Nesprávný úřední postup</vt:lpstr>
      <vt:lpstr>1) Nesprávný úřední postup</vt:lpstr>
      <vt:lpstr>1) Nesprávný úřední postup</vt:lpstr>
      <vt:lpstr>1) Nesprávný úřední postup</vt:lpstr>
      <vt:lpstr>1) Nesprávný úřední postup</vt:lpstr>
      <vt:lpstr>1) Nesprávný úřední postup</vt:lpstr>
      <vt:lpstr>1) Nesprávný úřední postup</vt:lpstr>
      <vt:lpstr>1) Nesprávný úřední postup</vt:lpstr>
      <vt:lpstr>1) Nesprávný úřední postup</vt:lpstr>
      <vt:lpstr>1) Nesprávný úřední postup</vt:lpstr>
      <vt:lpstr>2) Podmínky vzniku odpovědnosti</vt:lpstr>
      <vt:lpstr>3) Příklady NÚP</vt:lpstr>
      <vt:lpstr>3) Příklady NÚP</vt:lpstr>
      <vt:lpstr>3) Příklady NÚP</vt:lpstr>
      <vt:lpstr>3) Příklady NÚP</vt:lpstr>
      <vt:lpstr>3) Příklady NÚP</vt:lpstr>
      <vt:lpstr>3) Příklady NÚP</vt:lpstr>
      <vt:lpstr>3) Příklady NÚP</vt:lpstr>
      <vt:lpstr>3) Příklady NÚP</vt:lpstr>
      <vt:lpstr>3) Příklady NÚP</vt:lpstr>
      <vt:lpstr>4) Průtahy a nepřiměřená délka řízení</vt:lpstr>
      <vt:lpstr>4) Průtahy a nepřiměřená délka řízení</vt:lpstr>
      <vt:lpstr>4) Průtahy a nepřiměřená délka řízení</vt:lpstr>
      <vt:lpstr>4) Průtahy a nepřiměřená délka řízení</vt:lpstr>
      <vt:lpstr>4) Průtahy a nepřiměřená délka řízení</vt:lpstr>
      <vt:lpstr>4) Průtahy a nepřiměřená délka řízení</vt:lpstr>
      <vt:lpstr>5) NÚP a nezákonný zásah (NZ)</vt:lpstr>
      <vt:lpstr>5) NÚP a nezákonný zásah (NZ)</vt:lpstr>
      <vt:lpstr>Odpovědnost za nesprávný úřední postup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Admin</dc:creator>
  <cp:lastModifiedBy>Tomáš Svoboda</cp:lastModifiedBy>
  <cp:revision>578</cp:revision>
  <cp:lastPrinted>1601-01-01T00:00:00Z</cp:lastPrinted>
  <dcterms:created xsi:type="dcterms:W3CDTF">2020-09-22T09:42:44Z</dcterms:created>
  <dcterms:modified xsi:type="dcterms:W3CDTF">2023-04-24T06:40:15Z</dcterms:modified>
</cp:coreProperties>
</file>