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5" r:id="rId3"/>
    <p:sldId id="399" r:id="rId4"/>
    <p:sldId id="395" r:id="rId5"/>
    <p:sldId id="363" r:id="rId6"/>
    <p:sldId id="379" r:id="rId7"/>
    <p:sldId id="378" r:id="rId8"/>
    <p:sldId id="382" r:id="rId9"/>
    <p:sldId id="392" r:id="rId10"/>
    <p:sldId id="393" r:id="rId11"/>
    <p:sldId id="380" r:id="rId12"/>
    <p:sldId id="381" r:id="rId13"/>
    <p:sldId id="384" r:id="rId14"/>
    <p:sldId id="383" r:id="rId15"/>
    <p:sldId id="386" r:id="rId16"/>
    <p:sldId id="385" r:id="rId17"/>
    <p:sldId id="387" r:id="rId18"/>
    <p:sldId id="396" r:id="rId19"/>
    <p:sldId id="397" r:id="rId20"/>
    <p:sldId id="398" r:id="rId21"/>
    <p:sldId id="390" r:id="rId22"/>
    <p:sldId id="391" r:id="rId23"/>
    <p:sldId id="394" r:id="rId24"/>
    <p:sldId id="389" r:id="rId25"/>
    <p:sldId id="361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428">
          <p15:clr>
            <a:srgbClr val="A4A3A4"/>
          </p15:clr>
        </p15:guide>
        <p15:guide id="7" pos="7224">
          <p15:clr>
            <a:srgbClr val="A4A3A4"/>
          </p15:clr>
        </p15:guide>
        <p15:guide id="8" pos="909">
          <p15:clr>
            <a:srgbClr val="A4A3A4"/>
          </p15:clr>
        </p15:guide>
        <p15:guide id="9" pos="3688">
          <p15:clr>
            <a:srgbClr val="A4A3A4"/>
          </p15:clr>
        </p15:guide>
        <p15:guide id="10" pos="39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2" d="100"/>
          <a:sy n="112" d="100"/>
        </p:scale>
        <p:origin x="78" y="1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B64CCE4-871C-44E9-A3FD-4F9DB65889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795861-5A1D-4D8F-A3AA-43D1A7FE4D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414338"/>
            <a:ext cx="1546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9798E-FAC2-4E57-B790-D0F5BF78905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0725" y="6054725"/>
            <a:ext cx="86836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obsah 12"/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/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/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zápatí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14" name="Zástupný symbol pro číslo snímku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6AD37-3EF8-4FD9-AC8C-9772EDB0D58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0725" y="6054725"/>
            <a:ext cx="86836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E96C1-D6C9-4E19-8E90-5A78EEE48F31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0725" y="6048375"/>
            <a:ext cx="865188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rtlCol="0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Klepnutím na ikonu přidáte obrázek.</a:t>
            </a:r>
            <a:endParaRPr lang="cs-CZ" noProof="0" dirty="0"/>
          </a:p>
        </p:txBody>
      </p:sp>
      <p:sp>
        <p:nvSpPr>
          <p:cNvPr id="4" name="Zástupný symbol pro zápatí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t>Definujte zápatí - název prezentace / pracoviště</a:t>
            </a:r>
            <a:endParaRPr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1E19FF-9D42-4843-8B5D-0099241B4349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3363" y="2019300"/>
            <a:ext cx="41052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9100DC"/>
                </a:solidFill>
              </a:defRPr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9100DC"/>
                </a:solidFill>
              </a:defRPr>
            </a:lvl1pPr>
          </a:lstStyle>
          <a:p>
            <a:pPr>
              <a:defRPr/>
            </a:pPr>
            <a:fld id="{578CC5D8-94FB-4FE7-A3E5-1BF3C29DF414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9488" y="2433638"/>
            <a:ext cx="76739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DC"/>
                </a:solidFill>
              </a:defRPr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DC"/>
                </a:solidFill>
              </a:defRPr>
            </a:lvl1pPr>
          </a:lstStyle>
          <a:p>
            <a:pPr>
              <a:defRPr/>
            </a:pPr>
            <a:fld id="{9BC0A6F8-DCAF-47DF-AD0A-5BB1D4FF76EF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0725" y="6054725"/>
            <a:ext cx="86836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t>Definujte zápatí - název prezentace / pracoviště</a:t>
            </a:r>
            <a:endParaRPr dirty="0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1BA64-A4CA-49D8-A718-A05A14CDBF4E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414338"/>
            <a:ext cx="1535112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310C84E-30E3-4054-B217-BC0727C1E117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0725" y="6054725"/>
            <a:ext cx="86836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7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t>Definujte zápatí - název prezentace / pracoviště</a:t>
            </a:r>
            <a:endParaRPr dirty="0"/>
          </a:p>
        </p:txBody>
      </p:sp>
      <p:sp>
        <p:nvSpPr>
          <p:cNvPr id="8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1211-31F8-4612-AC9F-6B5397458BB1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0725" y="6054725"/>
            <a:ext cx="86836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ástupný symbol pro text 7"/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/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8" name="Zástupný symbol pro zápatí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9" name="Zástupný symbol pro číslo snímku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2DD62-C41A-453E-BF92-02B95A9F6465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0725" y="6054725"/>
            <a:ext cx="86836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ástupný symbol pro obsah 12"/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8" name="Zástupný symbol pro číslo snímku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0C478-AC4A-4E81-95F9-A68A351CEAA3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0725" y="6054725"/>
            <a:ext cx="86836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ástupný symbol pro obsah 12"/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/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/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2" name="Zástupný symbol pro zápatí 1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23" name="Zástupný symbol pro číslo snímku 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C2214-AB3D-4CB8-ACD6-DC2A19453419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0725" y="6054725"/>
            <a:ext cx="86836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/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7" name="Zástupný symbol pro číslo snímku 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67DB-7365-483E-B39F-FE6B6407E146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0725" y="6054725"/>
            <a:ext cx="86836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38176-F210-4B09-8720-605148912958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725" y="6227763"/>
            <a:ext cx="7920038" cy="252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338" y="6227763"/>
            <a:ext cx="252412" cy="252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AD6D5EC7-0C00-4D0E-B206-2377D3EFFD53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  <p:sp>
        <p:nvSpPr>
          <p:cNvPr id="1028" name="Zástupný nadpis 1"/>
          <p:cNvSpPr>
            <a:spLocks noGrp="1"/>
          </p:cNvSpPr>
          <p:nvPr>
            <p:ph type="title"/>
          </p:nvPr>
        </p:nvSpPr>
        <p:spPr bwMode="auto">
          <a:xfrm>
            <a:off x="720725" y="720725"/>
            <a:ext cx="1075213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9" name="Zástupný symbol pro text 4"/>
          <p:cNvSpPr>
            <a:spLocks noGrp="1"/>
          </p:cNvSpPr>
          <p:nvPr>
            <p:ph type="body" idx="1"/>
          </p:nvPr>
        </p:nvSpPr>
        <p:spPr bwMode="auto">
          <a:xfrm>
            <a:off x="719138" y="1871663"/>
            <a:ext cx="10752137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hf sldNum="0" hdr="0" ftr="0" dt="0"/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buClr>
          <a:schemeClr val="tx2"/>
        </a:buClr>
        <a:buSzPct val="100000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algn="l" rtl="0" fontAlgn="base">
        <a:lnSpc>
          <a:spcPts val="1800"/>
        </a:lnSpc>
        <a:spcBef>
          <a:spcPct val="0"/>
        </a:spcBef>
        <a:spcAft>
          <a:spcPct val="0"/>
        </a:spcAft>
        <a:buClr>
          <a:schemeClr val="tx2"/>
        </a:buClr>
        <a:buSzPct val="100000"/>
        <a:defRPr sz="1500">
          <a:solidFill>
            <a:schemeClr val="tx1"/>
          </a:solidFill>
          <a:latin typeface="+mn-lt"/>
        </a:defRPr>
      </a:lvl2pPr>
      <a:lvl3pPr marL="914400" algn="l" rtl="0" fontAlgn="base">
        <a:lnSpc>
          <a:spcPts val="1800"/>
        </a:lnSpc>
        <a:spcBef>
          <a:spcPct val="0"/>
        </a:spcBef>
        <a:spcAft>
          <a:spcPct val="0"/>
        </a:spcAft>
        <a:buClr>
          <a:schemeClr val="folHlink"/>
        </a:buClr>
        <a:buSzPct val="80000"/>
        <a:defRPr sz="1500">
          <a:solidFill>
            <a:schemeClr val="tx1"/>
          </a:solidFill>
          <a:latin typeface="+mn-lt"/>
        </a:defRPr>
      </a:lvl3pPr>
      <a:lvl4pPr marL="1371600" algn="l" rtl="0" fontAlgn="base">
        <a:lnSpc>
          <a:spcPts val="1800"/>
        </a:lnSpc>
        <a:spcBef>
          <a:spcPct val="0"/>
        </a:spcBef>
        <a:spcAft>
          <a:spcPct val="0"/>
        </a:spcAft>
        <a:buClr>
          <a:schemeClr val="accent2"/>
        </a:buClr>
        <a:buSzPct val="90000"/>
        <a:defRPr sz="1500">
          <a:solidFill>
            <a:schemeClr val="tx1"/>
          </a:solidFill>
          <a:latin typeface="+mn-lt"/>
        </a:defRPr>
      </a:lvl4pPr>
      <a:lvl5pPr marL="1828800" algn="l" rtl="0" fontAlgn="base">
        <a:lnSpc>
          <a:spcPts val="1800"/>
        </a:lnSpc>
        <a:spcBef>
          <a:spcPct val="0"/>
        </a:spcBef>
        <a:spcAft>
          <a:spcPct val="0"/>
        </a:spcAft>
        <a:buClr>
          <a:schemeClr val="accent1"/>
        </a:buClr>
        <a:defRPr sz="15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hrance.cz/aktualne/tiskove-zpravy-2010/desatero-dobre-praxe-pro-posouzeni-zadosti-o-odskodneni/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7A9407-9A49-496B-9B21-BD3A357BBF28}" type="slidenum">
              <a:rPr lang="cs-CZ" altLang="cs-CZ"/>
              <a:pPr>
                <a:defRPr/>
              </a:pPr>
              <a:t>1</a:t>
            </a:fld>
            <a:endParaRPr lang="cs-CZ" altLang="cs-CZ" dirty="0"/>
          </a:p>
        </p:txBody>
      </p:sp>
      <p:sp>
        <p:nvSpPr>
          <p:cNvPr id="16388" name="Nadpis 3"/>
          <p:cNvSpPr>
            <a:spLocks noGrp="1"/>
          </p:cNvSpPr>
          <p:nvPr>
            <p:ph type="title"/>
          </p:nvPr>
        </p:nvSpPr>
        <p:spPr>
          <a:xfrm>
            <a:off x="398463" y="2900363"/>
            <a:ext cx="11361737" cy="1171575"/>
          </a:xfrm>
        </p:spPr>
        <p:txBody>
          <a:bodyPr/>
          <a:lstStyle/>
          <a:p>
            <a:r>
              <a:rPr lang="pl-PL" dirty="0"/>
              <a:t>Procesní aspekty dle z. č. 82/1998 Sb.             + některé aktuální otázky </a:t>
            </a:r>
            <a:r>
              <a:rPr lang="cs-CZ" b="0" i="1" dirty="0"/>
              <a:t>(21. 4. 2023)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463" y="4116388"/>
            <a:ext cx="11361737" cy="6985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</a:t>
            </a:r>
            <a:r>
              <a:rPr lang="cs-CZ" b="1" dirty="0"/>
              <a:t>Odpovědnost za škodu pro veřejnou správu</a:t>
            </a:r>
          </a:p>
          <a:p>
            <a:pPr>
              <a:spcBef>
                <a:spcPts val="0"/>
              </a:spcBef>
              <a:defRPr/>
            </a:pPr>
            <a:r>
              <a:rPr dirty="0"/>
              <a:t>Mgr. </a:t>
            </a:r>
            <a:r>
              <a:rPr dirty="0" err="1"/>
              <a:t>Tomáš</a:t>
            </a:r>
            <a:r>
              <a:rPr dirty="0"/>
              <a:t> Svoboda, Ph.D.</a:t>
            </a:r>
          </a:p>
          <a:p>
            <a:pPr>
              <a:spcBef>
                <a:spcPts val="0"/>
              </a:spcBef>
              <a:defRPr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10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2) Promlčení nároku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Konkrétní pravidla </a:t>
            </a:r>
            <a:r>
              <a:rPr lang="cs-CZ" b="1" dirty="0"/>
              <a:t>– nemajetková újma </a:t>
            </a:r>
            <a:r>
              <a:rPr lang="cs-CZ" dirty="0"/>
              <a:t>(§ 32 odst. 3 </a:t>
            </a:r>
            <a:r>
              <a:rPr lang="cs-CZ" dirty="0" err="1"/>
              <a:t>OdpŠk</a:t>
            </a:r>
            <a:r>
              <a:rPr lang="cs-CZ" dirty="0"/>
              <a:t>)</a:t>
            </a:r>
            <a:endParaRPr lang="cs-CZ" b="1" dirty="0"/>
          </a:p>
          <a:p>
            <a:pPr marL="502825" lvl="1" indent="-179388">
              <a:buFont typeface="Arial" charset="0"/>
              <a:buChar char="̶"/>
            </a:pPr>
            <a:r>
              <a:rPr lang="cs-CZ" sz="1800" i="1" dirty="0">
                <a:solidFill>
                  <a:srgbClr val="0000DC"/>
                </a:solidFill>
              </a:rPr>
              <a:t>K závěru o rozporu námitky promlčení vznesené státem s dobrými mravy vede Ústavní soud více důvodů. Následky trestního stíhání stěžovatele zasahující do jeho osobních, rodinných i majetkových poměrů jsou již výše popsány. Je navíc dobře známo, že dopad skutečností vyvolávajících nemateriální újmu poškozeného nekončí takřka nikdy se zákonným momentem vědomosti o škodě a osobě za ni odpovědné, ale přetrvávají přes stanovenou promlčecí dobu daleko do budoucnosti. Tak je tomu neodvratně i v případě stěžovatele a jím tvrzených, ostatně v řízení o odškodnění v podstatné míře ani nenapadených, skutečností. V jejich důsledku lze pochopit, že stěžovatel podle všeho nenapřel všechny své osobní aktivity k uplatnění nároku takovým způsobem, který by naplňoval mimořádně náročné požadavky zákona č. 82/1998 Sb. </a:t>
            </a:r>
            <a:r>
              <a:rPr lang="cs-CZ" sz="1800" b="1" i="1" dirty="0">
                <a:solidFill>
                  <a:srgbClr val="0000DC"/>
                </a:solidFill>
              </a:rPr>
              <a:t>Nejde navíc jen o ne zrovna přehlednou zákonnou úpravu uplatnění nároku, v jejímž rámci platí dvojí režim </a:t>
            </a:r>
            <a:r>
              <a:rPr lang="cs-CZ" sz="1800" i="1" dirty="0">
                <a:solidFill>
                  <a:srgbClr val="0000DC"/>
                </a:solidFill>
              </a:rPr>
              <a:t>– předběžné uplatnění nároku u „úřadu“ jednajícího jménem státu a uplatnění nároku u soudu (srov. § 14 odst. 1, 3 versus § 15 odst. 2) – s jedinou společnou promlčecí lhůtou (§ 32 odst. 3) a beneficiem stavení lhůty po dobu předběžného projednání nároku (§ 35 odst. 1), ale zejména o délku lhůt samotných, jejíž (ne)přiměřenost </a:t>
            </a:r>
            <a:r>
              <a:rPr lang="cs-CZ" sz="1800" b="1" i="1" dirty="0">
                <a:solidFill>
                  <a:srgbClr val="0000DC"/>
                </a:solidFill>
              </a:rPr>
              <a:t>se nachází na samé hranici ústavnosti</a:t>
            </a:r>
            <a:r>
              <a:rPr lang="cs-CZ" sz="1800" i="1" dirty="0">
                <a:solidFill>
                  <a:srgbClr val="0000DC"/>
                </a:solidFill>
              </a:rPr>
              <a:t>. </a:t>
            </a:r>
            <a:r>
              <a:rPr lang="pt-BR" sz="1800" b="1" dirty="0"/>
              <a:t>Ústavní soud, I. ÚS 3391/15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11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2) Promlčení nároku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Konkrétní pravidla </a:t>
            </a:r>
            <a:r>
              <a:rPr lang="cs-CZ" b="1" dirty="0"/>
              <a:t>– nemajetková újma </a:t>
            </a:r>
            <a:r>
              <a:rPr lang="cs-CZ" dirty="0"/>
              <a:t>(§ 32 odst. 3 </a:t>
            </a:r>
            <a:r>
              <a:rPr lang="cs-CZ" dirty="0" err="1"/>
              <a:t>OdpŠk</a:t>
            </a:r>
            <a:r>
              <a:rPr lang="cs-CZ" dirty="0"/>
              <a:t>)</a:t>
            </a:r>
            <a:endParaRPr lang="cs-CZ" b="1" dirty="0"/>
          </a:p>
          <a:p>
            <a:pPr marL="502825" lvl="1" indent="-179388">
              <a:buFont typeface="Arial" charset="0"/>
              <a:buChar char="̶"/>
            </a:pPr>
            <a:r>
              <a:rPr lang="cs-CZ" sz="1600" i="1" dirty="0">
                <a:solidFill>
                  <a:srgbClr val="0000DC"/>
                </a:solidFill>
              </a:rPr>
              <a:t>Zatímco byla obecná úprava náhrady škody v době rozhodné pro vznik stěžovatelova nároku vymezena subjektivní lhůtou v trvání dvou let v rámci objektivní lhůty tříleté (§ 106 odst. 1, 2 již zrušeného občanského zákoníku č. 40/1964 Sb.) a danou koncepci nyní účinný civilní kodex rozšířil v podstatě in </a:t>
            </a:r>
            <a:r>
              <a:rPr lang="cs-CZ" sz="1600" i="1" dirty="0" err="1">
                <a:solidFill>
                  <a:srgbClr val="0000DC"/>
                </a:solidFill>
              </a:rPr>
              <a:t>favorem</a:t>
            </a:r>
            <a:r>
              <a:rPr lang="cs-CZ" sz="1600" i="1" dirty="0">
                <a:solidFill>
                  <a:srgbClr val="0000DC"/>
                </a:solidFill>
              </a:rPr>
              <a:t> poškozeného („objektivizovaná“, resp. subjektivní tříletá promlčecí lhůta a desetiletý objektivní rámec, srov. § 619, § 629 odst. 1, § 636 odst. 1 zákona č. 89/2012 Sb., občanský zákoník, ve znění zákona č. 460/2016 Sb.), </a:t>
            </a:r>
            <a:r>
              <a:rPr lang="cs-CZ" sz="1600" b="1" i="1" dirty="0">
                <a:solidFill>
                  <a:srgbClr val="0000DC"/>
                </a:solidFill>
              </a:rPr>
              <a:t>zákon č. 82/1998 Sb. je jako speciální předpis k občanskému zákoníku (viz jeho § 26) postaven vůči poškozenému krajně náročně</a:t>
            </a:r>
            <a:r>
              <a:rPr lang="cs-CZ" sz="1600" i="1" dirty="0">
                <a:solidFill>
                  <a:srgbClr val="0000DC"/>
                </a:solidFill>
              </a:rPr>
              <a:t>. Ačkoli byla ustanovení o lhůtách k uplatnění nároku na imateriální újmu vtělena do zákona č. 82/1998 Sb. až jeho novelou pod č. 160/2006 Sb., stanovena v § 32 odst. 3 byla – </a:t>
            </a:r>
            <a:r>
              <a:rPr lang="cs-CZ" sz="1600" b="1" i="1" dirty="0">
                <a:solidFill>
                  <a:srgbClr val="0000DC"/>
                </a:solidFill>
              </a:rPr>
              <a:t>paradoxně právě vzhledem k povaze této újmy – mimořádně krátká šestiměsíční subjektivní lhůta</a:t>
            </a:r>
            <a:r>
              <a:rPr lang="cs-CZ" sz="1600" i="1" dirty="0">
                <a:solidFill>
                  <a:srgbClr val="0000DC"/>
                </a:solidFill>
              </a:rPr>
              <a:t>, byť tamtéž „orámovaná“ desetiletým objektivním limitem. </a:t>
            </a:r>
            <a:r>
              <a:rPr lang="cs-CZ" sz="1600" b="1" i="1" dirty="0">
                <a:solidFill>
                  <a:srgbClr val="0000DC"/>
                </a:solidFill>
              </a:rPr>
              <a:t>Neznamená to nic jiného, než že poškozený musí být mimořádně bdělý (</a:t>
            </a:r>
            <a:r>
              <a:rPr lang="cs-CZ" sz="1600" b="1" i="1" dirty="0" err="1">
                <a:solidFill>
                  <a:srgbClr val="0000DC"/>
                </a:solidFill>
              </a:rPr>
              <a:t>vigilantibus</a:t>
            </a:r>
            <a:r>
              <a:rPr lang="cs-CZ" sz="1600" b="1" i="1" dirty="0">
                <a:solidFill>
                  <a:srgbClr val="0000DC"/>
                </a:solidFill>
              </a:rPr>
              <a:t> </a:t>
            </a:r>
            <a:r>
              <a:rPr lang="cs-CZ" sz="1600" b="1" i="1" dirty="0" err="1">
                <a:solidFill>
                  <a:srgbClr val="0000DC"/>
                </a:solidFill>
              </a:rPr>
              <a:t>iura</a:t>
            </a:r>
            <a:r>
              <a:rPr lang="cs-CZ" sz="1600" b="1" i="1" dirty="0">
                <a:solidFill>
                  <a:srgbClr val="0000DC"/>
                </a:solidFill>
              </a:rPr>
              <a:t> ad absurdum), zatímco stát nabude vůči jedinci i ve svých vnitřních poměrech takřka extrémně brzy právní jistotu, že zaváhání poškozeného (srov. např. též odlišnou úpravu a interpretaci uplatnění nároků na ochranu osobnosti!) jednoduše „odklidí“ formálně správně vznesenou námitkou promlčení</a:t>
            </a:r>
            <a:r>
              <a:rPr lang="cs-CZ" sz="1600" i="1" dirty="0">
                <a:solidFill>
                  <a:srgbClr val="0000DC"/>
                </a:solidFill>
              </a:rPr>
              <a:t>. </a:t>
            </a:r>
            <a:r>
              <a:rPr lang="cs-CZ" sz="1600" b="1" dirty="0"/>
              <a:t>Ústavní soud, I. ÚS 3391/15, pokračování</a:t>
            </a:r>
            <a:endParaRPr lang="cs-CZ" dirty="0"/>
          </a:p>
          <a:p>
            <a:pPr marL="323437" lvl="1" indent="0">
              <a:buNone/>
            </a:pPr>
            <a:endParaRPr lang="cs-CZ" dirty="0"/>
          </a:p>
        </p:txBody>
      </p:sp>
      <p:pic>
        <p:nvPicPr>
          <p:cNvPr id="6" name="OdVS predn6 str 9.wav">
            <a:hlinkClick r:id="" action="ppaction://media"/>
          </p:cNvPr>
          <p:cNvPicPr>
            <a:picLocks noRot="1" noChangeAspect="1"/>
          </p:cNvPicPr>
          <p:nvPr>
            <a:wavAudioFile r:embed="rId1" name="OdVS predn6 str 9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12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2) Promlčení nároku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Konkrétní pravidla </a:t>
            </a:r>
            <a:r>
              <a:rPr lang="cs-CZ" b="1" dirty="0"/>
              <a:t>– regresy </a:t>
            </a:r>
            <a:r>
              <a:rPr lang="cs-CZ" dirty="0"/>
              <a:t>(§ 34 </a:t>
            </a:r>
            <a:r>
              <a:rPr lang="cs-CZ" dirty="0" err="1"/>
              <a:t>OdpŠk</a:t>
            </a:r>
            <a:r>
              <a:rPr lang="cs-CZ" dirty="0"/>
              <a:t>)</a:t>
            </a:r>
            <a:endParaRPr lang="cs-CZ" b="1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Tzv. jednostupňový regres = </a:t>
            </a:r>
            <a:r>
              <a:rPr lang="cs-CZ" b="1" i="1" dirty="0">
                <a:solidFill>
                  <a:srgbClr val="0000DC"/>
                </a:solidFill>
              </a:rPr>
              <a:t>rok</a:t>
            </a:r>
            <a:r>
              <a:rPr lang="cs-CZ" i="1" dirty="0">
                <a:solidFill>
                  <a:srgbClr val="0000DC"/>
                </a:solidFill>
              </a:rPr>
              <a:t> ode dne, kdy byla zaplacena náhrada škody.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Tzv. dvoustupňový regres = </a:t>
            </a:r>
            <a:r>
              <a:rPr lang="cs-CZ" b="1" i="1" dirty="0">
                <a:solidFill>
                  <a:srgbClr val="0000DC"/>
                </a:solidFill>
              </a:rPr>
              <a:t>rok </a:t>
            </a:r>
            <a:r>
              <a:rPr lang="cs-CZ" i="1" dirty="0">
                <a:solidFill>
                  <a:srgbClr val="0000DC"/>
                </a:solidFill>
              </a:rPr>
              <a:t>ode dne, kdy byla zaplacena regresní úhrada.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/>
              <a:t>Opět mírnější než odpovědnost státu/ÚSC za výkon veřejné moci (viz dříve)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250825" indent="-179388">
              <a:buFont typeface="Arial" charset="0"/>
              <a:buChar char="̶"/>
            </a:pPr>
            <a:r>
              <a:rPr lang="cs-CZ" b="1" dirty="0"/>
              <a:t>Stavení běhu </a:t>
            </a:r>
            <a:r>
              <a:rPr lang="cs-CZ" dirty="0"/>
              <a:t>promlčecí doby (§ 35 </a:t>
            </a:r>
            <a:r>
              <a:rPr lang="cs-CZ" dirty="0" err="1"/>
              <a:t>OdpŠk</a:t>
            </a:r>
            <a:r>
              <a:rPr lang="cs-CZ" dirty="0"/>
              <a:t>)</a:t>
            </a:r>
          </a:p>
          <a:p>
            <a:pPr lvl="1"/>
            <a:r>
              <a:rPr lang="cs-CZ" b="1" dirty="0">
                <a:solidFill>
                  <a:srgbClr val="0000DC"/>
                </a:solidFill>
              </a:rPr>
              <a:t>Po dobu tzv. předběžného uplatnění (viz dále),</a:t>
            </a:r>
            <a:r>
              <a:rPr lang="cs-CZ" dirty="0">
                <a:solidFill>
                  <a:srgbClr val="0000DC"/>
                </a:solidFill>
              </a:rPr>
              <a:t> nejdéle však po dobu </a:t>
            </a:r>
            <a:r>
              <a:rPr lang="cs-CZ" b="1" dirty="0">
                <a:solidFill>
                  <a:srgbClr val="0000DC"/>
                </a:solidFill>
              </a:rPr>
              <a:t>6 měsíců</a:t>
            </a: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>
                <a:solidFill>
                  <a:srgbClr val="0000DC"/>
                </a:solidFill>
              </a:rPr>
              <a:t>Po dobu kárného nebo trestního řízení soudce nebo státního zástupce                           </a:t>
            </a:r>
            <a:r>
              <a:rPr lang="cs-CZ" dirty="0"/>
              <a:t>(tato řízení </a:t>
            </a:r>
            <a:r>
              <a:rPr lang="cs-CZ" b="1" dirty="0"/>
              <a:t>předpokladem uplatnění regresu </a:t>
            </a:r>
            <a:r>
              <a:rPr lang="cs-CZ" dirty="0"/>
              <a:t>proti těmto osobám)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Ale </a:t>
            </a:r>
            <a:r>
              <a:rPr lang="cs-CZ" b="1" dirty="0"/>
              <a:t>také v SŘS </a:t>
            </a:r>
            <a:r>
              <a:rPr lang="cs-CZ" dirty="0"/>
              <a:t>(§ 41) – stavení lhůty v případě podání (určovací) zásahové žaloby</a:t>
            </a:r>
          </a:p>
          <a:p>
            <a:pPr marL="250825" indent="-179388">
              <a:buFont typeface="Arial" charset="0"/>
              <a:buChar char="̶"/>
            </a:pPr>
            <a:endParaRPr lang="cs-CZ" i="1" dirty="0"/>
          </a:p>
        </p:txBody>
      </p:sp>
      <p:pic>
        <p:nvPicPr>
          <p:cNvPr id="6" name="OdVS predn6 str 11.wav">
            <a:hlinkClick r:id="" action="ppaction://media"/>
          </p:cNvPr>
          <p:cNvPicPr>
            <a:picLocks noRot="1" noChangeAspect="1"/>
          </p:cNvPicPr>
          <p:nvPr>
            <a:wavAudioFile r:embed="rId1" name="OdVS predn6 str 11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13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3) Úřad jednající jménem státu</a:t>
            </a:r>
            <a:br>
              <a:rPr lang="pl-PL" dirty="0"/>
            </a:br>
            <a:endParaRPr lang="pl-PL" dirty="0"/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U </a:t>
            </a:r>
            <a:r>
              <a:rPr lang="cs-CZ" b="1" dirty="0"/>
              <a:t>ÚSC</a:t>
            </a:r>
            <a:r>
              <a:rPr lang="cs-CZ" dirty="0"/>
              <a:t> bez zvláštní úpravy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Kdo obecně jedná navenek </a:t>
            </a:r>
            <a:r>
              <a:rPr lang="cs-CZ" i="1" dirty="0"/>
              <a:t>(starosta/hejtman + pověření)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250825" indent="-179388">
              <a:buFont typeface="Arial" charset="0"/>
              <a:buChar char="̶"/>
            </a:pPr>
            <a:r>
              <a:rPr lang="cs-CZ" b="1" dirty="0"/>
              <a:t>Východisko</a:t>
            </a:r>
            <a:r>
              <a:rPr lang="cs-CZ" dirty="0"/>
              <a:t> jednání jménem státu (§ 6 </a:t>
            </a:r>
            <a:r>
              <a:rPr lang="cs-CZ" dirty="0" err="1"/>
              <a:t>Odpšk</a:t>
            </a:r>
            <a:r>
              <a:rPr lang="cs-CZ" dirty="0"/>
              <a:t>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Jednoznačné </a:t>
            </a:r>
            <a:r>
              <a:rPr lang="cs-CZ" b="1" dirty="0"/>
              <a:t>stanovení orgánu příslušného </a:t>
            </a:r>
            <a:r>
              <a:rPr lang="cs-CZ" dirty="0"/>
              <a:t>k jednání ve věcech odškodnění</a:t>
            </a:r>
            <a:endParaRPr lang="cs-CZ" b="1" dirty="0"/>
          </a:p>
          <a:p>
            <a:pPr marL="502825" lvl="1" indent="-179388">
              <a:buFont typeface="Arial" charset="0"/>
              <a:buChar char="̶"/>
            </a:pPr>
            <a:r>
              <a:rPr lang="cs-CZ" b="1" dirty="0">
                <a:solidFill>
                  <a:srgbClr val="0000DC"/>
                </a:solidFill>
              </a:rPr>
              <a:t>Ministerstva</a:t>
            </a:r>
            <a:r>
              <a:rPr lang="cs-CZ" dirty="0">
                <a:solidFill>
                  <a:srgbClr val="0000DC"/>
                </a:solidFill>
              </a:rPr>
              <a:t> či </a:t>
            </a:r>
            <a:r>
              <a:rPr lang="cs-CZ" b="1" dirty="0">
                <a:solidFill>
                  <a:srgbClr val="0000DC"/>
                </a:solidFill>
              </a:rPr>
              <a:t>jiné ústřední správní úřady </a:t>
            </a:r>
            <a:r>
              <a:rPr lang="cs-CZ" dirty="0">
                <a:solidFill>
                  <a:srgbClr val="0000DC"/>
                </a:solidFill>
              </a:rPr>
              <a:t>(zkratka </a:t>
            </a:r>
            <a:r>
              <a:rPr lang="cs-CZ" b="1" dirty="0">
                <a:solidFill>
                  <a:srgbClr val="0000DC"/>
                </a:solidFill>
              </a:rPr>
              <a:t>„úřad“</a:t>
            </a:r>
            <a:r>
              <a:rPr lang="cs-CZ" dirty="0">
                <a:solidFill>
                  <a:srgbClr val="0000DC"/>
                </a:solidFill>
              </a:rPr>
              <a:t>)</a:t>
            </a:r>
            <a:r>
              <a:rPr lang="cs-CZ" b="1" dirty="0">
                <a:solidFill>
                  <a:srgbClr val="0000DC"/>
                </a:solidFill>
              </a:rPr>
              <a:t> </a:t>
            </a:r>
            <a:r>
              <a:rPr lang="cs-CZ" i="1" dirty="0"/>
              <a:t>= organizační složky státu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Výhoda</a:t>
            </a:r>
            <a:r>
              <a:rPr lang="cs-CZ" dirty="0"/>
              <a:t> =</a:t>
            </a:r>
            <a:r>
              <a:rPr lang="cs-CZ" dirty="0">
                <a:solidFill>
                  <a:srgbClr val="0000DC"/>
                </a:solidFill>
              </a:rPr>
              <a:t> předcházení kompetenčním konfliktům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Nevýhoda </a:t>
            </a:r>
            <a:r>
              <a:rPr lang="cs-CZ" dirty="0"/>
              <a:t>= </a:t>
            </a:r>
            <a:r>
              <a:rPr lang="cs-CZ" dirty="0">
                <a:solidFill>
                  <a:srgbClr val="0000DC"/>
                </a:solidFill>
              </a:rPr>
              <a:t>odškodnění poskytuje „někdo jiný“, než kdo způsobil škodu… 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(Problém zejména u „zbytkové působnosti“, viz dále)</a:t>
            </a:r>
            <a:endParaRPr lang="cs-CZ" i="1" dirty="0"/>
          </a:p>
          <a:p>
            <a:pPr marL="250825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endParaRPr lang="cs-CZ" i="1" dirty="0"/>
          </a:p>
        </p:txBody>
      </p:sp>
      <p:pic>
        <p:nvPicPr>
          <p:cNvPr id="6" name="OdVS predn6 str 12.wav">
            <a:hlinkClick r:id="" action="ppaction://media"/>
          </p:cNvPr>
          <p:cNvPicPr>
            <a:picLocks noRot="1" noChangeAspect="1"/>
          </p:cNvPicPr>
          <p:nvPr>
            <a:wavAudioFile r:embed="rId1" name="OdVS predn6 str 12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14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3) Úřad jednající jménem státu</a:t>
            </a:r>
            <a:br>
              <a:rPr lang="pl-PL" dirty="0"/>
            </a:br>
            <a:endParaRPr lang="pl-PL" dirty="0"/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b="1" dirty="0"/>
              <a:t>Pravidla</a:t>
            </a:r>
            <a:r>
              <a:rPr lang="cs-CZ" dirty="0"/>
              <a:t> pro určení (§ 6 </a:t>
            </a:r>
            <a:r>
              <a:rPr lang="cs-CZ" dirty="0" err="1"/>
              <a:t>Odpšk</a:t>
            </a:r>
            <a:r>
              <a:rPr lang="cs-CZ" dirty="0"/>
              <a:t>)</a:t>
            </a:r>
          </a:p>
          <a:p>
            <a:pPr lvl="1"/>
            <a:r>
              <a:rPr lang="cs-CZ" sz="1800" b="1" i="1" dirty="0">
                <a:solidFill>
                  <a:srgbClr val="0000DC"/>
                </a:solidFill>
              </a:rPr>
              <a:t>Příslušný úřad</a:t>
            </a:r>
            <a:r>
              <a:rPr lang="cs-CZ" sz="1800" i="1" dirty="0">
                <a:solidFill>
                  <a:srgbClr val="0000DC"/>
                </a:solidFill>
              </a:rPr>
              <a:t>, došlo-li ke škodě </a:t>
            </a:r>
            <a:r>
              <a:rPr lang="cs-CZ" sz="1800" b="1" i="1" dirty="0">
                <a:solidFill>
                  <a:srgbClr val="0000DC"/>
                </a:solidFill>
              </a:rPr>
              <a:t>v odvětví státní správy, jež náleží do jeho působnosti</a:t>
            </a:r>
            <a:r>
              <a:rPr lang="cs-CZ" sz="1800" i="1" dirty="0">
                <a:solidFill>
                  <a:srgbClr val="0000DC"/>
                </a:solidFill>
              </a:rPr>
              <a:t>, a dále v případech, kdy bylo soudem ve správním soudnictví vydáno nezákonné rozhodnutí, jímž soud rozhodl o žalobě proti rozhodnutí vydanému v odvětví státní správy, jež náleží do působnosti tohoto úřadu.</a:t>
            </a:r>
          </a:p>
          <a:p>
            <a:pPr lvl="1"/>
            <a:r>
              <a:rPr lang="cs-CZ" sz="1800" dirty="0"/>
              <a:t>Také v případě průtahů či nepřiměřené délky řízení = </a:t>
            </a:r>
            <a:r>
              <a:rPr lang="cs-CZ" sz="1800" b="1" i="1" dirty="0">
                <a:solidFill>
                  <a:srgbClr val="0000DC"/>
                </a:solidFill>
              </a:rPr>
              <a:t>příslušný úřad</a:t>
            </a:r>
            <a:r>
              <a:rPr lang="cs-CZ" sz="1800" i="1" dirty="0">
                <a:solidFill>
                  <a:srgbClr val="0000DC"/>
                </a:solidFill>
              </a:rPr>
              <a:t>, do jehož působnosti náleží odvětví státní správy, v němž probíhalo správní řízení.</a:t>
            </a:r>
            <a:endParaRPr lang="cs-CZ" sz="1800" b="1" i="1" dirty="0">
              <a:solidFill>
                <a:srgbClr val="0000DC"/>
              </a:solidFill>
            </a:endParaRPr>
          </a:p>
          <a:p>
            <a:pPr lvl="1"/>
            <a:r>
              <a:rPr lang="cs-CZ" sz="1800" b="1" i="1" dirty="0">
                <a:solidFill>
                  <a:srgbClr val="0000DC"/>
                </a:solidFill>
              </a:rPr>
              <a:t>Ministerstvo spravedlnosti</a:t>
            </a:r>
            <a:r>
              <a:rPr lang="cs-CZ" sz="1800" i="1" dirty="0">
                <a:solidFill>
                  <a:srgbClr val="0000DC"/>
                </a:solidFill>
              </a:rPr>
              <a:t>, došlo-li ke škodě v </a:t>
            </a:r>
            <a:r>
              <a:rPr lang="cs-CZ" sz="1800" b="1" i="1" dirty="0">
                <a:solidFill>
                  <a:srgbClr val="0000DC"/>
                </a:solidFill>
              </a:rPr>
              <a:t>občanském soudním řízení nebo v trestním řízení</a:t>
            </a:r>
            <a:r>
              <a:rPr lang="cs-CZ" sz="1800" i="1" dirty="0">
                <a:solidFill>
                  <a:srgbClr val="0000DC"/>
                </a:solidFill>
              </a:rPr>
              <a:t>, a dále v případech, kdy bylo soudem ve správním soudnictví vydáno nezákonné rozhodnutí, jímž soud rozhodl o žalobě proti rozhodnutí územního celku v samostatné působnosti, a v případech, kdy škoda byla způsobena notářem nebo soudním exekutorem.</a:t>
            </a:r>
          </a:p>
          <a:p>
            <a:pPr lvl="1"/>
            <a:r>
              <a:rPr lang="cs-CZ" sz="1800" dirty="0"/>
              <a:t>Nelze-li zjistit, „zbytková působnost“ </a:t>
            </a:r>
            <a:r>
              <a:rPr lang="cs-CZ" sz="1800" b="1" dirty="0">
                <a:solidFill>
                  <a:srgbClr val="0000DC"/>
                </a:solidFill>
              </a:rPr>
              <a:t>Ministerstva financí</a:t>
            </a:r>
          </a:p>
          <a:p>
            <a:pPr lvl="1"/>
            <a:endParaRPr lang="cs-CZ" sz="1800" dirty="0"/>
          </a:p>
          <a:p>
            <a:pPr lvl="1"/>
            <a:r>
              <a:rPr lang="cs-CZ" sz="1800" i="1" dirty="0"/>
              <a:t>Dále také ČNB, NKÚ a zastupování před soudem</a:t>
            </a:r>
          </a:p>
        </p:txBody>
      </p:sp>
      <p:pic>
        <p:nvPicPr>
          <p:cNvPr id="6" name="OdVS predn6 str 13.wav">
            <a:hlinkClick r:id="" action="ppaction://media"/>
          </p:cNvPr>
          <p:cNvPicPr>
            <a:picLocks noRot="1" noChangeAspect="1"/>
          </p:cNvPicPr>
          <p:nvPr>
            <a:wavAudioFile r:embed="rId1" name="OdVS predn6 str 1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15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4) Předběžné projednání nároku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b="1" dirty="0"/>
              <a:t>Podstata </a:t>
            </a:r>
            <a:r>
              <a:rPr lang="cs-CZ" dirty="0"/>
              <a:t> (§ 14 a 15 </a:t>
            </a:r>
            <a:r>
              <a:rPr lang="cs-CZ" dirty="0" err="1"/>
              <a:t>Odpšk</a:t>
            </a:r>
            <a:r>
              <a:rPr lang="cs-CZ" dirty="0"/>
              <a:t>)</a:t>
            </a:r>
            <a:endParaRPr lang="cs-CZ" b="1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Podáním žaloby </a:t>
            </a:r>
            <a:r>
              <a:rPr lang="cs-CZ" b="1" dirty="0">
                <a:solidFill>
                  <a:srgbClr val="0000DC"/>
                </a:solidFill>
              </a:rPr>
              <a:t>podmíněno</a:t>
            </a:r>
            <a:r>
              <a:rPr lang="cs-CZ" dirty="0">
                <a:solidFill>
                  <a:srgbClr val="0000DC"/>
                </a:solidFill>
              </a:rPr>
              <a:t> tzv. předběžným </a:t>
            </a:r>
            <a:r>
              <a:rPr lang="cs-CZ" b="1" dirty="0">
                <a:solidFill>
                  <a:srgbClr val="0000DC"/>
                </a:solidFill>
              </a:rPr>
              <a:t>projednáním nároku </a:t>
            </a:r>
            <a:r>
              <a:rPr lang="cs-CZ" dirty="0"/>
              <a:t>(ale </a:t>
            </a:r>
            <a:r>
              <a:rPr lang="cs-CZ" b="1" dirty="0"/>
              <a:t>pouze u státu</a:t>
            </a:r>
            <a:r>
              <a:rPr lang="cs-CZ" dirty="0"/>
              <a:t>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= Stát má určitý časový prostor (nejvýše 6 měsíců) na posouzení nároku a odškodnění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Účel </a:t>
            </a:r>
            <a:r>
              <a:rPr lang="cs-CZ" dirty="0"/>
              <a:t>= </a:t>
            </a:r>
            <a:r>
              <a:rPr lang="cs-CZ" dirty="0">
                <a:solidFill>
                  <a:srgbClr val="0000DC"/>
                </a:solidFill>
              </a:rPr>
              <a:t>usnadnění dobrovolného odškodnění </a:t>
            </a:r>
            <a:r>
              <a:rPr lang="cs-CZ" dirty="0"/>
              <a:t>(praxe však různá…)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i="1" dirty="0"/>
              <a:t>(Ale i ÚSC by měly dobrovolně odškodňovat – v rámci principu dobré správy)</a:t>
            </a: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Upravena povinnost součinnosti (§ 14 odst. 3 </a:t>
            </a:r>
            <a:r>
              <a:rPr lang="cs-CZ" dirty="0" err="1"/>
              <a:t>OdpŠk</a:t>
            </a:r>
            <a:r>
              <a:rPr lang="cs-CZ" dirty="0"/>
              <a:t>), 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i="1" dirty="0">
                <a:solidFill>
                  <a:srgbClr val="0000DC"/>
                </a:solidFill>
              </a:rPr>
              <a:t>Soukromoprávní či veřejnoprávní postup? 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Judikatura říká, že </a:t>
            </a:r>
            <a:r>
              <a:rPr lang="cs-CZ" b="1" dirty="0"/>
              <a:t>nejde o rozhodnutí správního orgánu </a:t>
            </a:r>
            <a:r>
              <a:rPr lang="cs-CZ" dirty="0"/>
              <a:t>(potud jen soukromoprávní jednání státu)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i="1" dirty="0">
                <a:solidFill>
                  <a:srgbClr val="0000DC"/>
                </a:solidFill>
              </a:rPr>
              <a:t>Jaké jsou další požadavky na stát v rámci tohoto postupu?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Nejde ale o prostou realizaci autonomie vůle na straně státu – </a:t>
            </a:r>
            <a:r>
              <a:rPr lang="cs-CZ" b="1" dirty="0"/>
              <a:t>lze po něm vyžadovat určitý postup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K tomu srov. zejména </a:t>
            </a:r>
            <a:r>
              <a:rPr lang="cs-CZ" b="1" dirty="0"/>
              <a:t>„Desatero odškodňování“ VOP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DC"/>
                </a:solidFill>
                <a:hlinkClick r:id="rId3"/>
              </a:rPr>
              <a:t>https://www.ochrance.cz/aktualne/tiskove-zpravy-2010/desatero-dobre-praxe-pro-posouzeni-zadosti-o-odskodneni/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</p:txBody>
      </p:sp>
      <p:pic>
        <p:nvPicPr>
          <p:cNvPr id="6" name="OdVS predn6 str 14.wav">
            <a:hlinkClick r:id="" action="ppaction://media"/>
          </p:cNvPr>
          <p:cNvPicPr>
            <a:picLocks noRot="1" noChangeAspect="1"/>
          </p:cNvPicPr>
          <p:nvPr>
            <a:wavAudioFile r:embed="rId1" name="OdVS predn6 str 14.wav"/>
          </p:nvPr>
        </p:nvPicPr>
        <p:blipFill>
          <a:blip r:embed="rId4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16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4) Předběžné projednání nároku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„</a:t>
            </a:r>
            <a:r>
              <a:rPr lang="cs-CZ" b="1" dirty="0"/>
              <a:t>Desatero </a:t>
            </a:r>
            <a:r>
              <a:rPr lang="cs-CZ" dirty="0"/>
              <a:t>odškodňování“ VOP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1.  Každé ministerstvo má mít jedno místo příslušné k vyřizování žádostí podle z. č. 82/1998 Sb.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2.  Ministerstvo má vést statistiky přijatých žádostí o odškodnění.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3.  Ministerstvo musí každou žádost striktně posoudit podle jejího obsahu.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4.  Ministerstvo má žadatele informovat, že žádost obdrželo.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5.  Ministerstvo má činit kroky k odstranění příčin nečinnosti častěji se objevujících v žádostech.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6.  Ministerstvo má vyzvat žadatele k doplnění žádosti.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7.  Ministerstvo nesmí a priori odmítat dobrovolné plnění v případě zjištění pochybení.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8.  Ministerstvo musí žadatele vyrozumět o vyřízení žádosti do šesti měsíců.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9.  Ministerstvo má výsledek posouzení žádosti odůvodnit. V případě vyhovění žádosti musí odškodnění vyplatit bezodkladně. 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10.  Ministerstvo může přistoupit k advokátnímu zastoupení jen ve zcela ojedinělých, skutkově a právně složitých případech.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17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5) Projednání soudem</a:t>
            </a:r>
            <a:br>
              <a:rPr lang="pl-PL" dirty="0"/>
            </a:br>
            <a:endParaRPr lang="pl-PL" dirty="0"/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b="1" dirty="0"/>
              <a:t>Obecně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Odpovídá projednávání jiných nároků na náhradu škody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Civilní soudy </a:t>
            </a:r>
            <a:r>
              <a:rPr lang="cs-CZ" dirty="0"/>
              <a:t>(</a:t>
            </a:r>
            <a:r>
              <a:rPr lang="cs-CZ" i="1" dirty="0"/>
              <a:t>okresní – krajský – Nejvyšší soud</a:t>
            </a:r>
            <a:r>
              <a:rPr lang="cs-CZ" dirty="0"/>
              <a:t>)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250825" indent="-179388">
              <a:buFont typeface="Arial" charset="0"/>
              <a:buChar char="̶"/>
            </a:pPr>
            <a:r>
              <a:rPr lang="cs-CZ" b="1" dirty="0"/>
              <a:t>Specifika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Žaloba až </a:t>
            </a:r>
            <a:r>
              <a:rPr lang="cs-CZ" b="1" dirty="0"/>
              <a:t>po předběžném uplatnění/projednání </a:t>
            </a:r>
            <a:r>
              <a:rPr lang="cs-CZ" dirty="0"/>
              <a:t>(nikoli ÚSC)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§ 15 odst. 2 </a:t>
            </a:r>
            <a:r>
              <a:rPr lang="cs-CZ" dirty="0" err="1"/>
              <a:t>OdpŠk</a:t>
            </a:r>
            <a:r>
              <a:rPr lang="cs-CZ" dirty="0"/>
              <a:t>: </a:t>
            </a:r>
            <a:r>
              <a:rPr lang="cs-CZ" i="1" dirty="0">
                <a:solidFill>
                  <a:srgbClr val="0000DC"/>
                </a:solidFill>
              </a:rPr>
              <a:t>Domáhat se náhrady škody u soudu může poškozený </a:t>
            </a:r>
            <a:r>
              <a:rPr lang="cs-CZ" b="1" i="1" dirty="0">
                <a:solidFill>
                  <a:srgbClr val="0000DC"/>
                </a:solidFill>
              </a:rPr>
              <a:t>pouze tehdy, pokud do šesti měsíců ode dne uplatnění nebyl jeho nárok plně uspokojen</a:t>
            </a:r>
            <a:r>
              <a:rPr lang="cs-CZ" i="1" dirty="0">
                <a:solidFill>
                  <a:srgbClr val="0000DC"/>
                </a:solidFill>
              </a:rPr>
              <a:t>.</a:t>
            </a: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Vázanost</a:t>
            </a:r>
            <a:r>
              <a:rPr lang="cs-CZ" dirty="0"/>
              <a:t> přezkumem rozhodnutí, avšak </a:t>
            </a:r>
            <a:r>
              <a:rPr lang="cs-CZ" b="1" dirty="0"/>
              <a:t>vlastní hodnocení </a:t>
            </a:r>
            <a:r>
              <a:rPr lang="cs-CZ" dirty="0"/>
              <a:t>v případě </a:t>
            </a:r>
            <a:r>
              <a:rPr lang="cs-CZ" b="1" dirty="0"/>
              <a:t>NÚP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Soudní poplatek </a:t>
            </a:r>
            <a:r>
              <a:rPr lang="cs-CZ" dirty="0"/>
              <a:t>(dříve nebyl, nyní „paušálně“ 2 tis. korun – avšak efektivní…?)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/>
              <a:t>(Příloha k zákonu č. 549/1991 Sb., sazebník poplatků, položka 8a)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</p:txBody>
      </p:sp>
      <p:pic>
        <p:nvPicPr>
          <p:cNvPr id="6" name="OdVS predn6 str 16.wav">
            <a:hlinkClick r:id="" action="ppaction://media"/>
          </p:cNvPr>
          <p:cNvPicPr>
            <a:picLocks noRot="1" noChangeAspect="1"/>
          </p:cNvPicPr>
          <p:nvPr>
            <a:wavAudioFile r:embed="rId1" name="OdVS predn6 str 1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18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6) Některé aktuální otázky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Odpovědnost za </a:t>
            </a:r>
            <a:r>
              <a:rPr lang="cs-CZ" b="1" dirty="0"/>
              <a:t>„pandemická opatření“</a:t>
            </a:r>
          </a:p>
          <a:p>
            <a:pPr lvl="1"/>
            <a:r>
              <a:rPr lang="cs-CZ" sz="1800" b="1" dirty="0">
                <a:solidFill>
                  <a:srgbClr val="0000DC"/>
                </a:solidFill>
              </a:rPr>
              <a:t>§ 36 odst. 1 krizového zákona: </a:t>
            </a:r>
          </a:p>
          <a:p>
            <a:pPr lvl="1"/>
            <a:r>
              <a:rPr lang="cs-CZ" sz="1800" i="1" dirty="0">
                <a:solidFill>
                  <a:srgbClr val="0000DC"/>
                </a:solidFill>
              </a:rPr>
              <a:t>(1) Stát je povinen </a:t>
            </a:r>
            <a:r>
              <a:rPr lang="cs-CZ" sz="1800" b="1" i="1" dirty="0">
                <a:solidFill>
                  <a:srgbClr val="0000DC"/>
                </a:solidFill>
              </a:rPr>
              <a:t>nahradit škodu způsobenou právnickým a fyzickým osobám v příčinné souvislosti s krizovými opatřeními</a:t>
            </a:r>
            <a:r>
              <a:rPr lang="cs-CZ" sz="1800" i="1" dirty="0">
                <a:solidFill>
                  <a:srgbClr val="0000DC"/>
                </a:solidFill>
              </a:rPr>
              <a:t> a cvičeními (§ 39 odst. 4) prováděnými podle tohoto zákona. Této odpovědnosti se může stát zprostit jen tehdy, pokud se prokáže, že poškozený si způsobil škodu sám.</a:t>
            </a:r>
            <a:endParaRPr lang="cs-CZ" sz="1800" dirty="0"/>
          </a:p>
          <a:p>
            <a:pPr lvl="1"/>
            <a:r>
              <a:rPr lang="cs-CZ" dirty="0"/>
              <a:t>Bez pochybení = za jakákoli omezení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Představa </a:t>
            </a:r>
            <a:r>
              <a:rPr lang="cs-CZ" b="1" dirty="0"/>
              <a:t>„plošného odškodňování“ na tomto základu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Současně ale </a:t>
            </a:r>
            <a:r>
              <a:rPr lang="cs-CZ" b="1" dirty="0"/>
              <a:t>některé protiargumenty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Nepřiměřenost? </a:t>
            </a:r>
            <a:r>
              <a:rPr lang="cs-CZ" dirty="0"/>
              <a:t>(může si stát dovolit takovéto plošné odškodňování – v kontextu covidu)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Jiný účel náhrad dle krizového zákona? </a:t>
            </a:r>
            <a:r>
              <a:rPr lang="cs-CZ" dirty="0"/>
              <a:t>(nikoli plošná omezení, ale spíše zvládání povodní apod.)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Normativní povaha krizových opatření? </a:t>
            </a:r>
            <a:r>
              <a:rPr lang="cs-CZ" dirty="0"/>
              <a:t>(za takové akty se dle ustálené judikatury neodpovídá)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Lze odhadovat, že soudy budou zdrženlivé… (a zatím skutečně jsou…)</a:t>
            </a:r>
          </a:p>
        </p:txBody>
      </p:sp>
    </p:spTree>
    <p:extLst>
      <p:ext uri="{BB962C8B-B14F-4D97-AF65-F5344CB8AC3E}">
        <p14:creationId xmlns:p14="http://schemas.microsoft.com/office/powerpoint/2010/main" val="397952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19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6) Některé aktuální otázky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Odpovědnost za </a:t>
            </a:r>
            <a:r>
              <a:rPr lang="cs-CZ" b="1" dirty="0"/>
              <a:t>„pandemická opatření“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b="1" dirty="0">
                <a:solidFill>
                  <a:srgbClr val="0000DC"/>
                </a:solidFill>
              </a:rPr>
              <a:t>§ 8 tzv. pandemického zákona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(1) Stát je povinen nahradit škodu způsobenou právnickým a fyzickým osobám (dále jen „poškozený“) během stavu pandemické pohotovosti v příčinné souvislosti s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a) mimořádnými opatřeními podle § 2 odst. 2, nebo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b) mimořádnými opatřeními podle zákona o ochraně veřejného zdraví, jejichž účelem je zvládání epidemie COVID-19.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(2) Podle odstavce 1 se hradí skutečná škoda. Za škodu se nepovažují náklady vzniklé v souvislosti s pořízením nebo používáním ochranných, mycích, čisticích nebo dezinfekčních prostředků. Škodu stát nehradí, prokáže-li, že si ji poškozený způsobil sám.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V něčem lepší, v něčem horší…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4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F5B595-03F6-444B-97B5-CA8BEB463EC5}" type="slidenum">
              <a:rPr lang="cs-CZ" altLang="cs-CZ" smtClean="0"/>
              <a:pPr>
                <a:defRPr/>
              </a:pPr>
              <a:t>2</a:t>
            </a:fld>
            <a:endParaRPr lang="cs-CZ" altLang="cs-CZ" dirty="0"/>
          </a:p>
        </p:txBody>
      </p:sp>
      <p:sp>
        <p:nvSpPr>
          <p:cNvPr id="1843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Ukončení předmětu</a:t>
            </a:r>
          </a:p>
        </p:txBody>
      </p:sp>
      <p:sp>
        <p:nvSpPr>
          <p:cNvPr id="18437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b="1" dirty="0"/>
              <a:t>1/ Opakovací </a:t>
            </a:r>
            <a:r>
              <a:rPr lang="cs-CZ" b="1" dirty="0" err="1"/>
              <a:t>odpovědníky</a:t>
            </a:r>
            <a:endParaRPr lang="cs-CZ" b="1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Podmínka </a:t>
            </a:r>
            <a:r>
              <a:rPr lang="cs-CZ" b="1" dirty="0"/>
              <a:t>pro přihlášení </a:t>
            </a:r>
            <a:r>
              <a:rPr lang="cs-CZ" dirty="0"/>
              <a:t>ke zkušebnímu termínu 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= </a:t>
            </a:r>
            <a:r>
              <a:rPr lang="cs-CZ" b="1" dirty="0"/>
              <a:t>Správné zodpovězení 4/7</a:t>
            </a:r>
            <a:r>
              <a:rPr lang="cs-CZ" dirty="0"/>
              <a:t> </a:t>
            </a:r>
            <a:r>
              <a:rPr lang="cs-CZ" dirty="0" err="1"/>
              <a:t>odpovědníků</a:t>
            </a:r>
            <a:r>
              <a:rPr lang="cs-CZ" dirty="0"/>
              <a:t> 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Obsah opakovacího </a:t>
            </a:r>
            <a:r>
              <a:rPr lang="cs-CZ" dirty="0" err="1"/>
              <a:t>odpovědníku</a:t>
            </a:r>
            <a:endParaRPr lang="cs-CZ" dirty="0"/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b="1" dirty="0"/>
              <a:t>10 uzavřených otázek </a:t>
            </a:r>
            <a:r>
              <a:rPr lang="cs-CZ" dirty="0"/>
              <a:t>s jednou možností 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Vyžadována je </a:t>
            </a:r>
            <a:r>
              <a:rPr lang="cs-CZ" b="1" dirty="0"/>
              <a:t>většina </a:t>
            </a:r>
            <a:r>
              <a:rPr lang="cs-CZ" dirty="0"/>
              <a:t>správných odpovědí </a:t>
            </a:r>
            <a:r>
              <a:rPr lang="cs-CZ" b="1" dirty="0"/>
              <a:t>(6/10)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Pokud správně zodpovězeno</a:t>
            </a:r>
            <a:r>
              <a:rPr lang="cs-CZ" b="1" dirty="0"/>
              <a:t> 6/7 </a:t>
            </a:r>
            <a:r>
              <a:rPr lang="cs-CZ" dirty="0"/>
              <a:t>tak získání </a:t>
            </a:r>
            <a:r>
              <a:rPr lang="cs-CZ" b="1" dirty="0"/>
              <a:t>2 bodů navíc </a:t>
            </a:r>
            <a:r>
              <a:rPr lang="cs-CZ" dirty="0"/>
              <a:t>pro hodnocení zkoušky 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V případě zodpovězení 5/6 </a:t>
            </a:r>
            <a:r>
              <a:rPr lang="cs-CZ" dirty="0" err="1"/>
              <a:t>odpovědníků</a:t>
            </a:r>
            <a:r>
              <a:rPr lang="cs-CZ" dirty="0"/>
              <a:t> pouze1 bod navíc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Ale pozor, otevřeny jen po omezenou dobu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b="1" dirty="0"/>
              <a:t>Avšak vždy nejméně měsíc </a:t>
            </a:r>
            <a:r>
              <a:rPr lang="cs-CZ" dirty="0"/>
              <a:t>od výuky tématu, ke kterému se váží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Podrobněji </a:t>
            </a:r>
            <a:r>
              <a:rPr lang="cs-CZ" b="1" dirty="0"/>
              <a:t>viz osnova předmětu (samostatný materiál – podmínky ukončení)</a:t>
            </a:r>
          </a:p>
          <a:p>
            <a:pPr marL="250825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20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6) Některé aktuální otázky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Odpovědnost za „</a:t>
            </a:r>
            <a:r>
              <a:rPr lang="cs-CZ" b="1" dirty="0"/>
              <a:t>povinné očkování“</a:t>
            </a:r>
            <a:endParaRPr lang="cs-CZ" sz="2000" b="1" dirty="0"/>
          </a:p>
          <a:p>
            <a:pPr marL="502825" marR="0" lvl="1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Zákon č. 116/2020 Sb., o náhradě újmy způsobené povinným očkováním</a:t>
            </a:r>
            <a:br>
              <a:rPr kumimoji="0" lang="cs-CZ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</a:br>
            <a:endParaRPr kumimoji="0" lang="cs-CZ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00DC"/>
                </a:solidFill>
              </a:rPr>
              <a:t>§ 2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(1) Stát nahradí osobě, která se podrobila povinnému očkování, jež provedl poskytovatel zdravotních služeb2), (dále jen „očkovaný“), dojde-li následkem povinného očkování </a:t>
            </a:r>
            <a:r>
              <a:rPr lang="cs-CZ" b="1" i="1" dirty="0">
                <a:solidFill>
                  <a:srgbClr val="0000DC"/>
                </a:solidFill>
              </a:rPr>
              <a:t>k zvlášť závažnému ublížení na zdraví očkovaného</a:t>
            </a:r>
            <a:r>
              <a:rPr lang="cs-CZ" i="1" dirty="0">
                <a:solidFill>
                  <a:srgbClr val="0000DC"/>
                </a:solidFill>
              </a:rPr>
              <a:t>, vytrpěné bolesti, ztrátu na výdělku a ztížení společenského uplatnění způsobené povinným očkováním. V takovém případě stát hradí též účelně vynaložené náklady spojené s péčí o zdraví očkovaného, s péčí o jeho osobu nebo jeho domácnost tomu, kdo je vynaložil.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(2) Stát poskytne náhradu osobě blízké očkovanému za duševní útrapy, dojde-li následkem povinného očkování k usmrcení nebo zvlášť závažnému ublížení na zdraví očkovaného.</a:t>
            </a:r>
          </a:p>
          <a:p>
            <a:pPr marL="913225" lvl="2" indent="-179388">
              <a:buFont typeface="Arial" charset="0"/>
              <a:buChar char="̶"/>
            </a:pPr>
            <a:endParaRPr lang="cs-CZ" i="1" dirty="0">
              <a:solidFill>
                <a:srgbClr val="0000DC"/>
              </a:solidFill>
            </a:endParaRP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Ale dva problémy: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DC"/>
                </a:solidFill>
              </a:rPr>
              <a:t>Příliš vysoké nároky na způsobenou újmu </a:t>
            </a:r>
            <a:r>
              <a:rPr lang="cs-CZ" i="1" dirty="0"/>
              <a:t>(zvlášť závažné ublížení na zdraví očkovaného)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DC"/>
                </a:solidFill>
              </a:rPr>
              <a:t>Složité prokazování příčinné souvislosti </a:t>
            </a:r>
            <a:r>
              <a:rPr lang="cs-CZ" i="1" dirty="0"/>
              <a:t>(kdy újma na zdraví způsobena vedlejšími účinky očkování?)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4644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21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6) Některé aktuální otázky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Odpovědnost za </a:t>
            </a:r>
            <a:r>
              <a:rPr lang="cs-CZ" b="1" dirty="0"/>
              <a:t>„vyjádření státních orgánů“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>
                <a:solidFill>
                  <a:srgbClr val="0000DC"/>
                </a:solidFill>
              </a:rPr>
              <a:t>Tzv. kauza Peroutka 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Prezident republiky učiní určité zavádějící (či nepravdivé) vyjádření – dle Nejvyššího soudu (viz dále) základem pro odpovědnost dle zákona č. 82/1998 Sb.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Obecně pro všechny státní orgány (či orgány ÚSC) – </a:t>
            </a:r>
            <a:r>
              <a:rPr lang="cs-CZ" i="1" dirty="0">
                <a:solidFill>
                  <a:srgbClr val="0000DC"/>
                </a:solidFill>
              </a:rPr>
              <a:t>veřejné vyjádření jako nesprávný úřední postup? Kde jsou hranice „výkonu veřejné moci“?</a:t>
            </a:r>
            <a:r>
              <a:rPr lang="cs-CZ" i="1" dirty="0"/>
              <a:t> </a:t>
            </a:r>
            <a:r>
              <a:rPr lang="cs-CZ" dirty="0"/>
              <a:t>(obdobně tzv. kauza Šarapatka)</a:t>
            </a:r>
          </a:p>
          <a:p>
            <a:pPr marL="502825" lvl="1" indent="-179388">
              <a:buFont typeface="Arial" charset="0"/>
              <a:buChar char="̶"/>
            </a:pPr>
            <a:endParaRPr lang="cs-CZ" i="1" dirty="0">
              <a:solidFill>
                <a:srgbClr val="0000DC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22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6) Některé aktuální otázky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Odpovědnost za </a:t>
            </a:r>
            <a:r>
              <a:rPr lang="cs-CZ" b="1" dirty="0"/>
              <a:t>„vyjádření státních orgánů“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sz="1600" i="1" dirty="0">
                <a:solidFill>
                  <a:srgbClr val="0000DC"/>
                </a:solidFill>
              </a:rPr>
              <a:t>83. Kromě uvedeného s výkonem funkce prezidenta jako hlavy státu je dále mimo jiné spojena i realizace celé škály aktivit, jimiž je tato funkce blíže dotvářena např. na poli reprezentačním, protokolárním, resp. ceremoniálním, v souladu s historicky zažitými náhledy na úlohu a postavení tohoto představitele státu např. ve vztazích k domácí i zahraniční veřejnosti. S ohledem na ústavní zakotvení postavení prezidenta republiky jako součásti moci výkonné je třeba i realizaci těchto jeho úloh posuzovat (s výjimkou alternativy případného excesu) jako výkon pravomocí státního orgánu, byť jeho činnost nemá zpravidla přímý vliv na subjektivní práva a právní povinnosti (srov. dále odst. 92 a </a:t>
            </a:r>
            <a:r>
              <a:rPr lang="cs-CZ" sz="1600" i="1" dirty="0" err="1">
                <a:solidFill>
                  <a:srgbClr val="0000DC"/>
                </a:solidFill>
              </a:rPr>
              <a:t>násl</a:t>
            </a:r>
            <a:r>
              <a:rPr lang="cs-CZ" sz="1600" i="1" dirty="0">
                <a:solidFill>
                  <a:srgbClr val="0000DC"/>
                </a:solidFill>
              </a:rPr>
              <a:t>.).</a:t>
            </a:r>
            <a:br>
              <a:rPr lang="cs-CZ" sz="1600" i="1" dirty="0">
                <a:solidFill>
                  <a:srgbClr val="0000DC"/>
                </a:solidFill>
              </a:rPr>
            </a:br>
            <a:r>
              <a:rPr lang="cs-CZ" sz="1600" i="1" dirty="0">
                <a:solidFill>
                  <a:srgbClr val="0000DC"/>
                </a:solidFill>
              </a:rPr>
              <a:t>84. </a:t>
            </a:r>
            <a:r>
              <a:rPr lang="cs-CZ" sz="1600" b="1" i="1" dirty="0">
                <a:solidFill>
                  <a:srgbClr val="0000DC"/>
                </a:solidFill>
              </a:rPr>
              <a:t>Jestliže výkonem těchto pravomocí dojde k (neoprávněnému) dotčení osobnostní sféry člověka, je třeba především vymezit odpovědnost za takový zásah, tj. stanovit její právní základ, a z toho vyplývající určení odpovědného subjektu, stejně jako míru této odpovědnosti.</a:t>
            </a:r>
            <a:br>
              <a:rPr lang="cs-CZ" sz="1600" i="1" dirty="0">
                <a:solidFill>
                  <a:srgbClr val="0000DC"/>
                </a:solidFill>
              </a:rPr>
            </a:br>
            <a:r>
              <a:rPr lang="cs-CZ" sz="1600" i="1" dirty="0">
                <a:solidFill>
                  <a:srgbClr val="0000DC"/>
                </a:solidFill>
              </a:rPr>
              <a:t>85. Bylo již zmíněno, že odvolací soud daný spor podřadil pod ustanovení o ochraně osobnosti člověka občanského zákoníku č. 89/2012 Sb. (konkrétně upravující postmortální ochranu člověka ve smyslu ustanovení § 82 odst. 2 o.z.). Současně v této souvislosti uvedl, že (při vymezení odpovědného subjektu) je třeba aplikovat ustanovení § 2914 o.z. a přičíst jednání prezidenta, z něhož povstala žaloba v projednávané věci, České republice. </a:t>
            </a:r>
            <a:r>
              <a:rPr lang="cs-CZ" sz="1600" b="1" dirty="0"/>
              <a:t>Nejvyšší soud, 30 </a:t>
            </a:r>
            <a:r>
              <a:rPr lang="cs-CZ" sz="1600" b="1" dirty="0" err="1"/>
              <a:t>Cdo</a:t>
            </a:r>
            <a:r>
              <a:rPr lang="cs-CZ" sz="1600" b="1" dirty="0"/>
              <a:t> 5848/2016</a:t>
            </a:r>
            <a:br>
              <a:rPr lang="cs-CZ" sz="1600" dirty="0"/>
            </a:br>
            <a:endParaRPr lang="cs-CZ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23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6) Některé aktuální otázky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Odpovědnost za </a:t>
            </a:r>
            <a:r>
              <a:rPr lang="cs-CZ" b="1" dirty="0"/>
              <a:t>„vyjádření státních orgánů“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sz="1600" i="1" dirty="0">
                <a:solidFill>
                  <a:srgbClr val="0000DC"/>
                </a:solidFill>
              </a:rPr>
              <a:t>96. Jak bylo již shora předesláno i takovou činnost státního orgánu, kterou státní orgán realizuje svoji úlohu, byť nemá přímý vliv na subjektivní práva a právní povinnosti, je třeba ve smyslu zákona o odpovědnosti posuzovat jako výkon pravomocí státního orgánu. Tak např. Nejvyšší soud již v rozhodnutí ze dne 27. 9. 2016, </a:t>
            </a:r>
            <a:r>
              <a:rPr lang="cs-CZ" sz="1600" i="1" dirty="0" err="1">
                <a:solidFill>
                  <a:srgbClr val="0000DC"/>
                </a:solidFill>
              </a:rPr>
              <a:t>sp</a:t>
            </a:r>
            <a:r>
              <a:rPr lang="cs-CZ" sz="1600" i="1" dirty="0">
                <a:solidFill>
                  <a:srgbClr val="0000DC"/>
                </a:solidFill>
              </a:rPr>
              <a:t>. zn. 30 </a:t>
            </a:r>
            <a:r>
              <a:rPr lang="cs-CZ" sz="1600" i="1" dirty="0" err="1">
                <a:solidFill>
                  <a:srgbClr val="0000DC"/>
                </a:solidFill>
              </a:rPr>
              <a:t>Cdo</a:t>
            </a:r>
            <a:r>
              <a:rPr lang="cs-CZ" sz="1600" i="1" dirty="0">
                <a:solidFill>
                  <a:srgbClr val="0000DC"/>
                </a:solidFill>
              </a:rPr>
              <a:t> 4118/2015, uveřejněném pod č. 28/2018 Sbírky soudních rozhodnutí a stanovisek, posuzoval předpoklady odpovědnosti státu za zásah do základních práv zaručených v čl. 2 odst. 3 a čl. 10 odst. 1 a 2 Listiny obsahem průběžné zprávy veřejného ochránce práv. Přitom dospěl k následujícím závěrům.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sz="1600" i="1" dirty="0">
                <a:solidFill>
                  <a:srgbClr val="0000DC"/>
                </a:solidFill>
              </a:rPr>
              <a:t>99. </a:t>
            </a:r>
            <a:r>
              <a:rPr lang="cs-CZ" sz="1600" b="1" i="1" dirty="0">
                <a:solidFill>
                  <a:srgbClr val="0000DC"/>
                </a:solidFill>
              </a:rPr>
              <a:t>Z uvedeného je zřejmé, že veřejný ochránce práv je státním orgánem ve smyslu § 3 odst. 1 zákona o odpovědnosti. Není přitom rozhodné, že v rámci své činnosti nerozhoduje o právech a povinnostech jiných subjektů cestou individuálních nebo obecně závazných aktů. Výkon veřejné moci ve smyslu § 1 odst. 1 zákona o odpovědnosti musí totiž nutně zahrnovat výkon jakékoli veřejnoprávní pravomoci, kterou je státní orgán ze zákona nadán,</a:t>
            </a:r>
            <a:r>
              <a:rPr lang="cs-CZ" sz="1600" i="1" dirty="0">
                <a:solidFill>
                  <a:srgbClr val="0000DC"/>
                </a:solidFill>
              </a:rPr>
              <a:t> byť by tato pravomoc spočívala například v poskytování určitých informací nebo zveřejňování zpráv. Výkon této pravomoci je pak úředním postupem, který může vést ke vzniku újmy a založení odpovědnosti státu za ni podle § 13 odst. 1 zákona o odpovědnosti.</a:t>
            </a:r>
            <a:r>
              <a:rPr lang="cs-CZ" sz="1600" dirty="0"/>
              <a:t> </a:t>
            </a:r>
            <a:r>
              <a:rPr lang="cs-CZ" sz="1600" b="1" dirty="0"/>
              <a:t>Nejvyšší soud, 30 </a:t>
            </a:r>
            <a:r>
              <a:rPr lang="cs-CZ" sz="1600" b="1" dirty="0" err="1"/>
              <a:t>Cdo</a:t>
            </a:r>
            <a:r>
              <a:rPr lang="cs-CZ" sz="1600" b="1" dirty="0"/>
              <a:t> 5848/2016, pokračování</a:t>
            </a:r>
            <a:br>
              <a:rPr lang="cs-CZ" sz="1600" dirty="0"/>
            </a:br>
            <a:endParaRPr lang="cs-CZ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24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6) Některé aktuální otázky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Odpovědnost za </a:t>
            </a:r>
            <a:r>
              <a:rPr lang="cs-CZ" b="1" dirty="0"/>
              <a:t>„znečištění ovzduší“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Probíhající spory </a:t>
            </a:r>
            <a:r>
              <a:rPr lang="cs-CZ" dirty="0">
                <a:solidFill>
                  <a:srgbClr val="0000DC"/>
                </a:solidFill>
              </a:rPr>
              <a:t>o náhradu nemajetkové újmy (na zdraví)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Způsobené dlouhotrvajícím </a:t>
            </a:r>
            <a:r>
              <a:rPr lang="cs-CZ" dirty="0">
                <a:solidFill>
                  <a:srgbClr val="0000DC"/>
                </a:solidFill>
              </a:rPr>
              <a:t>protiprávním stavem znečištění ovzduší </a:t>
            </a:r>
            <a:r>
              <a:rPr lang="cs-CZ" dirty="0"/>
              <a:t>(Ostravsko)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Některé povinnosti státu přijímat </a:t>
            </a:r>
            <a:r>
              <a:rPr lang="cs-CZ" dirty="0">
                <a:solidFill>
                  <a:srgbClr val="0000DC"/>
                </a:solidFill>
              </a:rPr>
              <a:t>účinná opatření z unijního práva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Za tímto účelem povinnost vydávání </a:t>
            </a:r>
            <a:r>
              <a:rPr lang="cs-CZ" dirty="0">
                <a:solidFill>
                  <a:srgbClr val="0000DC"/>
                </a:solidFill>
              </a:rPr>
              <a:t>určitých správních aktů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>
                <a:solidFill>
                  <a:srgbClr val="0000DC"/>
                </a:solidFill>
              </a:rPr>
              <a:t>Stát však donedávna nečinný </a:t>
            </a:r>
            <a:r>
              <a:rPr lang="cs-CZ" b="1" dirty="0"/>
              <a:t>= odpovědnost?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Z většiny již promlčeno, avšak možný tlak na stát…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U zažalovaných případů praktický problém v podobě prokazování příčinné souvislosti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C2AB2A-1A27-4A07-A3B0-A5ADAA93FD1E}" type="slidenum">
              <a:rPr lang="cs-CZ" altLang="cs-CZ" smtClean="0"/>
              <a:pPr>
                <a:defRPr/>
              </a:pPr>
              <a:t>25</a:t>
            </a:fld>
            <a:endParaRPr lang="cs-CZ" altLang="cs-CZ" dirty="0"/>
          </a:p>
        </p:txBody>
      </p:sp>
      <p:sp>
        <p:nvSpPr>
          <p:cNvPr id="36868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Procesní aspekty dle z. č. 82/1998 Sb.             + některé aktuální otázky</a:t>
            </a:r>
            <a:endParaRPr lang="cs-CZ" dirty="0"/>
          </a:p>
        </p:txBody>
      </p:sp>
      <p:sp>
        <p:nvSpPr>
          <p:cNvPr id="36869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>
              <a:buNone/>
            </a:pPr>
            <a:endParaRPr lang="cs-CZ" b="1" dirty="0">
              <a:solidFill>
                <a:srgbClr val="0000DC"/>
              </a:solidFill>
            </a:endParaRPr>
          </a:p>
          <a:p>
            <a:pPr>
              <a:buNone/>
            </a:pPr>
            <a:endParaRPr lang="cs-CZ" b="1" dirty="0">
              <a:solidFill>
                <a:srgbClr val="0000DC"/>
              </a:solidFill>
            </a:endParaRPr>
          </a:p>
          <a:p>
            <a:r>
              <a:rPr lang="cs-CZ" b="1" dirty="0"/>
              <a:t>Děkuji za pozornost</a:t>
            </a:r>
          </a:p>
          <a:p>
            <a:endParaRPr lang="cs-CZ" b="1" dirty="0"/>
          </a:p>
          <a:p>
            <a:r>
              <a:rPr lang="cs-CZ" dirty="0"/>
              <a:t>Případné dotazy: 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V průběhu přednášek 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Prostřednictvím emailu či MS </a:t>
            </a:r>
            <a:r>
              <a:rPr lang="cs-CZ" i="1" dirty="0" err="1">
                <a:solidFill>
                  <a:srgbClr val="0000DC"/>
                </a:solidFill>
              </a:rPr>
              <a:t>Teams</a:t>
            </a:r>
            <a:r>
              <a:rPr lang="cs-CZ" i="1" dirty="0">
                <a:solidFill>
                  <a:srgbClr val="0000DC"/>
                </a:solidFill>
              </a:rPr>
              <a:t> 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Diskusní fórum předmětu</a:t>
            </a:r>
            <a:endParaRPr lang="cs-CZ" dirty="0"/>
          </a:p>
          <a:p>
            <a:pPr marL="503238" lvl="1" indent="-179388">
              <a:buFont typeface="Arial" charset="0"/>
              <a:buChar char="̶"/>
            </a:pPr>
            <a:endParaRPr lang="cs-CZ" dirty="0"/>
          </a:p>
        </p:txBody>
      </p:sp>
    </p:spTree>
  </p:cSld>
  <p:clrMapOvr>
    <a:masterClrMapping/>
  </p:clrMapOvr>
  <p:transition advTm="326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F5B595-03F6-444B-97B5-CA8BEB463EC5}" type="slidenum">
              <a:rPr lang="cs-CZ" altLang="cs-CZ" smtClean="0"/>
              <a:pPr>
                <a:defRPr/>
              </a:pPr>
              <a:t>3</a:t>
            </a:fld>
            <a:endParaRPr lang="cs-CZ" altLang="cs-CZ" dirty="0"/>
          </a:p>
        </p:txBody>
      </p:sp>
      <p:sp>
        <p:nvSpPr>
          <p:cNvPr id="1843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Ukončení předmětu</a:t>
            </a:r>
          </a:p>
        </p:txBody>
      </p:sp>
      <p:sp>
        <p:nvSpPr>
          <p:cNvPr id="18437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b="1" dirty="0"/>
              <a:t>2/ Písemná zkouška 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 err="1"/>
              <a:t>Odpovědník</a:t>
            </a:r>
            <a:r>
              <a:rPr lang="cs-CZ" dirty="0"/>
              <a:t> v IS ve vypsaných termínech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K dispozici je </a:t>
            </a:r>
            <a:r>
              <a:rPr lang="cs-CZ" b="1" dirty="0"/>
              <a:t>cvičný zkušební </a:t>
            </a:r>
            <a:r>
              <a:rPr lang="cs-CZ" b="1" dirty="0" err="1"/>
              <a:t>odpovědník</a:t>
            </a:r>
            <a:r>
              <a:rPr lang="cs-CZ" b="1" dirty="0"/>
              <a:t> </a:t>
            </a:r>
            <a:r>
              <a:rPr lang="cs-CZ" dirty="0"/>
              <a:t>pro vyzkoušení formátu zkoušky (viz osnova)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Otevřený </a:t>
            </a:r>
            <a:r>
              <a:rPr lang="cs-CZ" b="1" dirty="0"/>
              <a:t>po 4 hod. od počátku </a:t>
            </a:r>
            <a:r>
              <a:rPr lang="cs-CZ" dirty="0"/>
              <a:t>termínu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Na práci s </a:t>
            </a:r>
            <a:r>
              <a:rPr lang="cs-CZ" dirty="0" err="1"/>
              <a:t>odpovědníkem</a:t>
            </a:r>
            <a:r>
              <a:rPr lang="cs-CZ" dirty="0"/>
              <a:t> je </a:t>
            </a:r>
            <a:r>
              <a:rPr lang="cs-CZ" b="1" dirty="0"/>
              <a:t>60 min.</a:t>
            </a: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Obsah zkušebního </a:t>
            </a:r>
            <a:r>
              <a:rPr lang="cs-CZ" dirty="0" err="1"/>
              <a:t>odpovědníku</a:t>
            </a:r>
            <a:r>
              <a:rPr lang="cs-CZ" dirty="0"/>
              <a:t> = otevřené otázky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b="1" dirty="0"/>
              <a:t>7 teoretických otázek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b="1" dirty="0"/>
              <a:t>5 navázaných na praktické zadání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Celkem lze získat 12 bodů, nejméně je vyžadováno </a:t>
            </a:r>
            <a:r>
              <a:rPr lang="cs-CZ" b="1" dirty="0"/>
              <a:t>7 bodů 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Hodnocení </a:t>
            </a:r>
            <a:r>
              <a:rPr lang="cs-CZ" b="1" dirty="0"/>
              <a:t>A = 12 a 11 bodů</a:t>
            </a:r>
            <a:r>
              <a:rPr lang="cs-CZ" dirty="0"/>
              <a:t>, dále po jednom bodu snižování hodnocení (viz osnova)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Započítávají se ale </a:t>
            </a:r>
            <a:r>
              <a:rPr lang="cs-CZ" b="1" dirty="0"/>
              <a:t>body navíc z opakovacích </a:t>
            </a:r>
            <a:r>
              <a:rPr lang="cs-CZ" b="1" dirty="0" err="1"/>
              <a:t>odpovědníků</a:t>
            </a:r>
            <a:r>
              <a:rPr lang="cs-CZ" b="1" dirty="0"/>
              <a:t> </a:t>
            </a:r>
            <a:r>
              <a:rPr lang="cs-CZ" dirty="0"/>
              <a:t>(viz dříve)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Počet bodů v poznámkovém bloku se stručnou zpětnou vazbou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Podrobněji </a:t>
            </a:r>
            <a:r>
              <a:rPr lang="cs-CZ" b="1" dirty="0"/>
              <a:t>viz osnova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8238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F5B595-03F6-444B-97B5-CA8BEB463EC5}" type="slidenum">
              <a:rPr lang="cs-CZ" altLang="cs-CZ" smtClean="0"/>
              <a:pPr>
                <a:defRPr/>
              </a:pPr>
              <a:t>4</a:t>
            </a:fld>
            <a:endParaRPr lang="cs-CZ" altLang="cs-CZ" dirty="0"/>
          </a:p>
        </p:txBody>
      </p:sp>
      <p:sp>
        <p:nvSpPr>
          <p:cNvPr id="1843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Osnova prezentace</a:t>
            </a:r>
          </a:p>
        </p:txBody>
      </p:sp>
      <p:sp>
        <p:nvSpPr>
          <p:cNvPr id="18437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i="1" dirty="0"/>
              <a:t>1) Povaha předmětného práva</a:t>
            </a:r>
          </a:p>
          <a:p>
            <a:pPr marL="250825" indent="-179388">
              <a:buFont typeface="Arial" charset="0"/>
              <a:buChar char="̶"/>
            </a:pPr>
            <a:r>
              <a:rPr lang="cs-CZ" i="1" dirty="0"/>
              <a:t>2) Promlčení nároku</a:t>
            </a:r>
          </a:p>
          <a:p>
            <a:pPr marL="250825" indent="-179388">
              <a:buFont typeface="Arial" charset="0"/>
              <a:buChar char="̶"/>
            </a:pPr>
            <a:r>
              <a:rPr lang="cs-CZ" i="1" dirty="0"/>
              <a:t>3) Úřad jednající jménem státu</a:t>
            </a:r>
          </a:p>
          <a:p>
            <a:pPr marL="250825" indent="-179388">
              <a:buFont typeface="Arial" charset="0"/>
              <a:buChar char="̶"/>
            </a:pPr>
            <a:r>
              <a:rPr lang="cs-CZ" i="1" dirty="0"/>
              <a:t>4) Předběžné uplatnění nároku</a:t>
            </a:r>
          </a:p>
          <a:p>
            <a:pPr marL="250825" indent="-179388">
              <a:buFont typeface="Arial" charset="0"/>
              <a:buChar char="̶"/>
            </a:pPr>
            <a:r>
              <a:rPr lang="cs-CZ" i="1" dirty="0"/>
              <a:t>5) Projednání soudem</a:t>
            </a:r>
          </a:p>
          <a:p>
            <a:pPr marL="250825" indent="-179388">
              <a:buFont typeface="Arial" charset="0"/>
              <a:buChar char="̶"/>
            </a:pPr>
            <a:r>
              <a:rPr lang="cs-CZ" i="1" dirty="0"/>
              <a:t>6) Aktuální otázky</a:t>
            </a:r>
          </a:p>
        </p:txBody>
      </p:sp>
      <p:pic>
        <p:nvPicPr>
          <p:cNvPr id="6" name="OdVS predn6 str 3.wav">
            <a:hlinkClick r:id="" action="ppaction://media"/>
          </p:cNvPr>
          <p:cNvPicPr>
            <a:picLocks noRot="1" noChangeAspect="1"/>
          </p:cNvPicPr>
          <p:nvPr>
            <a:wavAudioFile r:embed="rId1" name="OdVS predn6 str 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5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Povaha předmětného práva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b="1" dirty="0"/>
              <a:t>Právo</a:t>
            </a:r>
            <a:r>
              <a:rPr lang="cs-CZ" dirty="0"/>
              <a:t> na náhradu škody (dle 82/1998 Sb.)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Subjektivní právo </a:t>
            </a:r>
            <a:r>
              <a:rPr lang="cs-CZ" dirty="0"/>
              <a:t>(oprávnění) na náhradu škody konkrétního poškozeného 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„Smíšená povaha“ </a:t>
            </a:r>
            <a:r>
              <a:rPr lang="cs-CZ" dirty="0"/>
              <a:t>= aspekty soukromoprávní i veřejnoprávní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Ovšem otázka právní povahy významná </a:t>
            </a:r>
            <a:r>
              <a:rPr lang="cs-CZ" b="1" dirty="0"/>
              <a:t>pro uplatnění</a:t>
            </a:r>
          </a:p>
          <a:p>
            <a:pPr marL="1076737" lvl="2" indent="-34290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K ochraně </a:t>
            </a:r>
            <a:r>
              <a:rPr lang="cs-CZ" b="1" i="1" dirty="0">
                <a:solidFill>
                  <a:srgbClr val="0000DC"/>
                </a:solidFill>
              </a:rPr>
              <a:t>soukromých </a:t>
            </a:r>
            <a:r>
              <a:rPr lang="cs-CZ" i="1" dirty="0">
                <a:solidFill>
                  <a:srgbClr val="0000DC"/>
                </a:solidFill>
              </a:rPr>
              <a:t>subjektivních práv </a:t>
            </a:r>
            <a:r>
              <a:rPr lang="cs-CZ" b="1" i="1" dirty="0">
                <a:solidFill>
                  <a:srgbClr val="0000DC"/>
                </a:solidFill>
              </a:rPr>
              <a:t>zásadně civilní soudy</a:t>
            </a:r>
          </a:p>
          <a:p>
            <a:pPr marL="1076737" lvl="2" indent="-34290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K ochraně </a:t>
            </a:r>
            <a:r>
              <a:rPr lang="cs-CZ" b="1" i="1" dirty="0">
                <a:solidFill>
                  <a:srgbClr val="0000DC"/>
                </a:solidFill>
              </a:rPr>
              <a:t>veřejných</a:t>
            </a:r>
            <a:r>
              <a:rPr lang="cs-CZ" i="1" dirty="0">
                <a:solidFill>
                  <a:srgbClr val="0000DC"/>
                </a:solidFill>
              </a:rPr>
              <a:t> subjektivních práv </a:t>
            </a:r>
            <a:r>
              <a:rPr lang="cs-CZ" b="1" i="1" dirty="0">
                <a:solidFill>
                  <a:srgbClr val="0000DC"/>
                </a:solidFill>
              </a:rPr>
              <a:t>správní orgány/správní soudy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Z pohledu uplatnění v praxi </a:t>
            </a:r>
            <a:r>
              <a:rPr lang="cs-CZ" b="1" dirty="0"/>
              <a:t>jednoznačně soukromoprávní povaha 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Potud</a:t>
            </a:r>
            <a:r>
              <a:rPr lang="cs-CZ" b="1" dirty="0"/>
              <a:t> </a:t>
            </a:r>
            <a:r>
              <a:rPr lang="cs-CZ" dirty="0">
                <a:solidFill>
                  <a:srgbClr val="0000DC"/>
                </a:solidFill>
              </a:rPr>
              <a:t>příslušné</a:t>
            </a:r>
            <a:r>
              <a:rPr lang="cs-CZ" b="1" dirty="0">
                <a:solidFill>
                  <a:srgbClr val="0000DC"/>
                </a:solidFill>
              </a:rPr>
              <a:t> civilní soudy </a:t>
            </a:r>
            <a:r>
              <a:rPr lang="cs-CZ" dirty="0"/>
              <a:t>(viz dále)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Nicméně bylo by možné konstruovat i „veřejnoprávně“ (příslušnost správních soudů k rozhodování těchto nároků) – toto řešení má výhody i nevýhody (v ČR ale aktuálně problém přetíženosti správního soudnictví…)</a:t>
            </a:r>
          </a:p>
          <a:p>
            <a:pPr marL="250825" indent="-179388">
              <a:buFont typeface="Arial" charset="0"/>
              <a:buChar char="̶"/>
            </a:pPr>
            <a:endParaRPr lang="cs-CZ" i="1" dirty="0"/>
          </a:p>
        </p:txBody>
      </p:sp>
      <p:pic>
        <p:nvPicPr>
          <p:cNvPr id="6" name="OdVS predn6 str 4.wav">
            <a:hlinkClick r:id="" action="ppaction://media"/>
          </p:cNvPr>
          <p:cNvPicPr>
            <a:picLocks noRot="1" noChangeAspect="1"/>
          </p:cNvPicPr>
          <p:nvPr>
            <a:wavAudioFile r:embed="rId1" name="OdVS predn6 str 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6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1) Povaha předmětného práva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Obecná </a:t>
            </a:r>
            <a:r>
              <a:rPr lang="cs-CZ" b="1" dirty="0"/>
              <a:t>subsidiarita</a:t>
            </a:r>
            <a:r>
              <a:rPr lang="cs-CZ" dirty="0"/>
              <a:t> občanského zákoníku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V zákoně č. 82/1998 Sb. Výslovně (§ 26 </a:t>
            </a:r>
            <a:r>
              <a:rPr lang="cs-CZ" dirty="0" err="1"/>
              <a:t>OdpŠk</a:t>
            </a:r>
            <a:r>
              <a:rPr lang="cs-CZ" dirty="0"/>
              <a:t>)</a:t>
            </a:r>
            <a:endParaRPr lang="cs-CZ" i="1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Především ve vztahu k předpokladům vzniku odpovědnosti soukromoprávní povahy 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Škoda/nemajetková újma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Příčinná souvislost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Způsob a rozsah náhrady apod.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Ale potenciálně </a:t>
            </a:r>
            <a:r>
              <a:rPr lang="cs-CZ" b="1" dirty="0"/>
              <a:t>i jiné aspekty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/>
              <a:t>Aktuálně např. je možná dohoda o narovnání v případě nároku planoucího ze zákona č. 82/1998 Sb.</a:t>
            </a:r>
          </a:p>
          <a:p>
            <a:pPr marL="502825" lvl="1" indent="-179388"/>
            <a:endParaRPr lang="cs-CZ" i="1" dirty="0"/>
          </a:p>
          <a:p>
            <a:pPr marL="502825" lvl="1" indent="-179388"/>
            <a:r>
              <a:rPr lang="cs-CZ" dirty="0"/>
              <a:t>Nelze ale zapomínat na to, že se stále jedná o </a:t>
            </a:r>
            <a:r>
              <a:rPr lang="cs-CZ" b="1" dirty="0"/>
              <a:t>projev základního práva, nelze proto chápat zcela soukromoprávně </a:t>
            </a:r>
            <a:r>
              <a:rPr lang="cs-CZ" dirty="0"/>
              <a:t>(v rovině běžné soukromoprávní odpovědnosti) </a:t>
            </a:r>
          </a:p>
          <a:p>
            <a:pPr marL="502825" lvl="1" indent="-179388"/>
            <a:r>
              <a:rPr lang="cs-CZ" b="1" i="1" dirty="0">
                <a:solidFill>
                  <a:srgbClr val="0000DC"/>
                </a:solidFill>
              </a:rPr>
              <a:t>= Určitý veřejnoprávní účel </a:t>
            </a:r>
            <a:r>
              <a:rPr lang="cs-CZ" i="1" dirty="0">
                <a:solidFill>
                  <a:srgbClr val="0000DC"/>
                </a:solidFill>
              </a:rPr>
              <a:t>této odpovědnosti</a:t>
            </a:r>
          </a:p>
        </p:txBody>
      </p:sp>
      <p:pic>
        <p:nvPicPr>
          <p:cNvPr id="6" name="OdVS predn6 str 5.wav">
            <a:hlinkClick r:id="" action="ppaction://media"/>
          </p:cNvPr>
          <p:cNvPicPr>
            <a:picLocks noRot="1" noChangeAspect="1"/>
          </p:cNvPicPr>
          <p:nvPr>
            <a:wavAudioFile r:embed="rId1" name="OdVS predn6 str 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7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2) Promlčení nároku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Promlčení</a:t>
            </a:r>
            <a:r>
              <a:rPr lang="cs-CZ" b="1" dirty="0"/>
              <a:t> obecně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i="1" dirty="0">
                <a:solidFill>
                  <a:srgbClr val="0000DC"/>
                </a:solidFill>
              </a:rPr>
              <a:t>= Oslabení práva uplynutím promlčecí doby (lhůty)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Nikoli z moci úřední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Škůdce má </a:t>
            </a:r>
            <a:r>
              <a:rPr lang="cs-CZ" b="1" dirty="0">
                <a:solidFill>
                  <a:srgbClr val="0000DC"/>
                </a:solidFill>
              </a:rPr>
              <a:t>námitku promlčení</a:t>
            </a:r>
            <a:r>
              <a:rPr lang="cs-CZ" dirty="0"/>
              <a:t> – pokud </a:t>
            </a:r>
            <a:r>
              <a:rPr lang="cs-CZ" dirty="0">
                <a:solidFill>
                  <a:srgbClr val="0000DC"/>
                </a:solidFill>
              </a:rPr>
              <a:t>uplatněna, právo </a:t>
            </a:r>
            <a:r>
              <a:rPr lang="cs-CZ" b="1" dirty="0">
                <a:solidFill>
                  <a:srgbClr val="0000DC"/>
                </a:solidFill>
              </a:rPr>
              <a:t>nelze přiznat </a:t>
            </a:r>
            <a:r>
              <a:rPr lang="cs-CZ" dirty="0">
                <a:solidFill>
                  <a:srgbClr val="0000DC"/>
                </a:solidFill>
              </a:rPr>
              <a:t>(zaniká nárok) </a:t>
            </a:r>
            <a:r>
              <a:rPr lang="cs-CZ" i="1" dirty="0"/>
              <a:t>(nelze vymoci, resp. již nelze plnit nedobrovolně)</a:t>
            </a:r>
            <a:endParaRPr lang="cs-CZ" b="1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Ovšem </a:t>
            </a:r>
            <a:r>
              <a:rPr lang="cs-CZ" b="1" dirty="0"/>
              <a:t>právo nezaniká</a:t>
            </a:r>
            <a:r>
              <a:rPr lang="cs-CZ" dirty="0"/>
              <a:t> </a:t>
            </a:r>
            <a:r>
              <a:rPr lang="cs-CZ" i="1" dirty="0"/>
              <a:t>(lze plnit dobrovolně)</a:t>
            </a:r>
          </a:p>
          <a:p>
            <a:pPr marL="913225" lvl="2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Účely</a:t>
            </a:r>
            <a:r>
              <a:rPr lang="cs-CZ" dirty="0"/>
              <a:t> (zejména):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00DC"/>
                </a:solidFill>
              </a:rPr>
              <a:t>Ochrana právní jistoty </a:t>
            </a:r>
            <a:r>
              <a:rPr lang="cs-CZ" i="1" dirty="0">
                <a:solidFill>
                  <a:srgbClr val="0000DC"/>
                </a:solidFill>
              </a:rPr>
              <a:t>(ochrana škůdce)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00DC"/>
                </a:solidFill>
              </a:rPr>
              <a:t>Motivace ke včasnému uplatnění </a:t>
            </a:r>
            <a:r>
              <a:rPr lang="cs-CZ" i="1" dirty="0">
                <a:solidFill>
                  <a:srgbClr val="0000DC"/>
                </a:solidFill>
              </a:rPr>
              <a:t>(do jisté míry také ochrana poškozeného)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Obecně upravuje OZ, avšak </a:t>
            </a:r>
            <a:r>
              <a:rPr lang="cs-CZ" b="1" dirty="0"/>
              <a:t>z. č. 82/1998 Sb. vlastní (zvláštní) úprava</a:t>
            </a:r>
          </a:p>
        </p:txBody>
      </p:sp>
      <p:pic>
        <p:nvPicPr>
          <p:cNvPr id="6" name="OdVS predn6 str 6.wav">
            <a:hlinkClick r:id="" action="ppaction://media"/>
          </p:cNvPr>
          <p:cNvPicPr>
            <a:picLocks noRot="1" noChangeAspect="1"/>
          </p:cNvPicPr>
          <p:nvPr>
            <a:wavAudioFile r:embed="rId1" name="OdVS predn6 str 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8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2) Promlčení nároku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Konkrétní pravidla </a:t>
            </a:r>
            <a:r>
              <a:rPr lang="cs-CZ" b="1" dirty="0"/>
              <a:t>– škoda </a:t>
            </a:r>
            <a:r>
              <a:rPr lang="cs-CZ" dirty="0"/>
              <a:t>(§ 32 odst. 1 a 2 </a:t>
            </a:r>
            <a:r>
              <a:rPr lang="cs-CZ" dirty="0" err="1"/>
              <a:t>OdpŠk</a:t>
            </a:r>
            <a:r>
              <a:rPr lang="cs-CZ" dirty="0"/>
              <a:t>)</a:t>
            </a:r>
            <a:endParaRPr lang="cs-CZ" b="1" dirty="0"/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Subjektivně</a:t>
            </a:r>
            <a:r>
              <a:rPr lang="cs-CZ" dirty="0"/>
              <a:t> </a:t>
            </a:r>
            <a:r>
              <a:rPr lang="cs-CZ" b="1" i="1" dirty="0">
                <a:solidFill>
                  <a:srgbClr val="0000DC"/>
                </a:solidFill>
              </a:rPr>
              <a:t>tři roky </a:t>
            </a:r>
            <a:r>
              <a:rPr lang="cs-CZ" i="1" dirty="0">
                <a:solidFill>
                  <a:srgbClr val="0000DC"/>
                </a:solidFill>
              </a:rPr>
              <a:t>ode dne, kdy se poškozený dozvěděl o škodě a o tom, kdo za ni odpovídá. 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Přičemž současně: </a:t>
            </a:r>
            <a:r>
              <a:rPr lang="cs-CZ" i="1" dirty="0">
                <a:solidFill>
                  <a:srgbClr val="0000DC"/>
                </a:solidFill>
              </a:rPr>
              <a:t>Je-li podmínkou pro uplatnění práva na náhradu škody zrušení rozhodnutí, běží promlčecí doba ode dne doručení (oznámení) zrušovacího rozhodnutí. </a:t>
            </a:r>
            <a:r>
              <a:rPr lang="cs-CZ" dirty="0"/>
              <a:t>(§ 32 odst. 1 </a:t>
            </a:r>
            <a:r>
              <a:rPr lang="cs-CZ" dirty="0" err="1"/>
              <a:t>OdpŠk</a:t>
            </a:r>
            <a:r>
              <a:rPr lang="cs-CZ" dirty="0"/>
              <a:t>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Objektivně </a:t>
            </a:r>
            <a:r>
              <a:rPr lang="cs-CZ" b="1" i="1" dirty="0">
                <a:solidFill>
                  <a:srgbClr val="0000DC"/>
                </a:solidFill>
              </a:rPr>
              <a:t>deset let </a:t>
            </a:r>
            <a:r>
              <a:rPr lang="cs-CZ" i="1" dirty="0">
                <a:solidFill>
                  <a:srgbClr val="0000DC"/>
                </a:solidFill>
              </a:rPr>
              <a:t>ode dne, kdy poškozenému bylo doručeno (oznámeno) nezákonné rozhodnutí, kterým byla způsobena škoda; 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dirty="0"/>
              <a:t>Přičemž současně: </a:t>
            </a:r>
            <a:r>
              <a:rPr lang="cs-CZ" i="1" dirty="0">
                <a:solidFill>
                  <a:srgbClr val="0000DC"/>
                </a:solidFill>
              </a:rPr>
              <a:t>to neplatí, jde-li o škodu na zdraví.</a:t>
            </a:r>
            <a:r>
              <a:rPr lang="cs-CZ" dirty="0"/>
              <a:t> (§ 32 odst. 2 </a:t>
            </a:r>
            <a:r>
              <a:rPr lang="cs-CZ" dirty="0" err="1"/>
              <a:t>OdpŠk</a:t>
            </a:r>
            <a:r>
              <a:rPr lang="cs-CZ" dirty="0"/>
              <a:t>)</a:t>
            </a:r>
            <a:endParaRPr lang="cs-CZ" i="1" dirty="0">
              <a:solidFill>
                <a:srgbClr val="0000DC"/>
              </a:solidFill>
            </a:endParaRP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Zvláštní pravidlo pro rozhodnutí o vazbě, trestu nebo ochranném opatření (§ 33 </a:t>
            </a:r>
            <a:r>
              <a:rPr lang="cs-CZ" dirty="0" err="1"/>
              <a:t>OdpŠk</a:t>
            </a:r>
            <a:r>
              <a:rPr lang="cs-CZ" dirty="0"/>
              <a:t>)</a:t>
            </a:r>
          </a:p>
          <a:p>
            <a:pPr marL="1019587" lvl="2" indent="-285750">
              <a:buFont typeface="Wingdings" panose="05000000000000000000" pitchFamily="2" charset="2"/>
              <a:buChar char="Ø"/>
            </a:pPr>
            <a:r>
              <a:rPr lang="cs-CZ" i="1" dirty="0">
                <a:solidFill>
                  <a:srgbClr val="0000DC"/>
                </a:solidFill>
              </a:rPr>
              <a:t>…se promlčí za </a:t>
            </a:r>
            <a:r>
              <a:rPr lang="cs-CZ" b="1" i="1" dirty="0">
                <a:solidFill>
                  <a:srgbClr val="0000DC"/>
                </a:solidFill>
              </a:rPr>
              <a:t>dva roky </a:t>
            </a:r>
            <a:r>
              <a:rPr lang="cs-CZ" i="1" dirty="0">
                <a:solidFill>
                  <a:srgbClr val="0000DC"/>
                </a:solidFill>
              </a:rPr>
              <a:t>ode dne, kdy nabylo právní moci zprošťující rozhodnutí, rozhodnutí, jímž bylo trestní řízení zastaveno, zrušující rozhodnutí, rozhodnutí, jímž byla věc postoupena jinému orgánu, nebo rozhodnutí odsuzující k mírnějšímu trestu.</a:t>
            </a:r>
          </a:p>
        </p:txBody>
      </p:sp>
      <p:pic>
        <p:nvPicPr>
          <p:cNvPr id="6" name="OdVS predn6 str 7.wav">
            <a:hlinkClick r:id="" action="ppaction://media"/>
          </p:cNvPr>
          <p:cNvPicPr>
            <a:picLocks noRot="1" noChangeAspect="1"/>
          </p:cNvPicPr>
          <p:nvPr>
            <a:wavAudioFile r:embed="rId1" name="OdVS predn6 str 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NVV30Zk</a:t>
            </a:r>
            <a:r>
              <a:rPr lang="cs-CZ" dirty="0"/>
              <a:t> 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D0E3ED-C2B0-420F-8F71-392A9AE5E73C}" type="slidenum">
              <a:rPr lang="cs-CZ" altLang="cs-CZ" smtClean="0"/>
              <a:pPr>
                <a:defRPr/>
              </a:pPr>
              <a:t>9</a:t>
            </a:fld>
            <a:endParaRPr lang="cs-CZ" altLang="cs-CZ" dirty="0"/>
          </a:p>
        </p:txBody>
      </p:sp>
      <p:sp>
        <p:nvSpPr>
          <p:cNvPr id="2048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2) Promlčení nároku</a:t>
            </a:r>
          </a:p>
        </p:txBody>
      </p:sp>
      <p:sp>
        <p:nvSpPr>
          <p:cNvPr id="20485" name="Zástupný symbol pro obsah 4"/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marL="250825" indent="-179388">
              <a:buFont typeface="Arial" charset="0"/>
              <a:buChar char="̶"/>
            </a:pPr>
            <a:r>
              <a:rPr lang="cs-CZ" dirty="0"/>
              <a:t>Konkrétní pravidla </a:t>
            </a:r>
            <a:r>
              <a:rPr lang="cs-CZ" b="1" dirty="0"/>
              <a:t>– nemajetková újma </a:t>
            </a:r>
            <a:r>
              <a:rPr lang="cs-CZ" dirty="0"/>
              <a:t>(§ 32 odst. 3 </a:t>
            </a:r>
            <a:r>
              <a:rPr lang="cs-CZ" dirty="0" err="1"/>
              <a:t>OdpŠk</a:t>
            </a:r>
            <a:r>
              <a:rPr lang="cs-CZ" dirty="0"/>
              <a:t>)</a:t>
            </a:r>
            <a:endParaRPr lang="cs-CZ" b="1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U škody blízko obecné úpravě v OZ (3/10 let)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U nemajetkové újmy nicméně…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Subjektivně</a:t>
            </a:r>
            <a:r>
              <a:rPr lang="cs-CZ" dirty="0"/>
              <a:t> </a:t>
            </a:r>
            <a:r>
              <a:rPr lang="cs-CZ" b="1" i="1" dirty="0">
                <a:solidFill>
                  <a:srgbClr val="0000DC"/>
                </a:solidFill>
              </a:rPr>
              <a:t>(pouze!) 6 měsíců </a:t>
            </a:r>
            <a:r>
              <a:rPr lang="cs-CZ" i="1" dirty="0">
                <a:solidFill>
                  <a:srgbClr val="0000DC"/>
                </a:solidFill>
              </a:rPr>
              <a:t>ode dne, kdy se poškozený dozvěděl o vzniklé nemajetkové újmě </a:t>
            </a:r>
            <a:r>
              <a:rPr lang="cs-CZ" dirty="0"/>
              <a:t>(dle judikatury však „ještě“ ústavní, viz dále)</a:t>
            </a:r>
          </a:p>
          <a:p>
            <a:pPr marL="502825" lvl="1" indent="-179388">
              <a:buFont typeface="Arial" charset="0"/>
              <a:buChar char="̶"/>
            </a:pPr>
            <a:r>
              <a:rPr lang="cs-CZ" b="1" dirty="0"/>
              <a:t>Objektivně</a:t>
            </a:r>
            <a:r>
              <a:rPr lang="cs-CZ" dirty="0"/>
              <a:t> </a:t>
            </a:r>
            <a:r>
              <a:rPr lang="cs-CZ" b="1" i="1" dirty="0">
                <a:solidFill>
                  <a:srgbClr val="0000DC"/>
                </a:solidFill>
              </a:rPr>
              <a:t>deset let </a:t>
            </a:r>
            <a:r>
              <a:rPr lang="cs-CZ" i="1" dirty="0">
                <a:solidFill>
                  <a:srgbClr val="0000DC"/>
                </a:solidFill>
              </a:rPr>
              <a:t>ode dne, kdy nastala právní skutečnost, se kterou je vznik nemajetkové újmy spojen. </a:t>
            </a:r>
          </a:p>
          <a:p>
            <a:pPr marL="502825" lvl="1" indent="-179388">
              <a:buFont typeface="Arial" charset="0"/>
              <a:buChar char="̶"/>
            </a:pPr>
            <a:endParaRPr lang="cs-CZ" dirty="0"/>
          </a:p>
          <a:p>
            <a:pPr marL="502825" lvl="1" indent="-179388">
              <a:buFont typeface="Arial" charset="0"/>
              <a:buChar char="̶"/>
            </a:pPr>
            <a:r>
              <a:rPr lang="cs-CZ" dirty="0"/>
              <a:t>Zvláštní pravidlo pro průtahy a nepřiměřenou délku řízení:</a:t>
            </a:r>
          </a:p>
          <a:p>
            <a:pPr marL="913225" lvl="2" indent="-179388">
              <a:buFont typeface="Arial" charset="0"/>
              <a:buChar char="̶"/>
            </a:pPr>
            <a:r>
              <a:rPr lang="cs-CZ" i="1" dirty="0">
                <a:solidFill>
                  <a:srgbClr val="0000DC"/>
                </a:solidFill>
              </a:rPr>
              <a:t>…</a:t>
            </a:r>
            <a:r>
              <a:rPr lang="cs-CZ" b="1" i="1" dirty="0">
                <a:solidFill>
                  <a:srgbClr val="0000DC"/>
                </a:solidFill>
              </a:rPr>
              <a:t>neskončí promlčecí doba dříve než za 6 měsíců od skončení řízení</a:t>
            </a:r>
            <a:r>
              <a:rPr lang="cs-CZ" i="1" dirty="0">
                <a:solidFill>
                  <a:srgbClr val="0000DC"/>
                </a:solidFill>
              </a:rPr>
              <a:t>, v němž k tomuto nesprávnému úřednímu postupu došlo.</a:t>
            </a:r>
            <a:endParaRPr lang="cs-CZ" dirty="0"/>
          </a:p>
        </p:txBody>
      </p:sp>
      <p:pic>
        <p:nvPicPr>
          <p:cNvPr id="6" name="OdVS predn6 str 8.wav">
            <a:hlinkClick r:id="" action="ppaction://media"/>
          </p:cNvPr>
          <p:cNvPicPr>
            <a:picLocks noRot="1" noChangeAspect="1"/>
          </p:cNvPicPr>
          <p:nvPr>
            <a:wavAudioFile r:embed="rId1" name="OdVS predn6 str 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685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UNI MED">
    <a:dk1>
      <a:srgbClr val="000000"/>
    </a:dk1>
    <a:lt1>
      <a:srgbClr val="FFFFFF"/>
    </a:lt1>
    <a:dk2>
      <a:srgbClr val="0000DC"/>
    </a:dk2>
    <a:lt2>
      <a:srgbClr val="FFC000"/>
    </a:lt2>
    <a:accent1>
      <a:srgbClr val="0000DC"/>
    </a:accent1>
    <a:accent2>
      <a:srgbClr val="F01928"/>
    </a:accent2>
    <a:accent3>
      <a:srgbClr val="00AF3F"/>
    </a:accent3>
    <a:accent4>
      <a:srgbClr val="4BC8FF"/>
    </a:accent4>
    <a:accent5>
      <a:srgbClr val="FF7300"/>
    </a:accent5>
    <a:accent6>
      <a:srgbClr val="B9006E"/>
    </a:accent6>
    <a:hlink>
      <a:srgbClr val="0000DC"/>
    </a:hlink>
    <a:folHlink>
      <a:srgbClr val="5AC8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46859</Template>
  <TotalTime>24819</TotalTime>
  <Words>3631</Words>
  <Application>Microsoft Office PowerPoint</Application>
  <PresentationFormat>Širokoúhlá obrazovka</PresentationFormat>
  <Paragraphs>283</Paragraphs>
  <Slides>25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Tahoma</vt:lpstr>
      <vt:lpstr>Wingdings</vt:lpstr>
      <vt:lpstr>46859</vt:lpstr>
      <vt:lpstr>Procesní aspekty dle z. č. 82/1998 Sb.             + některé aktuální otázky (21. 4. 2023)</vt:lpstr>
      <vt:lpstr>Ukončení předmětu</vt:lpstr>
      <vt:lpstr>Ukončení předmětu</vt:lpstr>
      <vt:lpstr>Osnova prezentace</vt:lpstr>
      <vt:lpstr>1) Povaha předmětného práva</vt:lpstr>
      <vt:lpstr>1) Povaha předmětného práva</vt:lpstr>
      <vt:lpstr>2) Promlčení nároku</vt:lpstr>
      <vt:lpstr>2) Promlčení nároku</vt:lpstr>
      <vt:lpstr>2) Promlčení nároku</vt:lpstr>
      <vt:lpstr>2) Promlčení nároku</vt:lpstr>
      <vt:lpstr>2) Promlčení nároku</vt:lpstr>
      <vt:lpstr>2) Promlčení nároku</vt:lpstr>
      <vt:lpstr>3) Úřad jednající jménem státu </vt:lpstr>
      <vt:lpstr>3) Úřad jednající jménem státu </vt:lpstr>
      <vt:lpstr>4) Předběžné projednání nároku</vt:lpstr>
      <vt:lpstr>4) Předběžné projednání nároku</vt:lpstr>
      <vt:lpstr>5) Projednání soudem </vt:lpstr>
      <vt:lpstr>6) Některé aktuální otázky</vt:lpstr>
      <vt:lpstr>6) Některé aktuální otázky</vt:lpstr>
      <vt:lpstr>6) Některé aktuální otázky</vt:lpstr>
      <vt:lpstr>6) Některé aktuální otázky</vt:lpstr>
      <vt:lpstr>6) Některé aktuální otázky</vt:lpstr>
      <vt:lpstr>6) Některé aktuální otázky</vt:lpstr>
      <vt:lpstr>6) Některé aktuální otázky</vt:lpstr>
      <vt:lpstr>Procesní aspekty dle z. č. 82/1998 Sb.             + některé aktuální otázky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Tomáš Svoboda</cp:lastModifiedBy>
  <cp:revision>1054</cp:revision>
  <cp:lastPrinted>1601-01-01T00:00:00Z</cp:lastPrinted>
  <dcterms:created xsi:type="dcterms:W3CDTF">2020-09-22T09:42:44Z</dcterms:created>
  <dcterms:modified xsi:type="dcterms:W3CDTF">2023-04-24T12:13:42Z</dcterms:modified>
</cp:coreProperties>
</file>